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6" r:id="rId2"/>
    <p:sldId id="259" r:id="rId3"/>
    <p:sldId id="375" r:id="rId4"/>
    <p:sldId id="403" r:id="rId5"/>
    <p:sldId id="373" r:id="rId6"/>
    <p:sldId id="456" r:id="rId7"/>
    <p:sldId id="404" r:id="rId8"/>
    <p:sldId id="406" r:id="rId9"/>
    <p:sldId id="407" r:id="rId10"/>
    <p:sldId id="405" r:id="rId11"/>
    <p:sldId id="409" r:id="rId12"/>
    <p:sldId id="410" r:id="rId13"/>
    <p:sldId id="420" r:id="rId14"/>
    <p:sldId id="421" r:id="rId15"/>
    <p:sldId id="423" r:id="rId16"/>
    <p:sldId id="424" r:id="rId17"/>
    <p:sldId id="408" r:id="rId18"/>
    <p:sldId id="449" r:id="rId19"/>
    <p:sldId id="426" r:id="rId20"/>
    <p:sldId id="450" r:id="rId21"/>
    <p:sldId id="427" r:id="rId22"/>
    <p:sldId id="451" r:id="rId23"/>
    <p:sldId id="428" r:id="rId24"/>
    <p:sldId id="452" r:id="rId25"/>
    <p:sldId id="429" r:id="rId26"/>
    <p:sldId id="454" r:id="rId27"/>
    <p:sldId id="430" r:id="rId28"/>
    <p:sldId id="431" r:id="rId29"/>
    <p:sldId id="455" r:id="rId30"/>
    <p:sldId id="432" r:id="rId31"/>
    <p:sldId id="433" r:id="rId32"/>
    <p:sldId id="425" r:id="rId33"/>
    <p:sldId id="434" r:id="rId34"/>
    <p:sldId id="435" r:id="rId35"/>
    <p:sldId id="437" r:id="rId36"/>
    <p:sldId id="436" r:id="rId37"/>
    <p:sldId id="438" r:id="rId38"/>
    <p:sldId id="439" r:id="rId39"/>
    <p:sldId id="442" r:id="rId40"/>
    <p:sldId id="443" r:id="rId41"/>
    <p:sldId id="441" r:id="rId42"/>
    <p:sldId id="445" r:id="rId43"/>
    <p:sldId id="446" r:id="rId44"/>
    <p:sldId id="444" r:id="rId45"/>
    <p:sldId id="447" r:id="rId46"/>
    <p:sldId id="448" r:id="rId47"/>
    <p:sldId id="355" r:id="rId4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37" d="100"/>
          <a:sy n="137" d="100"/>
        </p:scale>
        <p:origin x="82" y="13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13.03.2020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13.03.2020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4</a:t>
            </a:r>
          </a:p>
        </p:txBody>
      </p:sp>
    </p:spTree>
    <p:extLst>
      <p:ext uri="{BB962C8B-B14F-4D97-AF65-F5344CB8AC3E}">
        <p14:creationId xmlns:p14="http://schemas.microsoft.com/office/powerpoint/2010/main" val="400624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548036465"/>
              </p:ext>
            </p:extLst>
          </p:nvPr>
        </p:nvGraphicFramePr>
        <p:xfrm>
          <a:off x="370009" y="1235319"/>
          <a:ext cx="11451981" cy="2273244"/>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91798">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8684">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78684">
                <a:tc>
                  <a:txBody>
                    <a:bodyPr/>
                    <a:lstStyle/>
                    <a:p>
                      <a:pPr algn="ctr">
                        <a:spcAft>
                          <a:spcPts val="0"/>
                        </a:spcAft>
                      </a:pPr>
                      <a:r>
                        <a:rPr lang="de-CH" sz="2400" b="0" dirty="0">
                          <a:solidFill>
                            <a:schemeClr val="tx1"/>
                          </a:solidFill>
                          <a:effectLst/>
                        </a:rPr>
                        <a:t>Gott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044726792"/>
                  </a:ext>
                </a:extLst>
              </a:tr>
              <a:tr h="349434">
                <a:tc>
                  <a:txBody>
                    <a:bodyPr/>
                    <a:lstStyle/>
                    <a:p>
                      <a:pPr algn="ctr">
                        <a:spcAft>
                          <a:spcPts val="0"/>
                        </a:spcAft>
                      </a:pPr>
                      <a:r>
                        <a:rPr lang="de-CH" sz="2400" b="0" dirty="0">
                          <a:effectLst/>
                        </a:rPr>
                        <a:t>"Gott aber das Haupt des Christus" (3,b)</a:t>
                      </a:r>
                    </a:p>
                    <a:p>
                      <a:pPr algn="ctr">
                        <a:spcAft>
                          <a:spcPts val="0"/>
                        </a:spcAft>
                      </a:pPr>
                      <a:r>
                        <a:rPr lang="de-CH" sz="2400" b="0" dirty="0">
                          <a:effectLst/>
                        </a:rPr>
                        <a:t> </a:t>
                      </a:r>
                    </a:p>
                    <a:p>
                      <a:pPr algn="ctr">
                        <a:spcAft>
                          <a:spcPts val="0"/>
                        </a:spcAft>
                      </a:pPr>
                      <a:r>
                        <a:rPr lang="de-CH" sz="2400" b="0" dirty="0">
                          <a:effectLst/>
                        </a:rPr>
                        <a:t>Auch in der Dreieinigkeit Gottes übernimmt eine Person die Führung und die andere nimmt willig die untergeordnete Stellung ein.</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3867525626"/>
                  </a:ext>
                </a:extLst>
              </a:tr>
            </a:tbl>
          </a:graphicData>
        </a:graphic>
      </p:graphicFrame>
    </p:spTree>
    <p:extLst>
      <p:ext uri="{BB962C8B-B14F-4D97-AF65-F5344CB8AC3E}">
        <p14:creationId xmlns:p14="http://schemas.microsoft.com/office/powerpoint/2010/main" val="33106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3964700813"/>
              </p:ext>
            </p:extLst>
          </p:nvPr>
        </p:nvGraphicFramePr>
        <p:xfrm>
          <a:off x="370009" y="1235319"/>
          <a:ext cx="11451981" cy="4888884"/>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91798">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8684">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78684">
                <a:tc>
                  <a:txBody>
                    <a:bodyPr/>
                    <a:lstStyle/>
                    <a:p>
                      <a:pPr algn="ctr">
                        <a:spcAft>
                          <a:spcPts val="0"/>
                        </a:spcAft>
                      </a:pPr>
                      <a:r>
                        <a:rPr lang="de-CH" sz="2400" b="0" dirty="0">
                          <a:solidFill>
                            <a:schemeClr val="tx1"/>
                          </a:solidFill>
                          <a:effectLst/>
                        </a:rPr>
                        <a:t>Gott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044726792"/>
                  </a:ext>
                </a:extLst>
              </a:tr>
              <a:tr h="349434">
                <a:tc>
                  <a:txBody>
                    <a:bodyPr/>
                    <a:lstStyle/>
                    <a:p>
                      <a:pPr algn="ctr">
                        <a:spcAft>
                          <a:spcPts val="0"/>
                        </a:spcAft>
                      </a:pPr>
                      <a:r>
                        <a:rPr lang="de-CH" sz="2400" b="0" dirty="0">
                          <a:effectLst/>
                        </a:rPr>
                        <a:t>"Gott aber das Haupt des Christus" (3,b)</a:t>
                      </a:r>
                    </a:p>
                    <a:p>
                      <a:pPr algn="ctr">
                        <a:spcAft>
                          <a:spcPts val="0"/>
                        </a:spcAft>
                      </a:pPr>
                      <a:r>
                        <a:rPr lang="de-CH" sz="2400" b="0" dirty="0">
                          <a:effectLst/>
                        </a:rPr>
                        <a:t> </a:t>
                      </a:r>
                    </a:p>
                    <a:p>
                      <a:pPr algn="ctr">
                        <a:spcAft>
                          <a:spcPts val="0"/>
                        </a:spcAft>
                      </a:pPr>
                      <a:r>
                        <a:rPr lang="de-CH" sz="2400" b="0" dirty="0">
                          <a:effectLst/>
                        </a:rPr>
                        <a:t>Auch in der Dreieinigkeit Gottes übernimmt eine Person die Führung und die andere nimmt willig die untergeordnete Stellung einnimmt.</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3867525626"/>
                  </a:ext>
                </a:extLst>
              </a:tr>
              <a:tr h="183596">
                <a:tc>
                  <a:txBody>
                    <a:bodyPr/>
                    <a:lstStyle/>
                    <a:p>
                      <a:pPr algn="ctr">
                        <a:spcAft>
                          <a:spcPts val="0"/>
                        </a:spcAft>
                      </a:pPr>
                      <a:r>
                        <a:rPr lang="de-CH" sz="2400" b="0" dirty="0">
                          <a:solidFill>
                            <a:schemeClr val="tx1"/>
                          </a:solidFill>
                          <a:effectLst/>
                        </a:rPr>
                        <a: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121006502"/>
                  </a:ext>
                </a:extLst>
              </a:tr>
              <a:tr h="78684">
                <a:tc>
                  <a:txBody>
                    <a:bodyPr/>
                    <a:lstStyle/>
                    <a:p>
                      <a:pPr algn="ctr">
                        <a:spcAft>
                          <a:spcPts val="0"/>
                        </a:spcAft>
                      </a:pPr>
                      <a:r>
                        <a:rPr lang="de-CH" sz="2400" b="0" dirty="0">
                          <a:solidFill>
                            <a:schemeClr val="tx1"/>
                          </a:solidFill>
                          <a:effectLst/>
                        </a:rPr>
                        <a:t>Christus</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676897552"/>
                  </a:ext>
                </a:extLst>
              </a:tr>
              <a:tr h="269110">
                <a:tc>
                  <a:txBody>
                    <a:bodyPr/>
                    <a:lstStyle/>
                    <a:p>
                      <a:pPr algn="ctr">
                        <a:spcAft>
                          <a:spcPts val="0"/>
                        </a:spcAft>
                      </a:pPr>
                      <a:r>
                        <a:rPr lang="de-CH" sz="2400" b="0" dirty="0">
                          <a:effectLst/>
                        </a:rPr>
                        <a:t>"Ich will aber, dass ihr wisst, dass Christus das Haupt jedes Mannes ist" (11,3a)</a:t>
                      </a:r>
                    </a:p>
                    <a:p>
                      <a:pPr algn="ctr">
                        <a:spcAft>
                          <a:spcPts val="0"/>
                        </a:spcAft>
                      </a:pPr>
                      <a:r>
                        <a:rPr lang="de-CH" sz="2400" b="0" dirty="0">
                          <a:effectLst/>
                        </a:rPr>
                        <a:t> </a:t>
                      </a:r>
                    </a:p>
                    <a:p>
                      <a:pPr algn="ctr">
                        <a:spcAft>
                          <a:spcPts val="0"/>
                        </a:spcAft>
                      </a:pPr>
                      <a:r>
                        <a:rPr lang="de-CH" sz="2400" b="0" dirty="0">
                          <a:effectLst/>
                        </a:rPr>
                        <a:t>Christus ist das Haupt eines jeden Mannes.</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631313082"/>
                  </a:ext>
                </a:extLst>
              </a:tr>
              <a:tr h="786840">
                <a:tc>
                  <a:txBody>
                    <a:bodyPr/>
                    <a:lstStyle/>
                    <a:p>
                      <a:pPr algn="ctr">
                        <a:spcAft>
                          <a:spcPts val="0"/>
                        </a:spcAft>
                      </a:pP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3868050608"/>
                  </a:ext>
                </a:extLst>
              </a:tr>
            </a:tbl>
          </a:graphicData>
        </a:graphic>
      </p:graphicFrame>
    </p:spTree>
    <p:extLst>
      <p:ext uri="{BB962C8B-B14F-4D97-AF65-F5344CB8AC3E}">
        <p14:creationId xmlns:p14="http://schemas.microsoft.com/office/powerpoint/2010/main" val="137537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3450031076"/>
              </p:ext>
            </p:extLst>
          </p:nvPr>
        </p:nvGraphicFramePr>
        <p:xfrm>
          <a:off x="370009" y="1235319"/>
          <a:ext cx="11451981" cy="5188851"/>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368483">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9270">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368483">
                <a:tc>
                  <a:txBody>
                    <a:bodyPr/>
                    <a:lstStyle/>
                    <a:p>
                      <a:pPr algn="ctr">
                        <a:spcAft>
                          <a:spcPts val="0"/>
                        </a:spcAft>
                      </a:pPr>
                      <a:r>
                        <a:rPr lang="de-CH" sz="2400" b="0" dirty="0">
                          <a:solidFill>
                            <a:schemeClr val="tx1"/>
                          </a:solidFill>
                          <a:effectLst/>
                        </a:rPr>
                        <a:t>Christus</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676897552"/>
                  </a:ext>
                </a:extLst>
              </a:tr>
              <a:tr h="1105449">
                <a:tc>
                  <a:txBody>
                    <a:bodyPr/>
                    <a:lstStyle/>
                    <a:p>
                      <a:pPr algn="ctr">
                        <a:spcAft>
                          <a:spcPts val="0"/>
                        </a:spcAft>
                      </a:pPr>
                      <a:r>
                        <a:rPr lang="de-CH" sz="2400" b="0" dirty="0">
                          <a:effectLst/>
                        </a:rPr>
                        <a:t>"Ich will aber, dass ihr wisst, dass Christus das Haupt jedes Mannes ist" (11,3a)</a:t>
                      </a:r>
                    </a:p>
                    <a:p>
                      <a:pPr algn="ctr">
                        <a:spcAft>
                          <a:spcPts val="0"/>
                        </a:spcAft>
                      </a:pPr>
                      <a:r>
                        <a:rPr lang="de-CH" sz="2400" b="0" dirty="0">
                          <a:effectLst/>
                        </a:rPr>
                        <a:t> </a:t>
                      </a:r>
                    </a:p>
                    <a:p>
                      <a:pPr algn="ctr">
                        <a:spcAft>
                          <a:spcPts val="0"/>
                        </a:spcAft>
                      </a:pPr>
                      <a:r>
                        <a:rPr lang="de-CH" sz="2400" b="0" dirty="0">
                          <a:effectLst/>
                        </a:rPr>
                        <a:t>Christus ist das Haupt eines jeden Mannes.</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631313082"/>
                  </a:ext>
                </a:extLst>
              </a:tr>
              <a:tr h="368483">
                <a:tc>
                  <a:txBody>
                    <a:bodyPr/>
                    <a:lstStyle/>
                    <a:p>
                      <a:pPr algn="ctr">
                        <a:spcAft>
                          <a:spcPts val="0"/>
                        </a:spcAft>
                      </a:pPr>
                      <a:r>
                        <a:rPr lang="de-CH" sz="2400" b="0" dirty="0">
                          <a:solidFill>
                            <a:schemeClr val="tx1"/>
                          </a:solidFill>
                          <a:effectLst/>
                        </a:rPr>
                        <a: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886928791"/>
                  </a:ext>
                </a:extLst>
              </a:tr>
              <a:tr h="368483">
                <a:tc>
                  <a:txBody>
                    <a:bodyPr/>
                    <a:lstStyle/>
                    <a:p>
                      <a:pPr algn="ctr">
                        <a:spcAft>
                          <a:spcPts val="0"/>
                        </a:spcAft>
                      </a:pPr>
                      <a:r>
                        <a:rPr lang="de-CH" sz="2400" b="0" dirty="0">
                          <a:solidFill>
                            <a:schemeClr val="tx1"/>
                          </a:solidFill>
                          <a:effectLst/>
                        </a:rPr>
                        <a:t>Mann</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1578660683"/>
                  </a:ext>
                </a:extLst>
              </a:tr>
              <a:tr h="1737503">
                <a:tc>
                  <a:txBody>
                    <a:bodyPr/>
                    <a:lstStyle/>
                    <a:p>
                      <a:pPr algn="ctr">
                        <a:spcAft>
                          <a:spcPts val="0"/>
                        </a:spcAft>
                      </a:pPr>
                      <a:r>
                        <a:rPr lang="de-CH" sz="2400" b="0" dirty="0">
                          <a:effectLst/>
                        </a:rPr>
                        <a:t>"Denn der Mann darf das Haupt nicht bedecken, weil er Gottes Bild und Ehre ist; die Frau aber ist die Ehre des Mannes." (11,7)</a:t>
                      </a:r>
                    </a:p>
                    <a:p>
                      <a:pPr algn="ctr">
                        <a:spcAft>
                          <a:spcPts val="0"/>
                        </a:spcAft>
                      </a:pPr>
                      <a:r>
                        <a:rPr lang="de-CH" sz="2400" b="0" dirty="0">
                          <a:effectLst/>
                        </a:rPr>
                        <a:t> </a:t>
                      </a:r>
                    </a:p>
                    <a:p>
                      <a:pPr algn="ctr">
                        <a:spcAft>
                          <a:spcPts val="0"/>
                        </a:spcAft>
                      </a:pPr>
                      <a:r>
                        <a:rPr lang="de-CH" sz="2400" b="0" dirty="0">
                          <a:effectLst/>
                        </a:rPr>
                        <a:t>Leiterschaft ist dem Mann übergeben, die Frau steht unter seiner Autorität.</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123378223"/>
                  </a:ext>
                </a:extLst>
              </a:tr>
              <a:tr h="792697">
                <a:tc>
                  <a:txBody>
                    <a:bodyPr/>
                    <a:lstStyle/>
                    <a:p>
                      <a:pPr algn="ctr">
                        <a:spcAft>
                          <a:spcPts val="0"/>
                        </a:spcAft>
                      </a:pP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3868050608"/>
                  </a:ext>
                </a:extLst>
              </a:tr>
            </a:tbl>
          </a:graphicData>
        </a:graphic>
      </p:graphicFrame>
    </p:spTree>
    <p:extLst>
      <p:ext uri="{BB962C8B-B14F-4D97-AF65-F5344CB8AC3E}">
        <p14:creationId xmlns:p14="http://schemas.microsoft.com/office/powerpoint/2010/main" val="3010703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103692470"/>
              </p:ext>
            </p:extLst>
          </p:nvPr>
        </p:nvGraphicFramePr>
        <p:xfrm>
          <a:off x="370009" y="1235319"/>
          <a:ext cx="11451981" cy="5199324"/>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91798">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8684">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191792">
                <a:tc>
                  <a:txBody>
                    <a:bodyPr/>
                    <a:lstStyle/>
                    <a:p>
                      <a:pPr algn="ctr">
                        <a:spcAft>
                          <a:spcPts val="0"/>
                        </a:spcAft>
                      </a:pPr>
                      <a:r>
                        <a:rPr lang="de-CH" sz="2400" b="0" dirty="0">
                          <a:solidFill>
                            <a:schemeClr val="tx1"/>
                          </a:solidFill>
                          <a:effectLst/>
                        </a:rPr>
                        <a: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886928791"/>
                  </a:ext>
                </a:extLst>
              </a:tr>
              <a:tr h="78684">
                <a:tc>
                  <a:txBody>
                    <a:bodyPr/>
                    <a:lstStyle/>
                    <a:p>
                      <a:pPr algn="ctr">
                        <a:spcAft>
                          <a:spcPts val="0"/>
                        </a:spcAft>
                      </a:pPr>
                      <a:r>
                        <a:rPr lang="de-CH" sz="2400" b="0" dirty="0">
                          <a:solidFill>
                            <a:schemeClr val="tx1"/>
                          </a:solidFill>
                          <a:effectLst/>
                        </a:rPr>
                        <a:t>Mann</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1578660683"/>
                  </a:ext>
                </a:extLst>
              </a:tr>
              <a:tr h="492321">
                <a:tc>
                  <a:txBody>
                    <a:bodyPr/>
                    <a:lstStyle/>
                    <a:p>
                      <a:pPr algn="ctr">
                        <a:spcAft>
                          <a:spcPts val="0"/>
                        </a:spcAft>
                      </a:pPr>
                      <a:r>
                        <a:rPr lang="de-CH" sz="2400" b="0" dirty="0">
                          <a:effectLst/>
                        </a:rPr>
                        <a:t>"Denn der Mann darf das Haupt nicht bedecken, weil er Gottes Bild und Ehre ist; die Frau aber ist die Ehre des Mannes." (11,7)</a:t>
                      </a:r>
                    </a:p>
                    <a:p>
                      <a:pPr algn="ctr">
                        <a:spcAft>
                          <a:spcPts val="0"/>
                        </a:spcAft>
                      </a:pPr>
                      <a:r>
                        <a:rPr lang="de-CH" sz="2400" b="0" dirty="0">
                          <a:effectLst/>
                        </a:rPr>
                        <a:t> </a:t>
                      </a:r>
                    </a:p>
                    <a:p>
                      <a:pPr algn="ctr">
                        <a:spcAft>
                          <a:spcPts val="0"/>
                        </a:spcAft>
                      </a:pPr>
                      <a:r>
                        <a:rPr lang="de-CH" sz="2400" b="0" dirty="0">
                          <a:effectLst/>
                        </a:rPr>
                        <a:t>Leiterschaft ist dem Mann übergeben, die Frau steht unter seiner Autorität.</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123378223"/>
                  </a:ext>
                </a:extLst>
              </a:tr>
              <a:tr h="195071">
                <a:tc>
                  <a:txBody>
                    <a:bodyPr/>
                    <a:lstStyle/>
                    <a:p>
                      <a:pPr algn="ctr">
                        <a:spcAft>
                          <a:spcPts val="0"/>
                        </a:spcAft>
                      </a:pPr>
                      <a:r>
                        <a:rPr lang="de-CH" sz="2400" b="0" dirty="0">
                          <a:solidFill>
                            <a:schemeClr val="tx1"/>
                          </a:solidFill>
                          <a:effectLst/>
                        </a:rPr>
                        <a: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1353567635"/>
                  </a:ext>
                </a:extLst>
              </a:tr>
              <a:tr h="78684">
                <a:tc>
                  <a:txBody>
                    <a:bodyPr/>
                    <a:lstStyle/>
                    <a:p>
                      <a:pPr algn="ctr">
                        <a:spcAft>
                          <a:spcPts val="0"/>
                        </a:spcAft>
                      </a:pPr>
                      <a:r>
                        <a:rPr lang="de-CH" sz="2400" b="0" dirty="0">
                          <a:solidFill>
                            <a:schemeClr val="tx1"/>
                          </a:solidFill>
                          <a:effectLst/>
                        </a:rPr>
                        <a:t>Frau</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3553889243"/>
                  </a:ext>
                </a:extLst>
              </a:tr>
              <a:tr h="314736">
                <a:tc>
                  <a:txBody>
                    <a:bodyPr/>
                    <a:lstStyle/>
                    <a:p>
                      <a:pPr algn="ctr">
                        <a:spcAft>
                          <a:spcPts val="0"/>
                        </a:spcAft>
                      </a:pPr>
                      <a:r>
                        <a:rPr lang="de-CH" sz="2400" b="0" dirty="0">
                          <a:effectLst/>
                        </a:rPr>
                        <a:t>"Denn der Mann ist nicht von der Frau, sondern die Frau von dem Mann. 9 Und der Mann wurde nicht geschaffen um der Frau willen, sondern die Frau um des Mannes willen. </a:t>
                      </a:r>
                      <a:r>
                        <a:rPr lang="de-CH" sz="2400" b="0">
                          <a:effectLst/>
                        </a:rPr>
                        <a:t>Darum soll </a:t>
                      </a:r>
                      <a:r>
                        <a:rPr lang="de-CH" sz="2400" b="0" dirty="0">
                          <a:effectLst/>
                        </a:rPr>
                        <a:t>die Frau [ein Zeichen der] Macht auf dem Haupt haben, um der Engel willen." (</a:t>
                      </a:r>
                      <a:r>
                        <a:rPr lang="de-CH" sz="2400" b="0">
                          <a:effectLst/>
                        </a:rPr>
                        <a:t>11,8-10)</a:t>
                      </a:r>
                    </a:p>
                    <a:p>
                      <a:pPr algn="ctr">
                        <a:spcAft>
                          <a:spcPts val="0"/>
                        </a:spcAft>
                      </a:pPr>
                      <a:r>
                        <a:rPr lang="de-CH" sz="2400" b="0">
                          <a:effectLst/>
                        </a:rPr>
                        <a:t> </a:t>
                      </a:r>
                      <a:r>
                        <a:rPr lang="de-CH" sz="2400" b="0" dirty="0">
                          <a:effectLst/>
                        </a:rPr>
                        <a:t> </a:t>
                      </a:r>
                    </a:p>
                    <a:p>
                      <a:pPr algn="ctr">
                        <a:spcAft>
                          <a:spcPts val="0"/>
                        </a:spcAft>
                      </a:pPr>
                      <a:r>
                        <a:rPr lang="de-CH" sz="2400" b="0" dirty="0">
                          <a:effectLst/>
                        </a:rPr>
                        <a:t>Die Unterordnung der Frau unter den Mann geht auf die Schöpfung Gottes zurück.</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1452287362"/>
                  </a:ext>
                </a:extLst>
              </a:tr>
            </a:tbl>
          </a:graphicData>
        </a:graphic>
      </p:graphicFrame>
    </p:spTree>
    <p:extLst>
      <p:ext uri="{BB962C8B-B14F-4D97-AF65-F5344CB8AC3E}">
        <p14:creationId xmlns:p14="http://schemas.microsoft.com/office/powerpoint/2010/main" val="2007155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2675087428"/>
              </p:ext>
            </p:extLst>
          </p:nvPr>
        </p:nvGraphicFramePr>
        <p:xfrm>
          <a:off x="370009" y="1235319"/>
          <a:ext cx="11451981" cy="4258764"/>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91798">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8684">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203267">
                <a:tc>
                  <a:txBody>
                    <a:bodyPr/>
                    <a:lstStyle/>
                    <a:p>
                      <a:pPr algn="ctr">
                        <a:spcAft>
                          <a:spcPts val="0"/>
                        </a:spcAft>
                      </a:pPr>
                      <a:r>
                        <a:rPr lang="de-CH" sz="2400" b="0" dirty="0">
                          <a:solidFill>
                            <a:schemeClr val="tx1"/>
                          </a:solidFill>
                          <a:effectLst/>
                        </a:rPr>
                        <a: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1991734539"/>
                  </a:ext>
                </a:extLst>
              </a:tr>
              <a:tr h="118026">
                <a:tc>
                  <a:txBody>
                    <a:bodyPr/>
                    <a:lstStyle/>
                    <a:p>
                      <a:pPr algn="ctr">
                        <a:spcAft>
                          <a:spcPts val="0"/>
                        </a:spcAft>
                      </a:pPr>
                      <a:r>
                        <a:rPr lang="de-CH" sz="2400" b="0" dirty="0">
                          <a:solidFill>
                            <a:schemeClr val="tx1"/>
                          </a:solidFill>
                          <a:effectLst/>
                        </a:rPr>
                        <a:t>Gleichstellung Mann / Frau</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1431614546"/>
                  </a:ext>
                </a:extLst>
              </a:tr>
              <a:tr h="511446">
                <a:tc>
                  <a:txBody>
                    <a:bodyPr/>
                    <a:lstStyle/>
                    <a:p>
                      <a:pPr algn="ctr">
                        <a:spcAft>
                          <a:spcPts val="0"/>
                        </a:spcAft>
                      </a:pPr>
                      <a:r>
                        <a:rPr lang="de-CH" sz="2400" b="0" dirty="0">
                          <a:effectLst/>
                        </a:rPr>
                        <a:t>"Doch ist im Herrn weder der Mann ohne die Frau, noch die Frau ohne den Mann. Denn gleichwie die Frau vom Mann [kommt], so auch der Mann durch die Frau; aber alles [kommt] von Gott." (11,11+12)</a:t>
                      </a:r>
                    </a:p>
                    <a:p>
                      <a:pPr algn="ctr">
                        <a:spcAft>
                          <a:spcPts val="0"/>
                        </a:spcAft>
                      </a:pPr>
                      <a:r>
                        <a:rPr lang="de-CH" sz="2400" b="0" dirty="0">
                          <a:effectLst/>
                        </a:rPr>
                        <a:t> </a:t>
                      </a:r>
                    </a:p>
                    <a:p>
                      <a:pPr algn="ctr">
                        <a:spcAft>
                          <a:spcPts val="0"/>
                        </a:spcAft>
                      </a:pPr>
                      <a:r>
                        <a:rPr lang="de-CH" sz="2400" b="0" dirty="0">
                          <a:effectLst/>
                        </a:rPr>
                        <a:t>Mann und Frau sind voneinander abhängig. Das Prinzip der Unterordnung steht in göttlicher Harmonie mit der von Gott verordneten Abhängigkeit.</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tc>
                <a:extLst>
                  <a:ext uri="{0D108BD9-81ED-4DB2-BD59-A6C34878D82A}">
                    <a16:rowId xmlns:a16="http://schemas.microsoft.com/office/drawing/2014/main" val="521961080"/>
                  </a:ext>
                </a:extLst>
              </a:tr>
              <a:tr h="786840">
                <a:tc>
                  <a:txBody>
                    <a:bodyPr/>
                    <a:lstStyle/>
                    <a:p>
                      <a:pPr algn="ctr">
                        <a:spcAft>
                          <a:spcPts val="0"/>
                        </a:spcAft>
                      </a:pP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3868050608"/>
                  </a:ext>
                </a:extLst>
              </a:tr>
            </a:tbl>
          </a:graphicData>
        </a:graphic>
      </p:graphicFrame>
    </p:spTree>
    <p:extLst>
      <p:ext uri="{BB962C8B-B14F-4D97-AF65-F5344CB8AC3E}">
        <p14:creationId xmlns:p14="http://schemas.microsoft.com/office/powerpoint/2010/main" val="2679904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1202559489"/>
              </p:ext>
            </p:extLst>
          </p:nvPr>
        </p:nvGraphicFramePr>
        <p:xfrm>
          <a:off x="370009" y="1235319"/>
          <a:ext cx="11451981" cy="4258764"/>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91798">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8684">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210917">
                <a:tc>
                  <a:txBody>
                    <a:bodyPr/>
                    <a:lstStyle/>
                    <a:p>
                      <a:pPr algn="ctr">
                        <a:spcAft>
                          <a:spcPts val="0"/>
                        </a:spcAft>
                      </a:pPr>
                      <a:r>
                        <a:rPr lang="de-CH" sz="2400" b="0" dirty="0">
                          <a:solidFill>
                            <a:schemeClr val="tx1"/>
                          </a:solidFill>
                          <a:effectLst/>
                        </a:rPr>
                        <a:t>↔</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2919514869"/>
                  </a:ext>
                </a:extLst>
              </a:tr>
              <a:tr h="118026">
                <a:tc>
                  <a:txBody>
                    <a:bodyPr/>
                    <a:lstStyle/>
                    <a:p>
                      <a:pPr algn="ctr">
                        <a:spcAft>
                          <a:spcPts val="0"/>
                        </a:spcAft>
                      </a:pPr>
                      <a:r>
                        <a:rPr lang="de-CH" sz="2400" b="0" dirty="0">
                          <a:solidFill>
                            <a:schemeClr val="tx1"/>
                          </a:solidFill>
                          <a:effectLst/>
                        </a:rPr>
                        <a:t>Kopfbedeckung</a:t>
                      </a:r>
                      <a:endParaRPr lang="de-CH"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3221298168"/>
                  </a:ext>
                </a:extLst>
              </a:tr>
              <a:tr h="516910">
                <a:tc>
                  <a:txBody>
                    <a:bodyPr/>
                    <a:lstStyle/>
                    <a:p>
                      <a:pPr algn="ctr">
                        <a:spcAft>
                          <a:spcPts val="0"/>
                        </a:spcAft>
                      </a:pPr>
                      <a:r>
                        <a:rPr lang="de-CH" sz="2400" b="0" dirty="0">
                          <a:effectLst/>
                        </a:rPr>
                        <a:t>"Oder lehrt euch nicht schon die Natur, dass es für einen Mann eine Unehre ist, langes Haar zu tragen? Dagegen ist es für eine Frau eine Ehre, wenn sie langes Haar trägt; denn das lange Haar ist ihr anstelle eines Schleiers gegeben. " (11,14+15)</a:t>
                      </a:r>
                    </a:p>
                    <a:p>
                      <a:pPr algn="ctr">
                        <a:spcAft>
                          <a:spcPts val="0"/>
                        </a:spcAft>
                      </a:pPr>
                      <a:r>
                        <a:rPr lang="de-CH" sz="2400" b="0" dirty="0">
                          <a:effectLst/>
                        </a:rPr>
                        <a:t> </a:t>
                      </a:r>
                    </a:p>
                    <a:p>
                      <a:pPr algn="ctr">
                        <a:spcAft>
                          <a:spcPts val="0"/>
                        </a:spcAft>
                      </a:pPr>
                      <a:r>
                        <a:rPr lang="de-CH" sz="2400" b="0" dirty="0">
                          <a:effectLst/>
                        </a:rPr>
                        <a:t>Äussere Zeichen wie Kopfbedeckungen sind nur dann sinnvoll, wenn sich darin die innere Herzenshaltung widerspiegelt. </a:t>
                      </a: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tc>
                <a:extLst>
                  <a:ext uri="{0D108BD9-81ED-4DB2-BD59-A6C34878D82A}">
                    <a16:rowId xmlns:a16="http://schemas.microsoft.com/office/drawing/2014/main" val="1396419969"/>
                  </a:ext>
                </a:extLst>
              </a:tr>
              <a:tr h="786840">
                <a:tc>
                  <a:txBody>
                    <a:bodyPr/>
                    <a:lstStyle/>
                    <a:p>
                      <a:pPr algn="ctr">
                        <a:spcAft>
                          <a:spcPts val="0"/>
                        </a:spcAft>
                      </a:pPr>
                      <a:endParaRPr lang="de-CH"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solidFill>
                      <a:schemeClr val="bg1"/>
                    </a:solidFill>
                  </a:tcPr>
                </a:tc>
                <a:extLst>
                  <a:ext uri="{0D108BD9-81ED-4DB2-BD59-A6C34878D82A}">
                    <a16:rowId xmlns:a16="http://schemas.microsoft.com/office/drawing/2014/main" val="3868050608"/>
                  </a:ext>
                </a:extLst>
              </a:tr>
            </a:tbl>
          </a:graphicData>
        </a:graphic>
      </p:graphicFrame>
    </p:spTree>
    <p:extLst>
      <p:ext uri="{BB962C8B-B14F-4D97-AF65-F5344CB8AC3E}">
        <p14:creationId xmlns:p14="http://schemas.microsoft.com/office/powerpoint/2010/main" val="2003729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graphicFrame>
        <p:nvGraphicFramePr>
          <p:cNvPr id="2" name="Tabelle 1">
            <a:extLst>
              <a:ext uri="{FF2B5EF4-FFF2-40B4-BE49-F238E27FC236}">
                <a16:creationId xmlns:a16="http://schemas.microsoft.com/office/drawing/2014/main" id="{2E94C376-A386-4E62-9A6F-D4A0B800D8B9}"/>
              </a:ext>
            </a:extLst>
          </p:cNvPr>
          <p:cNvGraphicFramePr>
            <a:graphicFrameLocks noGrp="1"/>
          </p:cNvGraphicFramePr>
          <p:nvPr>
            <p:extLst>
              <p:ext uri="{D42A27DB-BD31-4B8C-83A1-F6EECF244321}">
                <p14:modId xmlns:p14="http://schemas.microsoft.com/office/powerpoint/2010/main" val="118444628"/>
              </p:ext>
            </p:extLst>
          </p:nvPr>
        </p:nvGraphicFramePr>
        <p:xfrm>
          <a:off x="370009" y="1235319"/>
          <a:ext cx="11451981" cy="4989284"/>
        </p:xfrm>
        <a:graphic>
          <a:graphicData uri="http://schemas.openxmlformats.org/drawingml/2006/table">
            <a:tbl>
              <a:tblPr firstRow="1" firstCol="1" bandRow="1">
                <a:tableStyleId>{5C22544A-7EE6-4342-B048-85BDC9FD1C3A}</a:tableStyleId>
              </a:tblPr>
              <a:tblGrid>
                <a:gridCol w="11451981">
                  <a:extLst>
                    <a:ext uri="{9D8B030D-6E8A-4147-A177-3AD203B41FA5}">
                      <a16:colId xmlns:a16="http://schemas.microsoft.com/office/drawing/2014/main" val="1680120703"/>
                    </a:ext>
                  </a:extLst>
                </a:gridCol>
              </a:tblGrid>
              <a:tr h="91798">
                <a:tc>
                  <a:txBody>
                    <a:bodyPr/>
                    <a:lstStyle/>
                    <a:p>
                      <a:pPr algn="ctr">
                        <a:spcAft>
                          <a:spcPts val="0"/>
                        </a:spcAft>
                      </a:pPr>
                      <a:r>
                        <a:rPr lang="de-CH" sz="2400" b="0">
                          <a:effectLst/>
                        </a:rPr>
                        <a:t>Schöpfungsordnung Gottes</a:t>
                      </a:r>
                      <a:endParaRPr lang="de-CH" sz="2400" b="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tc>
                <a:extLst>
                  <a:ext uri="{0D108BD9-81ED-4DB2-BD59-A6C34878D82A}">
                    <a16:rowId xmlns:a16="http://schemas.microsoft.com/office/drawing/2014/main" val="2903641368"/>
                  </a:ext>
                </a:extLst>
              </a:tr>
              <a:tr h="78684">
                <a:tc>
                  <a:txBody>
                    <a:bodyPr/>
                    <a:lstStyle/>
                    <a:p>
                      <a:pPr algn="ctr">
                        <a:spcAft>
                          <a:spcPts val="0"/>
                        </a:spcAft>
                      </a:pPr>
                      <a:endParaRPr lang="de-CH" sz="5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0" marB="0">
                    <a:solidFill>
                      <a:schemeClr val="bg1"/>
                    </a:solidFill>
                  </a:tcPr>
                </a:tc>
                <a:extLst>
                  <a:ext uri="{0D108BD9-81ED-4DB2-BD59-A6C34878D82A}">
                    <a16:rowId xmlns:a16="http://schemas.microsoft.com/office/drawing/2014/main" val="400021517"/>
                  </a:ext>
                </a:extLst>
              </a:tr>
              <a:tr h="786840">
                <a:tc>
                  <a:txBody>
                    <a:bodyPr/>
                    <a:lstStyle/>
                    <a:p>
                      <a:pPr algn="ctr">
                        <a:spcAft>
                          <a:spcPts val="0"/>
                        </a:spcAft>
                      </a:pPr>
                      <a:r>
                        <a:rPr lang="de-CH" sz="2600" b="1" dirty="0">
                          <a:solidFill>
                            <a:schemeClr val="bg1"/>
                          </a:solidFill>
                          <a:effectLst/>
                        </a:rPr>
                        <a:t>Fazit</a:t>
                      </a:r>
                    </a:p>
                    <a:p>
                      <a:pPr>
                        <a:spcAft>
                          <a:spcPts val="0"/>
                        </a:spcAft>
                      </a:pPr>
                      <a:r>
                        <a:rPr lang="de-CH" sz="1000" b="0" dirty="0">
                          <a:effectLst/>
                        </a:rPr>
                        <a:t> </a:t>
                      </a:r>
                    </a:p>
                    <a:p>
                      <a:pPr algn="ctr">
                        <a:spcAft>
                          <a:spcPts val="0"/>
                        </a:spcAft>
                      </a:pPr>
                      <a:r>
                        <a:rPr lang="de-CH" sz="2600" b="0" dirty="0">
                          <a:effectLst/>
                        </a:rPr>
                        <a:t>In unserer heutigen Kultur, wo ein Hut oder ein Schleier nicht als ein Symbol für Unterordnung dient, sollten Christinnen dieser Gewohnheit nicht nachgehen müssen. Doch die Frisur und die Kleidung einer Frau sollten deutlich weiblich sein und ihre feminine Anmut sowie ihre Bereitwilligkeit zur Unterordnung deutlich machen. Man sollte Männer und Frauen nicht verwechseln können, denn Gott hat die Geschlechter unterschiedlich erschaffen – sowohl auf physiologischer Ebene als auch in Bezug auf ihre Rollen und Beziehungen. Er will, dass Männer männlich sind und ihre Autorität verantwortungsbewusst und in Liebe ausüben. Er will, dass Frauen weiblich sind und sich verantwortungsbewusst und in Liebe unterordnen. </a:t>
                      </a:r>
                    </a:p>
                    <a:p>
                      <a:pPr algn="ctr">
                        <a:spcAft>
                          <a:spcPts val="0"/>
                        </a:spcAft>
                      </a:pPr>
                      <a:r>
                        <a:rPr lang="de-CH" sz="2600" b="0" dirty="0">
                          <a:effectLst/>
                        </a:rPr>
                        <a:t>(Mac Arthur)</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350" marR="25350" marT="16900" marB="16900"/>
                </a:tc>
                <a:extLst>
                  <a:ext uri="{0D108BD9-81ED-4DB2-BD59-A6C34878D82A}">
                    <a16:rowId xmlns:a16="http://schemas.microsoft.com/office/drawing/2014/main" val="3868050608"/>
                  </a:ext>
                </a:extLst>
              </a:tr>
            </a:tbl>
          </a:graphicData>
        </a:graphic>
      </p:graphicFrame>
    </p:spTree>
    <p:extLst>
      <p:ext uri="{BB962C8B-B14F-4D97-AF65-F5344CB8AC3E}">
        <p14:creationId xmlns:p14="http://schemas.microsoft.com/office/powerpoint/2010/main" val="2272078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2705466539"/>
              </p:ext>
            </p:extLst>
          </p:nvPr>
        </p:nvGraphicFramePr>
        <p:xfrm>
          <a:off x="473102" y="1055878"/>
          <a:ext cx="5390962" cy="5499972"/>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tblGrid>
              <a:tr h="423075">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5076897">
                <a:tc>
                  <a:txBody>
                    <a:bodyPr/>
                    <a:lstStyle/>
                    <a:p>
                      <a:pPr>
                        <a:spcAft>
                          <a:spcPts val="0"/>
                        </a:spcAft>
                      </a:pPr>
                      <a:r>
                        <a:rPr lang="de-DE" sz="2600" b="0" dirty="0">
                          <a:effectLst/>
                        </a:rPr>
                        <a:t>Der bekannteste Aspekt des Abendmahls ist </a:t>
                      </a:r>
                      <a:r>
                        <a:rPr lang="de-DE" sz="2600" b="1" dirty="0">
                          <a:effectLst/>
                        </a:rPr>
                        <a:t>die Erinnerung an das Werk Christi am Kreuz</a:t>
                      </a:r>
                      <a:r>
                        <a:rPr lang="de-DE" sz="2600" b="0" dirty="0">
                          <a:effectLst/>
                        </a:rPr>
                        <a:t>. Sein einmaliges Opfer stellvertretend für die Menschen. Er hat für unsere Sünde gezahlt und hat Satan am Kreuz d</a:t>
                      </a:r>
                      <a:r>
                        <a:rPr lang="de-CH" sz="2600" b="0" dirty="0">
                          <a:effectLst/>
                        </a:rPr>
                        <a:t>en Kopf zertreten</a:t>
                      </a:r>
                      <a:r>
                        <a:rPr lang="de-DE" sz="2600" b="0" dirty="0">
                          <a:effectLst/>
                        </a:rPr>
                        <a:t>. Wir erinnern uns an den Tod des Herrn. </a:t>
                      </a:r>
                      <a:r>
                        <a:rPr lang="de-CH" sz="2600" b="0" dirty="0">
                          <a:effectLst/>
                        </a:rPr>
                        <a:t>Am Kreuz ist der umfassendste Sieg der Geschichte geschehen!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04687581"/>
                  </a:ext>
                </a:extLst>
              </a:tr>
            </a:tbl>
          </a:graphicData>
        </a:graphic>
      </p:graphicFrame>
    </p:spTree>
    <p:extLst>
      <p:ext uri="{BB962C8B-B14F-4D97-AF65-F5344CB8AC3E}">
        <p14:creationId xmlns:p14="http://schemas.microsoft.com/office/powerpoint/2010/main" val="193304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nvPr>
        </p:nvGraphicFramePr>
        <p:xfrm>
          <a:off x="473102" y="1055878"/>
          <a:ext cx="10933043" cy="5499972"/>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423075">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5076897">
                <a:tc>
                  <a:txBody>
                    <a:bodyPr/>
                    <a:lstStyle/>
                    <a:p>
                      <a:pPr>
                        <a:spcAft>
                          <a:spcPts val="0"/>
                        </a:spcAft>
                      </a:pPr>
                      <a:r>
                        <a:rPr lang="de-DE" sz="2600" b="0" dirty="0">
                          <a:effectLst/>
                        </a:rPr>
                        <a:t>Der bekannteste Aspekt des Abendmahls ist </a:t>
                      </a:r>
                      <a:r>
                        <a:rPr lang="de-DE" sz="2600" b="1" dirty="0">
                          <a:effectLst/>
                        </a:rPr>
                        <a:t>die Erinnerung an das Werk Christi am Kreuz</a:t>
                      </a:r>
                      <a:r>
                        <a:rPr lang="de-DE" sz="2600" b="0" dirty="0">
                          <a:effectLst/>
                        </a:rPr>
                        <a:t>. Sein einmaliges Opfer stellvertretend für die Menschen. Er hat für unsere Sünde gezahlt und hat Satan am Kreuz d</a:t>
                      </a:r>
                      <a:r>
                        <a:rPr lang="de-CH" sz="2600" b="0" dirty="0">
                          <a:effectLst/>
                        </a:rPr>
                        <a:t>en Kopf zertreten</a:t>
                      </a:r>
                      <a:r>
                        <a:rPr lang="de-DE" sz="2600" b="0" dirty="0">
                          <a:effectLst/>
                        </a:rPr>
                        <a:t>. Wir erinnern uns an den Tod des Herrn. </a:t>
                      </a:r>
                      <a:r>
                        <a:rPr lang="de-CH" sz="2600" b="0" dirty="0">
                          <a:effectLst/>
                        </a:rPr>
                        <a:t>Am Kreuz ist der umfassendste Sieg der Geschichte geschehen!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dirty="0">
                          <a:effectLst/>
                        </a:rPr>
                        <a:t>"Denn ich habe von dem Herrn empfangen, was ich auch euch überliefert habe, nämlich dass der Herr Jesus in der Nacht, als er verraten wurde, Brot nahm, und dankte, es brach und sprach: Nehmt, esst! Das ist mein Leib, der für euch gebrochen wird; </a:t>
                      </a:r>
                      <a:r>
                        <a:rPr lang="de-CH" sz="2600" u="sng" dirty="0">
                          <a:effectLst/>
                        </a:rPr>
                        <a:t>dies tut zu meinem Gedächtnis</a:t>
                      </a:r>
                      <a:r>
                        <a:rPr lang="de-CH" sz="2600" dirty="0">
                          <a:effectLst/>
                        </a:rPr>
                        <a:t>! Desgleichen auch den Kelch, nach dem Mahl, indem er sprach: Dieser Kelch ist der neue Bund in meinem Blut; dies tut, sooft ihr ihn trinkt, </a:t>
                      </a:r>
                      <a:r>
                        <a:rPr lang="de-CH" sz="2600" u="sng" dirty="0">
                          <a:effectLst/>
                        </a:rPr>
                        <a:t>zu meinem Gedächtnis!</a:t>
                      </a:r>
                      <a:r>
                        <a:rPr lang="de-CH" sz="2600" dirty="0">
                          <a:effectLst/>
                        </a:rPr>
                        <a:t>" 11,23-25</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04687581"/>
                  </a:ext>
                </a:extLst>
              </a:tr>
            </a:tbl>
          </a:graphicData>
        </a:graphic>
      </p:graphicFrame>
    </p:spTree>
    <p:extLst>
      <p:ext uri="{BB962C8B-B14F-4D97-AF65-F5344CB8AC3E}">
        <p14:creationId xmlns:p14="http://schemas.microsoft.com/office/powerpoint/2010/main" val="3154133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3046579633"/>
              </p:ext>
            </p:extLst>
          </p:nvPr>
        </p:nvGraphicFramePr>
        <p:xfrm>
          <a:off x="473102" y="1055878"/>
          <a:ext cx="5390962" cy="23774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383802">
                <a:tc>
                  <a:txBody>
                    <a:bodyPr/>
                    <a:lstStyle/>
                    <a:p>
                      <a:pPr>
                        <a:spcAft>
                          <a:spcPts val="0"/>
                        </a:spcAft>
                      </a:pPr>
                      <a:r>
                        <a:rPr lang="de-CH" sz="2600" b="0" dirty="0">
                          <a:effectLst/>
                        </a:rPr>
                        <a:t>Im Abendmahl feiern wird die </a:t>
                      </a:r>
                      <a:r>
                        <a:rPr lang="de-CH" sz="2600" b="1" dirty="0">
                          <a:effectLst/>
                        </a:rPr>
                        <a:t>gemeindliche Gemeinschaft </a:t>
                      </a:r>
                      <a:r>
                        <a:rPr lang="de-CH" sz="2600" b="0" dirty="0">
                          <a:effectLst/>
                        </a:rPr>
                        <a:t>mit unserem Erlöser Jesus Christus. Wir feiern gemeinsam das Leben mit Christus unserem Herrn.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444823900"/>
                  </a:ext>
                </a:extLst>
              </a:tr>
            </a:tbl>
          </a:graphicData>
        </a:graphic>
      </p:graphicFrame>
    </p:spTree>
    <p:extLst>
      <p:ext uri="{BB962C8B-B14F-4D97-AF65-F5344CB8AC3E}">
        <p14:creationId xmlns:p14="http://schemas.microsoft.com/office/powerpoint/2010/main" val="124404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1.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16 | Verse: 437</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nvPr>
        </p:nvGraphicFramePr>
        <p:xfrm>
          <a:off x="473102" y="1055878"/>
          <a:ext cx="10933043" cy="23774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383802">
                <a:tc>
                  <a:txBody>
                    <a:bodyPr/>
                    <a:lstStyle/>
                    <a:p>
                      <a:pPr>
                        <a:spcAft>
                          <a:spcPts val="0"/>
                        </a:spcAft>
                      </a:pPr>
                      <a:r>
                        <a:rPr lang="de-CH" sz="2600" b="0" dirty="0">
                          <a:effectLst/>
                        </a:rPr>
                        <a:t>Im Abendmahl feiern wird die </a:t>
                      </a:r>
                      <a:r>
                        <a:rPr lang="de-CH" sz="2600" b="1" dirty="0">
                          <a:effectLst/>
                        </a:rPr>
                        <a:t>gemeindliche Gemeinschaft </a:t>
                      </a:r>
                      <a:r>
                        <a:rPr lang="de-CH" sz="2600" b="0" dirty="0">
                          <a:effectLst/>
                        </a:rPr>
                        <a:t>mit unserem Erlöser Jesus Christus. Wir feiern gemeinsam das Leben mit Christus unserem Herrn.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dirty="0">
                          <a:effectLst/>
                        </a:rPr>
                        <a:t>"Der Kelch des Segens, den wir segnen, ist er nicht [die] </a:t>
                      </a:r>
                      <a:r>
                        <a:rPr lang="de-CH" sz="2600" u="sng" dirty="0">
                          <a:effectLst/>
                        </a:rPr>
                        <a:t>Gemeinschaft </a:t>
                      </a:r>
                      <a:r>
                        <a:rPr lang="de-CH" sz="2600" dirty="0">
                          <a:effectLst/>
                        </a:rPr>
                        <a:t>des Blutes des Christus? Das Brot, das wir brechen, ist es nicht [die] </a:t>
                      </a:r>
                      <a:r>
                        <a:rPr lang="de-CH" sz="2600" u="sng" dirty="0">
                          <a:effectLst/>
                        </a:rPr>
                        <a:t>Gemeinschaft </a:t>
                      </a:r>
                      <a:r>
                        <a:rPr lang="de-CH" sz="2600" dirty="0">
                          <a:effectLst/>
                        </a:rPr>
                        <a:t>des Leibes des Christus?" 10,16</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444823900"/>
                  </a:ext>
                </a:extLst>
              </a:tr>
            </a:tbl>
          </a:graphicData>
        </a:graphic>
      </p:graphicFrame>
    </p:spTree>
    <p:extLst>
      <p:ext uri="{BB962C8B-B14F-4D97-AF65-F5344CB8AC3E}">
        <p14:creationId xmlns:p14="http://schemas.microsoft.com/office/powerpoint/2010/main" val="2705770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2728435834"/>
              </p:ext>
            </p:extLst>
          </p:nvPr>
        </p:nvGraphicFramePr>
        <p:xfrm>
          <a:off x="473102" y="1055878"/>
          <a:ext cx="5390962" cy="277368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384892">
                <a:tc>
                  <a:txBody>
                    <a:bodyPr/>
                    <a:lstStyle/>
                    <a:p>
                      <a:pPr>
                        <a:spcAft>
                          <a:spcPts val="0"/>
                        </a:spcAft>
                      </a:pPr>
                      <a:r>
                        <a:rPr lang="de-CH" sz="2600" b="0" dirty="0">
                          <a:effectLst/>
                        </a:rPr>
                        <a:t>Ein weiterführender Aspekt des vorherigen ist, dass im Abendmahl wir die </a:t>
                      </a:r>
                      <a:r>
                        <a:rPr lang="de-CH" sz="2600" b="1" dirty="0">
                          <a:effectLst/>
                        </a:rPr>
                        <a:t>Gemeinschaft untereinander feiern</a:t>
                      </a:r>
                      <a:r>
                        <a:rPr lang="de-CH" sz="2600" b="0" dirty="0">
                          <a:effectLst/>
                        </a:rPr>
                        <a:t>. Wir feiern die unverdiente Gnade, Teil des Leibes Jesu (Gemeinde) zu sein.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563914705"/>
                  </a:ext>
                </a:extLst>
              </a:tr>
            </a:tbl>
          </a:graphicData>
        </a:graphic>
      </p:graphicFrame>
    </p:spTree>
    <p:extLst>
      <p:ext uri="{BB962C8B-B14F-4D97-AF65-F5344CB8AC3E}">
        <p14:creationId xmlns:p14="http://schemas.microsoft.com/office/powerpoint/2010/main" val="98172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nvPr>
        </p:nvGraphicFramePr>
        <p:xfrm>
          <a:off x="473102" y="1055878"/>
          <a:ext cx="10933043" cy="277368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384892">
                <a:tc>
                  <a:txBody>
                    <a:bodyPr/>
                    <a:lstStyle/>
                    <a:p>
                      <a:pPr>
                        <a:spcAft>
                          <a:spcPts val="0"/>
                        </a:spcAft>
                      </a:pPr>
                      <a:r>
                        <a:rPr lang="de-CH" sz="2600" b="0" dirty="0">
                          <a:effectLst/>
                        </a:rPr>
                        <a:t>Ein weiterführender Aspekt des vorherigen ist, dass im Abendmahl wir die </a:t>
                      </a:r>
                      <a:r>
                        <a:rPr lang="de-CH" sz="2600" b="1" dirty="0">
                          <a:effectLst/>
                        </a:rPr>
                        <a:t>Gemeinschaft untereinander feiern</a:t>
                      </a:r>
                      <a:r>
                        <a:rPr lang="de-CH" sz="2600" b="0" dirty="0">
                          <a:effectLst/>
                        </a:rPr>
                        <a:t>. Wir feiern die unverdiente Gnade, Teil des Leibes Jesu (Gemeinde) zu sein.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DE" sz="2600" dirty="0">
                          <a:effectLst/>
                        </a:rPr>
                        <a:t>"Denn es ist ein Brot, </a:t>
                      </a:r>
                      <a:r>
                        <a:rPr lang="de-DE" sz="2600" u="sng" dirty="0">
                          <a:effectLst/>
                        </a:rPr>
                        <a:t>so sind wir, die Vielen, ein Leib</a:t>
                      </a:r>
                      <a:r>
                        <a:rPr lang="de-DE" sz="2600" dirty="0">
                          <a:effectLst/>
                        </a:rPr>
                        <a:t>; denn wir alle haben Teil an dem einen Brot." 10,17</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563914705"/>
                  </a:ext>
                </a:extLst>
              </a:tr>
            </a:tbl>
          </a:graphicData>
        </a:graphic>
      </p:graphicFrame>
    </p:spTree>
    <p:extLst>
      <p:ext uri="{BB962C8B-B14F-4D97-AF65-F5344CB8AC3E}">
        <p14:creationId xmlns:p14="http://schemas.microsoft.com/office/powerpoint/2010/main" val="3263978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763346476"/>
              </p:ext>
            </p:extLst>
          </p:nvPr>
        </p:nvGraphicFramePr>
        <p:xfrm>
          <a:off x="473102" y="1055878"/>
          <a:ext cx="5390962" cy="23774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421691">
                <a:tc>
                  <a:txBody>
                    <a:bodyPr/>
                    <a:lstStyle/>
                    <a:p>
                      <a:pPr>
                        <a:spcAft>
                          <a:spcPts val="0"/>
                        </a:spcAft>
                      </a:pPr>
                      <a:r>
                        <a:rPr lang="de-CH" sz="2600" b="0" dirty="0">
                          <a:effectLst/>
                        </a:rPr>
                        <a:t>Es folgt der Aspekt der </a:t>
                      </a:r>
                      <a:r>
                        <a:rPr lang="de-CH" sz="2600" b="1" u="none" dirty="0">
                          <a:effectLst/>
                        </a:rPr>
                        <a:t>ungeteilten Nachfolge des Herrn</a:t>
                      </a:r>
                      <a:r>
                        <a:rPr lang="de-CH" sz="2600" b="0" dirty="0">
                          <a:effectLst/>
                        </a:rPr>
                        <a:t>. Wir können nicht zwei Herren dienen. Im Abendmahl erinnern wir uns an die heilige Eifersucht des Herrn!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2531117943"/>
                  </a:ext>
                </a:extLst>
              </a:tr>
            </a:tbl>
          </a:graphicData>
        </a:graphic>
      </p:graphicFrame>
    </p:spTree>
    <p:extLst>
      <p:ext uri="{BB962C8B-B14F-4D97-AF65-F5344CB8AC3E}">
        <p14:creationId xmlns:p14="http://schemas.microsoft.com/office/powerpoint/2010/main" val="4013207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nvPr>
        </p:nvGraphicFramePr>
        <p:xfrm>
          <a:off x="473102" y="1055878"/>
          <a:ext cx="10933043" cy="316992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421691">
                <a:tc>
                  <a:txBody>
                    <a:bodyPr/>
                    <a:lstStyle/>
                    <a:p>
                      <a:pPr>
                        <a:spcAft>
                          <a:spcPts val="0"/>
                        </a:spcAft>
                      </a:pPr>
                      <a:r>
                        <a:rPr lang="de-CH" sz="2600" b="0" dirty="0">
                          <a:effectLst/>
                        </a:rPr>
                        <a:t>Es folgt der Aspekt der </a:t>
                      </a:r>
                      <a:r>
                        <a:rPr lang="de-CH" sz="2600" b="1" u="none" dirty="0">
                          <a:effectLst/>
                        </a:rPr>
                        <a:t>ungeteilten Nachfolge des Herrn</a:t>
                      </a:r>
                      <a:r>
                        <a:rPr lang="de-CH" sz="2600" b="0" dirty="0">
                          <a:effectLst/>
                        </a:rPr>
                        <a:t>. Wir können nicht zwei Herren dienen. Im Abendmahl erinnern wir uns an die heilige Eifersucht des Herrn!</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DE" sz="2600" dirty="0">
                          <a:effectLst/>
                        </a:rPr>
                        <a:t>"Ihr könnt nicht den Kelch des Herrn trinken und den Kelch der Dämonen; </a:t>
                      </a:r>
                      <a:r>
                        <a:rPr lang="de-DE" sz="2600" u="sng" dirty="0">
                          <a:effectLst/>
                        </a:rPr>
                        <a:t>ihr könnt nicht am Tisch des Herrn teilhaben und am Tisch der Dämonen</a:t>
                      </a:r>
                      <a:r>
                        <a:rPr lang="de-DE" sz="2600" dirty="0">
                          <a:effectLst/>
                        </a:rPr>
                        <a:t>! Oder wollen wir den Herrn zur Eifersucht reizen? Sind wir etwa stärker als er?" 10,21+22</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2531117943"/>
                  </a:ext>
                </a:extLst>
              </a:tr>
            </a:tbl>
          </a:graphicData>
        </a:graphic>
      </p:graphicFrame>
    </p:spTree>
    <p:extLst>
      <p:ext uri="{BB962C8B-B14F-4D97-AF65-F5344CB8AC3E}">
        <p14:creationId xmlns:p14="http://schemas.microsoft.com/office/powerpoint/2010/main" val="2641704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1242475173"/>
              </p:ext>
            </p:extLst>
          </p:nvPr>
        </p:nvGraphicFramePr>
        <p:xfrm>
          <a:off x="473102" y="1055878"/>
          <a:ext cx="5390962" cy="57302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1814609">
                <a:tc>
                  <a:txBody>
                    <a:bodyPr/>
                    <a:lstStyle/>
                    <a:p>
                      <a:pPr>
                        <a:spcAft>
                          <a:spcPts val="0"/>
                        </a:spcAft>
                      </a:pPr>
                      <a:r>
                        <a:rPr lang="de-CH" sz="2500" b="0" dirty="0">
                          <a:effectLst/>
                        </a:rPr>
                        <a:t>Ein weiterer wichtiger Aspekt ist, dass das Abendmahl auch ein </a:t>
                      </a:r>
                      <a:r>
                        <a:rPr lang="de-CH" sz="2500" b="1" dirty="0">
                          <a:effectLst/>
                        </a:rPr>
                        <a:t>Ort der Reinigung ist</a:t>
                      </a:r>
                      <a:r>
                        <a:rPr lang="de-CH" sz="2500" b="0" dirty="0">
                          <a:effectLst/>
                        </a:rPr>
                        <a:t>. Es ist ein Moment, wo </a:t>
                      </a:r>
                      <a:r>
                        <a:rPr lang="de-CH" sz="2500" b="1" dirty="0">
                          <a:effectLst/>
                        </a:rPr>
                        <a:t>reale Gemeindezucht </a:t>
                      </a:r>
                      <a:r>
                        <a:rPr lang="de-CH" sz="2500" b="0" dirty="0">
                          <a:effectLst/>
                        </a:rPr>
                        <a:t>stattfindet. Für einmal nicht durch die Leiterschaft, sondern "ein jeder prüfe sich selbst"! Selbstprüfung muss erlernt werden und setzt ein Leben in Ehrlichkeit und Demut mit dem Herrn voraus. Sündenbekenntnis allein reicht nicht, sondern ein Bekenntnis, dass die Sünde zukünftig unterlassen werden soll gehört mit dazu. U.U. sogar eine Wiedergutmachung.</a:t>
                      </a:r>
                      <a:endParaRPr lang="de-CH" sz="25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397210604"/>
                  </a:ext>
                </a:extLst>
              </a:tr>
            </a:tbl>
          </a:graphicData>
        </a:graphic>
      </p:graphicFrame>
    </p:spTree>
    <p:extLst>
      <p:ext uri="{BB962C8B-B14F-4D97-AF65-F5344CB8AC3E}">
        <p14:creationId xmlns:p14="http://schemas.microsoft.com/office/powerpoint/2010/main" val="528274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nvPr>
        </p:nvGraphicFramePr>
        <p:xfrm>
          <a:off x="473102" y="1055878"/>
          <a:ext cx="10933043" cy="57302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1814609">
                <a:tc>
                  <a:txBody>
                    <a:bodyPr/>
                    <a:lstStyle/>
                    <a:p>
                      <a:pPr>
                        <a:spcAft>
                          <a:spcPts val="0"/>
                        </a:spcAft>
                      </a:pPr>
                      <a:r>
                        <a:rPr lang="de-CH" sz="2500" b="0" dirty="0">
                          <a:effectLst/>
                        </a:rPr>
                        <a:t>Ein weiterer wichtiger Aspekt ist, dass das Abendmahl auch ein </a:t>
                      </a:r>
                      <a:r>
                        <a:rPr lang="de-CH" sz="2500" b="1" dirty="0">
                          <a:effectLst/>
                        </a:rPr>
                        <a:t>Ort der Reinigung ist</a:t>
                      </a:r>
                      <a:r>
                        <a:rPr lang="de-CH" sz="2500" b="0" dirty="0">
                          <a:effectLst/>
                        </a:rPr>
                        <a:t>. Es ist ein Moment, wo </a:t>
                      </a:r>
                      <a:r>
                        <a:rPr lang="de-CH" sz="2500" b="1" dirty="0">
                          <a:effectLst/>
                        </a:rPr>
                        <a:t>reale Gemeindezucht </a:t>
                      </a:r>
                      <a:r>
                        <a:rPr lang="de-CH" sz="2500" b="0" dirty="0">
                          <a:effectLst/>
                        </a:rPr>
                        <a:t>stattfindet. Für einmal nicht durch die Leiterschaft, sondern "ein jeder prüfe sich selbst"! Selbstprüfung muss erlernt werden und setzt ein Leben in Ehrlichkeit und Demut mit dem Herrn voraus. Sündenbekenntnis allein reicht nicht, sondern ein Bekenntnis, dass die Sünde zukünftig unterlassen werden soll gehört mit dazu. U.U. sogar eine Wiedergutmachung.</a:t>
                      </a:r>
                      <a:endParaRPr lang="de-CH" sz="25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tc>
                  <a:txBody>
                    <a:bodyPr/>
                    <a:lstStyle/>
                    <a:p>
                      <a:pPr>
                        <a:spcAft>
                          <a:spcPts val="0"/>
                        </a:spcAft>
                      </a:pPr>
                      <a:r>
                        <a:rPr lang="de-DE" sz="2500" dirty="0">
                          <a:effectLst/>
                        </a:rPr>
                        <a:t>"</a:t>
                      </a:r>
                      <a:r>
                        <a:rPr lang="de-DE" sz="2500" u="sng" dirty="0">
                          <a:effectLst/>
                        </a:rPr>
                        <a:t>Der Mensch prüfe aber sich selbst</a:t>
                      </a:r>
                      <a:r>
                        <a:rPr lang="de-DE" sz="2500" dirty="0">
                          <a:effectLst/>
                        </a:rPr>
                        <a:t>, und so soll er von dem Brot essen und aus dem Kelch trinken. Denn wer unwürdig isst und trinkt, der isst und trinkt sich selbst ein Gericht, weil er den Leib des Herrn nicht unterscheidet. Deshalb sind unter euch viele Schwache und Kranke, und eine beträchtliche Zahl sind entschlafen. Denn wenn wir uns selbst richteten, würden wir nicht gerichtet werden; wenn wir aber gerichtet werden, so werden wir vom Herrn gezüchtigt, damit wir nicht samt der Welt verurteilt werden." 11,28-32</a:t>
                      </a:r>
                      <a:endParaRPr lang="de-CH" sz="25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397210604"/>
                  </a:ext>
                </a:extLst>
              </a:tr>
            </a:tbl>
          </a:graphicData>
        </a:graphic>
      </p:graphicFrame>
    </p:spTree>
    <p:extLst>
      <p:ext uri="{BB962C8B-B14F-4D97-AF65-F5344CB8AC3E}">
        <p14:creationId xmlns:p14="http://schemas.microsoft.com/office/powerpoint/2010/main" val="1741894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2637468096"/>
              </p:ext>
            </p:extLst>
          </p:nvPr>
        </p:nvGraphicFramePr>
        <p:xfrm>
          <a:off x="473102" y="1055878"/>
          <a:ext cx="10933043" cy="57302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1814609">
                <a:tc>
                  <a:txBody>
                    <a:bodyPr/>
                    <a:lstStyle/>
                    <a:p>
                      <a:pPr>
                        <a:spcAft>
                          <a:spcPts val="0"/>
                        </a:spcAft>
                      </a:pPr>
                      <a:r>
                        <a:rPr lang="de-CH" sz="2500" b="0" dirty="0">
                          <a:effectLst/>
                        </a:rPr>
                        <a:t>Ohne Schriftkenntnis bleibt die Selbstprüfung mangelhaft. Die Folge ist oft, dass das was die Gemeindeglieder im Abendmahl versäumt haben selber zu tun, der Leiterschaft überlassen wird.</a:t>
                      </a:r>
                    </a:p>
                    <a:p>
                      <a:pPr>
                        <a:spcAft>
                          <a:spcPts val="0"/>
                        </a:spcAft>
                      </a:pPr>
                      <a:r>
                        <a:rPr lang="de-CH" sz="2500" b="0" dirty="0">
                          <a:effectLst/>
                        </a:rPr>
                        <a:t> </a:t>
                      </a:r>
                    </a:p>
                    <a:p>
                      <a:pPr>
                        <a:spcAft>
                          <a:spcPts val="0"/>
                        </a:spcAft>
                      </a:pPr>
                      <a:r>
                        <a:rPr lang="de-DE" sz="2500" b="0" dirty="0">
                          <a:effectLst/>
                        </a:rPr>
                        <a:t>Eine Teilnahme am Abendmahl ohne biblische Selbstprüfung ist nicht ratsam. Nebenwirkungen können sein: Schwachheit, Krankheit und Tod. </a:t>
                      </a:r>
                      <a:r>
                        <a:rPr lang="de-CH" sz="2500" b="0" dirty="0">
                          <a:effectLst/>
                        </a:rPr>
                        <a:t>Wer die Sünde im eigenen Leben nicht richtet, überlässt dem Herrn das Gericht (Züchtigung).</a:t>
                      </a:r>
                      <a:endParaRPr lang="de-CH" sz="25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tc>
                  <a:txBody>
                    <a:bodyPr/>
                    <a:lstStyle/>
                    <a:p>
                      <a:pPr>
                        <a:spcAft>
                          <a:spcPts val="0"/>
                        </a:spcAft>
                      </a:pPr>
                      <a:r>
                        <a:rPr lang="de-DE" sz="2500" dirty="0">
                          <a:effectLst/>
                        </a:rPr>
                        <a:t>"</a:t>
                      </a:r>
                      <a:r>
                        <a:rPr lang="de-DE" sz="2500" u="sng" dirty="0">
                          <a:effectLst/>
                        </a:rPr>
                        <a:t>Der Mensch prüfe aber sich selbst</a:t>
                      </a:r>
                      <a:r>
                        <a:rPr lang="de-DE" sz="2500" dirty="0">
                          <a:effectLst/>
                        </a:rPr>
                        <a:t>, und so soll er von dem Brot essen und aus dem Kelch trinken. Denn wer unwürdig isst und trinkt, der isst und trinkt sich selbst ein Gericht, weil er den Leib des Herrn nicht unterscheidet. Deshalb sind unter euch viele Schwache und Kranke, und eine beträchtliche Zahl sind entschlafen. Denn wenn wir uns selbst richteten, würden wir nicht gerichtet werden; wenn wir aber gerichtet werden, so werden wir vom Herrn gezüchtigt, damit wir nicht samt der Welt verurteilt werden." 11,28-32</a:t>
                      </a:r>
                      <a:endParaRPr lang="de-CH" sz="25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397210604"/>
                  </a:ext>
                </a:extLst>
              </a:tr>
            </a:tbl>
          </a:graphicData>
        </a:graphic>
      </p:graphicFrame>
    </p:spTree>
    <p:extLst>
      <p:ext uri="{BB962C8B-B14F-4D97-AF65-F5344CB8AC3E}">
        <p14:creationId xmlns:p14="http://schemas.microsoft.com/office/powerpoint/2010/main" val="4174159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2634878874"/>
              </p:ext>
            </p:extLst>
          </p:nvPr>
        </p:nvGraphicFramePr>
        <p:xfrm>
          <a:off x="473102" y="1055878"/>
          <a:ext cx="5390962" cy="43586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689644">
                <a:tc>
                  <a:txBody>
                    <a:bodyPr/>
                    <a:lstStyle/>
                    <a:p>
                      <a:pPr>
                        <a:spcAft>
                          <a:spcPts val="0"/>
                        </a:spcAft>
                      </a:pPr>
                      <a:r>
                        <a:rPr lang="de-CH" sz="2600" b="0" dirty="0">
                          <a:effectLst/>
                        </a:rPr>
                        <a:t>Im Abendmahl </a:t>
                      </a:r>
                      <a:r>
                        <a:rPr lang="de-CH" sz="2600" b="1" dirty="0">
                          <a:effectLst/>
                        </a:rPr>
                        <a:t>verkündigen</a:t>
                      </a:r>
                      <a:r>
                        <a:rPr lang="de-CH" sz="2600" b="0" dirty="0">
                          <a:effectLst/>
                        </a:rPr>
                        <a:t> wir das Kreuz Jesu. Unsere vom Herrn verordnete Gemeinschaft ist eine gemeinsame </a:t>
                      </a:r>
                      <a:r>
                        <a:rPr lang="de-CH" sz="2600" b="1" dirty="0">
                          <a:effectLst/>
                        </a:rPr>
                        <a:t>Proklamation</a:t>
                      </a:r>
                      <a:r>
                        <a:rPr lang="de-CH" sz="2600" b="0" dirty="0">
                          <a:effectLst/>
                        </a:rPr>
                        <a:t> an Gläubige, sowie auch an Ungläubige.</a:t>
                      </a:r>
                    </a:p>
                    <a:p>
                      <a:pPr>
                        <a:spcAft>
                          <a:spcPts val="0"/>
                        </a:spcAft>
                      </a:pPr>
                      <a:r>
                        <a:rPr lang="de-CH" sz="2600" b="0" dirty="0">
                          <a:effectLst/>
                        </a:rPr>
                        <a:t> </a:t>
                      </a:r>
                    </a:p>
                    <a:p>
                      <a:pPr>
                        <a:spcAft>
                          <a:spcPts val="0"/>
                        </a:spcAft>
                      </a:pPr>
                      <a:r>
                        <a:rPr lang="de-CH" sz="2600" b="0" dirty="0">
                          <a:effectLst/>
                        </a:rPr>
                        <a:t>Das Abendmahl ist eine Proklamation der Gemeinschaft auf Erden, gepaart mit einer freudigen Erwartung der Wiederkunft Jesu. </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2547800079"/>
                  </a:ext>
                </a:extLst>
              </a:tr>
            </a:tbl>
          </a:graphicData>
        </a:graphic>
      </p:graphicFrame>
    </p:spTree>
    <p:extLst>
      <p:ext uri="{BB962C8B-B14F-4D97-AF65-F5344CB8AC3E}">
        <p14:creationId xmlns:p14="http://schemas.microsoft.com/office/powerpoint/2010/main" val="4056463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2615458970"/>
              </p:ext>
            </p:extLst>
          </p:nvPr>
        </p:nvGraphicFramePr>
        <p:xfrm>
          <a:off x="473102" y="1055878"/>
          <a:ext cx="10933043" cy="4358640"/>
        </p:xfrm>
        <a:graphic>
          <a:graphicData uri="http://schemas.openxmlformats.org/drawingml/2006/table">
            <a:tbl>
              <a:tblPr firstRow="1" firstCol="1" bandRow="1">
                <a:tableStyleId>{5C22544A-7EE6-4342-B048-85BDC9FD1C3A}</a:tableStyleId>
              </a:tblPr>
              <a:tblGrid>
                <a:gridCol w="5390962">
                  <a:extLst>
                    <a:ext uri="{9D8B030D-6E8A-4147-A177-3AD203B41FA5}">
                      <a16:colId xmlns:a16="http://schemas.microsoft.com/office/drawing/2014/main" val="1974275538"/>
                    </a:ext>
                  </a:extLst>
                </a:gridCol>
                <a:gridCol w="5542081">
                  <a:extLst>
                    <a:ext uri="{9D8B030D-6E8A-4147-A177-3AD203B41FA5}">
                      <a16:colId xmlns:a16="http://schemas.microsoft.com/office/drawing/2014/main" val="888442774"/>
                    </a:ext>
                  </a:extLst>
                </a:gridCol>
              </a:tblGrid>
              <a:tr h="105218">
                <a:tc>
                  <a:txBody>
                    <a:bodyPr/>
                    <a:lstStyle/>
                    <a:p>
                      <a:pPr>
                        <a:spcAft>
                          <a:spcPts val="0"/>
                        </a:spcAft>
                      </a:pPr>
                      <a:r>
                        <a:rPr lang="de-CH" sz="2600" dirty="0">
                          <a:effectLst/>
                        </a:rPr>
                        <a:t>Aspekt des Abendmahls</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CH" sz="2600">
                          <a:effectLst/>
                        </a:rPr>
                        <a:t>Referenz</a:t>
                      </a:r>
                      <a:endParaRPr lang="de-CH" sz="260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extLst>
                  <a:ext uri="{0D108BD9-81ED-4DB2-BD59-A6C34878D82A}">
                    <a16:rowId xmlns:a16="http://schemas.microsoft.com/office/drawing/2014/main" val="1466747192"/>
                  </a:ext>
                </a:extLst>
              </a:tr>
              <a:tr h="689644">
                <a:tc>
                  <a:txBody>
                    <a:bodyPr/>
                    <a:lstStyle/>
                    <a:p>
                      <a:pPr>
                        <a:spcAft>
                          <a:spcPts val="0"/>
                        </a:spcAft>
                      </a:pPr>
                      <a:r>
                        <a:rPr lang="de-CH" sz="2600" b="0" dirty="0">
                          <a:effectLst/>
                        </a:rPr>
                        <a:t>Im Abendmahl </a:t>
                      </a:r>
                      <a:r>
                        <a:rPr lang="de-CH" sz="2600" b="1" dirty="0">
                          <a:effectLst/>
                        </a:rPr>
                        <a:t>verkündigen</a:t>
                      </a:r>
                      <a:r>
                        <a:rPr lang="de-CH" sz="2600" b="0" dirty="0">
                          <a:effectLst/>
                        </a:rPr>
                        <a:t> wir das Kreuz Jesu. Unsere vom Herrn verordnete Gemeinschaft ist eine gemeinsame </a:t>
                      </a:r>
                      <a:r>
                        <a:rPr lang="de-CH" sz="2600" b="1" dirty="0">
                          <a:effectLst/>
                        </a:rPr>
                        <a:t>Proklamation</a:t>
                      </a:r>
                      <a:r>
                        <a:rPr lang="de-CH" sz="2600" b="0" dirty="0">
                          <a:effectLst/>
                        </a:rPr>
                        <a:t> an Gläubige, sowie auch an Ungläubige.</a:t>
                      </a:r>
                    </a:p>
                    <a:p>
                      <a:pPr>
                        <a:spcAft>
                          <a:spcPts val="0"/>
                        </a:spcAft>
                      </a:pPr>
                      <a:r>
                        <a:rPr lang="de-CH" sz="2600" b="0" dirty="0">
                          <a:effectLst/>
                        </a:rPr>
                        <a:t> </a:t>
                      </a:r>
                    </a:p>
                    <a:p>
                      <a:pPr>
                        <a:spcAft>
                          <a:spcPts val="0"/>
                        </a:spcAft>
                      </a:pPr>
                      <a:r>
                        <a:rPr lang="de-CH" sz="2600" b="0" dirty="0">
                          <a:effectLst/>
                        </a:rPr>
                        <a:t>Das Abendmahl ist eine Proklamation der Gemeinschaft auf Erden, gepaart mit einer freudigen Erwartung der Wiederkunft Jesu. </a:t>
                      </a:r>
                      <a:endParaRPr lang="de-CH"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25014" marR="25014" marT="0" marB="0"/>
                </a:tc>
                <a:tc>
                  <a:txBody>
                    <a:bodyPr/>
                    <a:lstStyle/>
                    <a:p>
                      <a:pPr>
                        <a:spcAft>
                          <a:spcPts val="0"/>
                        </a:spcAft>
                      </a:pPr>
                      <a:r>
                        <a:rPr lang="de-DE" sz="2600" dirty="0">
                          <a:effectLst/>
                        </a:rPr>
                        <a:t>"Denn sooft ihr dieses Brot esst und diesen Kelch trinkt, verkündigt ihr den Tod des Herrn, bis er kommt. " 11,26</a:t>
                      </a:r>
                      <a:endParaRPr lang="de-CH" sz="2600" dirty="0">
                        <a:effectLst/>
                      </a:endParaRPr>
                    </a:p>
                    <a:p>
                      <a:pPr>
                        <a:spcAft>
                          <a:spcPts val="0"/>
                        </a:spcAft>
                      </a:pPr>
                      <a:r>
                        <a:rPr lang="de-DE" sz="2600" dirty="0">
                          <a:effectLst/>
                        </a:rPr>
                        <a:t> </a:t>
                      </a:r>
                      <a:endParaRPr lang="de-CH" sz="2600" dirty="0">
                        <a:effectLst/>
                      </a:endParaRPr>
                    </a:p>
                    <a:p>
                      <a:pPr>
                        <a:spcAft>
                          <a:spcPts val="0"/>
                        </a:spcAft>
                      </a:pPr>
                      <a:r>
                        <a:rPr lang="de-DE" sz="2600" dirty="0">
                          <a:effectLst/>
                        </a:rPr>
                        <a:t>"Ich sage euch aber: Ich werde von jetzt an von diesem Gewächs des Weinstocks nicht mehr trinken bis zu jenem Tag, da ich es neu mit euch trinken werde im Reich meines Vaters!" Mt 26,29</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2547800079"/>
                  </a:ext>
                </a:extLst>
              </a:tr>
            </a:tbl>
          </a:graphicData>
        </a:graphic>
      </p:graphicFrame>
    </p:spTree>
    <p:extLst>
      <p:ext uri="{BB962C8B-B14F-4D97-AF65-F5344CB8AC3E}">
        <p14:creationId xmlns:p14="http://schemas.microsoft.com/office/powerpoint/2010/main" val="317890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65BCBAF-3541-43BF-80B2-7E85DFC623B9}"/>
              </a:ext>
            </a:extLst>
          </p:cNvPr>
          <p:cNvGraphicFramePr>
            <a:graphicFrameLocks noGrp="1"/>
          </p:cNvGraphicFramePr>
          <p:nvPr>
            <p:extLst/>
          </p:nvPr>
        </p:nvGraphicFramePr>
        <p:xfrm>
          <a:off x="224205" y="1196448"/>
          <a:ext cx="11665312" cy="5507686"/>
        </p:xfrm>
        <a:graphic>
          <a:graphicData uri="http://schemas.openxmlformats.org/drawingml/2006/table">
            <a:tbl>
              <a:tblPr firstRow="1" firstCol="1" bandRow="1">
                <a:tableStyleId>{5C22544A-7EE6-4342-B048-85BDC9FD1C3A}</a:tableStyleId>
              </a:tblPr>
              <a:tblGrid>
                <a:gridCol w="1815432">
                  <a:extLst>
                    <a:ext uri="{9D8B030D-6E8A-4147-A177-3AD203B41FA5}">
                      <a16:colId xmlns:a16="http://schemas.microsoft.com/office/drawing/2014/main" val="4096001478"/>
                    </a:ext>
                  </a:extLst>
                </a:gridCol>
                <a:gridCol w="4924940">
                  <a:extLst>
                    <a:ext uri="{9D8B030D-6E8A-4147-A177-3AD203B41FA5}">
                      <a16:colId xmlns:a16="http://schemas.microsoft.com/office/drawing/2014/main" val="1068398933"/>
                    </a:ext>
                  </a:extLst>
                </a:gridCol>
                <a:gridCol w="4924940">
                  <a:extLst>
                    <a:ext uri="{9D8B030D-6E8A-4147-A177-3AD203B41FA5}">
                      <a16:colId xmlns:a16="http://schemas.microsoft.com/office/drawing/2014/main" val="4059852276"/>
                    </a:ext>
                  </a:extLst>
                </a:gridCol>
              </a:tblGrid>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Probleme der Gemeinde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3902204410"/>
                  </a:ext>
                </a:extLst>
              </a:tr>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Kapitel 1 - 6</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1522209430"/>
                  </a:ext>
                </a:extLst>
              </a:tr>
              <a:tr h="484949">
                <a:tc>
                  <a:txBody>
                    <a:bodyPr/>
                    <a:lstStyle/>
                    <a:p>
                      <a:pPr>
                        <a:spcAft>
                          <a:spcPts val="0"/>
                        </a:spcAft>
                      </a:pPr>
                      <a:r>
                        <a:rPr lang="de-CH" sz="22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a:txBody>
                    <a:bodyPr/>
                    <a:lstStyle/>
                    <a:p>
                      <a:pPr algn="ctr">
                        <a:spcAft>
                          <a:spcPts val="0"/>
                        </a:spcAft>
                      </a:pPr>
                      <a:r>
                        <a:rPr lang="de-CH" sz="2200" dirty="0">
                          <a:effectLst/>
                        </a:rPr>
                        <a:t>Spaltungen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tc>
                  <a:txBody>
                    <a:bodyPr/>
                    <a:lstStyle/>
                    <a:p>
                      <a:pPr algn="ctr">
                        <a:spcAft>
                          <a:spcPts val="0"/>
                        </a:spcAft>
                      </a:pPr>
                      <a:r>
                        <a:rPr lang="de-CH" sz="2200" dirty="0">
                          <a:effectLst/>
                        </a:rPr>
                        <a:t>Missstände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extLst>
                  <a:ext uri="{0D108BD9-81ED-4DB2-BD59-A6C34878D82A}">
                    <a16:rowId xmlns:a16="http://schemas.microsoft.com/office/drawing/2014/main" val="1438228876"/>
                  </a:ext>
                </a:extLst>
              </a:tr>
              <a:tr h="3468894">
                <a:tc>
                  <a:txBody>
                    <a:bodyPr/>
                    <a:lstStyle/>
                    <a:p>
                      <a:pPr marL="71755" marR="71755" algn="ctr">
                        <a:spcAft>
                          <a:spcPts val="0"/>
                        </a:spcAft>
                      </a:pPr>
                      <a:r>
                        <a:rPr lang="de-CH" sz="2200">
                          <a:effectLst/>
                        </a:rPr>
                        <a:t>Einleitung (1,1 – 9)</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vert="vert270" anchor="ctr"/>
                </a:tc>
                <a:tc>
                  <a:txBody>
                    <a:bodyPr/>
                    <a:lstStyle/>
                    <a:p>
                      <a:pPr algn="ctr">
                        <a:spcAft>
                          <a:spcPts val="0"/>
                        </a:spcAft>
                      </a:pPr>
                      <a:r>
                        <a:rPr lang="de-CH" sz="2200" dirty="0">
                          <a:effectLst/>
                        </a:rPr>
                        <a:t>Mahnung zur Einheit (1,10 - 17)</a:t>
                      </a:r>
                    </a:p>
                    <a:p>
                      <a:pPr algn="ctr">
                        <a:spcAft>
                          <a:spcPts val="0"/>
                        </a:spcAft>
                      </a:pPr>
                      <a:r>
                        <a:rPr lang="de-CH" sz="2200" dirty="0">
                          <a:effectLst/>
                        </a:rPr>
                        <a:t> </a:t>
                      </a:r>
                    </a:p>
                    <a:p>
                      <a:pPr algn="ctr">
                        <a:spcAft>
                          <a:spcPts val="0"/>
                        </a:spcAft>
                      </a:pPr>
                      <a:r>
                        <a:rPr lang="de-CH" sz="2200" dirty="0">
                          <a:effectLst/>
                        </a:rPr>
                        <a:t>Kreuz als Gottes Weisheit (1,18 - 31)</a:t>
                      </a:r>
                    </a:p>
                    <a:p>
                      <a:pPr algn="ctr">
                        <a:spcAft>
                          <a:spcPts val="0"/>
                        </a:spcAft>
                      </a:pPr>
                      <a:r>
                        <a:rPr lang="de-CH" sz="2200" dirty="0">
                          <a:effectLst/>
                        </a:rPr>
                        <a:t> </a:t>
                      </a:r>
                    </a:p>
                    <a:p>
                      <a:pPr algn="ctr">
                        <a:spcAft>
                          <a:spcPts val="0"/>
                        </a:spcAft>
                      </a:pPr>
                      <a:r>
                        <a:rPr lang="de-CH" sz="2200" dirty="0">
                          <a:effectLst/>
                        </a:rPr>
                        <a:t>Predigt in Weisheit (2,1 - 5)</a:t>
                      </a:r>
                    </a:p>
                    <a:p>
                      <a:pPr algn="ctr">
                        <a:spcAft>
                          <a:spcPts val="0"/>
                        </a:spcAft>
                      </a:pPr>
                      <a:r>
                        <a:rPr lang="de-CH" sz="2200" dirty="0">
                          <a:effectLst/>
                        </a:rPr>
                        <a:t> </a:t>
                      </a:r>
                    </a:p>
                    <a:p>
                      <a:pPr algn="ctr">
                        <a:spcAft>
                          <a:spcPts val="0"/>
                        </a:spcAft>
                      </a:pPr>
                      <a:r>
                        <a:rPr lang="de-CH" sz="2200" dirty="0">
                          <a:effectLst/>
                        </a:rPr>
                        <a:t>Erkenntnis der Weisheit (2,6 - 16)</a:t>
                      </a:r>
                    </a:p>
                    <a:p>
                      <a:pPr algn="ctr">
                        <a:spcAft>
                          <a:spcPts val="0"/>
                        </a:spcAft>
                      </a:pPr>
                      <a:r>
                        <a:rPr lang="de-CH" sz="2200" dirty="0">
                          <a:effectLst/>
                        </a:rPr>
                        <a:t> </a:t>
                      </a:r>
                    </a:p>
                    <a:p>
                      <a:pPr algn="ctr">
                        <a:spcAft>
                          <a:spcPts val="0"/>
                        </a:spcAft>
                      </a:pPr>
                      <a:r>
                        <a:rPr lang="de-CH" sz="2200" dirty="0">
                          <a:effectLst/>
                        </a:rPr>
                        <a:t>Dienst in der Weisheit (3,1 - 4,21)</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a:txBody>
                    <a:bodyPr/>
                    <a:lstStyle/>
                    <a:p>
                      <a:pPr algn="ctr">
                        <a:spcAft>
                          <a:spcPts val="0"/>
                        </a:spcAft>
                      </a:pPr>
                      <a:r>
                        <a:rPr lang="de-CH" sz="2200">
                          <a:effectLst/>
                        </a:rPr>
                        <a:t>Fall von grober Unzucht –</a:t>
                      </a:r>
                    </a:p>
                    <a:p>
                      <a:pPr algn="ctr">
                        <a:spcAft>
                          <a:spcPts val="0"/>
                        </a:spcAft>
                      </a:pPr>
                      <a:r>
                        <a:rPr lang="de-CH" sz="2200">
                          <a:effectLst/>
                        </a:rPr>
                        <a:t>Aufforderung zum Ausschluss (5,1 - 13)</a:t>
                      </a:r>
                    </a:p>
                    <a:p>
                      <a:pPr algn="ctr">
                        <a:spcAft>
                          <a:spcPts val="0"/>
                        </a:spcAft>
                      </a:pPr>
                      <a:r>
                        <a:rPr lang="de-CH" sz="2200">
                          <a:effectLst/>
                        </a:rPr>
                        <a:t> </a:t>
                      </a:r>
                    </a:p>
                    <a:p>
                      <a:pPr algn="ctr">
                        <a:spcAft>
                          <a:spcPts val="0"/>
                        </a:spcAft>
                      </a:pPr>
                      <a:r>
                        <a:rPr lang="de-CH" sz="2200">
                          <a:effectLst/>
                        </a:rPr>
                        <a:t>Rechtsstreitigkeiten (6,1 - 11)</a:t>
                      </a:r>
                    </a:p>
                    <a:p>
                      <a:pPr algn="ctr">
                        <a:spcAft>
                          <a:spcPts val="0"/>
                        </a:spcAft>
                      </a:pPr>
                      <a:r>
                        <a:rPr lang="de-CH" sz="2200">
                          <a:effectLst/>
                        </a:rPr>
                        <a:t> </a:t>
                      </a:r>
                    </a:p>
                    <a:p>
                      <a:pPr algn="ctr">
                        <a:spcAft>
                          <a:spcPts val="0"/>
                        </a:spcAft>
                      </a:pPr>
                      <a:r>
                        <a:rPr lang="de-CH" sz="2200">
                          <a:effectLst/>
                        </a:rPr>
                        <a:t>Warnung vor Hurerei (6,12 - 20)</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extLst>
                  <a:ext uri="{0D108BD9-81ED-4DB2-BD59-A6C34878D82A}">
                    <a16:rowId xmlns:a16="http://schemas.microsoft.com/office/drawing/2014/main" val="2151613892"/>
                  </a:ext>
                </a:extLst>
              </a:tr>
              <a:tr h="546437">
                <a:tc>
                  <a:txBody>
                    <a:bodyPr/>
                    <a:lstStyle/>
                    <a:p>
                      <a:pPr>
                        <a:spcAft>
                          <a:spcPts val="0"/>
                        </a:spcAft>
                      </a:pPr>
                      <a:r>
                        <a:rPr lang="de-CH" sz="2200">
                          <a:effectLst/>
                        </a:rPr>
                        <a:t>Schlüssel</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gridSpan="2">
                  <a:txBody>
                    <a:bodyPr/>
                    <a:lstStyle/>
                    <a:p>
                      <a:pPr algn="ctr">
                        <a:spcAft>
                          <a:spcPts val="0"/>
                        </a:spcAft>
                      </a:pPr>
                      <a:r>
                        <a:rPr lang="de-CH" sz="2200" dirty="0">
                          <a:effectLst/>
                        </a:rPr>
                        <a:t>"Ich ermahne euch aber, ihr Brüder, …" (1,10)</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424279656"/>
                  </a:ext>
                </a:extLst>
              </a:tr>
            </a:tbl>
          </a:graphicData>
        </a:graphic>
      </p:graphicFrame>
      <p:sp>
        <p:nvSpPr>
          <p:cNvPr id="6" name="Textfeld 5">
            <a:extLst>
              <a:ext uri="{FF2B5EF4-FFF2-40B4-BE49-F238E27FC236}">
                <a16:creationId xmlns:a16="http://schemas.microsoft.com/office/drawing/2014/main" id="{F380DF27-8177-4F9F-9B16-7E41B206A39B}"/>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spTree>
    <p:extLst>
      <p:ext uri="{BB962C8B-B14F-4D97-AF65-F5344CB8AC3E}">
        <p14:creationId xmlns:p14="http://schemas.microsoft.com/office/powerpoint/2010/main" val="109316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73074" cy="646331"/>
          </a:xfrm>
          <a:prstGeom prst="rect">
            <a:avLst/>
          </a:prstGeom>
          <a:noFill/>
        </p:spPr>
        <p:txBody>
          <a:bodyPr wrap="none" rtlCol="0">
            <a:spAutoFit/>
          </a:bodyPr>
          <a:lstStyle/>
          <a:p>
            <a:r>
              <a:rPr lang="de-CH" sz="3600" b="1" dirty="0"/>
              <a:t>Abendmahl (11,17 - 34)</a:t>
            </a:r>
            <a:endParaRPr lang="de-CH" sz="3600" dirty="0"/>
          </a:p>
        </p:txBody>
      </p:sp>
      <p:graphicFrame>
        <p:nvGraphicFramePr>
          <p:cNvPr id="2" name="Tabelle 1">
            <a:extLst>
              <a:ext uri="{FF2B5EF4-FFF2-40B4-BE49-F238E27FC236}">
                <a16:creationId xmlns:a16="http://schemas.microsoft.com/office/drawing/2014/main" id="{A476B395-3556-4655-AE6F-BE12C2E60CA9}"/>
              </a:ext>
            </a:extLst>
          </p:cNvPr>
          <p:cNvGraphicFramePr>
            <a:graphicFrameLocks noGrp="1"/>
          </p:cNvGraphicFramePr>
          <p:nvPr>
            <p:extLst>
              <p:ext uri="{D42A27DB-BD31-4B8C-83A1-F6EECF244321}">
                <p14:modId xmlns:p14="http://schemas.microsoft.com/office/powerpoint/2010/main" val="2796611590"/>
              </p:ext>
            </p:extLst>
          </p:nvPr>
        </p:nvGraphicFramePr>
        <p:xfrm>
          <a:off x="473102" y="1457421"/>
          <a:ext cx="10933043" cy="4348359"/>
        </p:xfrm>
        <a:graphic>
          <a:graphicData uri="http://schemas.openxmlformats.org/drawingml/2006/table">
            <a:tbl>
              <a:tblPr firstRow="1" firstCol="1" bandRow="1">
                <a:tableStyleId>{5C22544A-7EE6-4342-B048-85BDC9FD1C3A}</a:tableStyleId>
              </a:tblPr>
              <a:tblGrid>
                <a:gridCol w="10933043">
                  <a:extLst>
                    <a:ext uri="{9D8B030D-6E8A-4147-A177-3AD203B41FA5}">
                      <a16:colId xmlns:a16="http://schemas.microsoft.com/office/drawing/2014/main" val="1974275538"/>
                    </a:ext>
                  </a:extLst>
                </a:gridCol>
              </a:tblGrid>
              <a:tr h="690759">
                <a:tc>
                  <a:txBody>
                    <a:bodyPr/>
                    <a:lstStyle/>
                    <a:p>
                      <a:pPr>
                        <a:spcAft>
                          <a:spcPts val="0"/>
                        </a:spcAft>
                      </a:pPr>
                      <a:endParaRPr lang="de-DE" sz="1000" b="1" dirty="0">
                        <a:effectLst/>
                      </a:endParaRPr>
                    </a:p>
                    <a:p>
                      <a:pPr>
                        <a:spcAft>
                          <a:spcPts val="0"/>
                        </a:spcAft>
                      </a:pPr>
                      <a:r>
                        <a:rPr lang="de-DE" sz="3000" b="1" dirty="0">
                          <a:effectLst/>
                        </a:rPr>
                        <a:t>Fazit</a:t>
                      </a:r>
                      <a:endParaRPr lang="de-CH" sz="3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767524702"/>
                  </a:ext>
                </a:extLst>
              </a:tr>
              <a:tr h="422509">
                <a:tc>
                  <a:txBody>
                    <a:bodyPr/>
                    <a:lstStyle/>
                    <a:p>
                      <a:pPr>
                        <a:spcAft>
                          <a:spcPts val="0"/>
                        </a:spcAft>
                      </a:pPr>
                      <a:r>
                        <a:rPr lang="de-DE" sz="3000" b="0" dirty="0">
                          <a:effectLst/>
                        </a:rPr>
                        <a:t>Aus oben genannten Gründen und Aspekten hat der Herr uns das Abendmahl verordnet, damit wir regelmässig uns an das Werk Jesu am Kreuz erinnern, regelmässig unsere Gemeinschaft und Einheit feiern und uns regelmässig prüfen bezüglich unserer Hingabe, unserer Ungeteiltheit, unserer Reinheit. Der Gottesdienst ist keine Unterhaltungsveranstaltung, sondern die Gemeinschaft mit dem Herrn Jesus und den Geschwistern. Ein ernsthaftes und ehrliches prüfen der Herzen ist dafür Voraussetzung. </a:t>
                      </a:r>
                      <a:endParaRPr lang="de-CH" sz="3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014" marR="25014" marT="0" marB="0"/>
                </a:tc>
                <a:extLst>
                  <a:ext uri="{0D108BD9-81ED-4DB2-BD59-A6C34878D82A}">
                    <a16:rowId xmlns:a16="http://schemas.microsoft.com/office/drawing/2014/main" val="1735250264"/>
                  </a:ext>
                </a:extLst>
              </a:tr>
            </a:tbl>
          </a:graphicData>
        </a:graphic>
      </p:graphicFrame>
    </p:spTree>
    <p:extLst>
      <p:ext uri="{BB962C8B-B14F-4D97-AF65-F5344CB8AC3E}">
        <p14:creationId xmlns:p14="http://schemas.microsoft.com/office/powerpoint/2010/main" val="3893367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451044" cy="646331"/>
          </a:xfrm>
          <a:prstGeom prst="rect">
            <a:avLst/>
          </a:prstGeom>
          <a:noFill/>
        </p:spPr>
        <p:txBody>
          <a:bodyPr wrap="none" rtlCol="0">
            <a:spAutoFit/>
          </a:bodyPr>
          <a:lstStyle/>
          <a:p>
            <a:r>
              <a:rPr lang="de-CH" sz="3600" b="1" dirty="0"/>
              <a:t>Geistesgaben (12,1 – 14,33)</a:t>
            </a:r>
            <a:endParaRPr lang="de-CH" sz="36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1015663"/>
          </a:xfrm>
          <a:prstGeom prst="rect">
            <a:avLst/>
          </a:prstGeom>
          <a:noFill/>
        </p:spPr>
        <p:txBody>
          <a:bodyPr wrap="square" rtlCol="0">
            <a:spAutoFit/>
          </a:bodyPr>
          <a:lstStyle/>
          <a:p>
            <a:r>
              <a:rPr lang="de-CH" sz="3000" dirty="0"/>
              <a:t>"Denn Gott ist nicht ein Gott der Unordnung, sondern des </a:t>
            </a:r>
          </a:p>
          <a:p>
            <a:r>
              <a:rPr lang="de-CH" sz="3000" dirty="0"/>
              <a:t>Friedens, wie in allen Gemeinden der Heiligen." </a:t>
            </a:r>
            <a:r>
              <a:rPr lang="de-CH" sz="3000" b="1" dirty="0"/>
              <a:t>(14,33)</a:t>
            </a:r>
            <a:endParaRPr lang="de-CH" sz="3000" dirty="0"/>
          </a:p>
        </p:txBody>
      </p:sp>
    </p:spTree>
    <p:extLst>
      <p:ext uri="{BB962C8B-B14F-4D97-AF65-F5344CB8AC3E}">
        <p14:creationId xmlns:p14="http://schemas.microsoft.com/office/powerpoint/2010/main" val="103627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451044" cy="646331"/>
          </a:xfrm>
          <a:prstGeom prst="rect">
            <a:avLst/>
          </a:prstGeom>
          <a:noFill/>
        </p:spPr>
        <p:txBody>
          <a:bodyPr wrap="none" rtlCol="0">
            <a:spAutoFit/>
          </a:bodyPr>
          <a:lstStyle/>
          <a:p>
            <a:r>
              <a:rPr lang="de-CH" sz="3600" b="1" dirty="0"/>
              <a:t>Geistesgaben (12,1 – 14,33)</a:t>
            </a:r>
            <a:endParaRPr lang="de-CH" sz="36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159096"/>
            <a:ext cx="10618967" cy="5632311"/>
          </a:xfrm>
          <a:prstGeom prst="rect">
            <a:avLst/>
          </a:prstGeom>
          <a:noFill/>
        </p:spPr>
        <p:txBody>
          <a:bodyPr wrap="square" rtlCol="0">
            <a:spAutoFit/>
          </a:bodyPr>
          <a:lstStyle/>
          <a:p>
            <a:r>
              <a:rPr lang="de-CH" sz="2400" b="1" dirty="0"/>
              <a:t>Die neun Gaben (12,8-10)</a:t>
            </a:r>
          </a:p>
          <a:p>
            <a:endParaRPr lang="de-CH" sz="1200" dirty="0"/>
          </a:p>
          <a:p>
            <a:r>
              <a:rPr lang="de-CH" sz="2400" dirty="0"/>
              <a:t>Dem einen nämlich wird durch den Geist ein </a:t>
            </a:r>
            <a:r>
              <a:rPr lang="de-CH" sz="2400" b="1" dirty="0"/>
              <a:t>Wort der Weisheit</a:t>
            </a:r>
            <a:r>
              <a:rPr lang="de-CH" sz="2400" dirty="0"/>
              <a:t> gegeben,</a:t>
            </a:r>
          </a:p>
          <a:p>
            <a:endParaRPr lang="de-CH" sz="1200" dirty="0"/>
          </a:p>
          <a:p>
            <a:r>
              <a:rPr lang="de-CH" sz="2400" dirty="0"/>
              <a:t>einem anderen aber ein </a:t>
            </a:r>
            <a:r>
              <a:rPr lang="de-CH" sz="2400" b="1" dirty="0"/>
              <a:t>Wort der Erkenntnis</a:t>
            </a:r>
            <a:r>
              <a:rPr lang="de-CH" sz="2400" dirty="0"/>
              <a:t> gemäß demselben Geist; </a:t>
            </a:r>
          </a:p>
          <a:p>
            <a:endParaRPr lang="de-CH" sz="1200" dirty="0"/>
          </a:p>
          <a:p>
            <a:r>
              <a:rPr lang="de-CH" sz="2400" dirty="0"/>
              <a:t>einem anderen </a:t>
            </a:r>
            <a:r>
              <a:rPr lang="de-CH" sz="2400" b="1" dirty="0"/>
              <a:t>Glauben</a:t>
            </a:r>
            <a:r>
              <a:rPr lang="de-CH" sz="2400" dirty="0"/>
              <a:t> in demselben Geist; </a:t>
            </a:r>
          </a:p>
          <a:p>
            <a:endParaRPr lang="de-CH" sz="1200" dirty="0"/>
          </a:p>
          <a:p>
            <a:r>
              <a:rPr lang="de-CH" sz="2400" dirty="0"/>
              <a:t>einem anderen </a:t>
            </a:r>
            <a:r>
              <a:rPr lang="de-CH" sz="2400" b="1" dirty="0"/>
              <a:t>Gnadengaben der Heilungen</a:t>
            </a:r>
            <a:r>
              <a:rPr lang="de-CH" sz="2400" dirty="0"/>
              <a:t> in demselben Geist; </a:t>
            </a:r>
          </a:p>
          <a:p>
            <a:endParaRPr lang="de-CH" sz="1200" dirty="0"/>
          </a:p>
          <a:p>
            <a:r>
              <a:rPr lang="de-CH" sz="2400" dirty="0"/>
              <a:t>einem anderen </a:t>
            </a:r>
            <a:r>
              <a:rPr lang="de-CH" sz="2400" b="1" dirty="0"/>
              <a:t>Wirkungen von Wunderkräften</a:t>
            </a:r>
            <a:r>
              <a:rPr lang="de-CH" sz="2400" dirty="0"/>
              <a:t>, </a:t>
            </a:r>
          </a:p>
          <a:p>
            <a:endParaRPr lang="de-CH" sz="1200" dirty="0"/>
          </a:p>
          <a:p>
            <a:r>
              <a:rPr lang="de-CH" sz="2400" dirty="0"/>
              <a:t>einem anderen </a:t>
            </a:r>
            <a:r>
              <a:rPr lang="de-CH" sz="2400" b="1" dirty="0"/>
              <a:t>Weissagung</a:t>
            </a:r>
            <a:r>
              <a:rPr lang="de-CH" sz="2400" dirty="0"/>
              <a:t>, </a:t>
            </a:r>
          </a:p>
          <a:p>
            <a:endParaRPr lang="de-CH" sz="1200" dirty="0"/>
          </a:p>
          <a:p>
            <a:r>
              <a:rPr lang="de-CH" sz="2400" dirty="0"/>
              <a:t>einem anderen </a:t>
            </a:r>
            <a:r>
              <a:rPr lang="de-CH" sz="2400" b="1" dirty="0"/>
              <a:t>Geister zu unterscheiden</a:t>
            </a:r>
            <a:r>
              <a:rPr lang="de-CH" sz="2400" dirty="0"/>
              <a:t>, </a:t>
            </a:r>
          </a:p>
          <a:p>
            <a:endParaRPr lang="de-CH" sz="1200" dirty="0"/>
          </a:p>
          <a:p>
            <a:r>
              <a:rPr lang="de-CH" sz="2400" dirty="0"/>
              <a:t>einem anderen </a:t>
            </a:r>
            <a:r>
              <a:rPr lang="de-CH" sz="2400" b="1" dirty="0"/>
              <a:t>verschiedene Arten von Sprachen</a:t>
            </a:r>
            <a:r>
              <a:rPr lang="de-CH" sz="2400" dirty="0"/>
              <a:t>, </a:t>
            </a:r>
          </a:p>
          <a:p>
            <a:endParaRPr lang="de-CH" sz="1200" dirty="0"/>
          </a:p>
          <a:p>
            <a:r>
              <a:rPr lang="de-CH" sz="2400" dirty="0"/>
              <a:t>einem anderen die </a:t>
            </a:r>
            <a:r>
              <a:rPr lang="de-CH" sz="2400" b="1" dirty="0"/>
              <a:t>Auslegung der Sprachen</a:t>
            </a:r>
            <a:r>
              <a:rPr lang="de-CH" sz="2400" dirty="0"/>
              <a:t>.</a:t>
            </a:r>
          </a:p>
        </p:txBody>
      </p:sp>
    </p:spTree>
    <p:extLst>
      <p:ext uri="{BB962C8B-B14F-4D97-AF65-F5344CB8AC3E}">
        <p14:creationId xmlns:p14="http://schemas.microsoft.com/office/powerpoint/2010/main" val="32124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calcmode="lin" valueType="num">
                                      <p:cBhvr>
                                        <p:cTn id="42"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3">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p:cTn id="49"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51" dur="500"/>
                                        <p:tgtEl>
                                          <p:spTgt spid="3">
                                            <p:txEl>
                                              <p:pRg st="12" end="1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14" end="14"/>
                                            </p:txEl>
                                          </p:spTgt>
                                        </p:tgtEl>
                                        <p:attrNameLst>
                                          <p:attrName>style.visibility</p:attrName>
                                        </p:attrNameLst>
                                      </p:cBhvr>
                                      <p:to>
                                        <p:strVal val="visible"/>
                                      </p:to>
                                    </p:set>
                                    <p:anim calcmode="lin" valueType="num">
                                      <p:cBhvr>
                                        <p:cTn id="56"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58" dur="500"/>
                                        <p:tgtEl>
                                          <p:spTgt spid="3">
                                            <p:txEl>
                                              <p:pRg st="14" end="1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 calcmode="lin" valueType="num">
                                      <p:cBhvr>
                                        <p:cTn id="63" dur="500" fill="hold"/>
                                        <p:tgtEl>
                                          <p:spTgt spid="3">
                                            <p:txEl>
                                              <p:pRg st="16" end="16"/>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16" end="16"/>
                                            </p:txEl>
                                          </p:spTgt>
                                        </p:tgtEl>
                                        <p:attrNameLst>
                                          <p:attrName>ppt_h</p:attrName>
                                        </p:attrNameLst>
                                      </p:cBhvr>
                                      <p:tavLst>
                                        <p:tav tm="0">
                                          <p:val>
                                            <p:fltVal val="0"/>
                                          </p:val>
                                        </p:tav>
                                        <p:tav tm="100000">
                                          <p:val>
                                            <p:strVal val="#ppt_h"/>
                                          </p:val>
                                        </p:tav>
                                      </p:tavLst>
                                    </p:anim>
                                    <p:animEffect transition="in" filter="fade">
                                      <p:cBhvr>
                                        <p:cTn id="65" dur="500"/>
                                        <p:tgtEl>
                                          <p:spTgt spid="3">
                                            <p:txEl>
                                              <p:pRg st="16" end="1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18" end="18"/>
                                            </p:txEl>
                                          </p:spTgt>
                                        </p:tgtEl>
                                        <p:attrNameLst>
                                          <p:attrName>style.visibility</p:attrName>
                                        </p:attrNameLst>
                                      </p:cBhvr>
                                      <p:to>
                                        <p:strVal val="visible"/>
                                      </p:to>
                                    </p:set>
                                    <p:anim calcmode="lin" valueType="num">
                                      <p:cBhvr>
                                        <p:cTn id="70" dur="500" fill="hold"/>
                                        <p:tgtEl>
                                          <p:spTgt spid="3">
                                            <p:txEl>
                                              <p:pRg st="18" end="18"/>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18" end="18"/>
                                            </p:txEl>
                                          </p:spTgt>
                                        </p:tgtEl>
                                        <p:attrNameLst>
                                          <p:attrName>ppt_h</p:attrName>
                                        </p:attrNameLst>
                                      </p:cBhvr>
                                      <p:tavLst>
                                        <p:tav tm="0">
                                          <p:val>
                                            <p:fltVal val="0"/>
                                          </p:val>
                                        </p:tav>
                                        <p:tav tm="100000">
                                          <p:val>
                                            <p:strVal val="#ppt_h"/>
                                          </p:val>
                                        </p:tav>
                                      </p:tavLst>
                                    </p:anim>
                                    <p:animEffect transition="in" filter="fade">
                                      <p:cBhvr>
                                        <p:cTn id="7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451044" cy="646331"/>
          </a:xfrm>
          <a:prstGeom prst="rect">
            <a:avLst/>
          </a:prstGeom>
          <a:noFill/>
        </p:spPr>
        <p:txBody>
          <a:bodyPr wrap="none" rtlCol="0">
            <a:spAutoFit/>
          </a:bodyPr>
          <a:lstStyle/>
          <a:p>
            <a:r>
              <a:rPr lang="de-CH" sz="3600" b="1" dirty="0"/>
              <a:t>Geistesgaben (12,1 – 14,33)</a:t>
            </a:r>
            <a:endParaRPr lang="de-CH" sz="36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2400657"/>
          </a:xfrm>
          <a:prstGeom prst="rect">
            <a:avLst/>
          </a:prstGeom>
          <a:noFill/>
        </p:spPr>
        <p:txBody>
          <a:bodyPr wrap="square" rtlCol="0">
            <a:spAutoFit/>
          </a:bodyPr>
          <a:lstStyle/>
          <a:p>
            <a:r>
              <a:rPr lang="de-CH" sz="3000" b="1" dirty="0"/>
              <a:t>Ein Leib, viele Glieder (12,12-30)</a:t>
            </a:r>
          </a:p>
          <a:p>
            <a:endParaRPr lang="de-CH" sz="3000" dirty="0"/>
          </a:p>
          <a:p>
            <a:r>
              <a:rPr lang="de-CH" sz="3000" dirty="0"/>
              <a:t>"</a:t>
            </a:r>
            <a:r>
              <a:rPr lang="de-DE" sz="3000" dirty="0"/>
              <a:t>Denn gleichwie der Leib einer ist und doch viele Glieder hat, alle Glieder des einen Leibes aber, obwohl es viele sind, als Leib eins sind, so auch der Christus.</a:t>
            </a:r>
            <a:r>
              <a:rPr lang="de-CH" sz="3000" dirty="0"/>
              <a:t>" </a:t>
            </a:r>
            <a:r>
              <a:rPr lang="de-CH" sz="3000" b="1" dirty="0"/>
              <a:t>(12,12)</a:t>
            </a:r>
            <a:endParaRPr lang="de-CH" sz="3000" dirty="0"/>
          </a:p>
        </p:txBody>
      </p:sp>
    </p:spTree>
    <p:extLst>
      <p:ext uri="{BB962C8B-B14F-4D97-AF65-F5344CB8AC3E}">
        <p14:creationId xmlns:p14="http://schemas.microsoft.com/office/powerpoint/2010/main" val="379513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451044" cy="646331"/>
          </a:xfrm>
          <a:prstGeom prst="rect">
            <a:avLst/>
          </a:prstGeom>
          <a:noFill/>
        </p:spPr>
        <p:txBody>
          <a:bodyPr wrap="none" rtlCol="0">
            <a:spAutoFit/>
          </a:bodyPr>
          <a:lstStyle/>
          <a:p>
            <a:r>
              <a:rPr lang="de-CH" sz="3600" b="1" dirty="0"/>
              <a:t>Geistesgaben (12,1 – 14,33)</a:t>
            </a:r>
            <a:endParaRPr lang="de-CH" sz="36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4708981"/>
          </a:xfrm>
          <a:prstGeom prst="rect">
            <a:avLst/>
          </a:prstGeom>
          <a:noFill/>
        </p:spPr>
        <p:txBody>
          <a:bodyPr wrap="square" rtlCol="0">
            <a:spAutoFit/>
          </a:bodyPr>
          <a:lstStyle/>
          <a:p>
            <a:r>
              <a:rPr lang="de-CH" sz="3000" b="1" dirty="0"/>
              <a:t>Ein Schlüsseltext: Das Hohelied der Liebe (13,1-7)</a:t>
            </a:r>
            <a:endParaRPr lang="de-CH" sz="3000" dirty="0"/>
          </a:p>
          <a:p>
            <a:r>
              <a:rPr lang="de-CH" sz="3000" dirty="0"/>
              <a:t> </a:t>
            </a:r>
          </a:p>
          <a:p>
            <a:r>
              <a:rPr lang="de-CH" sz="3000" dirty="0"/>
              <a:t>"Wenn ich in Sprachen der Menschen und der Engel redete, aber keine Liebe hätte, so wäre ich ein tönendes Erz oder eine klingende Schelle. Und wenn ich Weissagung hätte und alle Geheimnisse wüsste und alle Erkenntnis, und wenn ich allen Glauben besäße, sodass ich Berge versetzte, aber keine Liebe hätte, so wäre ich nichts. Und wenn ich alle meine Habe austeilte und meinen Leib hingäbe, damit ich verbrannt würde, aber keine Liebe hätte, so nützte es mir nichts!" </a:t>
            </a:r>
            <a:r>
              <a:rPr lang="de-CH" sz="3000" b="1" dirty="0"/>
              <a:t>(13,1-3)</a:t>
            </a:r>
            <a:endParaRPr lang="de-CH" sz="3000" dirty="0"/>
          </a:p>
        </p:txBody>
      </p:sp>
    </p:spTree>
    <p:extLst>
      <p:ext uri="{BB962C8B-B14F-4D97-AF65-F5344CB8AC3E}">
        <p14:creationId xmlns:p14="http://schemas.microsoft.com/office/powerpoint/2010/main" val="157124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451044" cy="646331"/>
          </a:xfrm>
          <a:prstGeom prst="rect">
            <a:avLst/>
          </a:prstGeom>
          <a:noFill/>
        </p:spPr>
        <p:txBody>
          <a:bodyPr wrap="none" rtlCol="0">
            <a:spAutoFit/>
          </a:bodyPr>
          <a:lstStyle/>
          <a:p>
            <a:r>
              <a:rPr lang="de-CH" sz="3600" b="1" dirty="0"/>
              <a:t>Geistesgaben (12,1 – 14,33)</a:t>
            </a:r>
            <a:endParaRPr lang="de-CH" sz="36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1574667" y="1176681"/>
            <a:ext cx="10618967" cy="5632311"/>
          </a:xfrm>
          <a:prstGeom prst="rect">
            <a:avLst/>
          </a:prstGeom>
          <a:noFill/>
        </p:spPr>
        <p:txBody>
          <a:bodyPr wrap="square" rtlCol="0">
            <a:spAutoFit/>
          </a:bodyPr>
          <a:lstStyle/>
          <a:p>
            <a:r>
              <a:rPr lang="de-CH" sz="2400" dirty="0"/>
              <a:t>Die Liebe ist langmütig </a:t>
            </a:r>
          </a:p>
          <a:p>
            <a:r>
              <a:rPr lang="de-CH" sz="2400" dirty="0"/>
              <a:t>und gütig, </a:t>
            </a:r>
          </a:p>
          <a:p>
            <a:r>
              <a:rPr lang="de-CH" sz="2400" dirty="0"/>
              <a:t>die Liebe beneidet nicht, </a:t>
            </a:r>
          </a:p>
          <a:p>
            <a:r>
              <a:rPr lang="de-CH" sz="2400" dirty="0"/>
              <a:t>die Liebe prahlt nicht, </a:t>
            </a:r>
          </a:p>
          <a:p>
            <a:r>
              <a:rPr lang="de-CH" sz="2400" dirty="0"/>
              <a:t>sie bläht sich nicht auf; </a:t>
            </a:r>
          </a:p>
          <a:p>
            <a:r>
              <a:rPr lang="de-CH" sz="2400" dirty="0"/>
              <a:t>sie ist nicht unanständig, </a:t>
            </a:r>
          </a:p>
          <a:p>
            <a:r>
              <a:rPr lang="de-CH" sz="2400" dirty="0"/>
              <a:t>sie sucht nicht das Ihre, </a:t>
            </a:r>
          </a:p>
          <a:p>
            <a:r>
              <a:rPr lang="de-CH" sz="2400" dirty="0"/>
              <a:t>sie lässt sich nicht erbittern, </a:t>
            </a:r>
          </a:p>
          <a:p>
            <a:r>
              <a:rPr lang="de-CH" sz="2400" dirty="0"/>
              <a:t>sie rechnet das Böse nicht zu; </a:t>
            </a:r>
          </a:p>
          <a:p>
            <a:r>
              <a:rPr lang="de-CH" sz="2400" dirty="0"/>
              <a:t>sie freut sich nicht an der Ungerechtigkeit</a:t>
            </a:r>
          </a:p>
          <a:p>
            <a:r>
              <a:rPr lang="de-CH" sz="2400" dirty="0"/>
              <a:t>sie freut sich aber an der Wahrheit; </a:t>
            </a:r>
          </a:p>
          <a:p>
            <a:r>
              <a:rPr lang="de-CH" sz="2400" dirty="0"/>
              <a:t>sie erträgt alles, </a:t>
            </a:r>
          </a:p>
          <a:p>
            <a:r>
              <a:rPr lang="de-CH" sz="2400" dirty="0"/>
              <a:t>sie glaubt alles, </a:t>
            </a:r>
          </a:p>
          <a:p>
            <a:r>
              <a:rPr lang="de-CH" sz="2400" dirty="0"/>
              <a:t>sie hofft alles, </a:t>
            </a:r>
          </a:p>
          <a:p>
            <a:r>
              <a:rPr lang="de-CH" sz="2400" dirty="0"/>
              <a:t>sie erduldet alles.</a:t>
            </a:r>
          </a:p>
        </p:txBody>
      </p:sp>
    </p:spTree>
    <p:extLst>
      <p:ext uri="{BB962C8B-B14F-4D97-AF65-F5344CB8AC3E}">
        <p14:creationId xmlns:p14="http://schemas.microsoft.com/office/powerpoint/2010/main" val="372805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1015663"/>
          </a:xfrm>
          <a:prstGeom prst="rect">
            <a:avLst/>
          </a:prstGeom>
          <a:noFill/>
        </p:spPr>
        <p:txBody>
          <a:bodyPr wrap="square" rtlCol="0">
            <a:spAutoFit/>
          </a:bodyPr>
          <a:lstStyle/>
          <a:p>
            <a:r>
              <a:rPr lang="de-CH" sz="3000" dirty="0"/>
              <a:t>"Denn Gott ist nicht ein Gott der Unordnung, sondern des Friedens, wie in allen Gemeinden der Heiligen." </a:t>
            </a:r>
            <a:r>
              <a:rPr lang="de-CH" sz="3000" b="1" dirty="0"/>
              <a:t>(14,33)</a:t>
            </a:r>
            <a:endParaRPr lang="de-CH" sz="3000" dirty="0"/>
          </a:p>
        </p:txBody>
      </p:sp>
    </p:spTree>
    <p:extLst>
      <p:ext uri="{BB962C8B-B14F-4D97-AF65-F5344CB8AC3E}">
        <p14:creationId xmlns:p14="http://schemas.microsoft.com/office/powerpoint/2010/main" val="361940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sp>
        <p:nvSpPr>
          <p:cNvPr id="4" name="Textfeld 3">
            <a:extLst>
              <a:ext uri="{FF2B5EF4-FFF2-40B4-BE49-F238E27FC236}">
                <a16:creationId xmlns:a16="http://schemas.microsoft.com/office/drawing/2014/main" id="{1D934C35-EB1F-48F7-84F8-AE1359B1C40B}"/>
              </a:ext>
            </a:extLst>
          </p:cNvPr>
          <p:cNvSpPr txBox="1"/>
          <p:nvPr/>
        </p:nvSpPr>
        <p:spPr>
          <a:xfrm>
            <a:off x="452185" y="1395024"/>
            <a:ext cx="10618967" cy="4708981"/>
          </a:xfrm>
          <a:prstGeom prst="rect">
            <a:avLst/>
          </a:prstGeom>
          <a:noFill/>
        </p:spPr>
        <p:txBody>
          <a:bodyPr wrap="square" rtlCol="0">
            <a:spAutoFit/>
          </a:bodyPr>
          <a:lstStyle/>
          <a:p>
            <a:r>
              <a:rPr lang="de-CH" sz="3000" dirty="0"/>
              <a:t>"Eure Frauen sollen in den Gemeinden schweigen; denn es ist ihnen nicht gestattet zu reden, sondern sie sollen sich unterordnen, wie es auch das Gesetz sagt. Wenn sie aber etwas lernen wollen, so sollen sie daheim ihre eigenen Männer fragen; denn es ist für Frauen schändlich, in der Gemeinde zu reden. Oder ist von euch das Wort Gottes ausgegangen? Oder ist es zu euch allein gekommen? Wenn jemand glaubt, ein Prophet zu sein oder geistlich, der erkenne, dass die Dinge, die ich euch schreibe, Gebote des Herrn sind. Wenn es aber jemand missachten will, der missachte es!" </a:t>
            </a:r>
            <a:r>
              <a:rPr lang="de-CH" sz="3000" b="1" dirty="0"/>
              <a:t>(14,34-38)</a:t>
            </a:r>
            <a:endParaRPr lang="de-CH" sz="3000" dirty="0"/>
          </a:p>
        </p:txBody>
      </p:sp>
    </p:spTree>
    <p:extLst>
      <p:ext uri="{BB962C8B-B14F-4D97-AF65-F5344CB8AC3E}">
        <p14:creationId xmlns:p14="http://schemas.microsoft.com/office/powerpoint/2010/main" val="73855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extLst>
              <p:ext uri="{D42A27DB-BD31-4B8C-83A1-F6EECF244321}">
                <p14:modId xmlns:p14="http://schemas.microsoft.com/office/powerpoint/2010/main" val="3896059568"/>
              </p:ext>
            </p:extLst>
          </p:nvPr>
        </p:nvGraphicFramePr>
        <p:xfrm>
          <a:off x="524422" y="1138603"/>
          <a:ext cx="3753514" cy="512064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2210326">
                <a:tc>
                  <a:txBody>
                    <a:bodyPr/>
                    <a:lstStyle/>
                    <a:p>
                      <a:pPr>
                        <a:spcAft>
                          <a:spcPts val="0"/>
                        </a:spcAft>
                      </a:pPr>
                      <a:r>
                        <a:rPr lang="de-CH" sz="2400" b="0" dirty="0">
                          <a:effectLst/>
                        </a:rPr>
                        <a:t>Das Prinzip, dass Frauen bei den Gemeindetreffen nicht reden sollen, ist allgemein gültig und gilt für alle Gemeinden an allen Orten, zu allen Zeiten und in allen Kulturen. Gottes Wort macht deutlich, dass die Frau sich dem Manne unterordne. Dies drückt sich u.a. im Gemeindegottesdienst aus.  (Vgl. 11,3-15; Gen 3,16; 1Tim 2,11-15)</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3629672765"/>
                  </a:ext>
                </a:extLst>
              </a:tr>
            </a:tbl>
          </a:graphicData>
        </a:graphic>
      </p:graphicFrame>
    </p:spTree>
    <p:extLst>
      <p:ext uri="{BB962C8B-B14F-4D97-AF65-F5344CB8AC3E}">
        <p14:creationId xmlns:p14="http://schemas.microsoft.com/office/powerpoint/2010/main" val="37162352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extLst>
              <p:ext uri="{D42A27DB-BD31-4B8C-83A1-F6EECF244321}">
                <p14:modId xmlns:p14="http://schemas.microsoft.com/office/powerpoint/2010/main" val="2827218817"/>
              </p:ext>
            </p:extLst>
          </p:nvPr>
        </p:nvGraphicFramePr>
        <p:xfrm>
          <a:off x="524422" y="1138603"/>
          <a:ext cx="7507028" cy="512064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gridCol w="3753514">
                  <a:extLst>
                    <a:ext uri="{9D8B030D-6E8A-4147-A177-3AD203B41FA5}">
                      <a16:colId xmlns:a16="http://schemas.microsoft.com/office/drawing/2014/main" val="1228246275"/>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tc>
                  <a:txBody>
                    <a:bodyPr/>
                    <a:lstStyle/>
                    <a:p>
                      <a:pPr>
                        <a:spcAft>
                          <a:spcPts val="0"/>
                        </a:spcAft>
                      </a:pPr>
                      <a:r>
                        <a:rPr lang="de-CH" sz="2400">
                          <a:effectLst/>
                        </a:rPr>
                        <a:t>Referenz</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2210326">
                <a:tc>
                  <a:txBody>
                    <a:bodyPr/>
                    <a:lstStyle/>
                    <a:p>
                      <a:pPr>
                        <a:spcAft>
                          <a:spcPts val="0"/>
                        </a:spcAft>
                      </a:pPr>
                      <a:r>
                        <a:rPr lang="de-CH" sz="2400" b="0" dirty="0">
                          <a:effectLst/>
                        </a:rPr>
                        <a:t>Das Prinzip, dass Frauen bei den Gemeindetreffen nicht reden sollen, ist allgemein gültig und gilt für alle Gemeinden an allen Orten, zu allen Zeiten und in allen Kulturen. Gottes Wort macht deutlich, dass die Frau sich dem Manne unterordne. Dies drückt sich u.a. im Gemeindegottesdienst aus.  (Vgl. 11,3-15; Gen 3,16; 1Tim 2,11-15)</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dirty="0">
                          <a:effectLst/>
                        </a:rPr>
                        <a:t>"Eure Frauen sollen in den Gemeinden schweigen; denn es ist ihnen nicht gestattet zu reden, sondern sie sollen sich unterordnen, wie es auch das Gesetz sagt." (14,34)</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solidFill>
                      <a:schemeClr val="accent5">
                        <a:lumMod val="20000"/>
                        <a:lumOff val="80000"/>
                      </a:schemeClr>
                    </a:solidFill>
                  </a:tcPr>
                </a:tc>
                <a:extLst>
                  <a:ext uri="{0D108BD9-81ED-4DB2-BD59-A6C34878D82A}">
                    <a16:rowId xmlns:a16="http://schemas.microsoft.com/office/drawing/2014/main" val="3629672765"/>
                  </a:ext>
                </a:extLst>
              </a:tr>
            </a:tbl>
          </a:graphicData>
        </a:graphic>
      </p:graphicFrame>
    </p:spTree>
    <p:extLst>
      <p:ext uri="{BB962C8B-B14F-4D97-AF65-F5344CB8AC3E}">
        <p14:creationId xmlns:p14="http://schemas.microsoft.com/office/powerpoint/2010/main" val="112916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graphicFrame>
        <p:nvGraphicFramePr>
          <p:cNvPr id="3" name="Tabelle 2">
            <a:extLst>
              <a:ext uri="{FF2B5EF4-FFF2-40B4-BE49-F238E27FC236}">
                <a16:creationId xmlns:a16="http://schemas.microsoft.com/office/drawing/2014/main" id="{E3909DAC-5363-48F5-8C4C-D2219A673F5D}"/>
              </a:ext>
            </a:extLst>
          </p:cNvPr>
          <p:cNvGraphicFramePr>
            <a:graphicFrameLocks noGrp="1"/>
          </p:cNvGraphicFramePr>
          <p:nvPr>
            <p:extLst>
              <p:ext uri="{D42A27DB-BD31-4B8C-83A1-F6EECF244321}">
                <p14:modId xmlns:p14="http://schemas.microsoft.com/office/powerpoint/2010/main" val="1044739898"/>
              </p:ext>
            </p:extLst>
          </p:nvPr>
        </p:nvGraphicFramePr>
        <p:xfrm>
          <a:off x="1314450" y="1020488"/>
          <a:ext cx="9741877" cy="5774251"/>
        </p:xfrm>
        <a:graphic>
          <a:graphicData uri="http://schemas.openxmlformats.org/drawingml/2006/table">
            <a:tbl>
              <a:tblPr firstRow="1" firstCol="1" bandRow="1">
                <a:tableStyleId>{5C22544A-7EE6-4342-B048-85BDC9FD1C3A}</a:tableStyleId>
              </a:tblPr>
              <a:tblGrid>
                <a:gridCol w="1065859">
                  <a:extLst>
                    <a:ext uri="{9D8B030D-6E8A-4147-A177-3AD203B41FA5}">
                      <a16:colId xmlns:a16="http://schemas.microsoft.com/office/drawing/2014/main" val="635662815"/>
                    </a:ext>
                  </a:extLst>
                </a:gridCol>
                <a:gridCol w="4077057">
                  <a:extLst>
                    <a:ext uri="{9D8B030D-6E8A-4147-A177-3AD203B41FA5}">
                      <a16:colId xmlns:a16="http://schemas.microsoft.com/office/drawing/2014/main" val="2395674631"/>
                    </a:ext>
                  </a:extLst>
                </a:gridCol>
                <a:gridCol w="239422">
                  <a:extLst>
                    <a:ext uri="{9D8B030D-6E8A-4147-A177-3AD203B41FA5}">
                      <a16:colId xmlns:a16="http://schemas.microsoft.com/office/drawing/2014/main" val="2052803623"/>
                    </a:ext>
                  </a:extLst>
                </a:gridCol>
                <a:gridCol w="3839228">
                  <a:extLst>
                    <a:ext uri="{9D8B030D-6E8A-4147-A177-3AD203B41FA5}">
                      <a16:colId xmlns:a16="http://schemas.microsoft.com/office/drawing/2014/main" val="1201509998"/>
                    </a:ext>
                  </a:extLst>
                </a:gridCol>
                <a:gridCol w="520311">
                  <a:extLst>
                    <a:ext uri="{9D8B030D-6E8A-4147-A177-3AD203B41FA5}">
                      <a16:colId xmlns:a16="http://schemas.microsoft.com/office/drawing/2014/main" val="536278670"/>
                    </a:ext>
                  </a:extLst>
                </a:gridCol>
              </a:tblGrid>
              <a:tr h="425048">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3">
                  <a:txBody>
                    <a:bodyPr/>
                    <a:lstStyle/>
                    <a:p>
                      <a:pPr algn="ctr">
                        <a:spcAft>
                          <a:spcPts val="0"/>
                        </a:spcAft>
                      </a:pPr>
                      <a:r>
                        <a:rPr lang="de-CH" sz="1700">
                          <a:effectLst/>
                        </a:rPr>
                        <a:t>Fragen der Gemeinde</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3954092646"/>
                  </a:ext>
                </a:extLst>
              </a:tr>
              <a:tr h="425048">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3">
                  <a:txBody>
                    <a:bodyPr/>
                    <a:lstStyle/>
                    <a:p>
                      <a:pPr algn="ctr">
                        <a:spcAft>
                          <a:spcPts val="0"/>
                        </a:spcAft>
                      </a:pPr>
                      <a:r>
                        <a:rPr lang="de-CH" sz="1700">
                          <a:effectLst/>
                        </a:rPr>
                        <a:t>Kapitel 7 - 16</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3272892130"/>
                  </a:ext>
                </a:extLst>
              </a:tr>
              <a:tr h="375705">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2">
                  <a:txBody>
                    <a:bodyPr/>
                    <a:lstStyle/>
                    <a:p>
                      <a:pPr algn="ctr">
                        <a:spcAft>
                          <a:spcPts val="0"/>
                        </a:spcAft>
                      </a:pPr>
                      <a:r>
                        <a:rPr lang="de-CH" sz="1700" dirty="0">
                          <a:effectLst/>
                        </a:rPr>
                        <a:t>Persönliche Probleme</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solidFill>
                      <a:schemeClr val="bg1"/>
                    </a:solidFill>
                  </a:tcPr>
                </a:tc>
                <a:tc hMerge="1">
                  <a:txBody>
                    <a:bodyPr/>
                    <a:lstStyle/>
                    <a:p>
                      <a:endParaRPr lang="de-CH"/>
                    </a:p>
                  </a:txBody>
                  <a:tcPr/>
                </a:tc>
                <a:tc>
                  <a:txBody>
                    <a:bodyPr/>
                    <a:lstStyle/>
                    <a:p>
                      <a:pPr algn="ctr">
                        <a:spcAft>
                          <a:spcPts val="0"/>
                        </a:spcAft>
                      </a:pPr>
                      <a:r>
                        <a:rPr lang="de-CH" sz="1700" dirty="0">
                          <a:effectLst/>
                        </a:rPr>
                        <a:t>Gottesdienstliche Probleme</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solidFill>
                      <a:schemeClr val="bg1"/>
                    </a:solidFill>
                  </a:tcPr>
                </a:tc>
                <a:tc>
                  <a:txBody>
                    <a:bodyPr/>
                    <a:lstStyle/>
                    <a:p>
                      <a:pPr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2418452805"/>
                  </a:ext>
                </a:extLst>
              </a:tr>
              <a:tr h="3989311">
                <a:tc>
                  <a:txBody>
                    <a:bodyPr/>
                    <a:lstStyle/>
                    <a:p>
                      <a:pPr marL="71755" marR="71755"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vert="vert270" anchor="ctr">
                    <a:solidFill>
                      <a:schemeClr val="bg1"/>
                    </a:solidFill>
                  </a:tcPr>
                </a:tc>
                <a:tc>
                  <a:txBody>
                    <a:bodyPr/>
                    <a:lstStyle/>
                    <a:p>
                      <a:pPr algn="ctr">
                        <a:spcAft>
                          <a:spcPts val="0"/>
                        </a:spcAft>
                      </a:pPr>
                      <a:r>
                        <a:rPr lang="de-CH" sz="1700" dirty="0">
                          <a:effectLst/>
                        </a:rPr>
                        <a:t>Ehe und Ehelosigkeit (7,1 - 9)</a:t>
                      </a:r>
                    </a:p>
                    <a:p>
                      <a:pPr algn="ctr">
                        <a:spcAft>
                          <a:spcPts val="0"/>
                        </a:spcAft>
                      </a:pPr>
                      <a:r>
                        <a:rPr lang="de-CH" sz="900" dirty="0">
                          <a:effectLst/>
                        </a:rPr>
                        <a:t> </a:t>
                      </a:r>
                    </a:p>
                    <a:p>
                      <a:pPr algn="ctr">
                        <a:spcAft>
                          <a:spcPts val="0"/>
                        </a:spcAft>
                      </a:pPr>
                      <a:r>
                        <a:rPr lang="de-CH" sz="1700" dirty="0">
                          <a:effectLst/>
                        </a:rPr>
                        <a:t>Ehescheidung (7,10 - 16)</a:t>
                      </a:r>
                    </a:p>
                    <a:p>
                      <a:pPr algn="ctr">
                        <a:spcAft>
                          <a:spcPts val="0"/>
                        </a:spcAft>
                      </a:pPr>
                      <a:r>
                        <a:rPr lang="de-CH" sz="900" dirty="0">
                          <a:effectLst/>
                        </a:rPr>
                        <a:t> </a:t>
                      </a:r>
                    </a:p>
                    <a:p>
                      <a:pPr algn="ctr">
                        <a:spcAft>
                          <a:spcPts val="0"/>
                        </a:spcAft>
                      </a:pPr>
                      <a:r>
                        <a:rPr lang="de-CH" sz="1700" dirty="0">
                          <a:effectLst/>
                        </a:rPr>
                        <a:t>In der Berufung bleiben (7,17 - 24)</a:t>
                      </a:r>
                    </a:p>
                    <a:p>
                      <a:pPr algn="ctr">
                        <a:spcAft>
                          <a:spcPts val="0"/>
                        </a:spcAft>
                      </a:pPr>
                      <a:r>
                        <a:rPr lang="de-CH" sz="900" dirty="0">
                          <a:effectLst/>
                        </a:rPr>
                        <a:t> </a:t>
                      </a:r>
                    </a:p>
                    <a:p>
                      <a:pPr algn="ctr">
                        <a:spcAft>
                          <a:spcPts val="0"/>
                        </a:spcAft>
                      </a:pPr>
                      <a:r>
                        <a:rPr lang="de-CH" sz="1700" dirty="0">
                          <a:effectLst/>
                        </a:rPr>
                        <a:t>Unverheiratete (7,25 - 38)</a:t>
                      </a:r>
                    </a:p>
                    <a:p>
                      <a:pPr algn="ctr">
                        <a:spcAft>
                          <a:spcPts val="0"/>
                        </a:spcAft>
                      </a:pPr>
                      <a:r>
                        <a:rPr lang="de-CH" sz="900" dirty="0">
                          <a:effectLst/>
                        </a:rPr>
                        <a:t> </a:t>
                      </a:r>
                    </a:p>
                    <a:p>
                      <a:pPr algn="ctr">
                        <a:spcAft>
                          <a:spcPts val="0"/>
                        </a:spcAft>
                      </a:pPr>
                      <a:r>
                        <a:rPr lang="de-CH" sz="1700" dirty="0">
                          <a:effectLst/>
                        </a:rPr>
                        <a:t>Witwen (7,39 - 40)</a:t>
                      </a:r>
                    </a:p>
                    <a:p>
                      <a:pPr algn="ctr">
                        <a:spcAft>
                          <a:spcPts val="0"/>
                        </a:spcAft>
                      </a:pPr>
                      <a:r>
                        <a:rPr lang="de-CH" sz="900" dirty="0">
                          <a:effectLst/>
                        </a:rPr>
                        <a:t> </a:t>
                      </a:r>
                    </a:p>
                    <a:p>
                      <a:pPr algn="ctr">
                        <a:spcAft>
                          <a:spcPts val="0"/>
                        </a:spcAft>
                      </a:pPr>
                      <a:r>
                        <a:rPr lang="de-CH" sz="1700" dirty="0">
                          <a:effectLst/>
                        </a:rPr>
                        <a:t>Götzenopferfleisch:</a:t>
                      </a:r>
                    </a:p>
                    <a:p>
                      <a:pPr algn="ctr">
                        <a:spcAft>
                          <a:spcPts val="0"/>
                        </a:spcAft>
                      </a:pPr>
                      <a:r>
                        <a:rPr lang="de-CH" sz="1700" dirty="0">
                          <a:effectLst/>
                        </a:rPr>
                        <a:t>Freiheit u. Rücksichtnahme auf die Schwachen (8,1 - 13)</a:t>
                      </a:r>
                    </a:p>
                    <a:p>
                      <a:pPr algn="ctr">
                        <a:spcAft>
                          <a:spcPts val="0"/>
                        </a:spcAft>
                      </a:pPr>
                      <a:r>
                        <a:rPr lang="de-CH" sz="900" dirty="0">
                          <a:effectLst/>
                        </a:rPr>
                        <a:t> </a:t>
                      </a:r>
                    </a:p>
                    <a:p>
                      <a:pPr algn="ctr">
                        <a:spcAft>
                          <a:spcPts val="0"/>
                        </a:spcAft>
                      </a:pPr>
                      <a:r>
                        <a:rPr lang="de-CH" sz="1700" dirty="0">
                          <a:effectLst/>
                        </a:rPr>
                        <a:t>Freiwilliger Verzicht auf Rechte (9,1 - 27)</a:t>
                      </a:r>
                    </a:p>
                    <a:p>
                      <a:pPr algn="ctr">
                        <a:spcAft>
                          <a:spcPts val="0"/>
                        </a:spcAft>
                      </a:pPr>
                      <a:r>
                        <a:rPr lang="de-CH" sz="900" dirty="0">
                          <a:effectLst/>
                        </a:rPr>
                        <a:t> </a:t>
                      </a:r>
                    </a:p>
                    <a:p>
                      <a:pPr algn="ctr">
                        <a:spcAft>
                          <a:spcPts val="0"/>
                        </a:spcAft>
                      </a:pPr>
                      <a:r>
                        <a:rPr lang="de-CH" sz="1700" dirty="0">
                          <a:effectLst/>
                        </a:rPr>
                        <a:t>Warnung vor Götzendienst (10,1 - 33)</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tc>
                <a:tc gridSpan="2">
                  <a:txBody>
                    <a:bodyPr/>
                    <a:lstStyle/>
                    <a:p>
                      <a:pPr algn="ctr">
                        <a:spcAft>
                          <a:spcPts val="0"/>
                        </a:spcAft>
                      </a:pPr>
                      <a:r>
                        <a:rPr lang="de-CH" sz="1700">
                          <a:effectLst/>
                        </a:rPr>
                        <a:t>Stellung von Mann und Frau (11,1 - 16)</a:t>
                      </a:r>
                    </a:p>
                    <a:p>
                      <a:pPr algn="ctr">
                        <a:spcAft>
                          <a:spcPts val="0"/>
                        </a:spcAft>
                      </a:pPr>
                      <a:r>
                        <a:rPr lang="de-CH" sz="1700">
                          <a:effectLst/>
                        </a:rPr>
                        <a:t> </a:t>
                      </a:r>
                    </a:p>
                    <a:p>
                      <a:pPr algn="ctr">
                        <a:spcAft>
                          <a:spcPts val="0"/>
                        </a:spcAft>
                      </a:pPr>
                      <a:r>
                        <a:rPr lang="de-CH" sz="1700">
                          <a:effectLst/>
                        </a:rPr>
                        <a:t>Abendmahl (11,17 - 34)</a:t>
                      </a:r>
                    </a:p>
                    <a:p>
                      <a:pPr algn="ctr">
                        <a:spcAft>
                          <a:spcPts val="0"/>
                        </a:spcAft>
                      </a:pPr>
                      <a:r>
                        <a:rPr lang="de-CH" sz="1700">
                          <a:effectLst/>
                        </a:rPr>
                        <a:t> </a:t>
                      </a:r>
                    </a:p>
                    <a:p>
                      <a:pPr algn="ctr">
                        <a:spcAft>
                          <a:spcPts val="0"/>
                        </a:spcAft>
                      </a:pPr>
                      <a:r>
                        <a:rPr lang="de-CH" sz="1700">
                          <a:effectLst/>
                        </a:rPr>
                        <a:t>Geistesgaben (12 – 14,33)</a:t>
                      </a:r>
                    </a:p>
                    <a:p>
                      <a:pPr algn="ctr">
                        <a:spcAft>
                          <a:spcPts val="0"/>
                        </a:spcAft>
                      </a:pPr>
                      <a:r>
                        <a:rPr lang="de-CH" sz="1700">
                          <a:effectLst/>
                        </a:rPr>
                        <a:t> </a:t>
                      </a:r>
                    </a:p>
                    <a:p>
                      <a:pPr algn="ctr">
                        <a:spcAft>
                          <a:spcPts val="0"/>
                        </a:spcAft>
                      </a:pPr>
                      <a:r>
                        <a:rPr lang="de-CH" sz="1700">
                          <a:effectLst/>
                        </a:rPr>
                        <a:t>Frauen in der Gemeinde (14,34 - 40)</a:t>
                      </a:r>
                    </a:p>
                    <a:p>
                      <a:pPr algn="ctr">
                        <a:spcAft>
                          <a:spcPts val="0"/>
                        </a:spcAft>
                      </a:pPr>
                      <a:r>
                        <a:rPr lang="de-CH" sz="1700">
                          <a:effectLst/>
                        </a:rPr>
                        <a:t> </a:t>
                      </a:r>
                    </a:p>
                    <a:p>
                      <a:pPr algn="ctr">
                        <a:spcAft>
                          <a:spcPts val="0"/>
                        </a:spcAft>
                      </a:pPr>
                      <a:r>
                        <a:rPr lang="de-CH" sz="1700">
                          <a:effectLst/>
                        </a:rPr>
                        <a:t>Auferstehung (15,1 - 58)</a:t>
                      </a:r>
                    </a:p>
                    <a:p>
                      <a:pPr algn="ctr">
                        <a:spcAft>
                          <a:spcPts val="0"/>
                        </a:spcAft>
                      </a:pPr>
                      <a:r>
                        <a:rPr lang="de-CH" sz="1700">
                          <a:effectLst/>
                        </a:rPr>
                        <a:t> </a:t>
                      </a:r>
                    </a:p>
                    <a:p>
                      <a:pPr algn="ctr">
                        <a:spcAft>
                          <a:spcPts val="0"/>
                        </a:spcAft>
                      </a:pPr>
                      <a:r>
                        <a:rPr lang="de-CH" sz="1700">
                          <a:effectLst/>
                        </a:rPr>
                        <a:t>Sammlung (16,1 - 4)</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a:txBody>
                    <a:bodyPr/>
                    <a:lstStyle/>
                    <a:p>
                      <a:pPr marL="71755" marR="71755" algn="ctr">
                        <a:spcAft>
                          <a:spcPts val="0"/>
                        </a:spcAft>
                      </a:pPr>
                      <a:r>
                        <a:rPr lang="de-CH" sz="1700" dirty="0">
                          <a:effectLst/>
                        </a:rPr>
                        <a:t>Briefschluss (16,10 – 24)</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vert="vert270">
                    <a:solidFill>
                      <a:schemeClr val="accent5">
                        <a:lumMod val="20000"/>
                        <a:lumOff val="80000"/>
                      </a:schemeClr>
                    </a:solidFill>
                  </a:tcPr>
                </a:tc>
                <a:extLst>
                  <a:ext uri="{0D108BD9-81ED-4DB2-BD59-A6C34878D82A}">
                    <a16:rowId xmlns:a16="http://schemas.microsoft.com/office/drawing/2014/main" val="1872277898"/>
                  </a:ext>
                </a:extLst>
              </a:tr>
              <a:tr h="559139">
                <a:tc>
                  <a:txBody>
                    <a:bodyPr/>
                    <a:lstStyle/>
                    <a:p>
                      <a:pPr>
                        <a:spcAft>
                          <a:spcPts val="0"/>
                        </a:spcAft>
                      </a:pPr>
                      <a:r>
                        <a:rPr lang="de-CH" sz="1700">
                          <a:effectLst/>
                        </a:rPr>
                        <a:t>Schlüssel</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tc>
                <a:tc gridSpan="3">
                  <a:txBody>
                    <a:bodyPr/>
                    <a:lstStyle/>
                    <a:p>
                      <a:pPr algn="ctr">
                        <a:spcAft>
                          <a:spcPts val="0"/>
                        </a:spcAft>
                      </a:pPr>
                      <a:r>
                        <a:rPr lang="de-CH" sz="1700">
                          <a:effectLst/>
                        </a:rPr>
                        <a:t>"Was aber das betrifft, wovon ihr mir geschrieben habt, …" (7,1)</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tc>
                <a:extLst>
                  <a:ext uri="{0D108BD9-81ED-4DB2-BD59-A6C34878D82A}">
                    <a16:rowId xmlns:a16="http://schemas.microsoft.com/office/drawing/2014/main" val="2620748810"/>
                  </a:ext>
                </a:extLst>
              </a:tr>
            </a:tbl>
          </a:graphicData>
        </a:graphic>
      </p:graphicFrame>
    </p:spTree>
    <p:extLst>
      <p:ext uri="{BB962C8B-B14F-4D97-AF65-F5344CB8AC3E}">
        <p14:creationId xmlns:p14="http://schemas.microsoft.com/office/powerpoint/2010/main" val="2320269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nvGraphicFramePr>
        <p:xfrm>
          <a:off x="524422" y="1138603"/>
          <a:ext cx="11261665" cy="512064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gridCol w="3753514">
                  <a:extLst>
                    <a:ext uri="{9D8B030D-6E8A-4147-A177-3AD203B41FA5}">
                      <a16:colId xmlns:a16="http://schemas.microsoft.com/office/drawing/2014/main" val="1228246275"/>
                    </a:ext>
                  </a:extLst>
                </a:gridCol>
                <a:gridCol w="3754637">
                  <a:extLst>
                    <a:ext uri="{9D8B030D-6E8A-4147-A177-3AD203B41FA5}">
                      <a16:colId xmlns:a16="http://schemas.microsoft.com/office/drawing/2014/main" val="2038542194"/>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tc>
                  <a:txBody>
                    <a:bodyPr/>
                    <a:lstStyle/>
                    <a:p>
                      <a:pPr>
                        <a:spcAft>
                          <a:spcPts val="0"/>
                        </a:spcAft>
                      </a:pPr>
                      <a:r>
                        <a:rPr lang="de-CH" sz="2400">
                          <a:effectLst/>
                        </a:rPr>
                        <a:t>Referenz</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a:effectLst/>
                        </a:rPr>
                        <a:t>Anmerkungen</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2210326">
                <a:tc>
                  <a:txBody>
                    <a:bodyPr/>
                    <a:lstStyle/>
                    <a:p>
                      <a:pPr>
                        <a:spcAft>
                          <a:spcPts val="0"/>
                        </a:spcAft>
                      </a:pPr>
                      <a:r>
                        <a:rPr lang="de-CH" sz="2400" b="0" dirty="0">
                          <a:effectLst/>
                        </a:rPr>
                        <a:t>Das Prinzip, dass Frauen bei den Gemeindetreffen nicht reden sollen, ist allgemein gültig und gilt für alle Gemeinden an allen Orten, zu allen Zeiten und in allen Kulturen. Gottes Wort macht deutlich, dass die Frau sich dem Manne unterordne. Dies drückt sich u.a. im Gemeindegottesdienst aus.  (Vgl. 11,3-15; Gen 3,16; 1Tim 2,11-15)</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dirty="0">
                          <a:effectLst/>
                        </a:rPr>
                        <a:t>"Eure Frauen sollen in den Gemeinden schweigen; denn es ist ihnen nicht gestattet zu reden, sondern sie sollen sich unterordnen, wie es auch das Gesetz sagt." (14,34)</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solidFill>
                      <a:schemeClr val="accent5">
                        <a:lumMod val="20000"/>
                        <a:lumOff val="80000"/>
                      </a:schemeClr>
                    </a:solidFill>
                  </a:tcPr>
                </a:tc>
                <a:tc>
                  <a:txBody>
                    <a:bodyPr/>
                    <a:lstStyle/>
                    <a:p>
                      <a:pPr>
                        <a:spcAft>
                          <a:spcPts val="0"/>
                        </a:spcAft>
                      </a:pPr>
                      <a:r>
                        <a:rPr lang="de-CH" sz="2400" dirty="0">
                          <a:effectLst/>
                        </a:rPr>
                        <a:t>Mit "Gesetz" ist primär Gottes Schöpfungsordnung gemeint.</a:t>
                      </a:r>
                    </a:p>
                    <a:p>
                      <a:pPr>
                        <a:spcAft>
                          <a:spcPts val="0"/>
                        </a:spcAft>
                      </a:pPr>
                      <a:r>
                        <a:rPr lang="de-CH" sz="2400" dirty="0">
                          <a:effectLst/>
                        </a:rPr>
                        <a:t> </a:t>
                      </a:r>
                    </a:p>
                    <a:p>
                      <a:pPr>
                        <a:spcAft>
                          <a:spcPts val="0"/>
                        </a:spcAft>
                      </a:pPr>
                      <a:r>
                        <a:rPr lang="de-CH" sz="2400" dirty="0">
                          <a:effectLst/>
                        </a:rPr>
                        <a:t>Das Schweigegebot beschränkt sich auf die offiziellen Zusammenkünfte der Gemeinde (Gottesdienst). Andere Zusammenkünfte wie g|12, Frauentreff, Jugendtreff, KiGo, usw. fallen nicht unter dieses Gebot.</a:t>
                      </a:r>
                      <a:endParaRPr lang="de-CH"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solidFill>
                      <a:schemeClr val="bg1"/>
                    </a:solidFill>
                  </a:tcPr>
                </a:tc>
                <a:extLst>
                  <a:ext uri="{0D108BD9-81ED-4DB2-BD59-A6C34878D82A}">
                    <a16:rowId xmlns:a16="http://schemas.microsoft.com/office/drawing/2014/main" val="3629672765"/>
                  </a:ext>
                </a:extLst>
              </a:tr>
            </a:tbl>
          </a:graphicData>
        </a:graphic>
      </p:graphicFrame>
    </p:spTree>
    <p:extLst>
      <p:ext uri="{BB962C8B-B14F-4D97-AF65-F5344CB8AC3E}">
        <p14:creationId xmlns:p14="http://schemas.microsoft.com/office/powerpoint/2010/main" val="39896367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extLst>
              <p:ext uri="{D42A27DB-BD31-4B8C-83A1-F6EECF244321}">
                <p14:modId xmlns:p14="http://schemas.microsoft.com/office/powerpoint/2010/main" val="201128728"/>
              </p:ext>
            </p:extLst>
          </p:nvPr>
        </p:nvGraphicFramePr>
        <p:xfrm>
          <a:off x="524422" y="1138603"/>
          <a:ext cx="3753514" cy="475488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1808485">
                <a:tc>
                  <a:txBody>
                    <a:bodyPr/>
                    <a:lstStyle/>
                    <a:p>
                      <a:pPr>
                        <a:spcAft>
                          <a:spcPts val="0"/>
                        </a:spcAft>
                      </a:pPr>
                      <a:r>
                        <a:rPr lang="de-CH" sz="2400" b="0" dirty="0">
                          <a:effectLst/>
                        </a:rPr>
                        <a:t>Die Korinther sahen sich als Sonderfall, und in ihrer grundsätzlich falsch verstandenen Freiheit wurden die Gottesdienste durch Fragen von Frauen gestört. Im Text kann man herauslesen, dass die Fragen nicht nur aus reiner Absicht zum Lernen gestellt worden sind. Wobei auch dies nicht gestattet ist im Gottesdienst.</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3888769310"/>
                  </a:ext>
                </a:extLst>
              </a:tr>
            </a:tbl>
          </a:graphicData>
        </a:graphic>
      </p:graphicFrame>
    </p:spTree>
    <p:extLst>
      <p:ext uri="{BB962C8B-B14F-4D97-AF65-F5344CB8AC3E}">
        <p14:creationId xmlns:p14="http://schemas.microsoft.com/office/powerpoint/2010/main" val="41752862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extLst>
              <p:ext uri="{D42A27DB-BD31-4B8C-83A1-F6EECF244321}">
                <p14:modId xmlns:p14="http://schemas.microsoft.com/office/powerpoint/2010/main" val="3843642345"/>
              </p:ext>
            </p:extLst>
          </p:nvPr>
        </p:nvGraphicFramePr>
        <p:xfrm>
          <a:off x="524422" y="1138603"/>
          <a:ext cx="7507028" cy="475488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gridCol w="3753514">
                  <a:extLst>
                    <a:ext uri="{9D8B030D-6E8A-4147-A177-3AD203B41FA5}">
                      <a16:colId xmlns:a16="http://schemas.microsoft.com/office/drawing/2014/main" val="1228246275"/>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tc>
                  <a:txBody>
                    <a:bodyPr/>
                    <a:lstStyle/>
                    <a:p>
                      <a:pPr>
                        <a:spcAft>
                          <a:spcPts val="0"/>
                        </a:spcAft>
                      </a:pPr>
                      <a:r>
                        <a:rPr lang="de-CH" sz="2400">
                          <a:effectLst/>
                        </a:rPr>
                        <a:t>Referenz</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1808485">
                <a:tc>
                  <a:txBody>
                    <a:bodyPr/>
                    <a:lstStyle/>
                    <a:p>
                      <a:pPr>
                        <a:spcAft>
                          <a:spcPts val="0"/>
                        </a:spcAft>
                      </a:pPr>
                      <a:r>
                        <a:rPr lang="de-CH" sz="2400" b="0" dirty="0">
                          <a:effectLst/>
                        </a:rPr>
                        <a:t>Die Korinther sahen sich als Sonderfall, und in ihrer grundsätzlich falsch verstandenen Freiheit wurden die Gottesdienste durch Fragen von Frauen gestört. Im Text kann man herauslesen, dass die Fragen nicht nur aus reiner Absicht zum Lernen gestellt worden sind. Wobei auch dies nicht gestattet ist im Gottesdienst.</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dirty="0">
                          <a:effectLst/>
                        </a:rPr>
                        <a:t>"Wenn sie aber etwas lernen wollen, so sollen sie daheim ihre eigenen Männer fragen; denn es ist für Frauen schändlich, in der Gemeinde zu reden." (14,35)</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solidFill>
                      <a:schemeClr val="accent5">
                        <a:lumMod val="20000"/>
                        <a:lumOff val="80000"/>
                      </a:schemeClr>
                    </a:solidFill>
                  </a:tcPr>
                </a:tc>
                <a:extLst>
                  <a:ext uri="{0D108BD9-81ED-4DB2-BD59-A6C34878D82A}">
                    <a16:rowId xmlns:a16="http://schemas.microsoft.com/office/drawing/2014/main" val="3888769310"/>
                  </a:ext>
                </a:extLst>
              </a:tr>
            </a:tbl>
          </a:graphicData>
        </a:graphic>
      </p:graphicFrame>
    </p:spTree>
    <p:extLst>
      <p:ext uri="{BB962C8B-B14F-4D97-AF65-F5344CB8AC3E}">
        <p14:creationId xmlns:p14="http://schemas.microsoft.com/office/powerpoint/2010/main" val="3092811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nvGraphicFramePr>
        <p:xfrm>
          <a:off x="524422" y="1138603"/>
          <a:ext cx="11261665" cy="475488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gridCol w="3753514">
                  <a:extLst>
                    <a:ext uri="{9D8B030D-6E8A-4147-A177-3AD203B41FA5}">
                      <a16:colId xmlns:a16="http://schemas.microsoft.com/office/drawing/2014/main" val="1228246275"/>
                    </a:ext>
                  </a:extLst>
                </a:gridCol>
                <a:gridCol w="3754637">
                  <a:extLst>
                    <a:ext uri="{9D8B030D-6E8A-4147-A177-3AD203B41FA5}">
                      <a16:colId xmlns:a16="http://schemas.microsoft.com/office/drawing/2014/main" val="2038542194"/>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tc>
                  <a:txBody>
                    <a:bodyPr/>
                    <a:lstStyle/>
                    <a:p>
                      <a:pPr>
                        <a:spcAft>
                          <a:spcPts val="0"/>
                        </a:spcAft>
                      </a:pPr>
                      <a:r>
                        <a:rPr lang="de-CH" sz="2400">
                          <a:effectLst/>
                        </a:rPr>
                        <a:t>Referenz</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a:effectLst/>
                        </a:rPr>
                        <a:t>Anmerkungen</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1808485">
                <a:tc>
                  <a:txBody>
                    <a:bodyPr/>
                    <a:lstStyle/>
                    <a:p>
                      <a:pPr>
                        <a:spcAft>
                          <a:spcPts val="0"/>
                        </a:spcAft>
                      </a:pPr>
                      <a:r>
                        <a:rPr lang="de-CH" sz="2400" b="0" dirty="0">
                          <a:effectLst/>
                        </a:rPr>
                        <a:t>Die Korinther sahen sich als Sonderfall, und in ihrer grundsätzlich falsch verstandenen Freiheit wurden die Gottesdienste durch Fragen von Frauen gestört. Im Text kann man herauslesen, dass die Fragen nicht nur aus reiner Absicht zum Lernen gestellt worden sind. Wobei auch dies nicht gestattet ist im Gottesdienst.</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dirty="0">
                          <a:effectLst/>
                        </a:rPr>
                        <a:t>"Wenn sie aber etwas lernen wollen, so sollen sie daheim ihre eigenen Männer fragen; denn es ist für Frauen schändlich, in der Gemeinde zu reden." (14,35)</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solidFill>
                      <a:schemeClr val="accent5">
                        <a:lumMod val="20000"/>
                        <a:lumOff val="80000"/>
                      </a:schemeClr>
                    </a:solidFill>
                  </a:tcPr>
                </a:tc>
                <a:tc>
                  <a:txBody>
                    <a:bodyPr/>
                    <a:lstStyle/>
                    <a:p>
                      <a:pPr>
                        <a:spcAft>
                          <a:spcPts val="0"/>
                        </a:spcAft>
                      </a:pPr>
                      <a:r>
                        <a:rPr lang="de-CH" sz="2400" dirty="0">
                          <a:effectLst/>
                        </a:rPr>
                        <a:t>Paulus ermutigt die Frauen daheim ihre eigenen Männer zu fragen. Dies ist ein allgemeines Prinzip. Für unverheiratete und Witwen kann das auch ein Ältester, Bruder, Vater, usw. sein.</a:t>
                      </a:r>
                      <a:endParaRPr lang="de-CH"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solidFill>
                      <a:schemeClr val="bg1"/>
                    </a:solidFill>
                  </a:tcPr>
                </a:tc>
                <a:extLst>
                  <a:ext uri="{0D108BD9-81ED-4DB2-BD59-A6C34878D82A}">
                    <a16:rowId xmlns:a16="http://schemas.microsoft.com/office/drawing/2014/main" val="3888769310"/>
                  </a:ext>
                </a:extLst>
              </a:tr>
            </a:tbl>
          </a:graphicData>
        </a:graphic>
      </p:graphicFrame>
    </p:spTree>
    <p:extLst>
      <p:ext uri="{BB962C8B-B14F-4D97-AF65-F5344CB8AC3E}">
        <p14:creationId xmlns:p14="http://schemas.microsoft.com/office/powerpoint/2010/main" val="22869553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extLst>
              <p:ext uri="{D42A27DB-BD31-4B8C-83A1-F6EECF244321}">
                <p14:modId xmlns:p14="http://schemas.microsoft.com/office/powerpoint/2010/main" val="1374062194"/>
              </p:ext>
            </p:extLst>
          </p:nvPr>
        </p:nvGraphicFramePr>
        <p:xfrm>
          <a:off x="524422" y="1138603"/>
          <a:ext cx="3753514" cy="402336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1527077">
                <a:tc>
                  <a:txBody>
                    <a:bodyPr/>
                    <a:lstStyle/>
                    <a:p>
                      <a:pPr>
                        <a:spcAft>
                          <a:spcPts val="0"/>
                        </a:spcAft>
                      </a:pPr>
                      <a:r>
                        <a:rPr lang="de-CH" sz="2400" b="0" dirty="0">
                          <a:effectLst/>
                        </a:rPr>
                        <a:t>Paulus begründet und rechtfertigt seine Anweisungen theologisch. D.h. es sind keine persönlichen Anweisungen, sondern entspringen den für alle Gemeinden an allen Orten und zu allen Zeiten verbindlichen Ordnungen Gottes.</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1820298007"/>
                  </a:ext>
                </a:extLst>
              </a:tr>
            </a:tbl>
          </a:graphicData>
        </a:graphic>
      </p:graphicFrame>
    </p:spTree>
    <p:extLst>
      <p:ext uri="{BB962C8B-B14F-4D97-AF65-F5344CB8AC3E}">
        <p14:creationId xmlns:p14="http://schemas.microsoft.com/office/powerpoint/2010/main" val="21332256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extLst>
              <p:ext uri="{D42A27DB-BD31-4B8C-83A1-F6EECF244321}">
                <p14:modId xmlns:p14="http://schemas.microsoft.com/office/powerpoint/2010/main" val="3652002089"/>
              </p:ext>
            </p:extLst>
          </p:nvPr>
        </p:nvGraphicFramePr>
        <p:xfrm>
          <a:off x="524422" y="1138603"/>
          <a:ext cx="7507028" cy="402336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gridCol w="3753514">
                  <a:extLst>
                    <a:ext uri="{9D8B030D-6E8A-4147-A177-3AD203B41FA5}">
                      <a16:colId xmlns:a16="http://schemas.microsoft.com/office/drawing/2014/main" val="1228246275"/>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tc>
                  <a:txBody>
                    <a:bodyPr/>
                    <a:lstStyle/>
                    <a:p>
                      <a:pPr>
                        <a:spcAft>
                          <a:spcPts val="0"/>
                        </a:spcAft>
                      </a:pPr>
                      <a:r>
                        <a:rPr lang="de-CH" sz="2400">
                          <a:effectLst/>
                        </a:rPr>
                        <a:t>Referenz</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1527077">
                <a:tc>
                  <a:txBody>
                    <a:bodyPr/>
                    <a:lstStyle/>
                    <a:p>
                      <a:pPr>
                        <a:spcAft>
                          <a:spcPts val="0"/>
                        </a:spcAft>
                      </a:pPr>
                      <a:r>
                        <a:rPr lang="de-CH" sz="2400" b="0" dirty="0">
                          <a:effectLst/>
                        </a:rPr>
                        <a:t>Paulus begründet und rechtfertigt seine Anweisungen theologisch. D.h. es sind keine persönlichen Anweisungen, sondern entspringen den für alle Gemeinden an allen Orten und zu allen Zeiten verbindlichen Ordnungen Gottes.</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dirty="0">
                          <a:effectLst/>
                        </a:rPr>
                        <a:t>"Oder ist von euch das Wort Gottes ausgegangen? Oder ist es zu euch allein gekommen?" (14,36)</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solidFill>
                      <a:schemeClr val="accent5">
                        <a:lumMod val="20000"/>
                        <a:lumOff val="80000"/>
                      </a:schemeClr>
                    </a:solidFill>
                  </a:tcPr>
                </a:tc>
                <a:extLst>
                  <a:ext uri="{0D108BD9-81ED-4DB2-BD59-A6C34878D82A}">
                    <a16:rowId xmlns:a16="http://schemas.microsoft.com/office/drawing/2014/main" val="1820298007"/>
                  </a:ext>
                </a:extLst>
              </a:tr>
            </a:tbl>
          </a:graphicData>
        </a:graphic>
      </p:graphicFrame>
    </p:spTree>
    <p:extLst>
      <p:ext uri="{BB962C8B-B14F-4D97-AF65-F5344CB8AC3E}">
        <p14:creationId xmlns:p14="http://schemas.microsoft.com/office/powerpoint/2010/main" val="7948969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157216" cy="646331"/>
          </a:xfrm>
          <a:prstGeom prst="rect">
            <a:avLst/>
          </a:prstGeom>
          <a:noFill/>
        </p:spPr>
        <p:txBody>
          <a:bodyPr wrap="none" rtlCol="0">
            <a:spAutoFit/>
          </a:bodyPr>
          <a:lstStyle/>
          <a:p>
            <a:r>
              <a:rPr lang="de-CH" sz="3600" b="1" dirty="0"/>
              <a:t>Frauen in der Gemeinde (14,34 – 38)</a:t>
            </a:r>
            <a:endParaRPr lang="de-CH" sz="3600" dirty="0"/>
          </a:p>
        </p:txBody>
      </p:sp>
      <p:graphicFrame>
        <p:nvGraphicFramePr>
          <p:cNvPr id="2" name="Tabelle 1">
            <a:extLst>
              <a:ext uri="{FF2B5EF4-FFF2-40B4-BE49-F238E27FC236}">
                <a16:creationId xmlns:a16="http://schemas.microsoft.com/office/drawing/2014/main" id="{A78A927F-DB2A-49FA-9A42-4B8B41A55DBC}"/>
              </a:ext>
            </a:extLst>
          </p:cNvPr>
          <p:cNvGraphicFramePr>
            <a:graphicFrameLocks noGrp="1"/>
          </p:cNvGraphicFramePr>
          <p:nvPr/>
        </p:nvGraphicFramePr>
        <p:xfrm>
          <a:off x="524422" y="1138603"/>
          <a:ext cx="11261665" cy="4023360"/>
        </p:xfrm>
        <a:graphic>
          <a:graphicData uri="http://schemas.openxmlformats.org/drawingml/2006/table">
            <a:tbl>
              <a:tblPr firstRow="1" firstCol="1" bandRow="1">
                <a:tableStyleId>{5C22544A-7EE6-4342-B048-85BDC9FD1C3A}</a:tableStyleId>
              </a:tblPr>
              <a:tblGrid>
                <a:gridCol w="3753514">
                  <a:extLst>
                    <a:ext uri="{9D8B030D-6E8A-4147-A177-3AD203B41FA5}">
                      <a16:colId xmlns:a16="http://schemas.microsoft.com/office/drawing/2014/main" val="674562428"/>
                    </a:ext>
                  </a:extLst>
                </a:gridCol>
                <a:gridCol w="3753514">
                  <a:extLst>
                    <a:ext uri="{9D8B030D-6E8A-4147-A177-3AD203B41FA5}">
                      <a16:colId xmlns:a16="http://schemas.microsoft.com/office/drawing/2014/main" val="1228246275"/>
                    </a:ext>
                  </a:extLst>
                </a:gridCol>
                <a:gridCol w="3754637">
                  <a:extLst>
                    <a:ext uri="{9D8B030D-6E8A-4147-A177-3AD203B41FA5}">
                      <a16:colId xmlns:a16="http://schemas.microsoft.com/office/drawing/2014/main" val="2038542194"/>
                    </a:ext>
                  </a:extLst>
                </a:gridCol>
              </a:tblGrid>
              <a:tr h="192853">
                <a:tc>
                  <a:txBody>
                    <a:bodyPr/>
                    <a:lstStyle/>
                    <a:p>
                      <a:pPr>
                        <a:spcAft>
                          <a:spcPts val="0"/>
                        </a:spcAft>
                      </a:pPr>
                      <a:r>
                        <a:rPr lang="de-CH" sz="2400" dirty="0">
                          <a:effectLst/>
                        </a:rPr>
                        <a:t>Situation</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tc>
                <a:tc>
                  <a:txBody>
                    <a:bodyPr/>
                    <a:lstStyle/>
                    <a:p>
                      <a:pPr>
                        <a:spcAft>
                          <a:spcPts val="0"/>
                        </a:spcAft>
                      </a:pPr>
                      <a:r>
                        <a:rPr lang="de-CH" sz="2400">
                          <a:effectLst/>
                        </a:rPr>
                        <a:t>Referenz</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a:effectLst/>
                        </a:rPr>
                        <a:t>Anmerkungen</a:t>
                      </a:r>
                      <a:endParaRPr lang="de-CH" sz="240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extLst>
                  <a:ext uri="{0D108BD9-81ED-4DB2-BD59-A6C34878D82A}">
                    <a16:rowId xmlns:a16="http://schemas.microsoft.com/office/drawing/2014/main" val="2738498811"/>
                  </a:ext>
                </a:extLst>
              </a:tr>
              <a:tr h="1527077">
                <a:tc>
                  <a:txBody>
                    <a:bodyPr/>
                    <a:lstStyle/>
                    <a:p>
                      <a:pPr>
                        <a:spcAft>
                          <a:spcPts val="0"/>
                        </a:spcAft>
                      </a:pPr>
                      <a:r>
                        <a:rPr lang="de-CH" sz="2400" b="0" dirty="0">
                          <a:effectLst/>
                        </a:rPr>
                        <a:t>Paulus begründet und rechtfertigt seine Anweisungen theologisch. D.h. es sind keine persönlichen Anweisungen, sondern entspringen den für alle Gemeinden an allen Orten und zu allen Zeiten verbindlichen Ordnungen Gottes.</a:t>
                      </a:r>
                      <a:endParaRPr lang="de-CH" sz="24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tc>
                <a:tc>
                  <a:txBody>
                    <a:bodyPr/>
                    <a:lstStyle/>
                    <a:p>
                      <a:pPr>
                        <a:spcAft>
                          <a:spcPts val="0"/>
                        </a:spcAft>
                      </a:pPr>
                      <a:r>
                        <a:rPr lang="de-CH" sz="2400" dirty="0">
                          <a:effectLst/>
                        </a:rPr>
                        <a:t>"Oder ist von euch das Wort Gottes ausgegangen? Oder ist es zu euch allein gekommen?" (14,36)</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285" marR="43285" marT="0" marB="0">
                    <a:solidFill>
                      <a:schemeClr val="accent5">
                        <a:lumMod val="20000"/>
                        <a:lumOff val="80000"/>
                      </a:schemeClr>
                    </a:solidFill>
                  </a:tcPr>
                </a:tc>
                <a:tc>
                  <a:txBody>
                    <a:bodyPr/>
                    <a:lstStyle/>
                    <a:p>
                      <a:pPr>
                        <a:spcAft>
                          <a:spcPts val="0"/>
                        </a:spcAft>
                      </a:pPr>
                      <a:r>
                        <a:rPr lang="de-CH" sz="2400" dirty="0">
                          <a:effectLst/>
                        </a:rPr>
                        <a:t>Offensichtlich erwartete Paulus hier Widerspruch gegenüber dieser Lehre. Er sollte recht behalten.</a:t>
                      </a:r>
                    </a:p>
                    <a:p>
                      <a:pPr>
                        <a:spcAft>
                          <a:spcPts val="0"/>
                        </a:spcAft>
                      </a:pPr>
                      <a:r>
                        <a:rPr lang="de-CH" sz="2400" dirty="0">
                          <a:effectLst/>
                        </a:rPr>
                        <a:t> </a:t>
                      </a:r>
                    </a:p>
                    <a:p>
                      <a:pPr>
                        <a:spcAft>
                          <a:spcPts val="0"/>
                        </a:spcAft>
                      </a:pPr>
                      <a:r>
                        <a:rPr lang="de-CH" sz="2400" dirty="0">
                          <a:effectLst/>
                        </a:rPr>
                        <a:t>Keine Gemeinde kann von sich behaupten ein Sonderfall zu sein oder irgendwelche Sonderrechte für sich zu reklamieren.</a:t>
                      </a:r>
                      <a:endParaRPr lang="de-CH"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85" marR="43285" marT="0" marB="0">
                    <a:solidFill>
                      <a:schemeClr val="bg1"/>
                    </a:solidFill>
                  </a:tcPr>
                </a:tc>
                <a:extLst>
                  <a:ext uri="{0D108BD9-81ED-4DB2-BD59-A6C34878D82A}">
                    <a16:rowId xmlns:a16="http://schemas.microsoft.com/office/drawing/2014/main" val="1820298007"/>
                  </a:ext>
                </a:extLst>
              </a:tr>
            </a:tbl>
          </a:graphicData>
        </a:graphic>
      </p:graphicFrame>
    </p:spTree>
    <p:extLst>
      <p:ext uri="{BB962C8B-B14F-4D97-AF65-F5344CB8AC3E}">
        <p14:creationId xmlns:p14="http://schemas.microsoft.com/office/powerpoint/2010/main" val="37460725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4</a:t>
            </a:r>
          </a:p>
        </p:txBody>
      </p:sp>
    </p:spTree>
    <p:extLst>
      <p:ext uri="{BB962C8B-B14F-4D97-AF65-F5344CB8AC3E}">
        <p14:creationId xmlns:p14="http://schemas.microsoft.com/office/powerpoint/2010/main" val="302959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4247317"/>
          </a:xfrm>
          <a:prstGeom prst="rect">
            <a:avLst/>
          </a:prstGeom>
          <a:noFill/>
        </p:spPr>
        <p:txBody>
          <a:bodyPr wrap="square" rtlCol="0">
            <a:spAutoFit/>
          </a:bodyPr>
          <a:lstStyle/>
          <a:p>
            <a:r>
              <a:rPr lang="de-CH" sz="3000" dirty="0"/>
              <a:t>In den letzten Jahrzehnten ist die Rolle der Frau, bzw. die Rolle des Mannes enorm unter Druck geraten. Der antichristliche Geist (Zeitgeist) der die Welt regiert, will Gottes Schöpfungsordnung von Familie, Mann, Frau, Kinder, zerstören. Feminismus, Ehe für alle, grüne Welle, usw. sind alles Bemühungen des Zeitgeistes, Gottes Ordnung umzukehren. Satans primäre Bestrebungen sind immer dahingehend, die Menschen zur Auflehnung gegen Gott und Seinen Willen anzustacheln, sie zur Selbstverwirklichung und Unabhängigkeit von Gottes Ordnungen und Geboten zu verleiten.</a:t>
            </a:r>
          </a:p>
        </p:txBody>
      </p:sp>
    </p:spTree>
    <p:extLst>
      <p:ext uri="{BB962C8B-B14F-4D97-AF65-F5344CB8AC3E}">
        <p14:creationId xmlns:p14="http://schemas.microsoft.com/office/powerpoint/2010/main" val="230240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2862322"/>
          </a:xfrm>
          <a:prstGeom prst="rect">
            <a:avLst/>
          </a:prstGeom>
          <a:noFill/>
        </p:spPr>
        <p:txBody>
          <a:bodyPr wrap="square" rtlCol="0">
            <a:spAutoFit/>
          </a:bodyPr>
          <a:lstStyle/>
          <a:p>
            <a:r>
              <a:rPr lang="de-DE" sz="3000" dirty="0"/>
              <a:t>Jede geordnete Gesellschaft ist auf zwei Säulen gegründet: Autorität und Unterordnung unter diese Autorität</a:t>
            </a:r>
          </a:p>
          <a:p>
            <a:endParaRPr lang="de-DE" sz="3000" dirty="0"/>
          </a:p>
          <a:p>
            <a:r>
              <a:rPr lang="de-DE" sz="3000" dirty="0"/>
              <a:t>Ohne dieses Prinzip funktioniert weder eine Ehe, noch eine Gemeinde, noch eine Familie, noch ein Mann, noch eine Frau noch ein Kind nach Gottes Schöpfungsplan.</a:t>
            </a:r>
            <a:endParaRPr lang="de-CH" sz="3000" dirty="0"/>
          </a:p>
        </p:txBody>
      </p:sp>
    </p:spTree>
    <p:extLst>
      <p:ext uri="{BB962C8B-B14F-4D97-AF65-F5344CB8AC3E}">
        <p14:creationId xmlns:p14="http://schemas.microsoft.com/office/powerpoint/2010/main" val="348096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1015663"/>
          </a:xfrm>
          <a:prstGeom prst="rect">
            <a:avLst/>
          </a:prstGeom>
          <a:noFill/>
        </p:spPr>
        <p:txBody>
          <a:bodyPr wrap="square" rtlCol="0">
            <a:spAutoFit/>
          </a:bodyPr>
          <a:lstStyle/>
          <a:p>
            <a:r>
              <a:rPr lang="de-CH" sz="3000" b="1" dirty="0"/>
              <a:t>Wichtig:</a:t>
            </a:r>
            <a:r>
              <a:rPr lang="de-CH" sz="3000" dirty="0"/>
              <a:t> Das Prinzip von Autorität und Unterordnung gilt für die gesamte Schöpfung Gottes. Die Sichtbare und Unsichtbare.</a:t>
            </a:r>
          </a:p>
        </p:txBody>
      </p:sp>
    </p:spTree>
    <p:extLst>
      <p:ext uri="{BB962C8B-B14F-4D97-AF65-F5344CB8AC3E}">
        <p14:creationId xmlns:p14="http://schemas.microsoft.com/office/powerpoint/2010/main" val="144591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3323987"/>
          </a:xfrm>
          <a:prstGeom prst="rect">
            <a:avLst/>
          </a:prstGeom>
          <a:noFill/>
        </p:spPr>
        <p:txBody>
          <a:bodyPr wrap="square" rtlCol="0">
            <a:spAutoFit/>
          </a:bodyPr>
          <a:lstStyle/>
          <a:p>
            <a:r>
              <a:rPr lang="de-CH" sz="3000" dirty="0"/>
              <a:t>Das Haupt der Frau aber ist der Mann. Die Führungsstellung ist dem Mann gegeben, die Frau steht unter seiner Autorität. "Des Christus Haupt aber ist Gott". Auch in der Gottheit gilt, dass eine Person die Führung hat und die andere willig die untergeordnete Stellung einnimmt. Diese Beispiele für die Herrschaft eines Hauptes, dem jeweils jemand unterstellt ist, gehen auf Gott selbst zurück und sind grundlegend für seine Weltordnung. (MacDonald)</a:t>
            </a:r>
          </a:p>
        </p:txBody>
      </p:sp>
    </p:spTree>
    <p:extLst>
      <p:ext uri="{BB962C8B-B14F-4D97-AF65-F5344CB8AC3E}">
        <p14:creationId xmlns:p14="http://schemas.microsoft.com/office/powerpoint/2010/main" val="336083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66876" cy="553998"/>
          </a:xfrm>
          <a:prstGeom prst="rect">
            <a:avLst/>
          </a:prstGeom>
          <a:noFill/>
        </p:spPr>
        <p:txBody>
          <a:bodyPr wrap="none" rtlCol="0">
            <a:spAutoFit/>
          </a:bodyPr>
          <a:lstStyle/>
          <a:p>
            <a:r>
              <a:rPr lang="de-CH" sz="3000" b="1" dirty="0"/>
              <a:t>Schöpfungsordnung Gottes - Stellung von Mann und Frau (11,1 - 16) </a:t>
            </a:r>
            <a:endParaRPr lang="de-CH" sz="3000" dirty="0"/>
          </a:p>
        </p:txBody>
      </p:sp>
      <p:sp>
        <p:nvSpPr>
          <p:cNvPr id="3" name="Textfeld 2">
            <a:extLst>
              <a:ext uri="{FF2B5EF4-FFF2-40B4-BE49-F238E27FC236}">
                <a16:creationId xmlns:a16="http://schemas.microsoft.com/office/drawing/2014/main" id="{5F1E76EC-0D9A-49B4-99FF-0A5C39FAEFF7}"/>
              </a:ext>
            </a:extLst>
          </p:cNvPr>
          <p:cNvSpPr txBox="1"/>
          <p:nvPr/>
        </p:nvSpPr>
        <p:spPr>
          <a:xfrm>
            <a:off x="449249" y="1655859"/>
            <a:ext cx="10618967" cy="3323987"/>
          </a:xfrm>
          <a:prstGeom prst="rect">
            <a:avLst/>
          </a:prstGeom>
          <a:noFill/>
        </p:spPr>
        <p:txBody>
          <a:bodyPr wrap="square" rtlCol="0">
            <a:spAutoFit/>
          </a:bodyPr>
          <a:lstStyle/>
          <a:p>
            <a:r>
              <a:rPr lang="de-CH" sz="3000" dirty="0"/>
              <a:t>Der Mann aber ist das Haupt der Frau. Das Prinzip von Autorität und Unterordnung gilt für alle Männer und Frauen, nicht nur für Eheleute. Es geht über die Familie hinaus und betrifft alle Facetten der Gesellschaft. Das ist die grundsätzliche Schöpfungsordnung, wie Paulus später deutlich macht (V. 8-9). So hat Gott die Menschheit geplant und erschaffen; so hat er uns gemacht. </a:t>
            </a:r>
          </a:p>
          <a:p>
            <a:r>
              <a:rPr lang="de-CH" sz="3000" dirty="0"/>
              <a:t>(Mac Arthur)</a:t>
            </a:r>
          </a:p>
        </p:txBody>
      </p:sp>
    </p:spTree>
    <p:extLst>
      <p:ext uri="{BB962C8B-B14F-4D97-AF65-F5344CB8AC3E}">
        <p14:creationId xmlns:p14="http://schemas.microsoft.com/office/powerpoint/2010/main" val="282748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4022</Words>
  <Application>Microsoft Office PowerPoint</Application>
  <PresentationFormat>Breitbild</PresentationFormat>
  <Paragraphs>311</Paragraphs>
  <Slides>47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47</vt:i4>
      </vt:variant>
    </vt:vector>
  </HeadingPairs>
  <TitlesOfParts>
    <vt:vector size="53" baseType="lpstr">
      <vt:lpstr>Arial</vt:lpstr>
      <vt:lpstr>Calibri</vt:lpstr>
      <vt:lpstr>Calibri Light</vt:lpstr>
      <vt:lpstr>Times New Roman</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194</cp:revision>
  <dcterms:created xsi:type="dcterms:W3CDTF">2018-05-19T05:14:58Z</dcterms:created>
  <dcterms:modified xsi:type="dcterms:W3CDTF">2020-03-13T08:28:25Z</dcterms:modified>
</cp:coreProperties>
</file>