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6" r:id="rId2"/>
    <p:sldId id="259" r:id="rId3"/>
    <p:sldId id="403" r:id="rId4"/>
    <p:sldId id="373" r:id="rId5"/>
    <p:sldId id="406" r:id="rId6"/>
    <p:sldId id="407" r:id="rId7"/>
    <p:sldId id="408" r:id="rId8"/>
    <p:sldId id="409" r:id="rId9"/>
    <p:sldId id="404" r:id="rId10"/>
    <p:sldId id="410" r:id="rId11"/>
    <p:sldId id="411" r:id="rId12"/>
    <p:sldId id="412" r:id="rId13"/>
    <p:sldId id="413" r:id="rId14"/>
    <p:sldId id="405" r:id="rId15"/>
    <p:sldId id="415" r:id="rId16"/>
    <p:sldId id="416" r:id="rId17"/>
    <p:sldId id="417" r:id="rId18"/>
    <p:sldId id="418" r:id="rId19"/>
    <p:sldId id="414" r:id="rId20"/>
    <p:sldId id="420" r:id="rId21"/>
    <p:sldId id="421" r:id="rId22"/>
    <p:sldId id="422" r:id="rId23"/>
    <p:sldId id="423" r:id="rId24"/>
    <p:sldId id="424" r:id="rId25"/>
    <p:sldId id="425" r:id="rId26"/>
    <p:sldId id="426" r:id="rId27"/>
    <p:sldId id="427" r:id="rId28"/>
    <p:sldId id="419" r:id="rId29"/>
    <p:sldId id="428" r:id="rId30"/>
    <p:sldId id="431" r:id="rId31"/>
    <p:sldId id="432" r:id="rId32"/>
    <p:sldId id="430" r:id="rId33"/>
    <p:sldId id="433" r:id="rId34"/>
    <p:sldId id="434" r:id="rId35"/>
    <p:sldId id="429" r:id="rId36"/>
    <p:sldId id="436" r:id="rId37"/>
    <p:sldId id="435" r:id="rId38"/>
    <p:sldId id="437" r:id="rId39"/>
    <p:sldId id="438" r:id="rId40"/>
    <p:sldId id="440" r:id="rId41"/>
    <p:sldId id="443" r:id="rId42"/>
    <p:sldId id="441" r:id="rId43"/>
    <p:sldId id="442" r:id="rId44"/>
    <p:sldId id="439" r:id="rId45"/>
    <p:sldId id="444" r:id="rId46"/>
    <p:sldId id="445" r:id="rId47"/>
    <p:sldId id="446" r:id="rId48"/>
    <p:sldId id="355" r:id="rId4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37" d="100"/>
          <a:sy n="137" d="100"/>
        </p:scale>
        <p:origin x="8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02.02.2020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02.02.2020</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3</a:t>
            </a:r>
          </a:p>
        </p:txBody>
      </p:sp>
    </p:spTree>
    <p:extLst>
      <p:ext uri="{BB962C8B-B14F-4D97-AF65-F5344CB8AC3E}">
        <p14:creationId xmlns:p14="http://schemas.microsoft.com/office/powerpoint/2010/main" val="4006244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59022" cy="646331"/>
          </a:xfrm>
          <a:prstGeom prst="rect">
            <a:avLst/>
          </a:prstGeom>
          <a:noFill/>
        </p:spPr>
        <p:txBody>
          <a:bodyPr wrap="none" rtlCol="0">
            <a:spAutoFit/>
          </a:bodyPr>
          <a:lstStyle/>
          <a:p>
            <a:r>
              <a:rPr lang="de-CH" sz="3600" b="1" dirty="0"/>
              <a:t>Ehescheidung (7,10 - 16)</a:t>
            </a:r>
            <a:endParaRPr lang="de-CH" sz="3600" dirty="0"/>
          </a:p>
        </p:txBody>
      </p:sp>
      <p:graphicFrame>
        <p:nvGraphicFramePr>
          <p:cNvPr id="2" name="Tabelle 1">
            <a:extLst>
              <a:ext uri="{FF2B5EF4-FFF2-40B4-BE49-F238E27FC236}">
                <a16:creationId xmlns:a16="http://schemas.microsoft.com/office/drawing/2014/main" id="{1244693B-2582-4C4F-B1AA-0392F9796C58}"/>
              </a:ext>
            </a:extLst>
          </p:cNvPr>
          <p:cNvGraphicFramePr>
            <a:graphicFrameLocks noGrp="1"/>
          </p:cNvGraphicFramePr>
          <p:nvPr>
            <p:extLst>
              <p:ext uri="{D42A27DB-BD31-4B8C-83A1-F6EECF244321}">
                <p14:modId xmlns:p14="http://schemas.microsoft.com/office/powerpoint/2010/main" val="102775622"/>
              </p:ext>
            </p:extLst>
          </p:nvPr>
        </p:nvGraphicFramePr>
        <p:xfrm>
          <a:off x="364881" y="1055878"/>
          <a:ext cx="11539904" cy="1032295"/>
        </p:xfrm>
        <a:graphic>
          <a:graphicData uri="http://schemas.openxmlformats.org/drawingml/2006/table">
            <a:tbl>
              <a:tblPr firstRow="1" firstCol="1" bandRow="1">
                <a:tableStyleId>{5C22544A-7EE6-4342-B048-85BDC9FD1C3A}</a:tableStyleId>
              </a:tblPr>
              <a:tblGrid>
                <a:gridCol w="1463209">
                  <a:extLst>
                    <a:ext uri="{9D8B030D-6E8A-4147-A177-3AD203B41FA5}">
                      <a16:colId xmlns:a16="http://schemas.microsoft.com/office/drawing/2014/main" val="1216075715"/>
                    </a:ext>
                  </a:extLst>
                </a:gridCol>
                <a:gridCol w="10076695">
                  <a:extLst>
                    <a:ext uri="{9D8B030D-6E8A-4147-A177-3AD203B41FA5}">
                      <a16:colId xmlns:a16="http://schemas.microsoft.com/office/drawing/2014/main" val="4239424246"/>
                    </a:ext>
                  </a:extLst>
                </a:gridCol>
              </a:tblGrid>
              <a:tr h="415878">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Ist eine Scheidung der Ehe möglich?</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1123187562"/>
                  </a:ext>
                </a:extLst>
              </a:tr>
              <a:tr h="616417">
                <a:tc>
                  <a:txBody>
                    <a:bodyPr/>
                    <a:lstStyle/>
                    <a:p>
                      <a:pPr>
                        <a:lnSpc>
                          <a:spcPct val="150000"/>
                        </a:lnSpc>
                        <a:spcAft>
                          <a:spcPts val="0"/>
                        </a:spcAft>
                      </a:pPr>
                      <a:r>
                        <a:rPr lang="de-CH" sz="2000" dirty="0">
                          <a:effectLst/>
                        </a:rPr>
                        <a:t>Situation:</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r>
                        <a:rPr lang="de-CH" sz="2000" dirty="0">
                          <a:solidFill>
                            <a:schemeClr val="tx1"/>
                          </a:solidFill>
                          <a:effectLst/>
                        </a:rPr>
                        <a:t>Geschiedene Ehen waren zu jener Zeit (wie auch heute) etwas alltägliches und von der Gesellschaft als solches anerkannt.</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515904680"/>
                  </a:ext>
                </a:extLst>
              </a:tr>
            </a:tbl>
          </a:graphicData>
        </a:graphic>
      </p:graphicFrame>
    </p:spTree>
    <p:extLst>
      <p:ext uri="{BB962C8B-B14F-4D97-AF65-F5344CB8AC3E}">
        <p14:creationId xmlns:p14="http://schemas.microsoft.com/office/powerpoint/2010/main" val="1945504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59022" cy="646331"/>
          </a:xfrm>
          <a:prstGeom prst="rect">
            <a:avLst/>
          </a:prstGeom>
          <a:noFill/>
        </p:spPr>
        <p:txBody>
          <a:bodyPr wrap="none" rtlCol="0">
            <a:spAutoFit/>
          </a:bodyPr>
          <a:lstStyle/>
          <a:p>
            <a:r>
              <a:rPr lang="de-CH" sz="3600" b="1" dirty="0"/>
              <a:t>Ehescheidung (7,10 - 16)</a:t>
            </a:r>
            <a:endParaRPr lang="de-CH" sz="3600" dirty="0"/>
          </a:p>
        </p:txBody>
      </p:sp>
      <p:graphicFrame>
        <p:nvGraphicFramePr>
          <p:cNvPr id="2" name="Tabelle 1">
            <a:extLst>
              <a:ext uri="{FF2B5EF4-FFF2-40B4-BE49-F238E27FC236}">
                <a16:creationId xmlns:a16="http://schemas.microsoft.com/office/drawing/2014/main" id="{1244693B-2582-4C4F-B1AA-0392F9796C58}"/>
              </a:ext>
            </a:extLst>
          </p:cNvPr>
          <p:cNvGraphicFramePr>
            <a:graphicFrameLocks noGrp="1"/>
          </p:cNvGraphicFramePr>
          <p:nvPr>
            <p:extLst>
              <p:ext uri="{D42A27DB-BD31-4B8C-83A1-F6EECF244321}">
                <p14:modId xmlns:p14="http://schemas.microsoft.com/office/powerpoint/2010/main" val="2436677923"/>
              </p:ext>
            </p:extLst>
          </p:nvPr>
        </p:nvGraphicFramePr>
        <p:xfrm>
          <a:off x="364881" y="1055878"/>
          <a:ext cx="11539904" cy="1481055"/>
        </p:xfrm>
        <a:graphic>
          <a:graphicData uri="http://schemas.openxmlformats.org/drawingml/2006/table">
            <a:tbl>
              <a:tblPr firstRow="1" firstCol="1" bandRow="1">
                <a:tableStyleId>{5C22544A-7EE6-4342-B048-85BDC9FD1C3A}</a:tableStyleId>
              </a:tblPr>
              <a:tblGrid>
                <a:gridCol w="1463209">
                  <a:extLst>
                    <a:ext uri="{9D8B030D-6E8A-4147-A177-3AD203B41FA5}">
                      <a16:colId xmlns:a16="http://schemas.microsoft.com/office/drawing/2014/main" val="1216075715"/>
                    </a:ext>
                  </a:extLst>
                </a:gridCol>
                <a:gridCol w="10076695">
                  <a:extLst>
                    <a:ext uri="{9D8B030D-6E8A-4147-A177-3AD203B41FA5}">
                      <a16:colId xmlns:a16="http://schemas.microsoft.com/office/drawing/2014/main" val="4239424246"/>
                    </a:ext>
                  </a:extLst>
                </a:gridCol>
              </a:tblGrid>
              <a:tr h="415878">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Ist eine Scheidung der Ehe möglich?</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1123187562"/>
                  </a:ext>
                </a:extLst>
              </a:tr>
              <a:tr h="616417">
                <a:tc>
                  <a:txBody>
                    <a:bodyPr/>
                    <a:lstStyle/>
                    <a:p>
                      <a:pPr>
                        <a:lnSpc>
                          <a:spcPct val="150000"/>
                        </a:lnSpc>
                        <a:spcAft>
                          <a:spcPts val="0"/>
                        </a:spcAft>
                      </a:pPr>
                      <a:r>
                        <a:rPr lang="de-CH" sz="2000" dirty="0">
                          <a:effectLst/>
                        </a:rPr>
                        <a:t>Situation:</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r>
                        <a:rPr lang="de-CH" sz="2000" dirty="0">
                          <a:solidFill>
                            <a:schemeClr val="tx1"/>
                          </a:solidFill>
                          <a:effectLst/>
                        </a:rPr>
                        <a:t>Geschiedene Ehen waren zu jener Zeit (wie auch heute) etwas alltägliches und von der Gesellschaft als solches anerkannt.</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515904680"/>
                  </a:ext>
                </a:extLst>
              </a:tr>
              <a:tr h="448760">
                <a:tc>
                  <a:txBody>
                    <a:bodyPr/>
                    <a:lstStyle/>
                    <a:p>
                      <a:pPr>
                        <a:lnSpc>
                          <a:spcPct val="150000"/>
                        </a:lnSpc>
                        <a:spcAft>
                          <a:spcPts val="0"/>
                        </a:spcAft>
                      </a:pPr>
                      <a:r>
                        <a:rPr lang="de-CH" sz="2000" dirty="0">
                          <a:effectLst/>
                        </a:rPr>
                        <a:t>Referenz:</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endParaRPr lang="de-CH" sz="700" dirty="0">
                        <a:solidFill>
                          <a:schemeClr val="tx1"/>
                        </a:solidFill>
                        <a:effectLst/>
                      </a:endParaRPr>
                    </a:p>
                    <a:p>
                      <a:pPr>
                        <a:spcAft>
                          <a:spcPts val="0"/>
                        </a:spcAft>
                      </a:pPr>
                      <a:r>
                        <a:rPr lang="de-CH" sz="2000" dirty="0">
                          <a:solidFill>
                            <a:schemeClr val="tx1"/>
                          </a:solidFill>
                          <a:effectLst/>
                        </a:rPr>
                        <a:t>7,10-16</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988575640"/>
                  </a:ext>
                </a:extLst>
              </a:tr>
            </a:tbl>
          </a:graphicData>
        </a:graphic>
      </p:graphicFrame>
    </p:spTree>
    <p:extLst>
      <p:ext uri="{BB962C8B-B14F-4D97-AF65-F5344CB8AC3E}">
        <p14:creationId xmlns:p14="http://schemas.microsoft.com/office/powerpoint/2010/main" val="3087434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59022" cy="646331"/>
          </a:xfrm>
          <a:prstGeom prst="rect">
            <a:avLst/>
          </a:prstGeom>
          <a:noFill/>
        </p:spPr>
        <p:txBody>
          <a:bodyPr wrap="none" rtlCol="0">
            <a:spAutoFit/>
          </a:bodyPr>
          <a:lstStyle/>
          <a:p>
            <a:r>
              <a:rPr lang="de-CH" sz="3600" b="1" dirty="0"/>
              <a:t>Ehescheidung (7,10 - 16)</a:t>
            </a:r>
            <a:endParaRPr lang="de-CH" sz="3600" dirty="0"/>
          </a:p>
        </p:txBody>
      </p:sp>
      <p:graphicFrame>
        <p:nvGraphicFramePr>
          <p:cNvPr id="2" name="Tabelle 1">
            <a:extLst>
              <a:ext uri="{FF2B5EF4-FFF2-40B4-BE49-F238E27FC236}">
                <a16:creationId xmlns:a16="http://schemas.microsoft.com/office/drawing/2014/main" id="{1244693B-2582-4C4F-B1AA-0392F9796C58}"/>
              </a:ext>
            </a:extLst>
          </p:cNvPr>
          <p:cNvGraphicFramePr>
            <a:graphicFrameLocks noGrp="1"/>
          </p:cNvGraphicFramePr>
          <p:nvPr>
            <p:extLst>
              <p:ext uri="{D42A27DB-BD31-4B8C-83A1-F6EECF244321}">
                <p14:modId xmlns:p14="http://schemas.microsoft.com/office/powerpoint/2010/main" val="3301071804"/>
              </p:ext>
            </p:extLst>
          </p:nvPr>
        </p:nvGraphicFramePr>
        <p:xfrm>
          <a:off x="364881" y="1055878"/>
          <a:ext cx="11539904" cy="5256999"/>
        </p:xfrm>
        <a:graphic>
          <a:graphicData uri="http://schemas.openxmlformats.org/drawingml/2006/table">
            <a:tbl>
              <a:tblPr firstRow="1" firstCol="1" bandRow="1">
                <a:tableStyleId>{5C22544A-7EE6-4342-B048-85BDC9FD1C3A}</a:tableStyleId>
              </a:tblPr>
              <a:tblGrid>
                <a:gridCol w="1463209">
                  <a:extLst>
                    <a:ext uri="{9D8B030D-6E8A-4147-A177-3AD203B41FA5}">
                      <a16:colId xmlns:a16="http://schemas.microsoft.com/office/drawing/2014/main" val="1216075715"/>
                    </a:ext>
                  </a:extLst>
                </a:gridCol>
                <a:gridCol w="10076695">
                  <a:extLst>
                    <a:ext uri="{9D8B030D-6E8A-4147-A177-3AD203B41FA5}">
                      <a16:colId xmlns:a16="http://schemas.microsoft.com/office/drawing/2014/main" val="4239424246"/>
                    </a:ext>
                  </a:extLst>
                </a:gridCol>
              </a:tblGrid>
              <a:tr h="415878">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Ist eine Scheidung der Ehe möglich?</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1123187562"/>
                  </a:ext>
                </a:extLst>
              </a:tr>
              <a:tr h="616417">
                <a:tc>
                  <a:txBody>
                    <a:bodyPr/>
                    <a:lstStyle/>
                    <a:p>
                      <a:pPr>
                        <a:lnSpc>
                          <a:spcPct val="150000"/>
                        </a:lnSpc>
                        <a:spcAft>
                          <a:spcPts val="0"/>
                        </a:spcAft>
                      </a:pPr>
                      <a:r>
                        <a:rPr lang="de-CH" sz="2000" dirty="0">
                          <a:effectLst/>
                        </a:rPr>
                        <a:t>Situation:</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r>
                        <a:rPr lang="de-CH" sz="2000" dirty="0">
                          <a:solidFill>
                            <a:schemeClr val="tx1"/>
                          </a:solidFill>
                          <a:effectLst/>
                        </a:rPr>
                        <a:t>Geschiedene Ehen waren zu jener Zeit (wie auch heute) etwas alltägliches und von der Gesellschaft als solches anerkannt.</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515904680"/>
                  </a:ext>
                </a:extLst>
              </a:tr>
              <a:tr h="448760">
                <a:tc>
                  <a:txBody>
                    <a:bodyPr/>
                    <a:lstStyle/>
                    <a:p>
                      <a:pPr>
                        <a:lnSpc>
                          <a:spcPct val="150000"/>
                        </a:lnSpc>
                        <a:spcAft>
                          <a:spcPts val="0"/>
                        </a:spcAft>
                      </a:pPr>
                      <a:r>
                        <a:rPr lang="de-CH" sz="2000" dirty="0">
                          <a:effectLst/>
                        </a:rPr>
                        <a:t>Referenz:</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endParaRPr lang="de-CH" sz="700" dirty="0">
                        <a:solidFill>
                          <a:schemeClr val="tx1"/>
                        </a:solidFill>
                        <a:effectLst/>
                      </a:endParaRPr>
                    </a:p>
                    <a:p>
                      <a:pPr>
                        <a:spcAft>
                          <a:spcPts val="0"/>
                        </a:spcAft>
                      </a:pPr>
                      <a:r>
                        <a:rPr lang="de-CH" sz="2000" dirty="0">
                          <a:solidFill>
                            <a:schemeClr val="tx1"/>
                          </a:solidFill>
                          <a:effectLst/>
                        </a:rPr>
                        <a:t>7,10-16</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988575640"/>
                  </a:ext>
                </a:extLst>
              </a:tr>
              <a:tr h="3775944">
                <a:tc>
                  <a:txBody>
                    <a:bodyPr/>
                    <a:lstStyle/>
                    <a:p>
                      <a:pPr>
                        <a:lnSpc>
                          <a:spcPct val="150000"/>
                        </a:lnSpc>
                        <a:spcAft>
                          <a:spcPts val="0"/>
                        </a:spcAft>
                      </a:pPr>
                      <a:r>
                        <a:rPr lang="de-CH" sz="2000" dirty="0">
                          <a:effectLst/>
                        </a:rPr>
                        <a:t>Antwort:</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r>
                        <a:rPr lang="de-CH" sz="2000" b="1" dirty="0">
                          <a:solidFill>
                            <a:schemeClr val="tx1"/>
                          </a:solidFill>
                          <a:effectLst/>
                        </a:rPr>
                        <a:t>Verheiratete (beide gläubig): </a:t>
                      </a:r>
                      <a:r>
                        <a:rPr lang="de-CH" sz="2000" dirty="0">
                          <a:solidFill>
                            <a:schemeClr val="tx1"/>
                          </a:solidFill>
                          <a:effectLst/>
                        </a:rPr>
                        <a:t>Eine Scheidung ist nicht möglich</a:t>
                      </a:r>
                    </a:p>
                    <a:p>
                      <a:pPr>
                        <a:spcAft>
                          <a:spcPts val="0"/>
                        </a:spcAft>
                      </a:pPr>
                      <a:r>
                        <a:rPr lang="de-CH" sz="500" dirty="0">
                          <a:solidFill>
                            <a:schemeClr val="tx1"/>
                          </a:solidFill>
                          <a:effectLst/>
                        </a:rPr>
                        <a:t> </a:t>
                      </a:r>
                    </a:p>
                    <a:p>
                      <a:pPr>
                        <a:spcAft>
                          <a:spcPts val="0"/>
                        </a:spcAft>
                      </a:pPr>
                      <a:r>
                        <a:rPr lang="de-CH" sz="2000" b="1" dirty="0">
                          <a:solidFill>
                            <a:schemeClr val="tx1"/>
                          </a:solidFill>
                          <a:effectLst/>
                        </a:rPr>
                        <a:t>Geschieden und zum Glauben gefunden: </a:t>
                      </a:r>
                      <a:r>
                        <a:rPr lang="de-CH" sz="2000" dirty="0">
                          <a:solidFill>
                            <a:schemeClr val="tx1"/>
                          </a:solidFill>
                          <a:effectLst/>
                        </a:rPr>
                        <a:t>Unverheiratet bleiben oder sich mit dem (ungläubigen) Partner versöhnen.</a:t>
                      </a:r>
                    </a:p>
                    <a:p>
                      <a:pPr>
                        <a:spcAft>
                          <a:spcPts val="0"/>
                        </a:spcAft>
                      </a:pPr>
                      <a:r>
                        <a:rPr lang="de-CH" sz="500" dirty="0">
                          <a:solidFill>
                            <a:schemeClr val="tx1"/>
                          </a:solidFill>
                          <a:effectLst/>
                        </a:rPr>
                        <a:t> </a:t>
                      </a:r>
                    </a:p>
                    <a:p>
                      <a:pPr>
                        <a:spcAft>
                          <a:spcPts val="0"/>
                        </a:spcAft>
                      </a:pPr>
                      <a:r>
                        <a:rPr lang="de-CH" sz="2000" b="1" dirty="0">
                          <a:solidFill>
                            <a:schemeClr val="tx1"/>
                          </a:solidFill>
                          <a:effectLst/>
                        </a:rPr>
                        <a:t>Verheiratet und zum Glauben gefunden: </a:t>
                      </a:r>
                      <a:r>
                        <a:rPr lang="de-CH" sz="2000" dirty="0">
                          <a:solidFill>
                            <a:schemeClr val="tx1"/>
                          </a:solidFill>
                          <a:effectLst/>
                        </a:rPr>
                        <a:t>Wenn der "ungläubige Teil" zur bestehenden Ehe steht, so soll die Ehe aufrecht gehalten werden. Wenn der "ungläubige Teil" scheiden will, so soll man das zulassen. Der "gläubige Teil" ist in diesem Fall nicht gebunden. Auf einer zerrütteten Ehe zu bestehen, weil man denkt den Partner zum Glauben zu "bekehren" ist nicht empfehlenswert! </a:t>
                      </a:r>
                    </a:p>
                    <a:p>
                      <a:pPr>
                        <a:spcAft>
                          <a:spcPts val="0"/>
                        </a:spcAft>
                      </a:pPr>
                      <a:r>
                        <a:rPr lang="de-CH" sz="500" dirty="0">
                          <a:solidFill>
                            <a:schemeClr val="tx1"/>
                          </a:solidFill>
                          <a:effectLst/>
                        </a:rPr>
                        <a:t> </a:t>
                      </a:r>
                    </a:p>
                    <a:p>
                      <a:pPr>
                        <a:spcAft>
                          <a:spcPts val="0"/>
                        </a:spcAft>
                      </a:pPr>
                      <a:r>
                        <a:rPr lang="de-CH" sz="2000" b="1" dirty="0">
                          <a:solidFill>
                            <a:schemeClr val="tx1"/>
                          </a:solidFill>
                          <a:effectLst/>
                        </a:rPr>
                        <a:t>Wichtig: </a:t>
                      </a:r>
                      <a:r>
                        <a:rPr lang="de-CH" sz="2000" dirty="0">
                          <a:solidFill>
                            <a:schemeClr val="tx1"/>
                          </a:solidFill>
                          <a:effectLst/>
                        </a:rPr>
                        <a:t>Die Ehe ist kein evangelistisches Mittel! </a:t>
                      </a:r>
                    </a:p>
                    <a:p>
                      <a:pPr>
                        <a:spcAft>
                          <a:spcPts val="0"/>
                        </a:spcAft>
                      </a:pPr>
                      <a:r>
                        <a:rPr lang="de-CH" sz="500" dirty="0">
                          <a:solidFill>
                            <a:schemeClr val="tx1"/>
                          </a:solidFill>
                          <a:effectLst/>
                        </a:rPr>
                        <a:t> </a:t>
                      </a:r>
                    </a:p>
                    <a:p>
                      <a:pPr>
                        <a:spcAft>
                          <a:spcPts val="0"/>
                        </a:spcAft>
                      </a:pPr>
                      <a:r>
                        <a:rPr lang="de-CH" sz="2000" b="1" dirty="0">
                          <a:solidFill>
                            <a:schemeClr val="tx1"/>
                          </a:solidFill>
                          <a:effectLst/>
                        </a:rPr>
                        <a:t>Wichtig: </a:t>
                      </a:r>
                      <a:r>
                        <a:rPr lang="de-CH" sz="2000" dirty="0">
                          <a:solidFill>
                            <a:schemeClr val="tx1"/>
                          </a:solidFill>
                          <a:effectLst/>
                        </a:rPr>
                        <a:t>Auch wenn der "gläubige Teil" nun nicht mehr gebunden ist, sondern frei ist, so ist er nicht frei zur Wiederheirat.</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791731568"/>
                  </a:ext>
                </a:extLst>
              </a:tr>
            </a:tbl>
          </a:graphicData>
        </a:graphic>
      </p:graphicFrame>
    </p:spTree>
    <p:extLst>
      <p:ext uri="{BB962C8B-B14F-4D97-AF65-F5344CB8AC3E}">
        <p14:creationId xmlns:p14="http://schemas.microsoft.com/office/powerpoint/2010/main" val="972296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59022" cy="646331"/>
          </a:xfrm>
          <a:prstGeom prst="rect">
            <a:avLst/>
          </a:prstGeom>
          <a:noFill/>
        </p:spPr>
        <p:txBody>
          <a:bodyPr wrap="none" rtlCol="0">
            <a:spAutoFit/>
          </a:bodyPr>
          <a:lstStyle/>
          <a:p>
            <a:r>
              <a:rPr lang="de-CH" sz="3600" b="1" dirty="0"/>
              <a:t>Ehescheidung (7,10 - 16)</a:t>
            </a:r>
            <a:endParaRPr lang="de-CH" sz="3600" dirty="0"/>
          </a:p>
        </p:txBody>
      </p:sp>
      <p:graphicFrame>
        <p:nvGraphicFramePr>
          <p:cNvPr id="2" name="Tabelle 1">
            <a:extLst>
              <a:ext uri="{FF2B5EF4-FFF2-40B4-BE49-F238E27FC236}">
                <a16:creationId xmlns:a16="http://schemas.microsoft.com/office/drawing/2014/main" id="{1244693B-2582-4C4F-B1AA-0392F9796C58}"/>
              </a:ext>
            </a:extLst>
          </p:cNvPr>
          <p:cNvGraphicFramePr>
            <a:graphicFrameLocks noGrp="1"/>
          </p:cNvGraphicFramePr>
          <p:nvPr/>
        </p:nvGraphicFramePr>
        <p:xfrm>
          <a:off x="364881" y="1055878"/>
          <a:ext cx="11539904" cy="5714496"/>
        </p:xfrm>
        <a:graphic>
          <a:graphicData uri="http://schemas.openxmlformats.org/drawingml/2006/table">
            <a:tbl>
              <a:tblPr firstRow="1" firstCol="1" bandRow="1">
                <a:tableStyleId>{5C22544A-7EE6-4342-B048-85BDC9FD1C3A}</a:tableStyleId>
              </a:tblPr>
              <a:tblGrid>
                <a:gridCol w="1463209">
                  <a:extLst>
                    <a:ext uri="{9D8B030D-6E8A-4147-A177-3AD203B41FA5}">
                      <a16:colId xmlns:a16="http://schemas.microsoft.com/office/drawing/2014/main" val="1216075715"/>
                    </a:ext>
                  </a:extLst>
                </a:gridCol>
                <a:gridCol w="10076695">
                  <a:extLst>
                    <a:ext uri="{9D8B030D-6E8A-4147-A177-3AD203B41FA5}">
                      <a16:colId xmlns:a16="http://schemas.microsoft.com/office/drawing/2014/main" val="4239424246"/>
                    </a:ext>
                  </a:extLst>
                </a:gridCol>
              </a:tblGrid>
              <a:tr h="415878">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Ist eine Scheidung der Ehe möglich?</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1123187562"/>
                  </a:ext>
                </a:extLst>
              </a:tr>
              <a:tr h="616417">
                <a:tc>
                  <a:txBody>
                    <a:bodyPr/>
                    <a:lstStyle/>
                    <a:p>
                      <a:pPr>
                        <a:lnSpc>
                          <a:spcPct val="150000"/>
                        </a:lnSpc>
                        <a:spcAft>
                          <a:spcPts val="0"/>
                        </a:spcAft>
                      </a:pPr>
                      <a:r>
                        <a:rPr lang="de-CH" sz="2000" dirty="0">
                          <a:effectLst/>
                        </a:rPr>
                        <a:t>Situation:</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r>
                        <a:rPr lang="de-CH" sz="2000" dirty="0">
                          <a:solidFill>
                            <a:schemeClr val="tx1"/>
                          </a:solidFill>
                          <a:effectLst/>
                        </a:rPr>
                        <a:t>Geschiedene Ehen waren zu jener Zeit (wie auch heute) etwas alltägliches und von der Gesellschaft als solches anerkannt.</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515904680"/>
                  </a:ext>
                </a:extLst>
              </a:tr>
              <a:tr h="448760">
                <a:tc>
                  <a:txBody>
                    <a:bodyPr/>
                    <a:lstStyle/>
                    <a:p>
                      <a:pPr>
                        <a:lnSpc>
                          <a:spcPct val="150000"/>
                        </a:lnSpc>
                        <a:spcAft>
                          <a:spcPts val="0"/>
                        </a:spcAft>
                      </a:pPr>
                      <a:r>
                        <a:rPr lang="de-CH" sz="2000" dirty="0">
                          <a:effectLst/>
                        </a:rPr>
                        <a:t>Referenz:</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endParaRPr lang="de-CH" sz="700" dirty="0">
                        <a:solidFill>
                          <a:schemeClr val="tx1"/>
                        </a:solidFill>
                        <a:effectLst/>
                      </a:endParaRPr>
                    </a:p>
                    <a:p>
                      <a:pPr>
                        <a:spcAft>
                          <a:spcPts val="0"/>
                        </a:spcAft>
                      </a:pPr>
                      <a:r>
                        <a:rPr lang="de-CH" sz="2000" dirty="0">
                          <a:solidFill>
                            <a:schemeClr val="tx1"/>
                          </a:solidFill>
                          <a:effectLst/>
                        </a:rPr>
                        <a:t>7,10-16</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988575640"/>
                  </a:ext>
                </a:extLst>
              </a:tr>
              <a:tr h="3775944">
                <a:tc>
                  <a:txBody>
                    <a:bodyPr/>
                    <a:lstStyle/>
                    <a:p>
                      <a:pPr>
                        <a:lnSpc>
                          <a:spcPct val="150000"/>
                        </a:lnSpc>
                        <a:spcAft>
                          <a:spcPts val="0"/>
                        </a:spcAft>
                      </a:pPr>
                      <a:r>
                        <a:rPr lang="de-CH" sz="2000" dirty="0">
                          <a:effectLst/>
                        </a:rPr>
                        <a:t>Antwort:</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r>
                        <a:rPr lang="de-CH" sz="2000" b="1" dirty="0">
                          <a:solidFill>
                            <a:schemeClr val="tx1"/>
                          </a:solidFill>
                          <a:effectLst/>
                        </a:rPr>
                        <a:t>Verheiratete (beide gläubig): </a:t>
                      </a:r>
                      <a:r>
                        <a:rPr lang="de-CH" sz="2000" dirty="0">
                          <a:solidFill>
                            <a:schemeClr val="tx1"/>
                          </a:solidFill>
                          <a:effectLst/>
                        </a:rPr>
                        <a:t>Eine Scheidung ist nicht möglich</a:t>
                      </a:r>
                    </a:p>
                    <a:p>
                      <a:pPr>
                        <a:spcAft>
                          <a:spcPts val="0"/>
                        </a:spcAft>
                      </a:pPr>
                      <a:r>
                        <a:rPr lang="de-CH" sz="500" dirty="0">
                          <a:solidFill>
                            <a:schemeClr val="tx1"/>
                          </a:solidFill>
                          <a:effectLst/>
                        </a:rPr>
                        <a:t> </a:t>
                      </a:r>
                    </a:p>
                    <a:p>
                      <a:pPr>
                        <a:spcAft>
                          <a:spcPts val="0"/>
                        </a:spcAft>
                      </a:pPr>
                      <a:r>
                        <a:rPr lang="de-CH" sz="2000" b="1" dirty="0">
                          <a:solidFill>
                            <a:schemeClr val="tx1"/>
                          </a:solidFill>
                          <a:effectLst/>
                        </a:rPr>
                        <a:t>Geschieden und zum Glauben gefunden: </a:t>
                      </a:r>
                      <a:r>
                        <a:rPr lang="de-CH" sz="2000" dirty="0">
                          <a:solidFill>
                            <a:schemeClr val="tx1"/>
                          </a:solidFill>
                          <a:effectLst/>
                        </a:rPr>
                        <a:t>Unverheiratet bleiben oder sich mit dem (ungläubigen) Partner versöhnen.</a:t>
                      </a:r>
                    </a:p>
                    <a:p>
                      <a:pPr>
                        <a:spcAft>
                          <a:spcPts val="0"/>
                        </a:spcAft>
                      </a:pPr>
                      <a:r>
                        <a:rPr lang="de-CH" sz="500" dirty="0">
                          <a:solidFill>
                            <a:schemeClr val="tx1"/>
                          </a:solidFill>
                          <a:effectLst/>
                        </a:rPr>
                        <a:t> </a:t>
                      </a:r>
                    </a:p>
                    <a:p>
                      <a:pPr>
                        <a:spcAft>
                          <a:spcPts val="0"/>
                        </a:spcAft>
                      </a:pPr>
                      <a:r>
                        <a:rPr lang="de-CH" sz="2000" b="1" dirty="0">
                          <a:solidFill>
                            <a:schemeClr val="tx1"/>
                          </a:solidFill>
                          <a:effectLst/>
                        </a:rPr>
                        <a:t>Verheiratet und zum Glauben gefunden: </a:t>
                      </a:r>
                      <a:r>
                        <a:rPr lang="de-CH" sz="2000" dirty="0">
                          <a:solidFill>
                            <a:schemeClr val="tx1"/>
                          </a:solidFill>
                          <a:effectLst/>
                        </a:rPr>
                        <a:t>Wenn der "ungläubige Teil" zur bestehenden Ehe steht, so soll die Ehe aufrecht gehalten werden. Wenn der "ungläubige Teil" scheiden will, so soll man das zulassen. Der "gläubige Teil" ist in diesem Fall nicht gebunden. Auf einer zerrütteten Ehe zu bestehen, weil man denkt den Partner zum Glauben zu "bekehren" ist nicht empfehlenswert! </a:t>
                      </a:r>
                    </a:p>
                    <a:p>
                      <a:pPr>
                        <a:spcAft>
                          <a:spcPts val="0"/>
                        </a:spcAft>
                      </a:pPr>
                      <a:r>
                        <a:rPr lang="de-CH" sz="500" dirty="0">
                          <a:solidFill>
                            <a:schemeClr val="tx1"/>
                          </a:solidFill>
                          <a:effectLst/>
                        </a:rPr>
                        <a:t> </a:t>
                      </a:r>
                    </a:p>
                    <a:p>
                      <a:pPr>
                        <a:spcAft>
                          <a:spcPts val="0"/>
                        </a:spcAft>
                      </a:pPr>
                      <a:r>
                        <a:rPr lang="de-CH" sz="2000" b="1" dirty="0">
                          <a:solidFill>
                            <a:schemeClr val="tx1"/>
                          </a:solidFill>
                          <a:effectLst/>
                        </a:rPr>
                        <a:t>Wichtig: </a:t>
                      </a:r>
                      <a:r>
                        <a:rPr lang="de-CH" sz="2000" dirty="0">
                          <a:solidFill>
                            <a:schemeClr val="tx1"/>
                          </a:solidFill>
                          <a:effectLst/>
                        </a:rPr>
                        <a:t>Die Ehe ist kein evangelistisches Mittel! </a:t>
                      </a:r>
                    </a:p>
                    <a:p>
                      <a:pPr>
                        <a:spcAft>
                          <a:spcPts val="0"/>
                        </a:spcAft>
                      </a:pPr>
                      <a:r>
                        <a:rPr lang="de-CH" sz="500" dirty="0">
                          <a:solidFill>
                            <a:schemeClr val="tx1"/>
                          </a:solidFill>
                          <a:effectLst/>
                        </a:rPr>
                        <a:t> </a:t>
                      </a:r>
                    </a:p>
                    <a:p>
                      <a:pPr>
                        <a:spcAft>
                          <a:spcPts val="0"/>
                        </a:spcAft>
                      </a:pPr>
                      <a:r>
                        <a:rPr lang="de-CH" sz="2000" b="1" dirty="0">
                          <a:solidFill>
                            <a:schemeClr val="tx1"/>
                          </a:solidFill>
                          <a:effectLst/>
                        </a:rPr>
                        <a:t>Wichtig: </a:t>
                      </a:r>
                      <a:r>
                        <a:rPr lang="de-CH" sz="2000" dirty="0">
                          <a:solidFill>
                            <a:schemeClr val="tx1"/>
                          </a:solidFill>
                          <a:effectLst/>
                        </a:rPr>
                        <a:t>Auch wenn der "gläubige Teil" nun nicht mehr gebunden ist, sondern frei ist, so ist er nicht frei zur Wiederheirat.</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2791731568"/>
                  </a:ext>
                </a:extLst>
              </a:tr>
              <a:tr h="457497">
                <a:tc>
                  <a:txBody>
                    <a:bodyPr/>
                    <a:lstStyle/>
                    <a:p>
                      <a:pPr>
                        <a:lnSpc>
                          <a:spcPct val="150000"/>
                        </a:lnSpc>
                        <a:spcAft>
                          <a:spcPts val="0"/>
                        </a:spcAft>
                      </a:pPr>
                      <a:r>
                        <a:rPr lang="de-CH" sz="2000" dirty="0">
                          <a:effectLst/>
                        </a:rPr>
                        <a:t>Fazit:</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r>
                        <a:rPr lang="de-CH" sz="2000" dirty="0">
                          <a:solidFill>
                            <a:schemeClr val="tx1"/>
                          </a:solidFill>
                          <a:effectLst/>
                        </a:rPr>
                        <a:t>Gott hasst Scheidung!</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1184842143"/>
                  </a:ext>
                </a:extLst>
              </a:tr>
            </a:tbl>
          </a:graphicData>
        </a:graphic>
      </p:graphicFrame>
    </p:spTree>
    <p:extLst>
      <p:ext uri="{BB962C8B-B14F-4D97-AF65-F5344CB8AC3E}">
        <p14:creationId xmlns:p14="http://schemas.microsoft.com/office/powerpoint/2010/main" val="3415379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747360" cy="646331"/>
          </a:xfrm>
          <a:prstGeom prst="rect">
            <a:avLst/>
          </a:prstGeom>
          <a:noFill/>
        </p:spPr>
        <p:txBody>
          <a:bodyPr wrap="none" rtlCol="0">
            <a:spAutoFit/>
          </a:bodyPr>
          <a:lstStyle/>
          <a:p>
            <a:r>
              <a:rPr lang="de-CH" sz="3600" b="1" dirty="0"/>
              <a:t>In der Berufung bleiben (7,17 - 24)</a:t>
            </a:r>
            <a:endParaRPr lang="de-CH" sz="3600" dirty="0"/>
          </a:p>
        </p:txBody>
      </p:sp>
      <p:graphicFrame>
        <p:nvGraphicFramePr>
          <p:cNvPr id="2" name="Tabelle 1">
            <a:extLst>
              <a:ext uri="{FF2B5EF4-FFF2-40B4-BE49-F238E27FC236}">
                <a16:creationId xmlns:a16="http://schemas.microsoft.com/office/drawing/2014/main" id="{21AEBC0A-8B32-4275-B60A-6BB44C627AAE}"/>
              </a:ext>
            </a:extLst>
          </p:cNvPr>
          <p:cNvGraphicFramePr>
            <a:graphicFrameLocks noGrp="1"/>
          </p:cNvGraphicFramePr>
          <p:nvPr>
            <p:extLst>
              <p:ext uri="{D42A27DB-BD31-4B8C-83A1-F6EECF244321}">
                <p14:modId xmlns:p14="http://schemas.microsoft.com/office/powerpoint/2010/main" val="3872502804"/>
              </p:ext>
            </p:extLst>
          </p:nvPr>
        </p:nvGraphicFramePr>
        <p:xfrm>
          <a:off x="492369" y="1147397"/>
          <a:ext cx="11262946" cy="440617"/>
        </p:xfrm>
        <a:graphic>
          <a:graphicData uri="http://schemas.openxmlformats.org/drawingml/2006/table">
            <a:tbl>
              <a:tblPr firstRow="1" firstCol="1" bandRow="1">
                <a:tableStyleId>{5C22544A-7EE6-4342-B048-85BDC9FD1C3A}</a:tableStyleId>
              </a:tblPr>
              <a:tblGrid>
                <a:gridCol w="1428093">
                  <a:extLst>
                    <a:ext uri="{9D8B030D-6E8A-4147-A177-3AD203B41FA5}">
                      <a16:colId xmlns:a16="http://schemas.microsoft.com/office/drawing/2014/main" val="2263495494"/>
                    </a:ext>
                  </a:extLst>
                </a:gridCol>
                <a:gridCol w="9834853">
                  <a:extLst>
                    <a:ext uri="{9D8B030D-6E8A-4147-A177-3AD203B41FA5}">
                      <a16:colId xmlns:a16="http://schemas.microsoft.com/office/drawing/2014/main" val="1998262728"/>
                    </a:ext>
                  </a:extLst>
                </a:gridCol>
              </a:tblGrid>
              <a:tr h="440617">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Soll ich als Christ in meinen Familien- bzw. gesellschaftlichen Stand verbleiben?</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091303031"/>
                  </a:ext>
                </a:extLst>
              </a:tr>
            </a:tbl>
          </a:graphicData>
        </a:graphic>
      </p:graphicFrame>
    </p:spTree>
    <p:extLst>
      <p:ext uri="{BB962C8B-B14F-4D97-AF65-F5344CB8AC3E}">
        <p14:creationId xmlns:p14="http://schemas.microsoft.com/office/powerpoint/2010/main" val="2405126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747360" cy="646331"/>
          </a:xfrm>
          <a:prstGeom prst="rect">
            <a:avLst/>
          </a:prstGeom>
          <a:noFill/>
        </p:spPr>
        <p:txBody>
          <a:bodyPr wrap="none" rtlCol="0">
            <a:spAutoFit/>
          </a:bodyPr>
          <a:lstStyle/>
          <a:p>
            <a:r>
              <a:rPr lang="de-CH" sz="3600" b="1" dirty="0"/>
              <a:t>In der Berufung bleiben (7,17 - 24)</a:t>
            </a:r>
            <a:endParaRPr lang="de-CH" sz="3600" dirty="0"/>
          </a:p>
        </p:txBody>
      </p:sp>
      <p:graphicFrame>
        <p:nvGraphicFramePr>
          <p:cNvPr id="2" name="Tabelle 1">
            <a:extLst>
              <a:ext uri="{FF2B5EF4-FFF2-40B4-BE49-F238E27FC236}">
                <a16:creationId xmlns:a16="http://schemas.microsoft.com/office/drawing/2014/main" id="{21AEBC0A-8B32-4275-B60A-6BB44C627AAE}"/>
              </a:ext>
            </a:extLst>
          </p:cNvPr>
          <p:cNvGraphicFramePr>
            <a:graphicFrameLocks noGrp="1"/>
          </p:cNvGraphicFramePr>
          <p:nvPr>
            <p:extLst>
              <p:ext uri="{D42A27DB-BD31-4B8C-83A1-F6EECF244321}">
                <p14:modId xmlns:p14="http://schemas.microsoft.com/office/powerpoint/2010/main" val="4087376606"/>
              </p:ext>
            </p:extLst>
          </p:nvPr>
        </p:nvGraphicFramePr>
        <p:xfrm>
          <a:off x="492369" y="1147397"/>
          <a:ext cx="11262946" cy="1659817"/>
        </p:xfrm>
        <a:graphic>
          <a:graphicData uri="http://schemas.openxmlformats.org/drawingml/2006/table">
            <a:tbl>
              <a:tblPr firstRow="1" firstCol="1" bandRow="1">
                <a:tableStyleId>{5C22544A-7EE6-4342-B048-85BDC9FD1C3A}</a:tableStyleId>
              </a:tblPr>
              <a:tblGrid>
                <a:gridCol w="1428093">
                  <a:extLst>
                    <a:ext uri="{9D8B030D-6E8A-4147-A177-3AD203B41FA5}">
                      <a16:colId xmlns:a16="http://schemas.microsoft.com/office/drawing/2014/main" val="2263495494"/>
                    </a:ext>
                  </a:extLst>
                </a:gridCol>
                <a:gridCol w="9834853">
                  <a:extLst>
                    <a:ext uri="{9D8B030D-6E8A-4147-A177-3AD203B41FA5}">
                      <a16:colId xmlns:a16="http://schemas.microsoft.com/office/drawing/2014/main" val="1998262728"/>
                    </a:ext>
                  </a:extLst>
                </a:gridCol>
              </a:tblGrid>
              <a:tr h="440617">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Soll ich als Christ in meinen Familien- bzw. gesellschaftlichen Stand verbleiben?</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091303031"/>
                  </a:ext>
                </a:extLst>
              </a:tr>
              <a:tr h="987615">
                <a:tc>
                  <a:txBody>
                    <a:bodyPr/>
                    <a:lstStyle/>
                    <a:p>
                      <a:pPr>
                        <a:lnSpc>
                          <a:spcPct val="150000"/>
                        </a:lnSpc>
                        <a:spcAft>
                          <a:spcPts val="0"/>
                        </a:spcAft>
                      </a:pPr>
                      <a:r>
                        <a:rPr lang="de-CH" sz="2000" dirty="0">
                          <a:effectLst/>
                        </a:rPr>
                        <a:t>Situation:</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r>
                        <a:rPr lang="de-CH" sz="2000" dirty="0">
                          <a:solidFill>
                            <a:schemeClr val="tx1"/>
                          </a:solidFill>
                          <a:effectLst/>
                        </a:rPr>
                        <a:t>Wir haben schon gesehen, dass einige in Korinth ihren Familienstand ändern wollten. Auch waren viele Sklaven die frei werden wollten in der Gemeinde. Auch die "alte" Frage nach der Beschneidung wurde aufgeworfen. (diese Frage wurde am Apostelkonzil ein für alle Mal geklärt, </a:t>
                      </a:r>
                      <a:r>
                        <a:rPr lang="de-CH" sz="2000" dirty="0" err="1">
                          <a:solidFill>
                            <a:schemeClr val="tx1"/>
                          </a:solidFill>
                          <a:effectLst/>
                        </a:rPr>
                        <a:t>Apg</a:t>
                      </a:r>
                      <a:r>
                        <a:rPr lang="de-CH" sz="2000" dirty="0">
                          <a:solidFill>
                            <a:schemeClr val="tx1"/>
                          </a:solidFill>
                          <a:effectLst/>
                        </a:rPr>
                        <a:t> 15).</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765256927"/>
                  </a:ext>
                </a:extLst>
              </a:tr>
            </a:tbl>
          </a:graphicData>
        </a:graphic>
      </p:graphicFrame>
    </p:spTree>
    <p:extLst>
      <p:ext uri="{BB962C8B-B14F-4D97-AF65-F5344CB8AC3E}">
        <p14:creationId xmlns:p14="http://schemas.microsoft.com/office/powerpoint/2010/main" val="1656117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747360" cy="646331"/>
          </a:xfrm>
          <a:prstGeom prst="rect">
            <a:avLst/>
          </a:prstGeom>
          <a:noFill/>
        </p:spPr>
        <p:txBody>
          <a:bodyPr wrap="none" rtlCol="0">
            <a:spAutoFit/>
          </a:bodyPr>
          <a:lstStyle/>
          <a:p>
            <a:r>
              <a:rPr lang="de-CH" sz="3600" b="1" dirty="0"/>
              <a:t>In der Berufung bleiben (7,17 - 24)</a:t>
            </a:r>
            <a:endParaRPr lang="de-CH" sz="3600" dirty="0"/>
          </a:p>
        </p:txBody>
      </p:sp>
      <p:graphicFrame>
        <p:nvGraphicFramePr>
          <p:cNvPr id="2" name="Tabelle 1">
            <a:extLst>
              <a:ext uri="{FF2B5EF4-FFF2-40B4-BE49-F238E27FC236}">
                <a16:creationId xmlns:a16="http://schemas.microsoft.com/office/drawing/2014/main" id="{21AEBC0A-8B32-4275-B60A-6BB44C627AAE}"/>
              </a:ext>
            </a:extLst>
          </p:cNvPr>
          <p:cNvGraphicFramePr>
            <a:graphicFrameLocks noGrp="1"/>
          </p:cNvGraphicFramePr>
          <p:nvPr>
            <p:extLst>
              <p:ext uri="{D42A27DB-BD31-4B8C-83A1-F6EECF244321}">
                <p14:modId xmlns:p14="http://schemas.microsoft.com/office/powerpoint/2010/main" val="2823310126"/>
              </p:ext>
            </p:extLst>
          </p:nvPr>
        </p:nvGraphicFramePr>
        <p:xfrm>
          <a:off x="492369" y="1147397"/>
          <a:ext cx="11262946" cy="2359323"/>
        </p:xfrm>
        <a:graphic>
          <a:graphicData uri="http://schemas.openxmlformats.org/drawingml/2006/table">
            <a:tbl>
              <a:tblPr firstRow="1" firstCol="1" bandRow="1">
                <a:tableStyleId>{5C22544A-7EE6-4342-B048-85BDC9FD1C3A}</a:tableStyleId>
              </a:tblPr>
              <a:tblGrid>
                <a:gridCol w="1428093">
                  <a:extLst>
                    <a:ext uri="{9D8B030D-6E8A-4147-A177-3AD203B41FA5}">
                      <a16:colId xmlns:a16="http://schemas.microsoft.com/office/drawing/2014/main" val="2263495494"/>
                    </a:ext>
                  </a:extLst>
                </a:gridCol>
                <a:gridCol w="9834853">
                  <a:extLst>
                    <a:ext uri="{9D8B030D-6E8A-4147-A177-3AD203B41FA5}">
                      <a16:colId xmlns:a16="http://schemas.microsoft.com/office/drawing/2014/main" val="1998262728"/>
                    </a:ext>
                  </a:extLst>
                </a:gridCol>
              </a:tblGrid>
              <a:tr h="440617">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Soll ich als Christ in meinen Familien- bzw. gesellschaftlichen Stand verbleiben?</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091303031"/>
                  </a:ext>
                </a:extLst>
              </a:tr>
              <a:tr h="987615">
                <a:tc>
                  <a:txBody>
                    <a:bodyPr/>
                    <a:lstStyle/>
                    <a:p>
                      <a:pPr>
                        <a:lnSpc>
                          <a:spcPct val="150000"/>
                        </a:lnSpc>
                        <a:spcAft>
                          <a:spcPts val="0"/>
                        </a:spcAft>
                      </a:pPr>
                      <a:r>
                        <a:rPr lang="de-CH" sz="2000" dirty="0">
                          <a:effectLst/>
                        </a:rPr>
                        <a:t>Situation:</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r>
                        <a:rPr lang="de-CH" sz="2000" dirty="0">
                          <a:solidFill>
                            <a:schemeClr val="tx1"/>
                          </a:solidFill>
                          <a:effectLst/>
                        </a:rPr>
                        <a:t>Wir haben schon gesehen, dass einige in Korinth ihren Familienstand ändern wollten. Auch waren viele Sklaven die frei werden wollten in der Gemeinde. Auch die "alte" Frage nach der Beschneidung wurde aufgeworfen. (diese Frage wurde am Apostelkonzil ein für alle Mal geklärt, </a:t>
                      </a:r>
                      <a:r>
                        <a:rPr lang="de-CH" sz="2000" dirty="0" err="1">
                          <a:solidFill>
                            <a:schemeClr val="tx1"/>
                          </a:solidFill>
                          <a:effectLst/>
                        </a:rPr>
                        <a:t>Apg</a:t>
                      </a:r>
                      <a:r>
                        <a:rPr lang="de-CH" sz="2000" dirty="0">
                          <a:solidFill>
                            <a:schemeClr val="tx1"/>
                          </a:solidFill>
                          <a:effectLst/>
                        </a:rPr>
                        <a:t> 15).</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765256927"/>
                  </a:ext>
                </a:extLst>
              </a:tr>
              <a:tr h="699506">
                <a:tc>
                  <a:txBody>
                    <a:bodyPr/>
                    <a:lstStyle/>
                    <a:p>
                      <a:pPr>
                        <a:lnSpc>
                          <a:spcPct val="150000"/>
                        </a:lnSpc>
                        <a:spcAft>
                          <a:spcPts val="0"/>
                        </a:spcAft>
                      </a:pPr>
                      <a:r>
                        <a:rPr lang="de-CH" sz="2000" dirty="0">
                          <a:effectLst/>
                        </a:rPr>
                        <a:t>Referenz:</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r>
                        <a:rPr lang="de-CH" sz="2000" dirty="0">
                          <a:solidFill>
                            <a:schemeClr val="tx1"/>
                          </a:solidFill>
                          <a:effectLst/>
                        </a:rPr>
                        <a:t>"</a:t>
                      </a:r>
                      <a:r>
                        <a:rPr lang="de-DE" sz="2000" dirty="0">
                          <a:solidFill>
                            <a:schemeClr val="tx1"/>
                          </a:solidFill>
                          <a:effectLst/>
                        </a:rPr>
                        <a:t>Doch wie Gott es jedem Einzelnen zugeteilt hat, wie der Herr jeden Einzelnen berufen hat, so wandle er! Und so ordne ich es in allen Gemeinden an. </a:t>
                      </a:r>
                      <a:r>
                        <a:rPr lang="de-CH" sz="2000" dirty="0">
                          <a:solidFill>
                            <a:schemeClr val="tx1"/>
                          </a:solidFill>
                          <a:effectLst/>
                        </a:rPr>
                        <a:t> … (7,17-24)</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875659733"/>
                  </a:ext>
                </a:extLst>
              </a:tr>
            </a:tbl>
          </a:graphicData>
        </a:graphic>
      </p:graphicFrame>
    </p:spTree>
    <p:extLst>
      <p:ext uri="{BB962C8B-B14F-4D97-AF65-F5344CB8AC3E}">
        <p14:creationId xmlns:p14="http://schemas.microsoft.com/office/powerpoint/2010/main" val="2547059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747360" cy="646331"/>
          </a:xfrm>
          <a:prstGeom prst="rect">
            <a:avLst/>
          </a:prstGeom>
          <a:noFill/>
        </p:spPr>
        <p:txBody>
          <a:bodyPr wrap="none" rtlCol="0">
            <a:spAutoFit/>
          </a:bodyPr>
          <a:lstStyle/>
          <a:p>
            <a:r>
              <a:rPr lang="de-CH" sz="3600" b="1" dirty="0"/>
              <a:t>In der Berufung bleiben (7,17 - 24)</a:t>
            </a:r>
            <a:endParaRPr lang="de-CH" sz="3600" dirty="0"/>
          </a:p>
        </p:txBody>
      </p:sp>
      <p:graphicFrame>
        <p:nvGraphicFramePr>
          <p:cNvPr id="2" name="Tabelle 1">
            <a:extLst>
              <a:ext uri="{FF2B5EF4-FFF2-40B4-BE49-F238E27FC236}">
                <a16:creationId xmlns:a16="http://schemas.microsoft.com/office/drawing/2014/main" id="{21AEBC0A-8B32-4275-B60A-6BB44C627AAE}"/>
              </a:ext>
            </a:extLst>
          </p:cNvPr>
          <p:cNvGraphicFramePr>
            <a:graphicFrameLocks noGrp="1"/>
          </p:cNvGraphicFramePr>
          <p:nvPr>
            <p:extLst>
              <p:ext uri="{D42A27DB-BD31-4B8C-83A1-F6EECF244321}">
                <p14:modId xmlns:p14="http://schemas.microsoft.com/office/powerpoint/2010/main" val="526384922"/>
              </p:ext>
            </p:extLst>
          </p:nvPr>
        </p:nvGraphicFramePr>
        <p:xfrm>
          <a:off x="492369" y="1147397"/>
          <a:ext cx="11262946" cy="4070838"/>
        </p:xfrm>
        <a:graphic>
          <a:graphicData uri="http://schemas.openxmlformats.org/drawingml/2006/table">
            <a:tbl>
              <a:tblPr firstRow="1" firstCol="1" bandRow="1">
                <a:tableStyleId>{5C22544A-7EE6-4342-B048-85BDC9FD1C3A}</a:tableStyleId>
              </a:tblPr>
              <a:tblGrid>
                <a:gridCol w="1428093">
                  <a:extLst>
                    <a:ext uri="{9D8B030D-6E8A-4147-A177-3AD203B41FA5}">
                      <a16:colId xmlns:a16="http://schemas.microsoft.com/office/drawing/2014/main" val="2263495494"/>
                    </a:ext>
                  </a:extLst>
                </a:gridCol>
                <a:gridCol w="9834853">
                  <a:extLst>
                    <a:ext uri="{9D8B030D-6E8A-4147-A177-3AD203B41FA5}">
                      <a16:colId xmlns:a16="http://schemas.microsoft.com/office/drawing/2014/main" val="1998262728"/>
                    </a:ext>
                  </a:extLst>
                </a:gridCol>
              </a:tblGrid>
              <a:tr h="440617">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Soll ich als Christ in meinen Familien- bzw. gesellschaftlichen Stand verbleiben?</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091303031"/>
                  </a:ext>
                </a:extLst>
              </a:tr>
              <a:tr h="987615">
                <a:tc>
                  <a:txBody>
                    <a:bodyPr/>
                    <a:lstStyle/>
                    <a:p>
                      <a:pPr>
                        <a:lnSpc>
                          <a:spcPct val="150000"/>
                        </a:lnSpc>
                        <a:spcAft>
                          <a:spcPts val="0"/>
                        </a:spcAft>
                      </a:pPr>
                      <a:r>
                        <a:rPr lang="de-CH" sz="2000" dirty="0">
                          <a:effectLst/>
                        </a:rPr>
                        <a:t>Situation:</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r>
                        <a:rPr lang="de-CH" sz="2000" dirty="0">
                          <a:solidFill>
                            <a:schemeClr val="tx1"/>
                          </a:solidFill>
                          <a:effectLst/>
                        </a:rPr>
                        <a:t>Wir haben schon gesehen, dass einige in Korinth ihren Familienstand ändern wollten. Auch waren viele Sklaven die frei werden wollten in der Gemeinde. Auch die "alte" Frage nach der Beschneidung wurde aufgeworfen. (diese Frage wurde am Apostelkonzil ein für alle Mal geklärt, </a:t>
                      </a:r>
                      <a:r>
                        <a:rPr lang="de-CH" sz="2000" dirty="0" err="1">
                          <a:solidFill>
                            <a:schemeClr val="tx1"/>
                          </a:solidFill>
                          <a:effectLst/>
                        </a:rPr>
                        <a:t>Apg</a:t>
                      </a:r>
                      <a:r>
                        <a:rPr lang="de-CH" sz="2000" dirty="0">
                          <a:solidFill>
                            <a:schemeClr val="tx1"/>
                          </a:solidFill>
                          <a:effectLst/>
                        </a:rPr>
                        <a:t> 15).</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765256927"/>
                  </a:ext>
                </a:extLst>
              </a:tr>
              <a:tr h="699506">
                <a:tc>
                  <a:txBody>
                    <a:bodyPr/>
                    <a:lstStyle/>
                    <a:p>
                      <a:pPr>
                        <a:lnSpc>
                          <a:spcPct val="150000"/>
                        </a:lnSpc>
                        <a:spcAft>
                          <a:spcPts val="0"/>
                        </a:spcAft>
                      </a:pPr>
                      <a:r>
                        <a:rPr lang="de-CH" sz="2000" dirty="0">
                          <a:effectLst/>
                        </a:rPr>
                        <a:t>Referenz:</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r>
                        <a:rPr lang="de-CH" sz="2000" dirty="0">
                          <a:solidFill>
                            <a:schemeClr val="tx1"/>
                          </a:solidFill>
                          <a:effectLst/>
                        </a:rPr>
                        <a:t>"</a:t>
                      </a:r>
                      <a:r>
                        <a:rPr lang="de-DE" sz="2000" dirty="0">
                          <a:solidFill>
                            <a:schemeClr val="tx1"/>
                          </a:solidFill>
                          <a:effectLst/>
                        </a:rPr>
                        <a:t>Doch wie Gott es jedem Einzelnen zugeteilt hat, wie der Herr jeden Einzelnen berufen hat, so wandle er! Und so ordne ich es in allen Gemeinden an. </a:t>
                      </a:r>
                      <a:r>
                        <a:rPr lang="de-CH" sz="2000" dirty="0">
                          <a:solidFill>
                            <a:schemeClr val="tx1"/>
                          </a:solidFill>
                          <a:effectLst/>
                        </a:rPr>
                        <a:t> … (7,17-24)</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875659733"/>
                  </a:ext>
                </a:extLst>
              </a:tr>
              <a:tr h="1711515">
                <a:tc>
                  <a:txBody>
                    <a:bodyPr/>
                    <a:lstStyle/>
                    <a:p>
                      <a:pPr>
                        <a:lnSpc>
                          <a:spcPct val="150000"/>
                        </a:lnSpc>
                        <a:spcAft>
                          <a:spcPts val="0"/>
                        </a:spcAft>
                      </a:pPr>
                      <a:r>
                        <a:rPr lang="de-CH" sz="2000" dirty="0">
                          <a:effectLst/>
                        </a:rPr>
                        <a:t>Antwort:</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Judenchristen / Heidenchristen: Bleibt in dem wo ihr berufen worden seid.</a:t>
                      </a:r>
                    </a:p>
                    <a:p>
                      <a:pPr>
                        <a:spcAft>
                          <a:spcPts val="0"/>
                        </a:spcAft>
                      </a:pPr>
                      <a:r>
                        <a:rPr lang="de-CH" sz="2000" dirty="0">
                          <a:solidFill>
                            <a:schemeClr val="tx1"/>
                          </a:solidFill>
                          <a:effectLst/>
                        </a:rPr>
                        <a:t> </a:t>
                      </a:r>
                    </a:p>
                    <a:p>
                      <a:pPr>
                        <a:spcAft>
                          <a:spcPts val="0"/>
                        </a:spcAft>
                      </a:pPr>
                      <a:r>
                        <a:rPr lang="de-CH" sz="2000" dirty="0">
                          <a:solidFill>
                            <a:schemeClr val="tx1"/>
                          </a:solidFill>
                          <a:effectLst/>
                        </a:rPr>
                        <a:t>Sklaven: Bleibe Sklave, wenn du aber frei werden kannst, so tue es!</a:t>
                      </a:r>
                    </a:p>
                    <a:p>
                      <a:pPr>
                        <a:spcAft>
                          <a:spcPts val="0"/>
                        </a:spcAft>
                      </a:pPr>
                      <a:r>
                        <a:rPr lang="de-CH" sz="2000" dirty="0">
                          <a:solidFill>
                            <a:schemeClr val="tx1"/>
                          </a:solidFill>
                          <a:effectLst/>
                        </a:rPr>
                        <a:t> </a:t>
                      </a:r>
                    </a:p>
                    <a:p>
                      <a:pPr>
                        <a:spcAft>
                          <a:spcPts val="0"/>
                        </a:spcAft>
                      </a:pPr>
                      <a:r>
                        <a:rPr lang="de-CH" sz="2000" dirty="0">
                          <a:solidFill>
                            <a:schemeClr val="tx1"/>
                          </a:solidFill>
                          <a:effectLst/>
                        </a:rPr>
                        <a:t>Alle: Jeder bleibe vor Gott in dem Stand, in dem er berufen worden ist.</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465082056"/>
                  </a:ext>
                </a:extLst>
              </a:tr>
            </a:tbl>
          </a:graphicData>
        </a:graphic>
      </p:graphicFrame>
    </p:spTree>
    <p:extLst>
      <p:ext uri="{BB962C8B-B14F-4D97-AF65-F5344CB8AC3E}">
        <p14:creationId xmlns:p14="http://schemas.microsoft.com/office/powerpoint/2010/main" val="3280926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6747360" cy="646331"/>
          </a:xfrm>
          <a:prstGeom prst="rect">
            <a:avLst/>
          </a:prstGeom>
          <a:noFill/>
        </p:spPr>
        <p:txBody>
          <a:bodyPr wrap="none" rtlCol="0">
            <a:spAutoFit/>
          </a:bodyPr>
          <a:lstStyle/>
          <a:p>
            <a:r>
              <a:rPr lang="de-CH" sz="3600" b="1" dirty="0"/>
              <a:t>In der Berufung bleiben (7,17 - 24)</a:t>
            </a:r>
            <a:endParaRPr lang="de-CH" sz="3600" dirty="0"/>
          </a:p>
        </p:txBody>
      </p:sp>
      <p:graphicFrame>
        <p:nvGraphicFramePr>
          <p:cNvPr id="2" name="Tabelle 1">
            <a:extLst>
              <a:ext uri="{FF2B5EF4-FFF2-40B4-BE49-F238E27FC236}">
                <a16:creationId xmlns:a16="http://schemas.microsoft.com/office/drawing/2014/main" id="{21AEBC0A-8B32-4275-B60A-6BB44C627AAE}"/>
              </a:ext>
            </a:extLst>
          </p:cNvPr>
          <p:cNvGraphicFramePr>
            <a:graphicFrameLocks noGrp="1"/>
          </p:cNvGraphicFramePr>
          <p:nvPr/>
        </p:nvGraphicFramePr>
        <p:xfrm>
          <a:off x="492369" y="1147397"/>
          <a:ext cx="11262946" cy="5387658"/>
        </p:xfrm>
        <a:graphic>
          <a:graphicData uri="http://schemas.openxmlformats.org/drawingml/2006/table">
            <a:tbl>
              <a:tblPr firstRow="1" firstCol="1" bandRow="1">
                <a:tableStyleId>{5C22544A-7EE6-4342-B048-85BDC9FD1C3A}</a:tableStyleId>
              </a:tblPr>
              <a:tblGrid>
                <a:gridCol w="1428093">
                  <a:extLst>
                    <a:ext uri="{9D8B030D-6E8A-4147-A177-3AD203B41FA5}">
                      <a16:colId xmlns:a16="http://schemas.microsoft.com/office/drawing/2014/main" val="2263495494"/>
                    </a:ext>
                  </a:extLst>
                </a:gridCol>
                <a:gridCol w="9834853">
                  <a:extLst>
                    <a:ext uri="{9D8B030D-6E8A-4147-A177-3AD203B41FA5}">
                      <a16:colId xmlns:a16="http://schemas.microsoft.com/office/drawing/2014/main" val="1998262728"/>
                    </a:ext>
                  </a:extLst>
                </a:gridCol>
              </a:tblGrid>
              <a:tr h="440617">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Soll ich als Christ in meinen Familien- bzw. gesellschaftlichen Stand verbleiben?</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091303031"/>
                  </a:ext>
                </a:extLst>
              </a:tr>
              <a:tr h="987615">
                <a:tc>
                  <a:txBody>
                    <a:bodyPr/>
                    <a:lstStyle/>
                    <a:p>
                      <a:pPr>
                        <a:lnSpc>
                          <a:spcPct val="150000"/>
                        </a:lnSpc>
                        <a:spcAft>
                          <a:spcPts val="0"/>
                        </a:spcAft>
                      </a:pPr>
                      <a:r>
                        <a:rPr lang="de-CH" sz="2000" dirty="0">
                          <a:effectLst/>
                        </a:rPr>
                        <a:t>Situation:</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r>
                        <a:rPr lang="de-CH" sz="2000" dirty="0">
                          <a:solidFill>
                            <a:schemeClr val="tx1"/>
                          </a:solidFill>
                          <a:effectLst/>
                        </a:rPr>
                        <a:t>Wir haben schon gesehen, dass einige in Korinth ihren Familienstand ändern wollten. Auch waren viele Sklaven die frei werden wollten in der Gemeinde. Auch die "alte" Frage nach der Beschneidung wurde aufgeworfen. (diese Frage wurde am Apostelkonzil ein für alle Mal geklärt, </a:t>
                      </a:r>
                      <a:r>
                        <a:rPr lang="de-CH" sz="2000" dirty="0" err="1">
                          <a:solidFill>
                            <a:schemeClr val="tx1"/>
                          </a:solidFill>
                          <a:effectLst/>
                        </a:rPr>
                        <a:t>Apg</a:t>
                      </a:r>
                      <a:r>
                        <a:rPr lang="de-CH" sz="2000" dirty="0">
                          <a:solidFill>
                            <a:schemeClr val="tx1"/>
                          </a:solidFill>
                          <a:effectLst/>
                        </a:rPr>
                        <a:t> 15).</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1765256927"/>
                  </a:ext>
                </a:extLst>
              </a:tr>
              <a:tr h="699506">
                <a:tc>
                  <a:txBody>
                    <a:bodyPr/>
                    <a:lstStyle/>
                    <a:p>
                      <a:pPr>
                        <a:lnSpc>
                          <a:spcPct val="150000"/>
                        </a:lnSpc>
                        <a:spcAft>
                          <a:spcPts val="0"/>
                        </a:spcAft>
                      </a:pPr>
                      <a:r>
                        <a:rPr lang="de-CH" sz="2000" dirty="0">
                          <a:effectLst/>
                        </a:rPr>
                        <a:t>Referenz:</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r>
                        <a:rPr lang="de-CH" sz="2000" dirty="0">
                          <a:solidFill>
                            <a:schemeClr val="tx1"/>
                          </a:solidFill>
                          <a:effectLst/>
                        </a:rPr>
                        <a:t>"</a:t>
                      </a:r>
                      <a:r>
                        <a:rPr lang="de-DE" sz="2000" dirty="0">
                          <a:solidFill>
                            <a:schemeClr val="tx1"/>
                          </a:solidFill>
                          <a:effectLst/>
                        </a:rPr>
                        <a:t>Doch wie Gott es jedem Einzelnen zugeteilt hat, wie der Herr jeden Einzelnen berufen hat, so wandle er! Und so ordne ich es in allen Gemeinden an. </a:t>
                      </a:r>
                      <a:r>
                        <a:rPr lang="de-CH" sz="2000" dirty="0">
                          <a:solidFill>
                            <a:schemeClr val="tx1"/>
                          </a:solidFill>
                          <a:effectLst/>
                        </a:rPr>
                        <a:t> … (7,17-24)</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875659733"/>
                  </a:ext>
                </a:extLst>
              </a:tr>
              <a:tr h="1711515">
                <a:tc>
                  <a:txBody>
                    <a:bodyPr/>
                    <a:lstStyle/>
                    <a:p>
                      <a:pPr>
                        <a:lnSpc>
                          <a:spcPct val="150000"/>
                        </a:lnSpc>
                        <a:spcAft>
                          <a:spcPts val="0"/>
                        </a:spcAft>
                      </a:pPr>
                      <a:r>
                        <a:rPr lang="de-CH" sz="2000" dirty="0">
                          <a:effectLst/>
                        </a:rPr>
                        <a:t>Antwort:</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Judenchristen / Heidenchristen: Bleibt in dem wo ihr berufen worden seid.</a:t>
                      </a:r>
                    </a:p>
                    <a:p>
                      <a:pPr>
                        <a:spcAft>
                          <a:spcPts val="0"/>
                        </a:spcAft>
                      </a:pPr>
                      <a:r>
                        <a:rPr lang="de-CH" sz="2000" dirty="0">
                          <a:solidFill>
                            <a:schemeClr val="tx1"/>
                          </a:solidFill>
                          <a:effectLst/>
                        </a:rPr>
                        <a:t> </a:t>
                      </a:r>
                    </a:p>
                    <a:p>
                      <a:pPr>
                        <a:spcAft>
                          <a:spcPts val="0"/>
                        </a:spcAft>
                      </a:pPr>
                      <a:r>
                        <a:rPr lang="de-CH" sz="2000" dirty="0">
                          <a:solidFill>
                            <a:schemeClr val="tx1"/>
                          </a:solidFill>
                          <a:effectLst/>
                        </a:rPr>
                        <a:t>Sklaven: Bleibe Sklave, wenn du aber frei werden kannst, so tue es!</a:t>
                      </a:r>
                    </a:p>
                    <a:p>
                      <a:pPr>
                        <a:spcAft>
                          <a:spcPts val="0"/>
                        </a:spcAft>
                      </a:pPr>
                      <a:r>
                        <a:rPr lang="de-CH" sz="2000" dirty="0">
                          <a:solidFill>
                            <a:schemeClr val="tx1"/>
                          </a:solidFill>
                          <a:effectLst/>
                        </a:rPr>
                        <a:t> </a:t>
                      </a:r>
                    </a:p>
                    <a:p>
                      <a:pPr>
                        <a:spcAft>
                          <a:spcPts val="0"/>
                        </a:spcAft>
                      </a:pPr>
                      <a:r>
                        <a:rPr lang="de-CH" sz="2000" dirty="0">
                          <a:solidFill>
                            <a:schemeClr val="tx1"/>
                          </a:solidFill>
                          <a:effectLst/>
                        </a:rPr>
                        <a:t>Alle: Jeder bleibe vor Gott in dem Stand, in dem er berufen worden ist.</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465082056"/>
                  </a:ext>
                </a:extLst>
              </a:tr>
              <a:tr h="1316820">
                <a:tc>
                  <a:txBody>
                    <a:bodyPr/>
                    <a:lstStyle/>
                    <a:p>
                      <a:pPr>
                        <a:lnSpc>
                          <a:spcPct val="150000"/>
                        </a:lnSpc>
                        <a:spcAft>
                          <a:spcPts val="0"/>
                        </a:spcAft>
                      </a:pPr>
                      <a:r>
                        <a:rPr lang="de-CH" sz="2000" dirty="0">
                          <a:effectLst/>
                        </a:rPr>
                        <a:t>Fazit:</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Paulus ermutigt uns, bereitwillig unsere familiäre und gesellschaftliche Lebenssituation zu akzeptieren und nicht dagegen zu rebellieren. Verfallen wir nicht der Lüge, dass wir unter anderen Lebens-Umständen (z.B. andere Gemeinde, anderer Ehepartner, anderer Beruf, usw.) Gott besser dienen könnten.</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7961" marR="57961" marT="0" marB="0">
                    <a:solidFill>
                      <a:schemeClr val="bg1"/>
                    </a:solidFill>
                  </a:tcPr>
                </a:tc>
                <a:extLst>
                  <a:ext uri="{0D108BD9-81ED-4DB2-BD59-A6C34878D82A}">
                    <a16:rowId xmlns:a16="http://schemas.microsoft.com/office/drawing/2014/main" val="2423997388"/>
                  </a:ext>
                </a:extLst>
              </a:tr>
            </a:tbl>
          </a:graphicData>
        </a:graphic>
      </p:graphicFrame>
    </p:spTree>
    <p:extLst>
      <p:ext uri="{BB962C8B-B14F-4D97-AF65-F5344CB8AC3E}">
        <p14:creationId xmlns:p14="http://schemas.microsoft.com/office/powerpoint/2010/main" val="3865312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538621340"/>
              </p:ext>
            </p:extLst>
          </p:nvPr>
        </p:nvGraphicFramePr>
        <p:xfrm>
          <a:off x="474786" y="1103435"/>
          <a:ext cx="11254152" cy="530352"/>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202689">
                <a:tc>
                  <a:txBody>
                    <a:bodyPr/>
                    <a:lstStyle/>
                    <a:p>
                      <a:pPr>
                        <a:lnSpc>
                          <a:spcPct val="150000"/>
                        </a:lnSpc>
                        <a:spcAft>
                          <a:spcPts val="0"/>
                        </a:spcAft>
                      </a:pPr>
                      <a:r>
                        <a:rPr lang="de-CH" sz="2600" dirty="0">
                          <a:effectLst/>
                        </a:rPr>
                        <a:t>Frage:</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800" dirty="0">
                        <a:solidFill>
                          <a:schemeClr val="tx1"/>
                        </a:solidFill>
                        <a:effectLst/>
                      </a:endParaRPr>
                    </a:p>
                    <a:p>
                      <a:pPr>
                        <a:spcAft>
                          <a:spcPts val="0"/>
                        </a:spcAft>
                      </a:pPr>
                      <a:r>
                        <a:rPr lang="de-CH" sz="2600" dirty="0">
                          <a:solidFill>
                            <a:schemeClr val="tx1"/>
                          </a:solidFill>
                          <a:effectLst/>
                        </a:rPr>
                        <a:t>Was ist mit den Unverheirateten?</a:t>
                      </a:r>
                      <a:endParaRPr lang="de-CH" sz="2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1761557120"/>
                  </a:ext>
                </a:extLst>
              </a:tr>
            </a:tbl>
          </a:graphicData>
        </a:graphic>
      </p:graphicFrame>
    </p:spTree>
    <p:extLst>
      <p:ext uri="{BB962C8B-B14F-4D97-AF65-F5344CB8AC3E}">
        <p14:creationId xmlns:p14="http://schemas.microsoft.com/office/powerpoint/2010/main" val="147506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351943" cy="861774"/>
          </a:xfrm>
          <a:prstGeom prst="rect">
            <a:avLst/>
          </a:prstGeom>
          <a:noFill/>
        </p:spPr>
        <p:txBody>
          <a:bodyPr wrap="none" rtlCol="0">
            <a:spAutoFit/>
          </a:bodyPr>
          <a:lstStyle/>
          <a:p>
            <a:r>
              <a:rPr lang="de-CH" sz="5000" b="1" dirty="0"/>
              <a:t>1. Korinther</a:t>
            </a:r>
            <a:endParaRPr lang="de-CH" sz="5000" dirty="0">
              <a:latin typeface="Trebuchet MS" panose="020B0603020202020204" pitchFamily="34" charset="0"/>
            </a:endParaRPr>
          </a:p>
        </p:txBody>
      </p:sp>
      <p:sp>
        <p:nvSpPr>
          <p:cNvPr id="4" name="Textfeld 3"/>
          <p:cNvSpPr txBox="1"/>
          <p:nvPr/>
        </p:nvSpPr>
        <p:spPr>
          <a:xfrm>
            <a:off x="553480" y="1549904"/>
            <a:ext cx="4301755" cy="615553"/>
          </a:xfrm>
          <a:prstGeom prst="rect">
            <a:avLst/>
          </a:prstGeom>
          <a:noFill/>
        </p:spPr>
        <p:txBody>
          <a:bodyPr wrap="none" rtlCol="0">
            <a:spAutoFit/>
          </a:bodyPr>
          <a:lstStyle/>
          <a:p>
            <a:pPr lvl="0"/>
            <a:r>
              <a:rPr lang="de-CH" sz="3400" dirty="0"/>
              <a:t>Kapitel: 16 | Verse: 437</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814961395"/>
              </p:ext>
            </p:extLst>
          </p:nvPr>
        </p:nvGraphicFramePr>
        <p:xfrm>
          <a:off x="474786" y="1103435"/>
          <a:ext cx="11254152" cy="2249424"/>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202689">
                <a:tc>
                  <a:txBody>
                    <a:bodyPr/>
                    <a:lstStyle/>
                    <a:p>
                      <a:pPr>
                        <a:lnSpc>
                          <a:spcPct val="150000"/>
                        </a:lnSpc>
                        <a:spcAft>
                          <a:spcPts val="0"/>
                        </a:spcAft>
                      </a:pPr>
                      <a:r>
                        <a:rPr lang="de-CH" sz="2600" dirty="0">
                          <a:effectLst/>
                        </a:rPr>
                        <a:t>Frage:</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800" dirty="0">
                        <a:solidFill>
                          <a:schemeClr val="tx1"/>
                        </a:solidFill>
                        <a:effectLst/>
                      </a:endParaRPr>
                    </a:p>
                    <a:p>
                      <a:pPr>
                        <a:spcAft>
                          <a:spcPts val="0"/>
                        </a:spcAft>
                      </a:pPr>
                      <a:r>
                        <a:rPr lang="de-CH" sz="2600" dirty="0">
                          <a:solidFill>
                            <a:schemeClr val="tx1"/>
                          </a:solidFill>
                          <a:effectLst/>
                        </a:rPr>
                        <a:t>Was ist mit den Unverheirateten?</a:t>
                      </a:r>
                      <a:endParaRPr lang="de-CH" sz="2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1761557120"/>
                  </a:ext>
                </a:extLst>
              </a:tr>
              <a:tr h="349075">
                <a:tc>
                  <a:txBody>
                    <a:bodyPr/>
                    <a:lstStyle/>
                    <a:p>
                      <a:pPr>
                        <a:lnSpc>
                          <a:spcPct val="150000"/>
                        </a:lnSpc>
                        <a:spcAft>
                          <a:spcPts val="0"/>
                        </a:spcAft>
                      </a:pPr>
                      <a:r>
                        <a:rPr lang="de-CH" sz="2600" dirty="0">
                          <a:effectLst/>
                        </a:rPr>
                        <a:t>Situation:</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r>
                        <a:rPr lang="de-CH" sz="2600" dirty="0">
                          <a:solidFill>
                            <a:schemeClr val="tx1"/>
                          </a:solidFill>
                          <a:effectLst/>
                        </a:rPr>
                        <a:t>Paulus greift diese Frage auf, und nennt sechs Gründe, wieso Singlesein / Witwenschaft (obwohl nicht besser als Ehe) verschiedene praktische Vorteile mit sich bringt.</a:t>
                      </a:r>
                      <a:endParaRPr lang="de-CH" sz="2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609313161"/>
                  </a:ext>
                </a:extLst>
              </a:tr>
              <a:tr h="188726">
                <a:tc>
                  <a:txBody>
                    <a:bodyPr/>
                    <a:lstStyle/>
                    <a:p>
                      <a:pPr>
                        <a:lnSpc>
                          <a:spcPct val="150000"/>
                        </a:lnSpc>
                        <a:spcAft>
                          <a:spcPts val="0"/>
                        </a:spcAft>
                      </a:pPr>
                      <a:r>
                        <a:rPr lang="de-CH" sz="2600" dirty="0">
                          <a:effectLst/>
                        </a:rPr>
                        <a:t>Referenz:</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600" dirty="0">
                          <a:solidFill>
                            <a:schemeClr val="tx1"/>
                          </a:solidFill>
                          <a:effectLst/>
                        </a:rPr>
                        <a:t>7,25-40</a:t>
                      </a:r>
                      <a:endParaRPr lang="de-CH" sz="2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3394653179"/>
                  </a:ext>
                </a:extLst>
              </a:tr>
            </a:tbl>
          </a:graphicData>
        </a:graphic>
      </p:graphicFrame>
    </p:spTree>
    <p:extLst>
      <p:ext uri="{BB962C8B-B14F-4D97-AF65-F5344CB8AC3E}">
        <p14:creationId xmlns:p14="http://schemas.microsoft.com/office/powerpoint/2010/main" val="1833072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3851083238"/>
              </p:ext>
            </p:extLst>
          </p:nvPr>
        </p:nvGraphicFramePr>
        <p:xfrm>
          <a:off x="474786" y="1103435"/>
          <a:ext cx="11254152" cy="1929911"/>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1929911">
                <a:tc>
                  <a:txBody>
                    <a:bodyPr/>
                    <a:lstStyle/>
                    <a:p>
                      <a:pPr>
                        <a:lnSpc>
                          <a:spcPct val="150000"/>
                        </a:lnSpc>
                        <a:spcAft>
                          <a:spcPts val="0"/>
                        </a:spcAft>
                      </a:pPr>
                      <a:r>
                        <a:rPr lang="de-CH" sz="2600" dirty="0">
                          <a:effectLst/>
                        </a:rPr>
                        <a:t>Antwort:</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800" b="0" dirty="0">
                        <a:solidFill>
                          <a:schemeClr val="tx1"/>
                        </a:solidFill>
                        <a:effectLst/>
                      </a:endParaRPr>
                    </a:p>
                    <a:p>
                      <a:pPr>
                        <a:spcAft>
                          <a:spcPts val="0"/>
                        </a:spcAft>
                      </a:pPr>
                      <a:r>
                        <a:rPr lang="de-CH" sz="2600" b="0" dirty="0">
                          <a:solidFill>
                            <a:schemeClr val="tx1"/>
                          </a:solidFill>
                          <a:effectLst/>
                        </a:rPr>
                        <a:t>Grund 1 | 25-27: Paulus spricht Notsituationen an, mit denen man "allein" besser zu Rande kommt. Vielleicht spricht Paulus die Verfolgung an, die ca. 10 Jahre später unter Nero über die Christen kommen wird (1Petr).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1125734583"/>
                  </a:ext>
                </a:extLst>
              </a:tr>
            </a:tbl>
          </a:graphicData>
        </a:graphic>
      </p:graphicFrame>
    </p:spTree>
    <p:extLst>
      <p:ext uri="{BB962C8B-B14F-4D97-AF65-F5344CB8AC3E}">
        <p14:creationId xmlns:p14="http://schemas.microsoft.com/office/powerpoint/2010/main" val="2588499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3890773246"/>
              </p:ext>
            </p:extLst>
          </p:nvPr>
        </p:nvGraphicFramePr>
        <p:xfrm>
          <a:off x="474786" y="1103435"/>
          <a:ext cx="11254152" cy="2708030"/>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2708030">
                <a:tc>
                  <a:txBody>
                    <a:bodyPr/>
                    <a:lstStyle/>
                    <a:p>
                      <a:pPr>
                        <a:lnSpc>
                          <a:spcPct val="150000"/>
                        </a:lnSpc>
                        <a:spcAft>
                          <a:spcPts val="0"/>
                        </a:spcAft>
                      </a:pPr>
                      <a:r>
                        <a:rPr lang="de-CH" sz="2600" dirty="0">
                          <a:effectLst/>
                        </a:rPr>
                        <a:t>Antwort:</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800" b="0" dirty="0">
                        <a:solidFill>
                          <a:schemeClr val="tx1"/>
                        </a:solidFill>
                        <a:effectLst/>
                      </a:endParaRPr>
                    </a:p>
                    <a:p>
                      <a:pPr>
                        <a:spcAft>
                          <a:spcPts val="0"/>
                        </a:spcAft>
                      </a:pPr>
                      <a:r>
                        <a:rPr lang="de-CH" sz="2600" b="0" dirty="0">
                          <a:solidFill>
                            <a:schemeClr val="tx1"/>
                          </a:solidFill>
                          <a:effectLst/>
                        </a:rPr>
                        <a:t>Grund 2 | 28: Durch Singlesein "erspart" man sich die "Bedrängnisse des Fleisches". Gemeint sind hier allfällige Konflikte, unterschiedliche Ansichten und Auffassungen, usw.. Eine Ehe wird von zwei sündigen Menschen geschlossen, was unweigerlich zu "Bedrängnissen des Fleisches" führen wird. Diese Bedrängnisse der Ehe können weit schlimmer sein, als die Bedrängnisse des Singleseins. </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1125734583"/>
                  </a:ext>
                </a:extLst>
              </a:tr>
            </a:tbl>
          </a:graphicData>
        </a:graphic>
      </p:graphicFrame>
    </p:spTree>
    <p:extLst>
      <p:ext uri="{BB962C8B-B14F-4D97-AF65-F5344CB8AC3E}">
        <p14:creationId xmlns:p14="http://schemas.microsoft.com/office/powerpoint/2010/main" val="3376827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1568550690"/>
              </p:ext>
            </p:extLst>
          </p:nvPr>
        </p:nvGraphicFramePr>
        <p:xfrm>
          <a:off x="474786" y="1103435"/>
          <a:ext cx="11254152" cy="1630973"/>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1630973">
                <a:tc>
                  <a:txBody>
                    <a:bodyPr/>
                    <a:lstStyle/>
                    <a:p>
                      <a:pPr>
                        <a:lnSpc>
                          <a:spcPct val="150000"/>
                        </a:lnSpc>
                        <a:spcAft>
                          <a:spcPts val="0"/>
                        </a:spcAft>
                      </a:pPr>
                      <a:r>
                        <a:rPr lang="de-CH" sz="2600" dirty="0">
                          <a:effectLst/>
                        </a:rPr>
                        <a:t>Antwort:</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800" b="0" dirty="0">
                        <a:solidFill>
                          <a:schemeClr val="tx1"/>
                        </a:solidFill>
                        <a:effectLst/>
                      </a:endParaRPr>
                    </a:p>
                    <a:p>
                      <a:pPr>
                        <a:spcAft>
                          <a:spcPts val="0"/>
                        </a:spcAft>
                      </a:pPr>
                      <a:r>
                        <a:rPr lang="de-CH" sz="2600" b="0" dirty="0">
                          <a:solidFill>
                            <a:schemeClr val="tx1"/>
                          </a:solidFill>
                          <a:effectLst/>
                        </a:rPr>
                        <a:t>Grund 3 | 29-31: Die Vergänglichkeit der Welt. Die Zeit auf Erden ist kurz bemessen.  Paulus erklärt, dass die Beziehung zum Herrn Jesus jeder anderen (legitimen) irdischen Beziehung übergeordnet ist. </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1125734583"/>
                  </a:ext>
                </a:extLst>
              </a:tr>
            </a:tbl>
          </a:graphicData>
        </a:graphic>
      </p:graphicFrame>
    </p:spTree>
    <p:extLst>
      <p:ext uri="{BB962C8B-B14F-4D97-AF65-F5344CB8AC3E}">
        <p14:creationId xmlns:p14="http://schemas.microsoft.com/office/powerpoint/2010/main" val="3022706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4118293167"/>
              </p:ext>
            </p:extLst>
          </p:nvPr>
        </p:nvGraphicFramePr>
        <p:xfrm>
          <a:off x="474786" y="1103435"/>
          <a:ext cx="11254152" cy="2079380"/>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2079380">
                <a:tc>
                  <a:txBody>
                    <a:bodyPr/>
                    <a:lstStyle/>
                    <a:p>
                      <a:pPr>
                        <a:lnSpc>
                          <a:spcPct val="150000"/>
                        </a:lnSpc>
                        <a:spcAft>
                          <a:spcPts val="0"/>
                        </a:spcAft>
                      </a:pPr>
                      <a:r>
                        <a:rPr lang="de-CH" sz="2600" dirty="0">
                          <a:effectLst/>
                        </a:rPr>
                        <a:t>Antwort:</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800" b="0" dirty="0">
                        <a:solidFill>
                          <a:schemeClr val="tx1"/>
                        </a:solidFill>
                        <a:effectLst/>
                      </a:endParaRPr>
                    </a:p>
                    <a:p>
                      <a:pPr>
                        <a:spcAft>
                          <a:spcPts val="0"/>
                        </a:spcAft>
                      </a:pPr>
                      <a:r>
                        <a:rPr lang="de-CH" sz="2600" b="0" dirty="0">
                          <a:solidFill>
                            <a:schemeClr val="tx1"/>
                          </a:solidFill>
                          <a:effectLst/>
                        </a:rPr>
                        <a:t>Grund 4 | 32-35: Singlesein bietet die Gelegenheit eine "grössere" Hingabe an den Herrn zu leben. In einer Ehe wird dies, wenn auch legitim, eingeschränkt. Paulus fordert jedoch Singles wie auch Eheleute auf "beständig und ohne Ablenkung beim Herrn zu bleiben".</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1125734583"/>
                  </a:ext>
                </a:extLst>
              </a:tr>
            </a:tbl>
          </a:graphicData>
        </a:graphic>
      </p:graphicFrame>
    </p:spTree>
    <p:extLst>
      <p:ext uri="{BB962C8B-B14F-4D97-AF65-F5344CB8AC3E}">
        <p14:creationId xmlns:p14="http://schemas.microsoft.com/office/powerpoint/2010/main" val="345424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2578185207"/>
              </p:ext>
            </p:extLst>
          </p:nvPr>
        </p:nvGraphicFramePr>
        <p:xfrm>
          <a:off x="474786" y="1103435"/>
          <a:ext cx="11254152" cy="2435469"/>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2435469">
                <a:tc>
                  <a:txBody>
                    <a:bodyPr/>
                    <a:lstStyle/>
                    <a:p>
                      <a:pPr>
                        <a:lnSpc>
                          <a:spcPct val="150000"/>
                        </a:lnSpc>
                        <a:spcAft>
                          <a:spcPts val="0"/>
                        </a:spcAft>
                      </a:pPr>
                      <a:r>
                        <a:rPr lang="de-CH" sz="2600" dirty="0">
                          <a:effectLst/>
                        </a:rPr>
                        <a:t>Antwort:</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800" b="0" dirty="0">
                        <a:solidFill>
                          <a:schemeClr val="tx1"/>
                        </a:solidFill>
                        <a:effectLst/>
                      </a:endParaRPr>
                    </a:p>
                    <a:p>
                      <a:pPr>
                        <a:spcAft>
                          <a:spcPts val="0"/>
                        </a:spcAft>
                      </a:pPr>
                      <a:r>
                        <a:rPr lang="de-CH" sz="2600" b="0" dirty="0">
                          <a:solidFill>
                            <a:schemeClr val="tx1"/>
                          </a:solidFill>
                          <a:effectLst/>
                        </a:rPr>
                        <a:t>Grund 5 | 36-38: (Auslegung schwierig) Gesichert kann man über diese Verse sagen, dass wenn jemand unverheiratet bleiben will richtig handelt, doch wenn er heiraten will, "nicht sündigt". Voraussetzung der Singleschaft ist wie schon verschiedentlich dargelegt in diesem Kapitel der Aspekt der "Selbstbeherrschung".</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1125734583"/>
                  </a:ext>
                </a:extLst>
              </a:tr>
            </a:tbl>
          </a:graphicData>
        </a:graphic>
      </p:graphicFrame>
    </p:spTree>
    <p:extLst>
      <p:ext uri="{BB962C8B-B14F-4D97-AF65-F5344CB8AC3E}">
        <p14:creationId xmlns:p14="http://schemas.microsoft.com/office/powerpoint/2010/main" val="3542486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3031256925"/>
              </p:ext>
            </p:extLst>
          </p:nvPr>
        </p:nvGraphicFramePr>
        <p:xfrm>
          <a:off x="474786" y="1103435"/>
          <a:ext cx="11254152" cy="2404696"/>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2404696">
                <a:tc>
                  <a:txBody>
                    <a:bodyPr/>
                    <a:lstStyle/>
                    <a:p>
                      <a:pPr>
                        <a:lnSpc>
                          <a:spcPct val="150000"/>
                        </a:lnSpc>
                        <a:spcAft>
                          <a:spcPts val="0"/>
                        </a:spcAft>
                      </a:pPr>
                      <a:r>
                        <a:rPr lang="de-CH" sz="2600" dirty="0">
                          <a:effectLst/>
                        </a:rPr>
                        <a:t>Antwort:</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endParaRPr lang="de-CH" sz="800" b="0" dirty="0">
                        <a:solidFill>
                          <a:schemeClr val="tx1"/>
                        </a:solidFill>
                        <a:effectLst/>
                      </a:endParaRPr>
                    </a:p>
                    <a:p>
                      <a:pPr>
                        <a:spcAft>
                          <a:spcPts val="0"/>
                        </a:spcAft>
                      </a:pPr>
                      <a:r>
                        <a:rPr lang="de-CH" sz="2600" b="0" dirty="0">
                          <a:solidFill>
                            <a:schemeClr val="tx1"/>
                          </a:solidFill>
                          <a:effectLst/>
                        </a:rPr>
                        <a:t>Grund 6 | 39-40: Diese Verse behandeln den Stand der Witwenschaft. Eine Witwe ist frei wieder zu heiraten, nur soll dies "im Herrn geschehen". D.h. nicht nur einen Christen zu heiraten, sondern im Willen Gottes zu heiraten. Wie im gesamten Kontext rät Paulus auch hier unverheiratet zu bleiben. "Glückseliger aber, wenn sie so bleibt."</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1125734583"/>
                  </a:ext>
                </a:extLst>
              </a:tr>
            </a:tbl>
          </a:graphicData>
        </a:graphic>
      </p:graphicFrame>
    </p:spTree>
    <p:extLst>
      <p:ext uri="{BB962C8B-B14F-4D97-AF65-F5344CB8AC3E}">
        <p14:creationId xmlns:p14="http://schemas.microsoft.com/office/powerpoint/2010/main" val="1396930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111079" cy="646331"/>
          </a:xfrm>
          <a:prstGeom prst="rect">
            <a:avLst/>
          </a:prstGeom>
          <a:noFill/>
        </p:spPr>
        <p:txBody>
          <a:bodyPr wrap="none" rtlCol="0">
            <a:spAutoFit/>
          </a:bodyPr>
          <a:lstStyle/>
          <a:p>
            <a:r>
              <a:rPr lang="de-CH" sz="3600" b="1" dirty="0"/>
              <a:t>Unverheiratete (7,25 - 40)</a:t>
            </a:r>
            <a:endParaRPr lang="de-CH" sz="3600" dirty="0"/>
          </a:p>
        </p:txBody>
      </p:sp>
      <p:graphicFrame>
        <p:nvGraphicFramePr>
          <p:cNvPr id="2" name="Tabelle 1">
            <a:extLst>
              <a:ext uri="{FF2B5EF4-FFF2-40B4-BE49-F238E27FC236}">
                <a16:creationId xmlns:a16="http://schemas.microsoft.com/office/drawing/2014/main" id="{EAAC4EE0-F528-460D-9449-C1B2057B1C82}"/>
              </a:ext>
            </a:extLst>
          </p:cNvPr>
          <p:cNvGraphicFramePr>
            <a:graphicFrameLocks noGrp="1"/>
          </p:cNvGraphicFramePr>
          <p:nvPr>
            <p:extLst>
              <p:ext uri="{D42A27DB-BD31-4B8C-83A1-F6EECF244321}">
                <p14:modId xmlns:p14="http://schemas.microsoft.com/office/powerpoint/2010/main" val="1173713903"/>
              </p:ext>
            </p:extLst>
          </p:nvPr>
        </p:nvGraphicFramePr>
        <p:xfrm>
          <a:off x="474786" y="1103435"/>
          <a:ext cx="11254152" cy="2017834"/>
        </p:xfrm>
        <a:graphic>
          <a:graphicData uri="http://schemas.openxmlformats.org/drawingml/2006/table">
            <a:tbl>
              <a:tblPr firstRow="1" firstCol="1" bandRow="1">
                <a:tableStyleId>{5C22544A-7EE6-4342-B048-85BDC9FD1C3A}</a:tableStyleId>
              </a:tblPr>
              <a:tblGrid>
                <a:gridCol w="1587010">
                  <a:extLst>
                    <a:ext uri="{9D8B030D-6E8A-4147-A177-3AD203B41FA5}">
                      <a16:colId xmlns:a16="http://schemas.microsoft.com/office/drawing/2014/main" val="3127652215"/>
                    </a:ext>
                  </a:extLst>
                </a:gridCol>
                <a:gridCol w="9667142">
                  <a:extLst>
                    <a:ext uri="{9D8B030D-6E8A-4147-A177-3AD203B41FA5}">
                      <a16:colId xmlns:a16="http://schemas.microsoft.com/office/drawing/2014/main" val="3681934653"/>
                    </a:ext>
                  </a:extLst>
                </a:gridCol>
              </a:tblGrid>
              <a:tr h="2017834">
                <a:tc>
                  <a:txBody>
                    <a:bodyPr/>
                    <a:lstStyle/>
                    <a:p>
                      <a:pPr>
                        <a:lnSpc>
                          <a:spcPct val="150000"/>
                        </a:lnSpc>
                        <a:spcAft>
                          <a:spcPts val="0"/>
                        </a:spcAft>
                      </a:pPr>
                      <a:r>
                        <a:rPr lang="de-CH" sz="2600" dirty="0">
                          <a:effectLst/>
                        </a:rPr>
                        <a:t>Fazit:</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rgbClr val="0070C0"/>
                    </a:solidFill>
                  </a:tcPr>
                </a:tc>
                <a:tc>
                  <a:txBody>
                    <a:bodyPr/>
                    <a:lstStyle/>
                    <a:p>
                      <a:pPr>
                        <a:spcAft>
                          <a:spcPts val="0"/>
                        </a:spcAft>
                      </a:pPr>
                      <a:r>
                        <a:rPr lang="de-CH" sz="2600" b="0" dirty="0">
                          <a:solidFill>
                            <a:schemeClr val="tx1"/>
                          </a:solidFill>
                          <a:effectLst/>
                        </a:rPr>
                        <a:t>Singlesein ist eine von Gott gegebene Gabe. Wer dies von Gott her erkennt und annimmt, kann in seiner Hingabe ungeteilter dem Herrn dienen und nachfolgen. Paulus sagt es so: "Also, wer heiratet, handelt recht, wer aber nicht heiratet, handelt besser." (7,38)</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21" marR="41721" marT="0" marB="0">
                    <a:solidFill>
                      <a:schemeClr val="bg1"/>
                    </a:solidFill>
                  </a:tcPr>
                </a:tc>
                <a:extLst>
                  <a:ext uri="{0D108BD9-81ED-4DB2-BD59-A6C34878D82A}">
                    <a16:rowId xmlns:a16="http://schemas.microsoft.com/office/drawing/2014/main" val="4018198723"/>
                  </a:ext>
                </a:extLst>
              </a:tr>
            </a:tbl>
          </a:graphicData>
        </a:graphic>
      </p:graphicFrame>
    </p:spTree>
    <p:extLst>
      <p:ext uri="{BB962C8B-B14F-4D97-AF65-F5344CB8AC3E}">
        <p14:creationId xmlns:p14="http://schemas.microsoft.com/office/powerpoint/2010/main" val="2638639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93649" y="1389834"/>
            <a:ext cx="10187661" cy="3323987"/>
          </a:xfrm>
          <a:prstGeom prst="rect">
            <a:avLst/>
          </a:prstGeom>
          <a:noFill/>
        </p:spPr>
        <p:txBody>
          <a:bodyPr wrap="none" rtlCol="0">
            <a:spAutoFit/>
          </a:bodyPr>
          <a:lstStyle/>
          <a:p>
            <a:r>
              <a:rPr lang="de-DE" sz="3000" dirty="0"/>
              <a:t>Viele Angelegenheiten werden in der Schrift jedoch weder </a:t>
            </a:r>
          </a:p>
          <a:p>
            <a:r>
              <a:rPr lang="de-DE" sz="3000" dirty="0"/>
              <a:t>befohlen noch verboten. Man kann sie nicht in schwarz </a:t>
            </a:r>
          </a:p>
          <a:p>
            <a:r>
              <a:rPr lang="de-DE" sz="3000" dirty="0"/>
              <a:t>oder </a:t>
            </a:r>
            <a:r>
              <a:rPr lang="de-DE" sz="3000" dirty="0" err="1"/>
              <a:t>weiss</a:t>
            </a:r>
            <a:r>
              <a:rPr lang="de-DE" sz="3000" dirty="0"/>
              <a:t> unterteilen, sondern es handelt sich um Grauzonen. </a:t>
            </a:r>
          </a:p>
          <a:p>
            <a:r>
              <a:rPr lang="de-DE" sz="3000" dirty="0"/>
              <a:t>Die Ansichten in diesen Bereichen können von Generationen </a:t>
            </a:r>
          </a:p>
          <a:p>
            <a:r>
              <a:rPr lang="de-DE" sz="3000" dirty="0"/>
              <a:t>oder Orten abhängig sein, doch jede Generation und jede </a:t>
            </a:r>
          </a:p>
          <a:p>
            <a:r>
              <a:rPr lang="de-DE" sz="3000" dirty="0"/>
              <a:t>Gemeinde auf der ganzen Welt muss sich mit diesen Grauzonen </a:t>
            </a:r>
          </a:p>
          <a:p>
            <a:r>
              <a:rPr lang="de-DE" sz="3000" dirty="0"/>
              <a:t>des christlichen Lebens auseinandersetzen. </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357848" cy="646331"/>
          </a:xfrm>
          <a:prstGeom prst="rect">
            <a:avLst/>
          </a:prstGeom>
          <a:noFill/>
        </p:spPr>
        <p:txBody>
          <a:bodyPr wrap="none" rtlCol="0">
            <a:spAutoFit/>
          </a:bodyPr>
          <a:lstStyle/>
          <a:p>
            <a:r>
              <a:rPr lang="de-DE" sz="3600" b="1" dirty="0"/>
              <a:t>Kp 8-10: Grenzen christlicher Freiheit </a:t>
            </a:r>
            <a:endParaRPr lang="de-CH" sz="3600" dirty="0"/>
          </a:p>
        </p:txBody>
      </p:sp>
    </p:spTree>
    <p:extLst>
      <p:ext uri="{BB962C8B-B14F-4D97-AF65-F5344CB8AC3E}">
        <p14:creationId xmlns:p14="http://schemas.microsoft.com/office/powerpoint/2010/main" val="90576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858037" cy="646331"/>
          </a:xfrm>
          <a:prstGeom prst="rect">
            <a:avLst/>
          </a:prstGeom>
          <a:noFill/>
        </p:spPr>
        <p:txBody>
          <a:bodyPr wrap="none" rtlCol="0">
            <a:spAutoFit/>
          </a:bodyPr>
          <a:lstStyle/>
          <a:p>
            <a:r>
              <a:rPr lang="de-CH" sz="3600" b="1" dirty="0"/>
              <a:t>Freiheit u. Rücksichtnahme auf die Schwachen (8,1 - 13)</a:t>
            </a:r>
            <a:endParaRPr lang="de-CH" sz="3600" dirty="0"/>
          </a:p>
        </p:txBody>
      </p:sp>
      <p:graphicFrame>
        <p:nvGraphicFramePr>
          <p:cNvPr id="2" name="Tabelle 1">
            <a:extLst>
              <a:ext uri="{FF2B5EF4-FFF2-40B4-BE49-F238E27FC236}">
                <a16:creationId xmlns:a16="http://schemas.microsoft.com/office/drawing/2014/main" id="{58575558-F77E-4991-B6DE-92ECF0A7D54A}"/>
              </a:ext>
            </a:extLst>
          </p:cNvPr>
          <p:cNvGraphicFramePr>
            <a:graphicFrameLocks noGrp="1"/>
          </p:cNvGraphicFramePr>
          <p:nvPr>
            <p:extLst>
              <p:ext uri="{D42A27DB-BD31-4B8C-83A1-F6EECF244321}">
                <p14:modId xmlns:p14="http://schemas.microsoft.com/office/powerpoint/2010/main" val="692895653"/>
              </p:ext>
            </p:extLst>
          </p:nvPr>
        </p:nvGraphicFramePr>
        <p:xfrm>
          <a:off x="524423" y="1129813"/>
          <a:ext cx="11173742" cy="1928553"/>
        </p:xfrm>
        <a:graphic>
          <a:graphicData uri="http://schemas.openxmlformats.org/drawingml/2006/table">
            <a:tbl>
              <a:tblPr firstRow="1" firstCol="1" bandRow="1">
                <a:tableStyleId>{5C22544A-7EE6-4342-B048-85BDC9FD1C3A}</a:tableStyleId>
              </a:tblPr>
              <a:tblGrid>
                <a:gridCol w="1778648">
                  <a:extLst>
                    <a:ext uri="{9D8B030D-6E8A-4147-A177-3AD203B41FA5}">
                      <a16:colId xmlns:a16="http://schemas.microsoft.com/office/drawing/2014/main" val="4146149706"/>
                    </a:ext>
                  </a:extLst>
                </a:gridCol>
                <a:gridCol w="2782341">
                  <a:extLst>
                    <a:ext uri="{9D8B030D-6E8A-4147-A177-3AD203B41FA5}">
                      <a16:colId xmlns:a16="http://schemas.microsoft.com/office/drawing/2014/main" val="3151962824"/>
                    </a:ext>
                  </a:extLst>
                </a:gridCol>
                <a:gridCol w="6612753">
                  <a:extLst>
                    <a:ext uri="{9D8B030D-6E8A-4147-A177-3AD203B41FA5}">
                      <a16:colId xmlns:a16="http://schemas.microsoft.com/office/drawing/2014/main" val="2647684415"/>
                    </a:ext>
                  </a:extLst>
                </a:gridCol>
              </a:tblGrid>
              <a:tr h="1928553">
                <a:tc>
                  <a:txBody>
                    <a:bodyPr/>
                    <a:lstStyle/>
                    <a:p>
                      <a:pPr>
                        <a:spcAft>
                          <a:spcPts val="0"/>
                        </a:spcAft>
                      </a:pPr>
                      <a:r>
                        <a:rPr lang="de-CH" sz="2200" dirty="0">
                          <a:effectLst/>
                        </a:rPr>
                        <a:t>Problem</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200" b="0" dirty="0">
                          <a:solidFill>
                            <a:schemeClr val="tx1"/>
                          </a:solidFill>
                          <a:effectLst/>
                        </a:rPr>
                        <a:t>Auseinandersetzungen um das Essen von Fleisch das aus Opferhandlungen stammt</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200" b="0" dirty="0">
                          <a:solidFill>
                            <a:schemeClr val="tx1"/>
                          </a:solidFill>
                          <a:effectLst/>
                        </a:rPr>
                        <a:t>"Was aber die Götzenopfer angeht, so wissen wir: Wir alle haben Erkenntnis. Die Erkenntnis bläht auf, die Liebe aber erbaut." (8,1)</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3585871041"/>
                  </a:ext>
                </a:extLst>
              </a:tr>
            </a:tbl>
          </a:graphicData>
        </a:graphic>
      </p:graphicFrame>
    </p:spTree>
    <p:extLst>
      <p:ext uri="{BB962C8B-B14F-4D97-AF65-F5344CB8AC3E}">
        <p14:creationId xmlns:p14="http://schemas.microsoft.com/office/powerpoint/2010/main" val="321152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220515"/>
            <a:ext cx="3572773" cy="646331"/>
          </a:xfrm>
          <a:prstGeom prst="rect">
            <a:avLst/>
          </a:prstGeom>
          <a:noFill/>
        </p:spPr>
        <p:txBody>
          <a:bodyPr wrap="none" rtlCol="0">
            <a:spAutoFit/>
          </a:bodyPr>
          <a:lstStyle/>
          <a:p>
            <a:r>
              <a:rPr lang="de-CH" sz="3600" b="1" dirty="0"/>
              <a:t>Struktur / Aufbau</a:t>
            </a:r>
            <a:endParaRPr lang="de-CH" sz="2600" b="1" dirty="0"/>
          </a:p>
        </p:txBody>
      </p:sp>
      <p:graphicFrame>
        <p:nvGraphicFramePr>
          <p:cNvPr id="3" name="Tabelle 2">
            <a:extLst>
              <a:ext uri="{FF2B5EF4-FFF2-40B4-BE49-F238E27FC236}">
                <a16:creationId xmlns:a16="http://schemas.microsoft.com/office/drawing/2014/main" id="{E3909DAC-5363-48F5-8C4C-D2219A673F5D}"/>
              </a:ext>
            </a:extLst>
          </p:cNvPr>
          <p:cNvGraphicFramePr>
            <a:graphicFrameLocks noGrp="1"/>
          </p:cNvGraphicFramePr>
          <p:nvPr>
            <p:extLst>
              <p:ext uri="{D42A27DB-BD31-4B8C-83A1-F6EECF244321}">
                <p14:modId xmlns:p14="http://schemas.microsoft.com/office/powerpoint/2010/main" val="1044739898"/>
              </p:ext>
            </p:extLst>
          </p:nvPr>
        </p:nvGraphicFramePr>
        <p:xfrm>
          <a:off x="1314450" y="1020488"/>
          <a:ext cx="9741877" cy="5774251"/>
        </p:xfrm>
        <a:graphic>
          <a:graphicData uri="http://schemas.openxmlformats.org/drawingml/2006/table">
            <a:tbl>
              <a:tblPr firstRow="1" firstCol="1" bandRow="1">
                <a:tableStyleId>{5C22544A-7EE6-4342-B048-85BDC9FD1C3A}</a:tableStyleId>
              </a:tblPr>
              <a:tblGrid>
                <a:gridCol w="1065859">
                  <a:extLst>
                    <a:ext uri="{9D8B030D-6E8A-4147-A177-3AD203B41FA5}">
                      <a16:colId xmlns:a16="http://schemas.microsoft.com/office/drawing/2014/main" val="635662815"/>
                    </a:ext>
                  </a:extLst>
                </a:gridCol>
                <a:gridCol w="4077057">
                  <a:extLst>
                    <a:ext uri="{9D8B030D-6E8A-4147-A177-3AD203B41FA5}">
                      <a16:colId xmlns:a16="http://schemas.microsoft.com/office/drawing/2014/main" val="2395674631"/>
                    </a:ext>
                  </a:extLst>
                </a:gridCol>
                <a:gridCol w="239422">
                  <a:extLst>
                    <a:ext uri="{9D8B030D-6E8A-4147-A177-3AD203B41FA5}">
                      <a16:colId xmlns:a16="http://schemas.microsoft.com/office/drawing/2014/main" val="2052803623"/>
                    </a:ext>
                  </a:extLst>
                </a:gridCol>
                <a:gridCol w="3839228">
                  <a:extLst>
                    <a:ext uri="{9D8B030D-6E8A-4147-A177-3AD203B41FA5}">
                      <a16:colId xmlns:a16="http://schemas.microsoft.com/office/drawing/2014/main" val="1201509998"/>
                    </a:ext>
                  </a:extLst>
                </a:gridCol>
                <a:gridCol w="520311">
                  <a:extLst>
                    <a:ext uri="{9D8B030D-6E8A-4147-A177-3AD203B41FA5}">
                      <a16:colId xmlns:a16="http://schemas.microsoft.com/office/drawing/2014/main" val="536278670"/>
                    </a:ext>
                  </a:extLst>
                </a:gridCol>
              </a:tblGrid>
              <a:tr h="425048">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3">
                  <a:txBody>
                    <a:bodyPr/>
                    <a:lstStyle/>
                    <a:p>
                      <a:pPr algn="ctr">
                        <a:spcAft>
                          <a:spcPts val="0"/>
                        </a:spcAft>
                      </a:pPr>
                      <a:r>
                        <a:rPr lang="de-CH" sz="1700">
                          <a:effectLst/>
                        </a:rPr>
                        <a:t>Fragen der Gemeinde</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3954092646"/>
                  </a:ext>
                </a:extLst>
              </a:tr>
              <a:tr h="425048">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3">
                  <a:txBody>
                    <a:bodyPr/>
                    <a:lstStyle/>
                    <a:p>
                      <a:pPr algn="ctr">
                        <a:spcAft>
                          <a:spcPts val="0"/>
                        </a:spcAft>
                      </a:pPr>
                      <a:r>
                        <a:rPr lang="de-CH" sz="1700">
                          <a:effectLst/>
                        </a:rPr>
                        <a:t>Kapitel 7 - 16</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3272892130"/>
                  </a:ext>
                </a:extLst>
              </a:tr>
              <a:tr h="375705">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2">
                  <a:txBody>
                    <a:bodyPr/>
                    <a:lstStyle/>
                    <a:p>
                      <a:pPr algn="ctr">
                        <a:spcAft>
                          <a:spcPts val="0"/>
                        </a:spcAft>
                      </a:pPr>
                      <a:r>
                        <a:rPr lang="de-CH" sz="1700" dirty="0">
                          <a:effectLst/>
                        </a:rPr>
                        <a:t>Persönliche Probleme</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solidFill>
                      <a:schemeClr val="bg1"/>
                    </a:solidFill>
                  </a:tcPr>
                </a:tc>
                <a:tc hMerge="1">
                  <a:txBody>
                    <a:bodyPr/>
                    <a:lstStyle/>
                    <a:p>
                      <a:endParaRPr lang="de-CH"/>
                    </a:p>
                  </a:txBody>
                  <a:tcPr/>
                </a:tc>
                <a:tc>
                  <a:txBody>
                    <a:bodyPr/>
                    <a:lstStyle/>
                    <a:p>
                      <a:pPr algn="ctr">
                        <a:spcAft>
                          <a:spcPts val="0"/>
                        </a:spcAft>
                      </a:pPr>
                      <a:r>
                        <a:rPr lang="de-CH" sz="1700" dirty="0">
                          <a:effectLst/>
                        </a:rPr>
                        <a:t>Gottesdienstliche Probleme</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solidFill>
                      <a:schemeClr val="bg1"/>
                    </a:solidFill>
                  </a:tcPr>
                </a:tc>
                <a:tc>
                  <a:txBody>
                    <a:bodyPr/>
                    <a:lstStyle/>
                    <a:p>
                      <a:pPr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2418452805"/>
                  </a:ext>
                </a:extLst>
              </a:tr>
              <a:tr h="3989311">
                <a:tc>
                  <a:txBody>
                    <a:bodyPr/>
                    <a:lstStyle/>
                    <a:p>
                      <a:pPr marL="71755" marR="71755"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vert="vert270" anchor="ctr">
                    <a:solidFill>
                      <a:schemeClr val="bg1"/>
                    </a:solidFill>
                  </a:tcPr>
                </a:tc>
                <a:tc>
                  <a:txBody>
                    <a:bodyPr/>
                    <a:lstStyle/>
                    <a:p>
                      <a:pPr algn="ctr">
                        <a:spcAft>
                          <a:spcPts val="0"/>
                        </a:spcAft>
                      </a:pPr>
                      <a:r>
                        <a:rPr lang="de-CH" sz="1700" dirty="0">
                          <a:effectLst/>
                        </a:rPr>
                        <a:t>Ehe und Ehelosigkeit (7,1 - 9)</a:t>
                      </a:r>
                    </a:p>
                    <a:p>
                      <a:pPr algn="ctr">
                        <a:spcAft>
                          <a:spcPts val="0"/>
                        </a:spcAft>
                      </a:pPr>
                      <a:r>
                        <a:rPr lang="de-CH" sz="900" dirty="0">
                          <a:effectLst/>
                        </a:rPr>
                        <a:t> </a:t>
                      </a:r>
                    </a:p>
                    <a:p>
                      <a:pPr algn="ctr">
                        <a:spcAft>
                          <a:spcPts val="0"/>
                        </a:spcAft>
                      </a:pPr>
                      <a:r>
                        <a:rPr lang="de-CH" sz="1700" dirty="0">
                          <a:effectLst/>
                        </a:rPr>
                        <a:t>Ehescheidung (7,10 - 16)</a:t>
                      </a:r>
                    </a:p>
                    <a:p>
                      <a:pPr algn="ctr">
                        <a:spcAft>
                          <a:spcPts val="0"/>
                        </a:spcAft>
                      </a:pPr>
                      <a:r>
                        <a:rPr lang="de-CH" sz="900" dirty="0">
                          <a:effectLst/>
                        </a:rPr>
                        <a:t> </a:t>
                      </a:r>
                    </a:p>
                    <a:p>
                      <a:pPr algn="ctr">
                        <a:spcAft>
                          <a:spcPts val="0"/>
                        </a:spcAft>
                      </a:pPr>
                      <a:r>
                        <a:rPr lang="de-CH" sz="1700" dirty="0">
                          <a:effectLst/>
                        </a:rPr>
                        <a:t>In der Berufung bleiben (7,17 - 24)</a:t>
                      </a:r>
                    </a:p>
                    <a:p>
                      <a:pPr algn="ctr">
                        <a:spcAft>
                          <a:spcPts val="0"/>
                        </a:spcAft>
                      </a:pPr>
                      <a:r>
                        <a:rPr lang="de-CH" sz="900" dirty="0">
                          <a:effectLst/>
                        </a:rPr>
                        <a:t> </a:t>
                      </a:r>
                    </a:p>
                    <a:p>
                      <a:pPr algn="ctr">
                        <a:spcAft>
                          <a:spcPts val="0"/>
                        </a:spcAft>
                      </a:pPr>
                      <a:r>
                        <a:rPr lang="de-CH" sz="1700" dirty="0">
                          <a:effectLst/>
                        </a:rPr>
                        <a:t>Unverheiratete (7,25 - 38)</a:t>
                      </a:r>
                    </a:p>
                    <a:p>
                      <a:pPr algn="ctr">
                        <a:spcAft>
                          <a:spcPts val="0"/>
                        </a:spcAft>
                      </a:pPr>
                      <a:r>
                        <a:rPr lang="de-CH" sz="900" dirty="0">
                          <a:effectLst/>
                        </a:rPr>
                        <a:t> </a:t>
                      </a:r>
                    </a:p>
                    <a:p>
                      <a:pPr algn="ctr">
                        <a:spcAft>
                          <a:spcPts val="0"/>
                        </a:spcAft>
                      </a:pPr>
                      <a:r>
                        <a:rPr lang="de-CH" sz="1700" dirty="0">
                          <a:effectLst/>
                        </a:rPr>
                        <a:t>Witwen (7,39 - 40)</a:t>
                      </a:r>
                    </a:p>
                    <a:p>
                      <a:pPr algn="ctr">
                        <a:spcAft>
                          <a:spcPts val="0"/>
                        </a:spcAft>
                      </a:pPr>
                      <a:r>
                        <a:rPr lang="de-CH" sz="900" dirty="0">
                          <a:effectLst/>
                        </a:rPr>
                        <a:t> </a:t>
                      </a:r>
                    </a:p>
                    <a:p>
                      <a:pPr algn="ctr">
                        <a:spcAft>
                          <a:spcPts val="0"/>
                        </a:spcAft>
                      </a:pPr>
                      <a:r>
                        <a:rPr lang="de-CH" sz="1700" dirty="0">
                          <a:effectLst/>
                        </a:rPr>
                        <a:t>Götzenopferfleisch:</a:t>
                      </a:r>
                    </a:p>
                    <a:p>
                      <a:pPr algn="ctr">
                        <a:spcAft>
                          <a:spcPts val="0"/>
                        </a:spcAft>
                      </a:pPr>
                      <a:r>
                        <a:rPr lang="de-CH" sz="1700" dirty="0">
                          <a:effectLst/>
                        </a:rPr>
                        <a:t>Freiheit u. Rücksichtnahme auf die Schwachen (8,1 - 13)</a:t>
                      </a:r>
                    </a:p>
                    <a:p>
                      <a:pPr algn="ctr">
                        <a:spcAft>
                          <a:spcPts val="0"/>
                        </a:spcAft>
                      </a:pPr>
                      <a:r>
                        <a:rPr lang="de-CH" sz="900" dirty="0">
                          <a:effectLst/>
                        </a:rPr>
                        <a:t> </a:t>
                      </a:r>
                    </a:p>
                    <a:p>
                      <a:pPr algn="ctr">
                        <a:spcAft>
                          <a:spcPts val="0"/>
                        </a:spcAft>
                      </a:pPr>
                      <a:r>
                        <a:rPr lang="de-CH" sz="1700" dirty="0">
                          <a:effectLst/>
                        </a:rPr>
                        <a:t>Freiwilliger Verzicht auf Rechte (9,1 - 27)</a:t>
                      </a:r>
                    </a:p>
                    <a:p>
                      <a:pPr algn="ctr">
                        <a:spcAft>
                          <a:spcPts val="0"/>
                        </a:spcAft>
                      </a:pPr>
                      <a:r>
                        <a:rPr lang="de-CH" sz="900" dirty="0">
                          <a:effectLst/>
                        </a:rPr>
                        <a:t> </a:t>
                      </a:r>
                    </a:p>
                    <a:p>
                      <a:pPr algn="ctr">
                        <a:spcAft>
                          <a:spcPts val="0"/>
                        </a:spcAft>
                      </a:pPr>
                      <a:r>
                        <a:rPr lang="de-CH" sz="1700" dirty="0">
                          <a:effectLst/>
                        </a:rPr>
                        <a:t>Warnung vor Götzendienst (10,1 - 33)</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tc>
                <a:tc gridSpan="2">
                  <a:txBody>
                    <a:bodyPr/>
                    <a:lstStyle/>
                    <a:p>
                      <a:pPr algn="ctr">
                        <a:spcAft>
                          <a:spcPts val="0"/>
                        </a:spcAft>
                      </a:pPr>
                      <a:r>
                        <a:rPr lang="de-CH" sz="1700">
                          <a:effectLst/>
                        </a:rPr>
                        <a:t>Stellung von Mann und Frau (11,1 - 16)</a:t>
                      </a:r>
                    </a:p>
                    <a:p>
                      <a:pPr algn="ctr">
                        <a:spcAft>
                          <a:spcPts val="0"/>
                        </a:spcAft>
                      </a:pPr>
                      <a:r>
                        <a:rPr lang="de-CH" sz="1700">
                          <a:effectLst/>
                        </a:rPr>
                        <a:t> </a:t>
                      </a:r>
                    </a:p>
                    <a:p>
                      <a:pPr algn="ctr">
                        <a:spcAft>
                          <a:spcPts val="0"/>
                        </a:spcAft>
                      </a:pPr>
                      <a:r>
                        <a:rPr lang="de-CH" sz="1700">
                          <a:effectLst/>
                        </a:rPr>
                        <a:t>Abendmahl (11,17 - 34)</a:t>
                      </a:r>
                    </a:p>
                    <a:p>
                      <a:pPr algn="ctr">
                        <a:spcAft>
                          <a:spcPts val="0"/>
                        </a:spcAft>
                      </a:pPr>
                      <a:r>
                        <a:rPr lang="de-CH" sz="1700">
                          <a:effectLst/>
                        </a:rPr>
                        <a:t> </a:t>
                      </a:r>
                    </a:p>
                    <a:p>
                      <a:pPr algn="ctr">
                        <a:spcAft>
                          <a:spcPts val="0"/>
                        </a:spcAft>
                      </a:pPr>
                      <a:r>
                        <a:rPr lang="de-CH" sz="1700">
                          <a:effectLst/>
                        </a:rPr>
                        <a:t>Geistesgaben (12 – 14,33)</a:t>
                      </a:r>
                    </a:p>
                    <a:p>
                      <a:pPr algn="ctr">
                        <a:spcAft>
                          <a:spcPts val="0"/>
                        </a:spcAft>
                      </a:pPr>
                      <a:r>
                        <a:rPr lang="de-CH" sz="1700">
                          <a:effectLst/>
                        </a:rPr>
                        <a:t> </a:t>
                      </a:r>
                    </a:p>
                    <a:p>
                      <a:pPr algn="ctr">
                        <a:spcAft>
                          <a:spcPts val="0"/>
                        </a:spcAft>
                      </a:pPr>
                      <a:r>
                        <a:rPr lang="de-CH" sz="1700">
                          <a:effectLst/>
                        </a:rPr>
                        <a:t>Frauen in der Gemeinde (14,34 - 40)</a:t>
                      </a:r>
                    </a:p>
                    <a:p>
                      <a:pPr algn="ctr">
                        <a:spcAft>
                          <a:spcPts val="0"/>
                        </a:spcAft>
                      </a:pPr>
                      <a:r>
                        <a:rPr lang="de-CH" sz="1700">
                          <a:effectLst/>
                        </a:rPr>
                        <a:t> </a:t>
                      </a:r>
                    </a:p>
                    <a:p>
                      <a:pPr algn="ctr">
                        <a:spcAft>
                          <a:spcPts val="0"/>
                        </a:spcAft>
                      </a:pPr>
                      <a:r>
                        <a:rPr lang="de-CH" sz="1700">
                          <a:effectLst/>
                        </a:rPr>
                        <a:t>Auferstehung (15,1 - 58)</a:t>
                      </a:r>
                    </a:p>
                    <a:p>
                      <a:pPr algn="ctr">
                        <a:spcAft>
                          <a:spcPts val="0"/>
                        </a:spcAft>
                      </a:pPr>
                      <a:r>
                        <a:rPr lang="de-CH" sz="1700">
                          <a:effectLst/>
                        </a:rPr>
                        <a:t> </a:t>
                      </a:r>
                    </a:p>
                    <a:p>
                      <a:pPr algn="ctr">
                        <a:spcAft>
                          <a:spcPts val="0"/>
                        </a:spcAft>
                      </a:pPr>
                      <a:r>
                        <a:rPr lang="de-CH" sz="1700">
                          <a:effectLst/>
                        </a:rPr>
                        <a:t>Sammlung (16,1 - 4)</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a:txBody>
                    <a:bodyPr/>
                    <a:lstStyle/>
                    <a:p>
                      <a:pPr marL="71755" marR="71755" algn="ctr">
                        <a:spcAft>
                          <a:spcPts val="0"/>
                        </a:spcAft>
                      </a:pPr>
                      <a:r>
                        <a:rPr lang="de-CH" sz="1700" dirty="0">
                          <a:effectLst/>
                        </a:rPr>
                        <a:t>Briefschluss (16,10 – 24)</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vert="vert270">
                    <a:solidFill>
                      <a:schemeClr val="accent5">
                        <a:lumMod val="20000"/>
                        <a:lumOff val="80000"/>
                      </a:schemeClr>
                    </a:solidFill>
                  </a:tcPr>
                </a:tc>
                <a:extLst>
                  <a:ext uri="{0D108BD9-81ED-4DB2-BD59-A6C34878D82A}">
                    <a16:rowId xmlns:a16="http://schemas.microsoft.com/office/drawing/2014/main" val="1872277898"/>
                  </a:ext>
                </a:extLst>
              </a:tr>
              <a:tr h="559139">
                <a:tc>
                  <a:txBody>
                    <a:bodyPr/>
                    <a:lstStyle/>
                    <a:p>
                      <a:pPr>
                        <a:spcAft>
                          <a:spcPts val="0"/>
                        </a:spcAft>
                      </a:pPr>
                      <a:r>
                        <a:rPr lang="de-CH" sz="1700">
                          <a:effectLst/>
                        </a:rPr>
                        <a:t>Schlüssel</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tc>
                <a:tc gridSpan="3">
                  <a:txBody>
                    <a:bodyPr/>
                    <a:lstStyle/>
                    <a:p>
                      <a:pPr algn="ctr">
                        <a:spcAft>
                          <a:spcPts val="0"/>
                        </a:spcAft>
                      </a:pPr>
                      <a:r>
                        <a:rPr lang="de-CH" sz="1700">
                          <a:effectLst/>
                        </a:rPr>
                        <a:t>"Was aber das betrifft, wovon ihr mir geschrieben habt, …" (7,1)</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tc>
                <a:extLst>
                  <a:ext uri="{0D108BD9-81ED-4DB2-BD59-A6C34878D82A}">
                    <a16:rowId xmlns:a16="http://schemas.microsoft.com/office/drawing/2014/main" val="2620748810"/>
                  </a:ext>
                </a:extLst>
              </a:tr>
            </a:tbl>
          </a:graphicData>
        </a:graphic>
      </p:graphicFrame>
    </p:spTree>
    <p:extLst>
      <p:ext uri="{BB962C8B-B14F-4D97-AF65-F5344CB8AC3E}">
        <p14:creationId xmlns:p14="http://schemas.microsoft.com/office/powerpoint/2010/main" val="2320269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858037" cy="646331"/>
          </a:xfrm>
          <a:prstGeom prst="rect">
            <a:avLst/>
          </a:prstGeom>
          <a:noFill/>
        </p:spPr>
        <p:txBody>
          <a:bodyPr wrap="none" rtlCol="0">
            <a:spAutoFit/>
          </a:bodyPr>
          <a:lstStyle/>
          <a:p>
            <a:r>
              <a:rPr lang="de-CH" sz="3600" b="1" dirty="0"/>
              <a:t>Freiheit u. Rücksichtnahme auf die Schwachen (8,1 - 13)</a:t>
            </a:r>
            <a:endParaRPr lang="de-CH" sz="3600" dirty="0"/>
          </a:p>
        </p:txBody>
      </p:sp>
      <p:graphicFrame>
        <p:nvGraphicFramePr>
          <p:cNvPr id="2" name="Tabelle 1">
            <a:extLst>
              <a:ext uri="{FF2B5EF4-FFF2-40B4-BE49-F238E27FC236}">
                <a16:creationId xmlns:a16="http://schemas.microsoft.com/office/drawing/2014/main" id="{58575558-F77E-4991-B6DE-92ECF0A7D54A}"/>
              </a:ext>
            </a:extLst>
          </p:cNvPr>
          <p:cNvGraphicFramePr>
            <a:graphicFrameLocks noGrp="1"/>
          </p:cNvGraphicFramePr>
          <p:nvPr>
            <p:extLst>
              <p:ext uri="{D42A27DB-BD31-4B8C-83A1-F6EECF244321}">
                <p14:modId xmlns:p14="http://schemas.microsoft.com/office/powerpoint/2010/main" val="1089777267"/>
              </p:ext>
            </p:extLst>
          </p:nvPr>
        </p:nvGraphicFramePr>
        <p:xfrm>
          <a:off x="524423" y="1129813"/>
          <a:ext cx="11173742" cy="3355214"/>
        </p:xfrm>
        <a:graphic>
          <a:graphicData uri="http://schemas.openxmlformats.org/drawingml/2006/table">
            <a:tbl>
              <a:tblPr firstRow="1" firstCol="1" bandRow="1">
                <a:tableStyleId>{5C22544A-7EE6-4342-B048-85BDC9FD1C3A}</a:tableStyleId>
              </a:tblPr>
              <a:tblGrid>
                <a:gridCol w="1778648">
                  <a:extLst>
                    <a:ext uri="{9D8B030D-6E8A-4147-A177-3AD203B41FA5}">
                      <a16:colId xmlns:a16="http://schemas.microsoft.com/office/drawing/2014/main" val="4146149706"/>
                    </a:ext>
                  </a:extLst>
                </a:gridCol>
                <a:gridCol w="2782341">
                  <a:extLst>
                    <a:ext uri="{9D8B030D-6E8A-4147-A177-3AD203B41FA5}">
                      <a16:colId xmlns:a16="http://schemas.microsoft.com/office/drawing/2014/main" val="3151962824"/>
                    </a:ext>
                  </a:extLst>
                </a:gridCol>
                <a:gridCol w="6612753">
                  <a:extLst>
                    <a:ext uri="{9D8B030D-6E8A-4147-A177-3AD203B41FA5}">
                      <a16:colId xmlns:a16="http://schemas.microsoft.com/office/drawing/2014/main" val="2647684415"/>
                    </a:ext>
                  </a:extLst>
                </a:gridCol>
              </a:tblGrid>
              <a:tr h="1928553">
                <a:tc>
                  <a:txBody>
                    <a:bodyPr/>
                    <a:lstStyle/>
                    <a:p>
                      <a:pPr>
                        <a:spcAft>
                          <a:spcPts val="0"/>
                        </a:spcAft>
                      </a:pPr>
                      <a:r>
                        <a:rPr lang="de-CH" sz="2200" dirty="0">
                          <a:effectLst/>
                        </a:rPr>
                        <a:t>Problem</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200" b="0" dirty="0">
                          <a:solidFill>
                            <a:schemeClr val="tx1"/>
                          </a:solidFill>
                          <a:effectLst/>
                        </a:rPr>
                        <a:t>Auseinandersetzungen um das Essen von Fleisch das aus Opferhandlungen stammt</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200" b="0" dirty="0">
                          <a:solidFill>
                            <a:schemeClr val="tx1"/>
                          </a:solidFill>
                          <a:effectLst/>
                        </a:rPr>
                        <a:t>"Was aber die Götzenopfer angeht, so wissen wir: Wir alle haben Erkenntnis. Die Erkenntnis bläht auf, die Liebe aber erbaut." (8,1)</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3585871041"/>
                  </a:ext>
                </a:extLst>
              </a:tr>
              <a:tr h="1426661">
                <a:tc>
                  <a:txBody>
                    <a:bodyPr/>
                    <a:lstStyle/>
                    <a:p>
                      <a:pPr>
                        <a:spcAft>
                          <a:spcPts val="0"/>
                        </a:spcAft>
                      </a:pPr>
                      <a:r>
                        <a:rPr lang="de-CH" sz="2200" dirty="0">
                          <a:effectLst/>
                        </a:rPr>
                        <a:t>Erkenntnis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200" b="0" dirty="0">
                          <a:solidFill>
                            <a:schemeClr val="tx1"/>
                          </a:solidFill>
                          <a:effectLst/>
                        </a:rPr>
                        <a:t>Freiheit </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200" b="0" dirty="0">
                          <a:solidFill>
                            <a:schemeClr val="tx1"/>
                          </a:solidFill>
                          <a:effectLst/>
                        </a:rPr>
                        <a:t>"Was nun das Essen der Götzenopfer betrifft, so wissen wir, dass ein Götze in der Welt nichts ist, und dass es keinen anderen Gott gibt außer dem Einen.?" (8,4)</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379167106"/>
                  </a:ext>
                </a:extLst>
              </a:tr>
            </a:tbl>
          </a:graphicData>
        </a:graphic>
      </p:graphicFrame>
    </p:spTree>
    <p:extLst>
      <p:ext uri="{BB962C8B-B14F-4D97-AF65-F5344CB8AC3E}">
        <p14:creationId xmlns:p14="http://schemas.microsoft.com/office/powerpoint/2010/main" val="4792819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858037" cy="646331"/>
          </a:xfrm>
          <a:prstGeom prst="rect">
            <a:avLst/>
          </a:prstGeom>
          <a:noFill/>
        </p:spPr>
        <p:txBody>
          <a:bodyPr wrap="none" rtlCol="0">
            <a:spAutoFit/>
          </a:bodyPr>
          <a:lstStyle/>
          <a:p>
            <a:r>
              <a:rPr lang="de-CH" sz="3600" b="1" dirty="0"/>
              <a:t>Freiheit u. Rücksichtnahme auf die Schwachen (8,1 - 13)</a:t>
            </a:r>
            <a:endParaRPr lang="de-CH" sz="3600" dirty="0"/>
          </a:p>
        </p:txBody>
      </p:sp>
      <p:graphicFrame>
        <p:nvGraphicFramePr>
          <p:cNvPr id="2" name="Tabelle 1">
            <a:extLst>
              <a:ext uri="{FF2B5EF4-FFF2-40B4-BE49-F238E27FC236}">
                <a16:creationId xmlns:a16="http://schemas.microsoft.com/office/drawing/2014/main" id="{58575558-F77E-4991-B6DE-92ECF0A7D54A}"/>
              </a:ext>
            </a:extLst>
          </p:cNvPr>
          <p:cNvGraphicFramePr>
            <a:graphicFrameLocks noGrp="1"/>
          </p:cNvGraphicFramePr>
          <p:nvPr/>
        </p:nvGraphicFramePr>
        <p:xfrm>
          <a:off x="524423" y="1129813"/>
          <a:ext cx="11173742" cy="4844560"/>
        </p:xfrm>
        <a:graphic>
          <a:graphicData uri="http://schemas.openxmlformats.org/drawingml/2006/table">
            <a:tbl>
              <a:tblPr firstRow="1" firstCol="1" bandRow="1">
                <a:tableStyleId>{5C22544A-7EE6-4342-B048-85BDC9FD1C3A}</a:tableStyleId>
              </a:tblPr>
              <a:tblGrid>
                <a:gridCol w="1778648">
                  <a:extLst>
                    <a:ext uri="{9D8B030D-6E8A-4147-A177-3AD203B41FA5}">
                      <a16:colId xmlns:a16="http://schemas.microsoft.com/office/drawing/2014/main" val="4146149706"/>
                    </a:ext>
                  </a:extLst>
                </a:gridCol>
                <a:gridCol w="2782341">
                  <a:extLst>
                    <a:ext uri="{9D8B030D-6E8A-4147-A177-3AD203B41FA5}">
                      <a16:colId xmlns:a16="http://schemas.microsoft.com/office/drawing/2014/main" val="3151962824"/>
                    </a:ext>
                  </a:extLst>
                </a:gridCol>
                <a:gridCol w="6612753">
                  <a:extLst>
                    <a:ext uri="{9D8B030D-6E8A-4147-A177-3AD203B41FA5}">
                      <a16:colId xmlns:a16="http://schemas.microsoft.com/office/drawing/2014/main" val="2647684415"/>
                    </a:ext>
                  </a:extLst>
                </a:gridCol>
              </a:tblGrid>
              <a:tr h="1928553">
                <a:tc>
                  <a:txBody>
                    <a:bodyPr/>
                    <a:lstStyle/>
                    <a:p>
                      <a:pPr>
                        <a:spcAft>
                          <a:spcPts val="0"/>
                        </a:spcAft>
                      </a:pPr>
                      <a:r>
                        <a:rPr lang="de-CH" sz="2200" dirty="0">
                          <a:effectLst/>
                        </a:rPr>
                        <a:t>Problem</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200" b="0" dirty="0">
                          <a:solidFill>
                            <a:schemeClr val="tx1"/>
                          </a:solidFill>
                          <a:effectLst/>
                        </a:rPr>
                        <a:t>Auseinandersetzungen um das Essen von Fleisch das aus Opferhandlungen stammt</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200" b="0" dirty="0">
                          <a:solidFill>
                            <a:schemeClr val="tx1"/>
                          </a:solidFill>
                          <a:effectLst/>
                        </a:rPr>
                        <a:t>"Was aber die Götzenopfer angeht, so wissen wir: Wir alle haben Erkenntnis. Die Erkenntnis bläht auf, die Liebe aber erbaut." (8,1)</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3585871041"/>
                  </a:ext>
                </a:extLst>
              </a:tr>
              <a:tr h="1426661">
                <a:tc>
                  <a:txBody>
                    <a:bodyPr/>
                    <a:lstStyle/>
                    <a:p>
                      <a:pPr>
                        <a:spcAft>
                          <a:spcPts val="0"/>
                        </a:spcAft>
                      </a:pPr>
                      <a:r>
                        <a:rPr lang="de-CH" sz="2200" dirty="0">
                          <a:effectLst/>
                        </a:rPr>
                        <a:t>Erkenntnis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200" b="0" dirty="0">
                          <a:solidFill>
                            <a:schemeClr val="tx1"/>
                          </a:solidFill>
                          <a:effectLst/>
                        </a:rPr>
                        <a:t>Freiheit </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200" b="0" dirty="0">
                          <a:solidFill>
                            <a:schemeClr val="tx1"/>
                          </a:solidFill>
                          <a:effectLst/>
                        </a:rPr>
                        <a:t>"Was nun das Essen der Götzenopfer betrifft, so wissen wir, dass ein Götze in der Welt nichts ist, und dass es keinen anderen Gott gibt außer dem Einen.?" (8,4)</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379167106"/>
                  </a:ext>
                </a:extLst>
              </a:tr>
              <a:tr h="1489346">
                <a:tc>
                  <a:txBody>
                    <a:bodyPr/>
                    <a:lstStyle/>
                    <a:p>
                      <a:pPr>
                        <a:spcAft>
                          <a:spcPts val="0"/>
                        </a:spcAft>
                      </a:pPr>
                      <a:r>
                        <a:rPr lang="de-CH" sz="2200" dirty="0">
                          <a:effectLst/>
                        </a:rPr>
                        <a:t>Aber!</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200" b="0" dirty="0">
                          <a:solidFill>
                            <a:schemeClr val="tx1"/>
                          </a:solidFill>
                          <a:effectLst/>
                        </a:rPr>
                        <a:t>Nicht alle haben diese Erkenntnis</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200" b="0" dirty="0">
                          <a:solidFill>
                            <a:schemeClr val="tx1"/>
                          </a:solidFill>
                          <a:effectLst/>
                        </a:rPr>
                        <a:t>"Aber nicht alle haben die Erkenntnis, sondern etliche machen sich ein Gewissen wegen des Götzen und essen [das Fleisch] noch immer als Götzenopferfleisch, und so wird ihr Gewissen befleckt, weil es schwach ist. " (8,7)</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1140485026"/>
                  </a:ext>
                </a:extLst>
              </a:tr>
            </a:tbl>
          </a:graphicData>
        </a:graphic>
      </p:graphicFrame>
    </p:spTree>
    <p:extLst>
      <p:ext uri="{BB962C8B-B14F-4D97-AF65-F5344CB8AC3E}">
        <p14:creationId xmlns:p14="http://schemas.microsoft.com/office/powerpoint/2010/main" val="11410470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858037" cy="646331"/>
          </a:xfrm>
          <a:prstGeom prst="rect">
            <a:avLst/>
          </a:prstGeom>
          <a:noFill/>
        </p:spPr>
        <p:txBody>
          <a:bodyPr wrap="none" rtlCol="0">
            <a:spAutoFit/>
          </a:bodyPr>
          <a:lstStyle/>
          <a:p>
            <a:r>
              <a:rPr lang="de-CH" sz="3600" b="1" dirty="0"/>
              <a:t>Freiheit u. Rücksichtnahme auf die Schwachen (8,1 - 13)</a:t>
            </a:r>
            <a:endParaRPr lang="de-CH" sz="3600" dirty="0"/>
          </a:p>
        </p:txBody>
      </p:sp>
      <p:graphicFrame>
        <p:nvGraphicFramePr>
          <p:cNvPr id="2" name="Tabelle 1">
            <a:extLst>
              <a:ext uri="{FF2B5EF4-FFF2-40B4-BE49-F238E27FC236}">
                <a16:creationId xmlns:a16="http://schemas.microsoft.com/office/drawing/2014/main" id="{58575558-F77E-4991-B6DE-92ECF0A7D54A}"/>
              </a:ext>
            </a:extLst>
          </p:cNvPr>
          <p:cNvGraphicFramePr>
            <a:graphicFrameLocks noGrp="1"/>
          </p:cNvGraphicFramePr>
          <p:nvPr>
            <p:extLst>
              <p:ext uri="{D42A27DB-BD31-4B8C-83A1-F6EECF244321}">
                <p14:modId xmlns:p14="http://schemas.microsoft.com/office/powerpoint/2010/main" val="1743818095"/>
              </p:ext>
            </p:extLst>
          </p:nvPr>
        </p:nvGraphicFramePr>
        <p:xfrm>
          <a:off x="524423" y="1129813"/>
          <a:ext cx="11173742" cy="2459123"/>
        </p:xfrm>
        <a:graphic>
          <a:graphicData uri="http://schemas.openxmlformats.org/drawingml/2006/table">
            <a:tbl>
              <a:tblPr firstRow="1" firstCol="1" bandRow="1">
                <a:tableStyleId>{5C22544A-7EE6-4342-B048-85BDC9FD1C3A}</a:tableStyleId>
              </a:tblPr>
              <a:tblGrid>
                <a:gridCol w="1778648">
                  <a:extLst>
                    <a:ext uri="{9D8B030D-6E8A-4147-A177-3AD203B41FA5}">
                      <a16:colId xmlns:a16="http://schemas.microsoft.com/office/drawing/2014/main" val="4146149706"/>
                    </a:ext>
                  </a:extLst>
                </a:gridCol>
                <a:gridCol w="2782341">
                  <a:extLst>
                    <a:ext uri="{9D8B030D-6E8A-4147-A177-3AD203B41FA5}">
                      <a16:colId xmlns:a16="http://schemas.microsoft.com/office/drawing/2014/main" val="3151962824"/>
                    </a:ext>
                  </a:extLst>
                </a:gridCol>
                <a:gridCol w="6612753">
                  <a:extLst>
                    <a:ext uri="{9D8B030D-6E8A-4147-A177-3AD203B41FA5}">
                      <a16:colId xmlns:a16="http://schemas.microsoft.com/office/drawing/2014/main" val="2647684415"/>
                    </a:ext>
                  </a:extLst>
                </a:gridCol>
              </a:tblGrid>
              <a:tr h="2459123">
                <a:tc>
                  <a:txBody>
                    <a:bodyPr/>
                    <a:lstStyle/>
                    <a:p>
                      <a:pPr>
                        <a:spcAft>
                          <a:spcPts val="0"/>
                        </a:spcAft>
                      </a:pPr>
                      <a:r>
                        <a:rPr lang="de-CH" sz="2000" dirty="0">
                          <a:effectLst/>
                        </a:rPr>
                        <a:t>Freiheit</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000" b="0" dirty="0">
                          <a:solidFill>
                            <a:schemeClr val="tx1"/>
                          </a:solidFill>
                          <a:effectLst/>
                        </a:rPr>
                        <a:t>Auswirkungen durch Erkenntnis ohne Liebe</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000" b="0" dirty="0">
                          <a:solidFill>
                            <a:schemeClr val="tx1"/>
                          </a:solidFill>
                          <a:effectLst/>
                        </a:rPr>
                        <a:t>"Habt aber acht, dass diese eure Freiheit den Schwachen nicht zum Anstoß wird! Denn wenn jemand dich, der du die Erkenntnis hast, im Götzentempel zu Tisch sitzen sieht, wird nicht sein Gewissen, weil es schwach ist, dazu ermutigt werden, Götzenopferfleisch zu essen? Und so wird wegen deiner Erkenntnis der schwache Bruder verderben, um dessen willen Christus gestorben ist." (8,9-11)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1983640773"/>
                  </a:ext>
                </a:extLst>
              </a:tr>
            </a:tbl>
          </a:graphicData>
        </a:graphic>
      </p:graphicFrame>
    </p:spTree>
    <p:extLst>
      <p:ext uri="{BB962C8B-B14F-4D97-AF65-F5344CB8AC3E}">
        <p14:creationId xmlns:p14="http://schemas.microsoft.com/office/powerpoint/2010/main" val="528518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858037" cy="646331"/>
          </a:xfrm>
          <a:prstGeom prst="rect">
            <a:avLst/>
          </a:prstGeom>
          <a:noFill/>
        </p:spPr>
        <p:txBody>
          <a:bodyPr wrap="none" rtlCol="0">
            <a:spAutoFit/>
          </a:bodyPr>
          <a:lstStyle/>
          <a:p>
            <a:r>
              <a:rPr lang="de-CH" sz="3600" b="1" dirty="0"/>
              <a:t>Freiheit u. Rücksichtnahme auf die Schwachen (8,1 - 13)</a:t>
            </a:r>
            <a:endParaRPr lang="de-CH" sz="3600" dirty="0"/>
          </a:p>
        </p:txBody>
      </p:sp>
      <p:graphicFrame>
        <p:nvGraphicFramePr>
          <p:cNvPr id="2" name="Tabelle 1">
            <a:extLst>
              <a:ext uri="{FF2B5EF4-FFF2-40B4-BE49-F238E27FC236}">
                <a16:creationId xmlns:a16="http://schemas.microsoft.com/office/drawing/2014/main" id="{58575558-F77E-4991-B6DE-92ECF0A7D54A}"/>
              </a:ext>
            </a:extLst>
          </p:cNvPr>
          <p:cNvGraphicFramePr>
            <a:graphicFrameLocks noGrp="1"/>
          </p:cNvGraphicFramePr>
          <p:nvPr/>
        </p:nvGraphicFramePr>
        <p:xfrm>
          <a:off x="524423" y="1129813"/>
          <a:ext cx="11173742" cy="5507123"/>
        </p:xfrm>
        <a:graphic>
          <a:graphicData uri="http://schemas.openxmlformats.org/drawingml/2006/table">
            <a:tbl>
              <a:tblPr firstRow="1" firstCol="1" bandRow="1">
                <a:tableStyleId>{5C22544A-7EE6-4342-B048-85BDC9FD1C3A}</a:tableStyleId>
              </a:tblPr>
              <a:tblGrid>
                <a:gridCol w="1778648">
                  <a:extLst>
                    <a:ext uri="{9D8B030D-6E8A-4147-A177-3AD203B41FA5}">
                      <a16:colId xmlns:a16="http://schemas.microsoft.com/office/drawing/2014/main" val="4146149706"/>
                    </a:ext>
                  </a:extLst>
                </a:gridCol>
                <a:gridCol w="2782341">
                  <a:extLst>
                    <a:ext uri="{9D8B030D-6E8A-4147-A177-3AD203B41FA5}">
                      <a16:colId xmlns:a16="http://schemas.microsoft.com/office/drawing/2014/main" val="3151962824"/>
                    </a:ext>
                  </a:extLst>
                </a:gridCol>
                <a:gridCol w="6612753">
                  <a:extLst>
                    <a:ext uri="{9D8B030D-6E8A-4147-A177-3AD203B41FA5}">
                      <a16:colId xmlns:a16="http://schemas.microsoft.com/office/drawing/2014/main" val="2647684415"/>
                    </a:ext>
                  </a:extLst>
                </a:gridCol>
              </a:tblGrid>
              <a:tr h="2459123">
                <a:tc>
                  <a:txBody>
                    <a:bodyPr/>
                    <a:lstStyle/>
                    <a:p>
                      <a:pPr>
                        <a:spcAft>
                          <a:spcPts val="0"/>
                        </a:spcAft>
                      </a:pPr>
                      <a:r>
                        <a:rPr lang="de-CH" sz="2000" dirty="0">
                          <a:effectLst/>
                        </a:rPr>
                        <a:t>Freiheit</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000" b="0" dirty="0">
                          <a:solidFill>
                            <a:schemeClr val="tx1"/>
                          </a:solidFill>
                          <a:effectLst/>
                        </a:rPr>
                        <a:t>Auswirkungen durch Erkenntnis ohne Liebe</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000" b="0" dirty="0">
                          <a:solidFill>
                            <a:schemeClr val="tx1"/>
                          </a:solidFill>
                          <a:effectLst/>
                        </a:rPr>
                        <a:t>"Habt aber acht, dass diese eure Freiheit den Schwachen nicht zum Anstoß wird! Denn wenn jemand dich, der du die Erkenntnis hast, im Götzentempel zu Tisch sitzen sieht, wird nicht sein Gewissen, weil es schwach ist, dazu ermutigt werden, Götzenopferfleisch zu essen? Und so wird wegen deiner Erkenntnis der schwache Bruder verderben, um dessen willen Christus gestorben ist." (8,9-11)</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1983640773"/>
                  </a:ext>
                </a:extLst>
              </a:tr>
              <a:tr h="2806001">
                <a:tc>
                  <a:txBody>
                    <a:bodyPr/>
                    <a:lstStyle/>
                    <a:p>
                      <a:pPr>
                        <a:spcAft>
                          <a:spcPts val="0"/>
                        </a:spcAft>
                      </a:pPr>
                      <a:r>
                        <a:rPr lang="de-CH" sz="2000" dirty="0">
                          <a:effectLst/>
                        </a:rPr>
                        <a:t>Fazit</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tc>
                <a:tc>
                  <a:txBody>
                    <a:bodyPr/>
                    <a:lstStyle/>
                    <a:p>
                      <a:pPr>
                        <a:spcAft>
                          <a:spcPts val="0"/>
                        </a:spcAft>
                      </a:pPr>
                      <a:r>
                        <a:rPr lang="de-CH" sz="2000" b="0" dirty="0">
                          <a:solidFill>
                            <a:schemeClr val="tx1"/>
                          </a:solidFill>
                          <a:effectLst/>
                        </a:rPr>
                        <a:t>Frage:</a:t>
                      </a:r>
                    </a:p>
                    <a:p>
                      <a:pPr>
                        <a:spcAft>
                          <a:spcPts val="0"/>
                        </a:spcAft>
                      </a:pPr>
                      <a:r>
                        <a:rPr lang="de-CH" sz="2000" b="0" dirty="0">
                          <a:solidFill>
                            <a:schemeClr val="tx1"/>
                          </a:solidFill>
                          <a:effectLst/>
                        </a:rPr>
                        <a:t>Dürfen Christen Götzenopferfleisch essen?</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83" marR="50483" marT="0" marB="0">
                    <a:solidFill>
                      <a:schemeClr val="accent5">
                        <a:lumMod val="20000"/>
                        <a:lumOff val="80000"/>
                      </a:schemeClr>
                    </a:solidFill>
                  </a:tcPr>
                </a:tc>
                <a:tc>
                  <a:txBody>
                    <a:bodyPr/>
                    <a:lstStyle/>
                    <a:p>
                      <a:pPr>
                        <a:spcAft>
                          <a:spcPts val="0"/>
                        </a:spcAft>
                      </a:pPr>
                      <a:r>
                        <a:rPr lang="de-CH" sz="2000" b="0" dirty="0">
                          <a:solidFill>
                            <a:schemeClr val="tx1"/>
                          </a:solidFill>
                          <a:effectLst/>
                        </a:rPr>
                        <a:t>"Darum, wenn eine Speise meinem Bruder ein Anstoß [zur Sünde] wird, so will ich lieber in Ewigkeit kein Fleisch essen, damit ich meinem Bruder keinen Anstoß [zur Sünde] gebe." (8,13)</a:t>
                      </a:r>
                    </a:p>
                    <a:p>
                      <a:pPr>
                        <a:spcAft>
                          <a:spcPts val="0"/>
                        </a:spcAft>
                      </a:pPr>
                      <a:r>
                        <a:rPr lang="de-CH" sz="2000" b="0" dirty="0">
                          <a:solidFill>
                            <a:schemeClr val="tx1"/>
                          </a:solidFill>
                          <a:effectLst/>
                        </a:rPr>
                        <a:t> </a:t>
                      </a:r>
                    </a:p>
                    <a:p>
                      <a:pPr>
                        <a:spcAft>
                          <a:spcPts val="0"/>
                        </a:spcAft>
                      </a:pPr>
                      <a:r>
                        <a:rPr lang="de-CH" sz="2000" b="0" dirty="0">
                          <a:solidFill>
                            <a:schemeClr val="tx1"/>
                          </a:solidFill>
                          <a:effectLst/>
                        </a:rPr>
                        <a:t>Antwort: </a:t>
                      </a:r>
                      <a:r>
                        <a:rPr lang="de-CH" sz="2000" b="0" u="sng" dirty="0">
                          <a:solidFill>
                            <a:schemeClr val="tx1"/>
                          </a:solidFill>
                          <a:effectLst/>
                        </a:rPr>
                        <a:t>Ja! Aber ….</a:t>
                      </a:r>
                      <a:endParaRPr lang="de-CH" sz="2000" b="0" dirty="0">
                        <a:solidFill>
                          <a:schemeClr val="tx1"/>
                        </a:solidFill>
                        <a:effectLst/>
                      </a:endParaRPr>
                    </a:p>
                    <a:p>
                      <a:pPr>
                        <a:spcAft>
                          <a:spcPts val="0"/>
                        </a:spcAft>
                      </a:pPr>
                      <a:r>
                        <a:rPr lang="de-CH" sz="2000" b="0" dirty="0">
                          <a:solidFill>
                            <a:schemeClr val="tx1"/>
                          </a:solidFill>
                          <a:effectLst/>
                        </a:rPr>
                        <a:t> </a:t>
                      </a:r>
                    </a:p>
                    <a:p>
                      <a:pPr>
                        <a:spcAft>
                          <a:spcPts val="0"/>
                        </a:spcAft>
                      </a:pPr>
                      <a:r>
                        <a:rPr lang="de-CH" sz="2000" b="0" dirty="0">
                          <a:solidFill>
                            <a:schemeClr val="tx1"/>
                          </a:solidFill>
                          <a:effectLst/>
                        </a:rPr>
                        <a:t>Es geht nicht um ein Diktat der Schwachen, sondern darum, den Schwachen das Reifen im Glauben zu ermöglichen!</a:t>
                      </a:r>
                      <a:r>
                        <a:rPr lang="de-DE" sz="2000" b="0" dirty="0">
                          <a:solidFill>
                            <a:schemeClr val="tx1"/>
                          </a:solidFill>
                          <a:effectLst/>
                        </a:rPr>
                        <a:t> </a:t>
                      </a:r>
                    </a:p>
                    <a:p>
                      <a:pPr>
                        <a:spcAft>
                          <a:spcPts val="0"/>
                        </a:spcAft>
                      </a:pPr>
                      <a:r>
                        <a:rPr lang="de-DE" sz="2000" b="0" dirty="0">
                          <a:solidFill>
                            <a:schemeClr val="tx1"/>
                          </a:solidFill>
                          <a:effectLst/>
                        </a:rPr>
                        <a:t>(Ewald Keck)</a:t>
                      </a:r>
                      <a:endParaRPr lang="de-CH" sz="20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483" marR="50483" marT="0" marB="0">
                    <a:solidFill>
                      <a:schemeClr val="bg1"/>
                    </a:solidFill>
                  </a:tcPr>
                </a:tc>
                <a:extLst>
                  <a:ext uri="{0D108BD9-81ED-4DB2-BD59-A6C34878D82A}">
                    <a16:rowId xmlns:a16="http://schemas.microsoft.com/office/drawing/2014/main" val="531013356"/>
                  </a:ext>
                </a:extLst>
              </a:tr>
            </a:tbl>
          </a:graphicData>
        </a:graphic>
      </p:graphicFrame>
    </p:spTree>
    <p:extLst>
      <p:ext uri="{BB962C8B-B14F-4D97-AF65-F5344CB8AC3E}">
        <p14:creationId xmlns:p14="http://schemas.microsoft.com/office/powerpoint/2010/main" val="3990152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0858037" cy="646331"/>
          </a:xfrm>
          <a:prstGeom prst="rect">
            <a:avLst/>
          </a:prstGeom>
          <a:noFill/>
        </p:spPr>
        <p:txBody>
          <a:bodyPr wrap="none" rtlCol="0">
            <a:spAutoFit/>
          </a:bodyPr>
          <a:lstStyle/>
          <a:p>
            <a:r>
              <a:rPr lang="de-CH" sz="3600" b="1" dirty="0"/>
              <a:t>Freiheit u. Rücksichtnahme auf die Schwachen (8,1 - 13)</a:t>
            </a:r>
            <a:endParaRPr lang="de-CH" sz="3600" dirty="0"/>
          </a:p>
        </p:txBody>
      </p:sp>
      <p:sp>
        <p:nvSpPr>
          <p:cNvPr id="4" name="Textfeld 3">
            <a:extLst>
              <a:ext uri="{FF2B5EF4-FFF2-40B4-BE49-F238E27FC236}">
                <a16:creationId xmlns:a16="http://schemas.microsoft.com/office/drawing/2014/main" id="{3408CF82-B8EB-4A2F-A6A9-06E266FA5123}"/>
              </a:ext>
            </a:extLst>
          </p:cNvPr>
          <p:cNvSpPr txBox="1"/>
          <p:nvPr/>
        </p:nvSpPr>
        <p:spPr>
          <a:xfrm>
            <a:off x="493649" y="1389834"/>
            <a:ext cx="8150949" cy="1200329"/>
          </a:xfrm>
          <a:prstGeom prst="rect">
            <a:avLst/>
          </a:prstGeom>
          <a:noFill/>
        </p:spPr>
        <p:txBody>
          <a:bodyPr wrap="none" rtlCol="0">
            <a:spAutoFit/>
          </a:bodyPr>
          <a:lstStyle/>
          <a:p>
            <a:r>
              <a:rPr lang="de-DE" sz="3600" dirty="0"/>
              <a:t>Erkenntnis ist wesentlich, aber ohne Liebe </a:t>
            </a:r>
          </a:p>
          <a:p>
            <a:r>
              <a:rPr lang="de-DE" sz="3600" dirty="0"/>
              <a:t>kann es keine echte Erkenntnis geben!</a:t>
            </a:r>
            <a:endParaRPr lang="de-CH" sz="3600" dirty="0"/>
          </a:p>
        </p:txBody>
      </p:sp>
    </p:spTree>
    <p:extLst>
      <p:ext uri="{BB962C8B-B14F-4D97-AF65-F5344CB8AC3E}">
        <p14:creationId xmlns:p14="http://schemas.microsoft.com/office/powerpoint/2010/main" val="35516332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893251" cy="646331"/>
          </a:xfrm>
          <a:prstGeom prst="rect">
            <a:avLst/>
          </a:prstGeom>
          <a:noFill/>
        </p:spPr>
        <p:txBody>
          <a:bodyPr wrap="none" rtlCol="0">
            <a:spAutoFit/>
          </a:bodyPr>
          <a:lstStyle/>
          <a:p>
            <a:r>
              <a:rPr lang="de-CH" sz="3600" b="1" dirty="0"/>
              <a:t>Freiwilliger Verzicht auf Rechte (9,1 - 27)</a:t>
            </a:r>
            <a:endParaRPr lang="de-CH" sz="3600" dirty="0"/>
          </a:p>
        </p:txBody>
      </p:sp>
      <p:graphicFrame>
        <p:nvGraphicFramePr>
          <p:cNvPr id="2" name="Tabelle 1">
            <a:extLst>
              <a:ext uri="{FF2B5EF4-FFF2-40B4-BE49-F238E27FC236}">
                <a16:creationId xmlns:a16="http://schemas.microsoft.com/office/drawing/2014/main" id="{BCF021BD-BA52-4DEF-9826-0FB0B84B4CE8}"/>
              </a:ext>
            </a:extLst>
          </p:cNvPr>
          <p:cNvGraphicFramePr>
            <a:graphicFrameLocks noGrp="1"/>
          </p:cNvGraphicFramePr>
          <p:nvPr>
            <p:extLst>
              <p:ext uri="{D42A27DB-BD31-4B8C-83A1-F6EECF244321}">
                <p14:modId xmlns:p14="http://schemas.microsoft.com/office/powerpoint/2010/main" val="3200219539"/>
              </p:ext>
            </p:extLst>
          </p:nvPr>
        </p:nvGraphicFramePr>
        <p:xfrm>
          <a:off x="471668" y="1055878"/>
          <a:ext cx="10945143" cy="1512568"/>
        </p:xfrm>
        <a:graphic>
          <a:graphicData uri="http://schemas.openxmlformats.org/drawingml/2006/table">
            <a:tbl>
              <a:tblPr firstRow="1" firstCol="1" bandRow="1">
                <a:tableStyleId>{5C22544A-7EE6-4342-B048-85BDC9FD1C3A}</a:tableStyleId>
              </a:tblPr>
              <a:tblGrid>
                <a:gridCol w="3166040">
                  <a:extLst>
                    <a:ext uri="{9D8B030D-6E8A-4147-A177-3AD203B41FA5}">
                      <a16:colId xmlns:a16="http://schemas.microsoft.com/office/drawing/2014/main" val="3045963789"/>
                    </a:ext>
                  </a:extLst>
                </a:gridCol>
                <a:gridCol w="7779103">
                  <a:extLst>
                    <a:ext uri="{9D8B030D-6E8A-4147-A177-3AD203B41FA5}">
                      <a16:colId xmlns:a16="http://schemas.microsoft.com/office/drawing/2014/main" val="2378865906"/>
                    </a:ext>
                  </a:extLst>
                </a:gridCol>
              </a:tblGrid>
              <a:tr h="1512568">
                <a:tc>
                  <a:txBody>
                    <a:bodyPr/>
                    <a:lstStyle/>
                    <a:p>
                      <a:pPr>
                        <a:spcAft>
                          <a:spcPts val="0"/>
                        </a:spcAft>
                      </a:pPr>
                      <a:r>
                        <a:rPr lang="de-CH" sz="2000" dirty="0">
                          <a:effectLst/>
                        </a:rPr>
                        <a:t>Von Gott berufener Apostel</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rgbClr val="0070C0"/>
                    </a:solidFill>
                  </a:tcPr>
                </a:tc>
                <a:tc>
                  <a:txBody>
                    <a:bodyPr/>
                    <a:lstStyle/>
                    <a:p>
                      <a:pPr>
                        <a:spcAft>
                          <a:spcPts val="0"/>
                        </a:spcAft>
                      </a:pPr>
                      <a:r>
                        <a:rPr lang="de-CH" sz="2000" b="0" dirty="0">
                          <a:solidFill>
                            <a:schemeClr val="tx1"/>
                          </a:solidFill>
                          <a:effectLst/>
                        </a:rPr>
                        <a:t>"Bin ich nicht ein Apostel? Bin ich nicht frei? Habe ich nicht unseren Herrn Jesus Christus gesehen? Seid nicht ihr mein Werk im Herrn? Wenn ich für andere kein Apostel bin, so bin ich es doch wenigstens für euch; denn das Siegel meines Aposteldienstes seid ihr im Herrn." (9,1+2)</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chemeClr val="bg1"/>
                    </a:solidFill>
                  </a:tcPr>
                </a:tc>
                <a:extLst>
                  <a:ext uri="{0D108BD9-81ED-4DB2-BD59-A6C34878D82A}">
                    <a16:rowId xmlns:a16="http://schemas.microsoft.com/office/drawing/2014/main" val="2034253020"/>
                  </a:ext>
                </a:extLst>
              </a:tr>
            </a:tbl>
          </a:graphicData>
        </a:graphic>
      </p:graphicFrame>
    </p:spTree>
    <p:extLst>
      <p:ext uri="{BB962C8B-B14F-4D97-AF65-F5344CB8AC3E}">
        <p14:creationId xmlns:p14="http://schemas.microsoft.com/office/powerpoint/2010/main" val="402257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893251" cy="646331"/>
          </a:xfrm>
          <a:prstGeom prst="rect">
            <a:avLst/>
          </a:prstGeom>
          <a:noFill/>
        </p:spPr>
        <p:txBody>
          <a:bodyPr wrap="none" rtlCol="0">
            <a:spAutoFit/>
          </a:bodyPr>
          <a:lstStyle/>
          <a:p>
            <a:r>
              <a:rPr lang="de-CH" sz="3600" b="1" dirty="0"/>
              <a:t>Freiwilliger Verzicht auf Rechte (9,1 - 27)</a:t>
            </a:r>
            <a:endParaRPr lang="de-CH" sz="3600" dirty="0"/>
          </a:p>
        </p:txBody>
      </p:sp>
      <p:graphicFrame>
        <p:nvGraphicFramePr>
          <p:cNvPr id="2" name="Tabelle 1">
            <a:extLst>
              <a:ext uri="{FF2B5EF4-FFF2-40B4-BE49-F238E27FC236}">
                <a16:creationId xmlns:a16="http://schemas.microsoft.com/office/drawing/2014/main" id="{BCF021BD-BA52-4DEF-9826-0FB0B84B4CE8}"/>
              </a:ext>
            </a:extLst>
          </p:cNvPr>
          <p:cNvGraphicFramePr>
            <a:graphicFrameLocks noGrp="1"/>
          </p:cNvGraphicFramePr>
          <p:nvPr/>
        </p:nvGraphicFramePr>
        <p:xfrm>
          <a:off x="471668" y="1055878"/>
          <a:ext cx="10945143" cy="5643860"/>
        </p:xfrm>
        <a:graphic>
          <a:graphicData uri="http://schemas.openxmlformats.org/drawingml/2006/table">
            <a:tbl>
              <a:tblPr firstRow="1" firstCol="1" bandRow="1">
                <a:tableStyleId>{5C22544A-7EE6-4342-B048-85BDC9FD1C3A}</a:tableStyleId>
              </a:tblPr>
              <a:tblGrid>
                <a:gridCol w="3166040">
                  <a:extLst>
                    <a:ext uri="{9D8B030D-6E8A-4147-A177-3AD203B41FA5}">
                      <a16:colId xmlns:a16="http://schemas.microsoft.com/office/drawing/2014/main" val="3045963789"/>
                    </a:ext>
                  </a:extLst>
                </a:gridCol>
                <a:gridCol w="7779103">
                  <a:extLst>
                    <a:ext uri="{9D8B030D-6E8A-4147-A177-3AD203B41FA5}">
                      <a16:colId xmlns:a16="http://schemas.microsoft.com/office/drawing/2014/main" val="2378865906"/>
                    </a:ext>
                  </a:extLst>
                </a:gridCol>
              </a:tblGrid>
              <a:tr h="1512568">
                <a:tc>
                  <a:txBody>
                    <a:bodyPr/>
                    <a:lstStyle/>
                    <a:p>
                      <a:pPr>
                        <a:spcAft>
                          <a:spcPts val="0"/>
                        </a:spcAft>
                      </a:pPr>
                      <a:r>
                        <a:rPr lang="de-CH" sz="2000" dirty="0">
                          <a:effectLst/>
                        </a:rPr>
                        <a:t>Von Gott berufener Apostel</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rgbClr val="0070C0"/>
                    </a:solidFill>
                  </a:tcPr>
                </a:tc>
                <a:tc>
                  <a:txBody>
                    <a:bodyPr/>
                    <a:lstStyle/>
                    <a:p>
                      <a:pPr>
                        <a:spcAft>
                          <a:spcPts val="0"/>
                        </a:spcAft>
                      </a:pPr>
                      <a:r>
                        <a:rPr lang="de-CH" sz="2000" b="0" dirty="0">
                          <a:solidFill>
                            <a:schemeClr val="tx1"/>
                          </a:solidFill>
                          <a:effectLst/>
                        </a:rPr>
                        <a:t>"Bin ich nicht ein Apostel? Bin ich nicht frei? Habe ich nicht unseren Herrn Jesus Christus gesehen? Seid nicht ihr mein Werk im Herrn? Wenn ich für andere kein Apostel bin, so bin ich es doch wenigstens für euch; denn das Siegel meines Aposteldienstes seid ihr im Herrn." (9,1+2)</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chemeClr val="bg1"/>
                    </a:solidFill>
                  </a:tcPr>
                </a:tc>
                <a:extLst>
                  <a:ext uri="{0D108BD9-81ED-4DB2-BD59-A6C34878D82A}">
                    <a16:rowId xmlns:a16="http://schemas.microsoft.com/office/drawing/2014/main" val="2034253020"/>
                  </a:ext>
                </a:extLst>
              </a:tr>
              <a:tr h="4131292">
                <a:tc>
                  <a:txBody>
                    <a:bodyPr/>
                    <a:lstStyle/>
                    <a:p>
                      <a:pPr>
                        <a:spcAft>
                          <a:spcPts val="0"/>
                        </a:spcAft>
                      </a:pPr>
                      <a:r>
                        <a:rPr lang="de-CH" sz="2000" dirty="0">
                          <a:effectLst/>
                        </a:rPr>
                        <a:t>Recht auf Lebensunterhaltszahlungen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rgbClr val="0070C0"/>
                    </a:solidFill>
                  </a:tcPr>
                </a:tc>
                <a:tc>
                  <a:txBody>
                    <a:bodyPr/>
                    <a:lstStyle/>
                    <a:p>
                      <a:pPr>
                        <a:spcAft>
                          <a:spcPts val="0"/>
                        </a:spcAft>
                      </a:pPr>
                      <a:r>
                        <a:rPr lang="de-CH" sz="2000" b="1" dirty="0">
                          <a:solidFill>
                            <a:schemeClr val="tx1"/>
                          </a:solidFill>
                          <a:effectLst/>
                        </a:rPr>
                        <a:t>Recht:</a:t>
                      </a:r>
                    </a:p>
                    <a:p>
                      <a:pPr>
                        <a:spcAft>
                          <a:spcPts val="0"/>
                        </a:spcAft>
                      </a:pPr>
                      <a:r>
                        <a:rPr lang="de-CH" sz="2000" b="0" dirty="0">
                          <a:solidFill>
                            <a:schemeClr val="tx1"/>
                          </a:solidFill>
                          <a:effectLst/>
                        </a:rPr>
                        <a:t>"Wer zieht je auf eigene Kosten in den Krieg? Wer pflanzt einen Weinberg und isst nicht von dessen Frucht? Oder wer weidet eine Herde und nährt sich nicht von der Milch der Herde? …" (9,7ff)</a:t>
                      </a:r>
                    </a:p>
                    <a:p>
                      <a:pPr>
                        <a:spcAft>
                          <a:spcPts val="0"/>
                        </a:spcAft>
                      </a:pPr>
                      <a:r>
                        <a:rPr lang="de-CH" sz="2000" b="0" dirty="0">
                          <a:solidFill>
                            <a:schemeClr val="tx1"/>
                          </a:solidFill>
                          <a:effectLst/>
                        </a:rPr>
                        <a:t> </a:t>
                      </a:r>
                    </a:p>
                    <a:p>
                      <a:pPr>
                        <a:spcAft>
                          <a:spcPts val="0"/>
                        </a:spcAft>
                      </a:pPr>
                      <a:r>
                        <a:rPr lang="de-CH" sz="2000" b="1" dirty="0">
                          <a:solidFill>
                            <a:schemeClr val="tx1"/>
                          </a:solidFill>
                          <a:effectLst/>
                        </a:rPr>
                        <a:t>Verordnung Gottes:</a:t>
                      </a:r>
                    </a:p>
                    <a:p>
                      <a:pPr>
                        <a:spcAft>
                          <a:spcPts val="0"/>
                        </a:spcAft>
                      </a:pPr>
                      <a:r>
                        <a:rPr lang="de-CH" sz="2000" b="0" dirty="0">
                          <a:solidFill>
                            <a:schemeClr val="tx1"/>
                          </a:solidFill>
                          <a:effectLst/>
                        </a:rPr>
                        <a:t>"So hat auch der Herr angeordnet, dass die, welche das Evangelium verkündigen, vom Evangelium leben sollen." (9,14)</a:t>
                      </a:r>
                    </a:p>
                    <a:p>
                      <a:pPr>
                        <a:spcAft>
                          <a:spcPts val="0"/>
                        </a:spcAft>
                      </a:pPr>
                      <a:r>
                        <a:rPr lang="de-CH" sz="2000" b="0" dirty="0">
                          <a:solidFill>
                            <a:schemeClr val="tx1"/>
                          </a:solidFill>
                          <a:effectLst/>
                        </a:rPr>
                        <a:t> </a:t>
                      </a:r>
                    </a:p>
                    <a:p>
                      <a:pPr>
                        <a:spcAft>
                          <a:spcPts val="0"/>
                        </a:spcAft>
                      </a:pPr>
                      <a:r>
                        <a:rPr lang="de-CH" sz="2000" b="1" dirty="0">
                          <a:solidFill>
                            <a:schemeClr val="tx1"/>
                          </a:solidFill>
                          <a:effectLst/>
                        </a:rPr>
                        <a:t>Freiwilliger Verzicht:</a:t>
                      </a:r>
                    </a:p>
                    <a:p>
                      <a:pPr>
                        <a:spcAft>
                          <a:spcPts val="0"/>
                        </a:spcAft>
                      </a:pPr>
                      <a:r>
                        <a:rPr lang="de-CH" sz="2000" b="0" dirty="0">
                          <a:solidFill>
                            <a:schemeClr val="tx1"/>
                          </a:solidFill>
                          <a:effectLst/>
                        </a:rPr>
                        <a:t>"Aber wir haben uns dieses Rechtes nicht bedient, sondern wir ertragen alles, damit wir dem Evangelium von Christus kein Hindernis bereiten." (9,12b)</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chemeClr val="bg1"/>
                    </a:solidFill>
                  </a:tcPr>
                </a:tc>
                <a:extLst>
                  <a:ext uri="{0D108BD9-81ED-4DB2-BD59-A6C34878D82A}">
                    <a16:rowId xmlns:a16="http://schemas.microsoft.com/office/drawing/2014/main" val="866232763"/>
                  </a:ext>
                </a:extLst>
              </a:tr>
            </a:tbl>
          </a:graphicData>
        </a:graphic>
      </p:graphicFrame>
    </p:spTree>
    <p:extLst>
      <p:ext uri="{BB962C8B-B14F-4D97-AF65-F5344CB8AC3E}">
        <p14:creationId xmlns:p14="http://schemas.microsoft.com/office/powerpoint/2010/main" val="19964831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893251" cy="646331"/>
          </a:xfrm>
          <a:prstGeom prst="rect">
            <a:avLst/>
          </a:prstGeom>
          <a:noFill/>
        </p:spPr>
        <p:txBody>
          <a:bodyPr wrap="none" rtlCol="0">
            <a:spAutoFit/>
          </a:bodyPr>
          <a:lstStyle/>
          <a:p>
            <a:r>
              <a:rPr lang="de-CH" sz="3600" b="1" dirty="0"/>
              <a:t>Freiwilliger Verzicht auf Rechte (9,1 - 27)</a:t>
            </a:r>
            <a:endParaRPr lang="de-CH" sz="3600" dirty="0"/>
          </a:p>
        </p:txBody>
      </p:sp>
      <p:graphicFrame>
        <p:nvGraphicFramePr>
          <p:cNvPr id="2" name="Tabelle 1">
            <a:extLst>
              <a:ext uri="{FF2B5EF4-FFF2-40B4-BE49-F238E27FC236}">
                <a16:creationId xmlns:a16="http://schemas.microsoft.com/office/drawing/2014/main" id="{BCF021BD-BA52-4DEF-9826-0FB0B84B4CE8}"/>
              </a:ext>
            </a:extLst>
          </p:cNvPr>
          <p:cNvGraphicFramePr>
            <a:graphicFrameLocks noGrp="1"/>
          </p:cNvGraphicFramePr>
          <p:nvPr>
            <p:extLst>
              <p:ext uri="{D42A27DB-BD31-4B8C-83A1-F6EECF244321}">
                <p14:modId xmlns:p14="http://schemas.microsoft.com/office/powerpoint/2010/main" val="391511570"/>
              </p:ext>
            </p:extLst>
          </p:nvPr>
        </p:nvGraphicFramePr>
        <p:xfrm>
          <a:off x="471668" y="1055878"/>
          <a:ext cx="10945143" cy="3880154"/>
        </p:xfrm>
        <a:graphic>
          <a:graphicData uri="http://schemas.openxmlformats.org/drawingml/2006/table">
            <a:tbl>
              <a:tblPr firstRow="1" firstCol="1" bandRow="1">
                <a:tableStyleId>{5C22544A-7EE6-4342-B048-85BDC9FD1C3A}</a:tableStyleId>
              </a:tblPr>
              <a:tblGrid>
                <a:gridCol w="3166040">
                  <a:extLst>
                    <a:ext uri="{9D8B030D-6E8A-4147-A177-3AD203B41FA5}">
                      <a16:colId xmlns:a16="http://schemas.microsoft.com/office/drawing/2014/main" val="3045963789"/>
                    </a:ext>
                  </a:extLst>
                </a:gridCol>
                <a:gridCol w="7779103">
                  <a:extLst>
                    <a:ext uri="{9D8B030D-6E8A-4147-A177-3AD203B41FA5}">
                      <a16:colId xmlns:a16="http://schemas.microsoft.com/office/drawing/2014/main" val="2378865906"/>
                    </a:ext>
                  </a:extLst>
                </a:gridCol>
              </a:tblGrid>
              <a:tr h="3880154">
                <a:tc>
                  <a:txBody>
                    <a:bodyPr/>
                    <a:lstStyle/>
                    <a:p>
                      <a:pPr>
                        <a:spcAft>
                          <a:spcPts val="0"/>
                        </a:spcAft>
                      </a:pPr>
                      <a:r>
                        <a:rPr lang="de-CH" sz="2000" dirty="0">
                          <a:effectLst/>
                        </a:rPr>
                        <a:t>Wahre Freiheit kennt Grenzen: Liebe zu Gott und den Menschen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rgbClr val="0070C0"/>
                    </a:solidFill>
                  </a:tcPr>
                </a:tc>
                <a:tc>
                  <a:txBody>
                    <a:bodyPr/>
                    <a:lstStyle/>
                    <a:p>
                      <a:pPr>
                        <a:spcAft>
                          <a:spcPts val="0"/>
                        </a:spcAft>
                      </a:pPr>
                      <a:r>
                        <a:rPr lang="de-CH" sz="2000" b="0" dirty="0">
                          <a:solidFill>
                            <a:schemeClr val="tx1"/>
                          </a:solidFill>
                          <a:effectLst/>
                        </a:rPr>
                        <a:t>"Denn obwohl ich frei bin von allen, habe ich mich doch allen zum Knecht gemacht, um desto mehr [Menschen] zu gewinnen. Den Juden bin ich wie ein Jude geworden, damit ich die Juden gewinne; denen, die unter dem Gesetz sind, bin ich geworden, als wäre ich unter dem Gesetz, damit ich die unter dem Gesetz gewinne; denen, die ohne Gesetz sind, bin ich geworden, als wäre ich ohne Gesetz — obwohl ich vor Gott nicht ohne Gesetz bin, sondern Christus gesetzmäßig unterworfen —, damit ich die gewinne, die ohne Gesetz sind. Den Schwachen bin ich wie ein Schwacher geworden, damit ich die Schwachen gewinne; ich bin allen alles geworden, damit ich auf alle Weise etliche rette. Dies aber tue ich um des Evangeliums willen, um an ihm teilzuhaben." (9,19-23)</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chemeClr val="bg1"/>
                    </a:solidFill>
                  </a:tcPr>
                </a:tc>
                <a:extLst>
                  <a:ext uri="{0D108BD9-81ED-4DB2-BD59-A6C34878D82A}">
                    <a16:rowId xmlns:a16="http://schemas.microsoft.com/office/drawing/2014/main" val="3799521400"/>
                  </a:ext>
                </a:extLst>
              </a:tr>
            </a:tbl>
          </a:graphicData>
        </a:graphic>
      </p:graphicFrame>
    </p:spTree>
    <p:extLst>
      <p:ext uri="{BB962C8B-B14F-4D97-AF65-F5344CB8AC3E}">
        <p14:creationId xmlns:p14="http://schemas.microsoft.com/office/powerpoint/2010/main" val="4487582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893251" cy="646331"/>
          </a:xfrm>
          <a:prstGeom prst="rect">
            <a:avLst/>
          </a:prstGeom>
          <a:noFill/>
        </p:spPr>
        <p:txBody>
          <a:bodyPr wrap="none" rtlCol="0">
            <a:spAutoFit/>
          </a:bodyPr>
          <a:lstStyle/>
          <a:p>
            <a:r>
              <a:rPr lang="de-CH" sz="3600" b="1" dirty="0"/>
              <a:t>Freiwilliger Verzicht auf Rechte (9,1 - 27)</a:t>
            </a:r>
            <a:endParaRPr lang="de-CH" sz="3600" dirty="0"/>
          </a:p>
        </p:txBody>
      </p:sp>
      <p:graphicFrame>
        <p:nvGraphicFramePr>
          <p:cNvPr id="2" name="Tabelle 1">
            <a:extLst>
              <a:ext uri="{FF2B5EF4-FFF2-40B4-BE49-F238E27FC236}">
                <a16:creationId xmlns:a16="http://schemas.microsoft.com/office/drawing/2014/main" id="{BCF021BD-BA52-4DEF-9826-0FB0B84B4CE8}"/>
              </a:ext>
            </a:extLst>
          </p:cNvPr>
          <p:cNvGraphicFramePr>
            <a:graphicFrameLocks noGrp="1"/>
          </p:cNvGraphicFramePr>
          <p:nvPr/>
        </p:nvGraphicFramePr>
        <p:xfrm>
          <a:off x="471668" y="1055878"/>
          <a:ext cx="10945143" cy="5643860"/>
        </p:xfrm>
        <a:graphic>
          <a:graphicData uri="http://schemas.openxmlformats.org/drawingml/2006/table">
            <a:tbl>
              <a:tblPr firstRow="1" firstCol="1" bandRow="1">
                <a:tableStyleId>{5C22544A-7EE6-4342-B048-85BDC9FD1C3A}</a:tableStyleId>
              </a:tblPr>
              <a:tblGrid>
                <a:gridCol w="3166040">
                  <a:extLst>
                    <a:ext uri="{9D8B030D-6E8A-4147-A177-3AD203B41FA5}">
                      <a16:colId xmlns:a16="http://schemas.microsoft.com/office/drawing/2014/main" val="3045963789"/>
                    </a:ext>
                  </a:extLst>
                </a:gridCol>
                <a:gridCol w="7779103">
                  <a:extLst>
                    <a:ext uri="{9D8B030D-6E8A-4147-A177-3AD203B41FA5}">
                      <a16:colId xmlns:a16="http://schemas.microsoft.com/office/drawing/2014/main" val="2378865906"/>
                    </a:ext>
                  </a:extLst>
                </a:gridCol>
              </a:tblGrid>
              <a:tr h="3880154">
                <a:tc>
                  <a:txBody>
                    <a:bodyPr/>
                    <a:lstStyle/>
                    <a:p>
                      <a:pPr>
                        <a:spcAft>
                          <a:spcPts val="0"/>
                        </a:spcAft>
                      </a:pPr>
                      <a:r>
                        <a:rPr lang="de-CH" sz="2000" dirty="0">
                          <a:effectLst/>
                        </a:rPr>
                        <a:t>Wahre Freiheit kennt Grenzen: Liebe zu Gott und den Menschen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rgbClr val="0070C0"/>
                    </a:solidFill>
                  </a:tcPr>
                </a:tc>
                <a:tc>
                  <a:txBody>
                    <a:bodyPr/>
                    <a:lstStyle/>
                    <a:p>
                      <a:pPr>
                        <a:spcAft>
                          <a:spcPts val="0"/>
                        </a:spcAft>
                      </a:pPr>
                      <a:r>
                        <a:rPr lang="de-CH" sz="2000" b="0" dirty="0">
                          <a:solidFill>
                            <a:schemeClr val="tx1"/>
                          </a:solidFill>
                          <a:effectLst/>
                        </a:rPr>
                        <a:t>"Denn obwohl ich frei bin von allen, habe ich mich doch allen zum Knecht gemacht, um desto mehr [Menschen] zu gewinnen. Den Juden bin ich wie ein Jude geworden, damit ich die Juden gewinne; denen, die unter dem Gesetz sind, bin ich geworden, als wäre ich unter dem Gesetz, damit ich die unter dem Gesetz gewinne; denen, die ohne Gesetz sind, bin ich geworden, als wäre ich ohne Gesetz — obwohl ich vor Gott nicht ohne Gesetz bin, sondern Christus gesetzmäßig unterworfen —, damit ich die gewinne, die ohne Gesetz sind. Den Schwachen bin ich wie ein Schwacher geworden, damit ich die Schwachen gewinne; ich bin allen alles geworden, damit ich auf alle Weise etliche rette. Dies aber tue ich um des Evangeliums willen, um an ihm teilzuhaben." (9,19-23)</a:t>
                      </a:r>
                      <a:endParaRPr lang="de-CH"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chemeClr val="bg1"/>
                    </a:solidFill>
                  </a:tcPr>
                </a:tc>
                <a:extLst>
                  <a:ext uri="{0D108BD9-81ED-4DB2-BD59-A6C34878D82A}">
                    <a16:rowId xmlns:a16="http://schemas.microsoft.com/office/drawing/2014/main" val="3799521400"/>
                  </a:ext>
                </a:extLst>
              </a:tr>
              <a:tr h="1763706">
                <a:tc>
                  <a:txBody>
                    <a:bodyPr/>
                    <a:lstStyle/>
                    <a:p>
                      <a:pPr>
                        <a:spcAft>
                          <a:spcPts val="0"/>
                        </a:spcAft>
                      </a:pPr>
                      <a:r>
                        <a:rPr lang="de-CH" sz="2000" dirty="0">
                          <a:effectLst/>
                        </a:rPr>
                        <a:t>Aufforderung zu einem Leben in Selbstbeherrschung, Selbstdisziplin, Selbstleugnung und Liebe</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213" marR="44213" marT="0" marB="0">
                    <a:solidFill>
                      <a:srgbClr val="0070C0"/>
                    </a:solidFill>
                  </a:tcPr>
                </a:tc>
                <a:tc>
                  <a:txBody>
                    <a:bodyPr/>
                    <a:lstStyle/>
                    <a:p>
                      <a:pPr>
                        <a:spcAft>
                          <a:spcPts val="0"/>
                        </a:spcAft>
                      </a:pPr>
                      <a:r>
                        <a:rPr lang="de-DE" sz="2000" b="0" dirty="0">
                          <a:solidFill>
                            <a:schemeClr val="tx1"/>
                          </a:solidFill>
                          <a:effectLst/>
                        </a:rPr>
                        <a:t>"Wisst ihr nicht, dass die, welche in der Rennbahn laufen, zwar alle laufen, aber nur einer den Preis erlangt? Lauft so, dass ihr ihn erlangt! Jeder aber, der sich am Wettkampf beteiligt, ist enthaltsam in allem — jene, um einen vergänglichen Siegeskranz zu empfangen, wir aber einen unvergänglichen." (9,24+25)</a:t>
                      </a:r>
                      <a:endParaRPr lang="de-CH" sz="20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4213" marR="44213" marT="0" marB="0">
                    <a:solidFill>
                      <a:schemeClr val="bg1"/>
                    </a:solidFill>
                  </a:tcPr>
                </a:tc>
                <a:extLst>
                  <a:ext uri="{0D108BD9-81ED-4DB2-BD59-A6C34878D82A}">
                    <a16:rowId xmlns:a16="http://schemas.microsoft.com/office/drawing/2014/main" val="2723023073"/>
                  </a:ext>
                </a:extLst>
              </a:tr>
            </a:tbl>
          </a:graphicData>
        </a:graphic>
      </p:graphicFrame>
    </p:spTree>
    <p:extLst>
      <p:ext uri="{BB962C8B-B14F-4D97-AF65-F5344CB8AC3E}">
        <p14:creationId xmlns:p14="http://schemas.microsoft.com/office/powerpoint/2010/main" val="5040959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93649" y="1389834"/>
            <a:ext cx="10361876" cy="2400657"/>
          </a:xfrm>
          <a:prstGeom prst="rect">
            <a:avLst/>
          </a:prstGeom>
          <a:noFill/>
        </p:spPr>
        <p:txBody>
          <a:bodyPr wrap="none" rtlCol="0">
            <a:spAutoFit/>
          </a:bodyPr>
          <a:lstStyle/>
          <a:p>
            <a:r>
              <a:rPr lang="de-CH" sz="3000" dirty="0"/>
              <a:t>Nun argumentiert Paulus mit theologischen (AT) Argumenten, </a:t>
            </a:r>
          </a:p>
          <a:p>
            <a:r>
              <a:rPr lang="de-CH" sz="3000" dirty="0"/>
              <a:t>in den vorher ausgeführten Dingen nicht nachlässig zu werden. </a:t>
            </a:r>
          </a:p>
          <a:p>
            <a:r>
              <a:rPr lang="de-CH" sz="3000" dirty="0"/>
              <a:t>Bezugnehmend auf das AT ermahnt Paulus die Korinther in der </a:t>
            </a:r>
          </a:p>
          <a:p>
            <a:r>
              <a:rPr lang="de-CH" sz="3000" dirty="0"/>
              <a:t>Jüngerschaft nicht nachzulassen, sondern durchzuhalten bis man </a:t>
            </a:r>
          </a:p>
          <a:p>
            <a:r>
              <a:rPr lang="de-CH" sz="3000" dirty="0"/>
              <a:t>das Ziel (Ewigkeit) erreicht!</a:t>
            </a:r>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348999" cy="646331"/>
          </a:xfrm>
          <a:prstGeom prst="rect">
            <a:avLst/>
          </a:prstGeom>
          <a:noFill/>
        </p:spPr>
        <p:txBody>
          <a:bodyPr wrap="none" rtlCol="0">
            <a:spAutoFit/>
          </a:bodyPr>
          <a:lstStyle/>
          <a:p>
            <a:r>
              <a:rPr lang="de-CH" sz="3600" b="1" dirty="0"/>
              <a:t>Warnung vor Götzendienst (10,1 - 33)</a:t>
            </a:r>
            <a:endParaRPr lang="de-CH" sz="3600" dirty="0"/>
          </a:p>
        </p:txBody>
      </p:sp>
    </p:spTree>
    <p:extLst>
      <p:ext uri="{BB962C8B-B14F-4D97-AF65-F5344CB8AC3E}">
        <p14:creationId xmlns:p14="http://schemas.microsoft.com/office/powerpoint/2010/main" val="9501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707203" cy="646331"/>
          </a:xfrm>
          <a:prstGeom prst="rect">
            <a:avLst/>
          </a:prstGeom>
          <a:noFill/>
        </p:spPr>
        <p:txBody>
          <a:bodyPr wrap="none" rtlCol="0">
            <a:spAutoFit/>
          </a:bodyPr>
          <a:lstStyle/>
          <a:p>
            <a:r>
              <a:rPr lang="de-CH" sz="3600" b="1" dirty="0"/>
              <a:t>Ehe und Ehelosigkeit (7,1 - 9)</a:t>
            </a:r>
            <a:endParaRPr lang="de-CH" sz="3600" dirty="0"/>
          </a:p>
        </p:txBody>
      </p:sp>
      <p:graphicFrame>
        <p:nvGraphicFramePr>
          <p:cNvPr id="2" name="Tabelle 1">
            <a:extLst>
              <a:ext uri="{FF2B5EF4-FFF2-40B4-BE49-F238E27FC236}">
                <a16:creationId xmlns:a16="http://schemas.microsoft.com/office/drawing/2014/main" id="{BC241B14-0EDB-4DF9-82EA-E74813ADDF56}"/>
              </a:ext>
            </a:extLst>
          </p:cNvPr>
          <p:cNvGraphicFramePr>
            <a:graphicFrameLocks noGrp="1"/>
          </p:cNvGraphicFramePr>
          <p:nvPr>
            <p:extLst>
              <p:ext uri="{D42A27DB-BD31-4B8C-83A1-F6EECF244321}">
                <p14:modId xmlns:p14="http://schemas.microsoft.com/office/powerpoint/2010/main" val="2471647301"/>
              </p:ext>
            </p:extLst>
          </p:nvPr>
        </p:nvGraphicFramePr>
        <p:xfrm>
          <a:off x="637442" y="1055878"/>
          <a:ext cx="11100289" cy="381146"/>
        </p:xfrm>
        <a:graphic>
          <a:graphicData uri="http://schemas.openxmlformats.org/drawingml/2006/table">
            <a:tbl>
              <a:tblPr firstRow="1" firstCol="1" bandRow="1">
                <a:tableStyleId>{5C22544A-7EE6-4342-B048-85BDC9FD1C3A}</a:tableStyleId>
              </a:tblPr>
              <a:tblGrid>
                <a:gridCol w="1468316">
                  <a:extLst>
                    <a:ext uri="{9D8B030D-6E8A-4147-A177-3AD203B41FA5}">
                      <a16:colId xmlns:a16="http://schemas.microsoft.com/office/drawing/2014/main" val="3564694118"/>
                    </a:ext>
                  </a:extLst>
                </a:gridCol>
                <a:gridCol w="9631973">
                  <a:extLst>
                    <a:ext uri="{9D8B030D-6E8A-4147-A177-3AD203B41FA5}">
                      <a16:colId xmlns:a16="http://schemas.microsoft.com/office/drawing/2014/main" val="3574835617"/>
                    </a:ext>
                  </a:extLst>
                </a:gridCol>
              </a:tblGrid>
              <a:tr h="381146">
                <a:tc>
                  <a:txBody>
                    <a:bodyPr/>
                    <a:lstStyle/>
                    <a:p>
                      <a:pPr>
                        <a:lnSpc>
                          <a:spcPct val="150000"/>
                        </a:lnSpc>
                        <a:spcAft>
                          <a:spcPts val="0"/>
                        </a:spcAft>
                      </a:pPr>
                      <a:r>
                        <a:rPr lang="de-CH" sz="1800" dirty="0">
                          <a:effectLst/>
                        </a:rPr>
                        <a:t>Frage:</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endParaRPr lang="de-CH" sz="400" dirty="0">
                        <a:solidFill>
                          <a:schemeClr val="tx1"/>
                        </a:solidFill>
                        <a:effectLst/>
                      </a:endParaRPr>
                    </a:p>
                    <a:p>
                      <a:pPr>
                        <a:spcAft>
                          <a:spcPts val="0"/>
                        </a:spcAft>
                      </a:pPr>
                      <a:r>
                        <a:rPr lang="de-CH" sz="1800" dirty="0">
                          <a:solidFill>
                            <a:schemeClr val="tx1"/>
                          </a:solidFill>
                          <a:effectLst/>
                        </a:rPr>
                        <a:t>Soll auf den Geschlechtsverkehr gänzlich verzichtet werden?</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422084184"/>
                  </a:ext>
                </a:extLst>
              </a:tr>
            </a:tbl>
          </a:graphicData>
        </a:graphic>
      </p:graphicFrame>
    </p:spTree>
    <p:extLst>
      <p:ext uri="{BB962C8B-B14F-4D97-AF65-F5344CB8AC3E}">
        <p14:creationId xmlns:p14="http://schemas.microsoft.com/office/powerpoint/2010/main" val="230240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59887" cy="646331"/>
          </a:xfrm>
          <a:prstGeom prst="rect">
            <a:avLst/>
          </a:prstGeom>
          <a:noFill/>
        </p:spPr>
        <p:txBody>
          <a:bodyPr wrap="none" rtlCol="0">
            <a:spAutoFit/>
          </a:bodyPr>
          <a:lstStyle/>
          <a:p>
            <a:r>
              <a:rPr lang="de-CH" sz="3600" b="1" dirty="0"/>
              <a:t>Das warnende Beispiel von Israel in der Wüste (10,1 - 13)</a:t>
            </a:r>
            <a:endParaRPr lang="de-CH" sz="3600" dirty="0"/>
          </a:p>
        </p:txBody>
      </p:sp>
      <p:graphicFrame>
        <p:nvGraphicFramePr>
          <p:cNvPr id="2" name="Tabelle 1">
            <a:extLst>
              <a:ext uri="{FF2B5EF4-FFF2-40B4-BE49-F238E27FC236}">
                <a16:creationId xmlns:a16="http://schemas.microsoft.com/office/drawing/2014/main" id="{CE8A1A1B-58C3-4203-BFBA-C25FE12F51AD}"/>
              </a:ext>
            </a:extLst>
          </p:cNvPr>
          <p:cNvGraphicFramePr>
            <a:graphicFrameLocks noGrp="1"/>
          </p:cNvGraphicFramePr>
          <p:nvPr>
            <p:extLst>
              <p:ext uri="{D42A27DB-BD31-4B8C-83A1-F6EECF244321}">
                <p14:modId xmlns:p14="http://schemas.microsoft.com/office/powerpoint/2010/main" val="3018503541"/>
              </p:ext>
            </p:extLst>
          </p:nvPr>
        </p:nvGraphicFramePr>
        <p:xfrm>
          <a:off x="524422" y="1116623"/>
          <a:ext cx="11204515" cy="2346960"/>
        </p:xfrm>
        <a:graphic>
          <a:graphicData uri="http://schemas.openxmlformats.org/drawingml/2006/table">
            <a:tbl>
              <a:tblPr firstRow="1" firstCol="1" bandRow="1">
                <a:tableStyleId>{5C22544A-7EE6-4342-B048-85BDC9FD1C3A}</a:tableStyleId>
              </a:tblPr>
              <a:tblGrid>
                <a:gridCol w="3241067">
                  <a:extLst>
                    <a:ext uri="{9D8B030D-6E8A-4147-A177-3AD203B41FA5}">
                      <a16:colId xmlns:a16="http://schemas.microsoft.com/office/drawing/2014/main" val="639086975"/>
                    </a:ext>
                  </a:extLst>
                </a:gridCol>
                <a:gridCol w="7963448">
                  <a:extLst>
                    <a:ext uri="{9D8B030D-6E8A-4147-A177-3AD203B41FA5}">
                      <a16:colId xmlns:a16="http://schemas.microsoft.com/office/drawing/2014/main" val="3373321844"/>
                    </a:ext>
                  </a:extLst>
                </a:gridCol>
              </a:tblGrid>
              <a:tr h="1088502">
                <a:tc>
                  <a:txBody>
                    <a:bodyPr/>
                    <a:lstStyle/>
                    <a:p>
                      <a:pPr>
                        <a:spcAft>
                          <a:spcPts val="0"/>
                        </a:spcAft>
                      </a:pPr>
                      <a:r>
                        <a:rPr lang="de-CH" sz="2200" dirty="0">
                          <a:effectLst/>
                        </a:rPr>
                        <a:t>Gottes Segen, Führung, Schutz und Versorgung</a:t>
                      </a:r>
                    </a:p>
                    <a:p>
                      <a:pPr>
                        <a:spcAft>
                          <a:spcPts val="0"/>
                        </a:spcAft>
                      </a:pPr>
                      <a:r>
                        <a:rPr lang="de-CH" sz="2200" dirty="0">
                          <a:effectLst/>
                        </a:rPr>
                        <a:t>(Exodusgeschichte)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rgbClr val="0070C0"/>
                    </a:solidFill>
                  </a:tcPr>
                </a:tc>
                <a:tc>
                  <a:txBody>
                    <a:bodyPr/>
                    <a:lstStyle/>
                    <a:p>
                      <a:pPr>
                        <a:spcAft>
                          <a:spcPts val="0"/>
                        </a:spcAft>
                      </a:pPr>
                      <a:r>
                        <a:rPr lang="de-CH" sz="2200" b="0" dirty="0">
                          <a:solidFill>
                            <a:schemeClr val="tx1"/>
                          </a:solidFill>
                          <a:effectLst/>
                        </a:rPr>
                        <a:t>"Ich will aber nicht, meine Brüder, dass ihr außer Acht lasst, dass unsere Väter </a:t>
                      </a:r>
                      <a:r>
                        <a:rPr lang="de-CH" sz="2200" b="0" u="sng" dirty="0">
                          <a:solidFill>
                            <a:schemeClr val="tx1"/>
                          </a:solidFill>
                          <a:effectLst/>
                        </a:rPr>
                        <a:t>alle </a:t>
                      </a:r>
                      <a:r>
                        <a:rPr lang="de-CH" sz="2200" b="0" dirty="0">
                          <a:solidFill>
                            <a:schemeClr val="tx1"/>
                          </a:solidFill>
                          <a:effectLst/>
                        </a:rPr>
                        <a:t>unter der Wolke gewesen und </a:t>
                      </a:r>
                      <a:r>
                        <a:rPr lang="de-CH" sz="2200" b="0" u="sng" dirty="0">
                          <a:solidFill>
                            <a:schemeClr val="tx1"/>
                          </a:solidFill>
                          <a:effectLst/>
                        </a:rPr>
                        <a:t>alle</a:t>
                      </a:r>
                      <a:r>
                        <a:rPr lang="de-CH" sz="2200" b="0" dirty="0">
                          <a:solidFill>
                            <a:schemeClr val="tx1"/>
                          </a:solidFill>
                          <a:effectLst/>
                        </a:rPr>
                        <a:t> durch das Meer hindurchgegangen sind. Sie wurden auch </a:t>
                      </a:r>
                      <a:r>
                        <a:rPr lang="de-CH" sz="2200" b="0" u="sng" dirty="0">
                          <a:solidFill>
                            <a:schemeClr val="tx1"/>
                          </a:solidFill>
                          <a:effectLst/>
                        </a:rPr>
                        <a:t>alle</a:t>
                      </a:r>
                      <a:r>
                        <a:rPr lang="de-CH" sz="2200" b="0" dirty="0">
                          <a:solidFill>
                            <a:schemeClr val="tx1"/>
                          </a:solidFill>
                          <a:effectLst/>
                        </a:rPr>
                        <a:t> auf Mose getauft in der Wolke und im Meer, und sie haben </a:t>
                      </a:r>
                      <a:r>
                        <a:rPr lang="de-CH" sz="2200" b="0" u="sng" dirty="0">
                          <a:solidFill>
                            <a:schemeClr val="tx1"/>
                          </a:solidFill>
                          <a:effectLst/>
                        </a:rPr>
                        <a:t>alle</a:t>
                      </a:r>
                      <a:r>
                        <a:rPr lang="de-CH" sz="2200" b="0" dirty="0">
                          <a:solidFill>
                            <a:schemeClr val="tx1"/>
                          </a:solidFill>
                          <a:effectLst/>
                        </a:rPr>
                        <a:t> dieselbe geistliche Speise gegessen und </a:t>
                      </a:r>
                      <a:r>
                        <a:rPr lang="de-CH" sz="2200" b="0" u="sng" dirty="0">
                          <a:solidFill>
                            <a:schemeClr val="tx1"/>
                          </a:solidFill>
                          <a:effectLst/>
                        </a:rPr>
                        <a:t>alle</a:t>
                      </a:r>
                      <a:r>
                        <a:rPr lang="de-CH" sz="2200" b="0" dirty="0">
                          <a:solidFill>
                            <a:schemeClr val="tx1"/>
                          </a:solidFill>
                          <a:effectLst/>
                        </a:rPr>
                        <a:t> denselben geistlichen Trank getrunken; denn sie tranken aus einem geistlichen Felsen, der ihnen folgte. Der Fels war Christus" (10,1-3)</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chemeClr val="bg1"/>
                    </a:solidFill>
                  </a:tcPr>
                </a:tc>
                <a:extLst>
                  <a:ext uri="{0D108BD9-81ED-4DB2-BD59-A6C34878D82A}">
                    <a16:rowId xmlns:a16="http://schemas.microsoft.com/office/drawing/2014/main" val="2337017823"/>
                  </a:ext>
                </a:extLst>
              </a:tr>
            </a:tbl>
          </a:graphicData>
        </a:graphic>
      </p:graphicFrame>
    </p:spTree>
    <p:extLst>
      <p:ext uri="{BB962C8B-B14F-4D97-AF65-F5344CB8AC3E}">
        <p14:creationId xmlns:p14="http://schemas.microsoft.com/office/powerpoint/2010/main" val="326759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5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59887" cy="646331"/>
          </a:xfrm>
          <a:prstGeom prst="rect">
            <a:avLst/>
          </a:prstGeom>
          <a:noFill/>
        </p:spPr>
        <p:txBody>
          <a:bodyPr wrap="none" rtlCol="0">
            <a:spAutoFit/>
          </a:bodyPr>
          <a:lstStyle/>
          <a:p>
            <a:r>
              <a:rPr lang="de-CH" sz="3600" b="1" dirty="0"/>
              <a:t>Das warnende Beispiel von Israel in der Wüste (10,1 - 13)</a:t>
            </a:r>
            <a:endParaRPr lang="de-CH" sz="3600" dirty="0"/>
          </a:p>
        </p:txBody>
      </p:sp>
      <p:graphicFrame>
        <p:nvGraphicFramePr>
          <p:cNvPr id="2" name="Tabelle 1">
            <a:extLst>
              <a:ext uri="{FF2B5EF4-FFF2-40B4-BE49-F238E27FC236}">
                <a16:creationId xmlns:a16="http://schemas.microsoft.com/office/drawing/2014/main" id="{CE8A1A1B-58C3-4203-BFBA-C25FE12F51AD}"/>
              </a:ext>
            </a:extLst>
          </p:cNvPr>
          <p:cNvGraphicFramePr>
            <a:graphicFrameLocks noGrp="1"/>
          </p:cNvGraphicFramePr>
          <p:nvPr>
            <p:extLst>
              <p:ext uri="{D42A27DB-BD31-4B8C-83A1-F6EECF244321}">
                <p14:modId xmlns:p14="http://schemas.microsoft.com/office/powerpoint/2010/main" val="4210868147"/>
              </p:ext>
            </p:extLst>
          </p:nvPr>
        </p:nvGraphicFramePr>
        <p:xfrm>
          <a:off x="524422" y="1116623"/>
          <a:ext cx="11204515" cy="5029200"/>
        </p:xfrm>
        <a:graphic>
          <a:graphicData uri="http://schemas.openxmlformats.org/drawingml/2006/table">
            <a:tbl>
              <a:tblPr firstRow="1" firstCol="1" bandRow="1">
                <a:tableStyleId>{5C22544A-7EE6-4342-B048-85BDC9FD1C3A}</a:tableStyleId>
              </a:tblPr>
              <a:tblGrid>
                <a:gridCol w="3241067">
                  <a:extLst>
                    <a:ext uri="{9D8B030D-6E8A-4147-A177-3AD203B41FA5}">
                      <a16:colId xmlns:a16="http://schemas.microsoft.com/office/drawing/2014/main" val="639086975"/>
                    </a:ext>
                  </a:extLst>
                </a:gridCol>
                <a:gridCol w="7963448">
                  <a:extLst>
                    <a:ext uri="{9D8B030D-6E8A-4147-A177-3AD203B41FA5}">
                      <a16:colId xmlns:a16="http://schemas.microsoft.com/office/drawing/2014/main" val="3373321844"/>
                    </a:ext>
                  </a:extLst>
                </a:gridCol>
              </a:tblGrid>
              <a:tr h="1088502">
                <a:tc>
                  <a:txBody>
                    <a:bodyPr/>
                    <a:lstStyle/>
                    <a:p>
                      <a:pPr>
                        <a:spcAft>
                          <a:spcPts val="0"/>
                        </a:spcAft>
                      </a:pPr>
                      <a:r>
                        <a:rPr lang="de-CH" sz="2200" dirty="0">
                          <a:effectLst/>
                        </a:rPr>
                        <a:t>Gottes Segen, Führung, Schutz und Versorgung</a:t>
                      </a:r>
                    </a:p>
                    <a:p>
                      <a:pPr>
                        <a:spcAft>
                          <a:spcPts val="0"/>
                        </a:spcAft>
                      </a:pPr>
                      <a:r>
                        <a:rPr lang="de-CH" sz="2200" dirty="0">
                          <a:effectLst/>
                        </a:rPr>
                        <a:t>(Exodusgeschichte)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rgbClr val="0070C0"/>
                    </a:solidFill>
                  </a:tcPr>
                </a:tc>
                <a:tc>
                  <a:txBody>
                    <a:bodyPr/>
                    <a:lstStyle/>
                    <a:p>
                      <a:pPr>
                        <a:spcAft>
                          <a:spcPts val="0"/>
                        </a:spcAft>
                      </a:pPr>
                      <a:r>
                        <a:rPr lang="de-CH" sz="2200" b="0" dirty="0">
                          <a:solidFill>
                            <a:schemeClr val="tx1"/>
                          </a:solidFill>
                          <a:effectLst/>
                        </a:rPr>
                        <a:t>"Ich will aber nicht, meine Brüder, dass ihr außer Acht lasst, dass unsere Väter alle unter der Wolke gewesen und alle durch das Meer hindurchgegangen sind. Sie wurden auch alle auf Mose getauft in der Wolke und im Meer, und sie haben alle dieselbe geistliche Speise gegessen und alle denselben geistlichen Trank getrunken; denn sie tranken aus einem geistlichen Felsen, der ihnen folgte. Der Fels war Christus" (10,1-3)</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chemeClr val="bg1"/>
                    </a:solidFill>
                  </a:tcPr>
                </a:tc>
                <a:extLst>
                  <a:ext uri="{0D108BD9-81ED-4DB2-BD59-A6C34878D82A}">
                    <a16:rowId xmlns:a16="http://schemas.microsoft.com/office/drawing/2014/main" val="2337017823"/>
                  </a:ext>
                </a:extLst>
              </a:tr>
              <a:tr h="1372506">
                <a:tc>
                  <a:txBody>
                    <a:bodyPr/>
                    <a:lstStyle/>
                    <a:p>
                      <a:pPr>
                        <a:spcAft>
                          <a:spcPts val="0"/>
                        </a:spcAft>
                      </a:pPr>
                      <a:r>
                        <a:rPr lang="de-CH" sz="2200" dirty="0">
                          <a:effectLst/>
                        </a:rPr>
                        <a:t>Die Israeliten missbrauchten ihre gerade erlangte Freiheit, fielen in Götzendienst, Unmoral und Rebellion und disqualifizierten sich damit vom Empfangen des Segens des Herrn.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rgbClr val="0070C0"/>
                    </a:solidFill>
                  </a:tcPr>
                </a:tc>
                <a:tc>
                  <a:txBody>
                    <a:bodyPr/>
                    <a:lstStyle/>
                    <a:p>
                      <a:pPr>
                        <a:spcAft>
                          <a:spcPts val="0"/>
                        </a:spcAft>
                      </a:pPr>
                      <a:r>
                        <a:rPr lang="de-CH" sz="2200" b="0" dirty="0">
                          <a:solidFill>
                            <a:schemeClr val="tx1"/>
                          </a:solidFill>
                          <a:effectLst/>
                        </a:rPr>
                        <a:t>"Aber an der Mehrzahl von ihnen hatte Gott kein Wohlgefallen; sie wurden nämlich in der Wüste niedergestreckt. " (10,5)</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chemeClr val="bg1"/>
                    </a:solidFill>
                  </a:tcPr>
                </a:tc>
                <a:extLst>
                  <a:ext uri="{0D108BD9-81ED-4DB2-BD59-A6C34878D82A}">
                    <a16:rowId xmlns:a16="http://schemas.microsoft.com/office/drawing/2014/main" val="3482947424"/>
                  </a:ext>
                </a:extLst>
              </a:tr>
            </a:tbl>
          </a:graphicData>
        </a:graphic>
      </p:graphicFrame>
    </p:spTree>
    <p:extLst>
      <p:ext uri="{BB962C8B-B14F-4D97-AF65-F5344CB8AC3E}">
        <p14:creationId xmlns:p14="http://schemas.microsoft.com/office/powerpoint/2010/main" val="12990455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59887" cy="646331"/>
          </a:xfrm>
          <a:prstGeom prst="rect">
            <a:avLst/>
          </a:prstGeom>
          <a:noFill/>
        </p:spPr>
        <p:txBody>
          <a:bodyPr wrap="none" rtlCol="0">
            <a:spAutoFit/>
          </a:bodyPr>
          <a:lstStyle/>
          <a:p>
            <a:r>
              <a:rPr lang="de-CH" sz="3600" b="1" dirty="0"/>
              <a:t>Das warnende Beispiel von Israel in der Wüste (10,1 - 13)</a:t>
            </a:r>
            <a:endParaRPr lang="de-CH" sz="3600" dirty="0"/>
          </a:p>
        </p:txBody>
      </p:sp>
      <p:graphicFrame>
        <p:nvGraphicFramePr>
          <p:cNvPr id="2" name="Tabelle 1">
            <a:extLst>
              <a:ext uri="{FF2B5EF4-FFF2-40B4-BE49-F238E27FC236}">
                <a16:creationId xmlns:a16="http://schemas.microsoft.com/office/drawing/2014/main" id="{CE8A1A1B-58C3-4203-BFBA-C25FE12F51AD}"/>
              </a:ext>
            </a:extLst>
          </p:cNvPr>
          <p:cNvGraphicFramePr>
            <a:graphicFrameLocks noGrp="1"/>
          </p:cNvGraphicFramePr>
          <p:nvPr>
            <p:extLst>
              <p:ext uri="{D42A27DB-BD31-4B8C-83A1-F6EECF244321}">
                <p14:modId xmlns:p14="http://schemas.microsoft.com/office/powerpoint/2010/main" val="2705202698"/>
              </p:ext>
            </p:extLst>
          </p:nvPr>
        </p:nvGraphicFramePr>
        <p:xfrm>
          <a:off x="524422" y="1116623"/>
          <a:ext cx="11204515" cy="3017520"/>
        </p:xfrm>
        <a:graphic>
          <a:graphicData uri="http://schemas.openxmlformats.org/drawingml/2006/table">
            <a:tbl>
              <a:tblPr firstRow="1" firstCol="1" bandRow="1">
                <a:tableStyleId>{5C22544A-7EE6-4342-B048-85BDC9FD1C3A}</a:tableStyleId>
              </a:tblPr>
              <a:tblGrid>
                <a:gridCol w="3241067">
                  <a:extLst>
                    <a:ext uri="{9D8B030D-6E8A-4147-A177-3AD203B41FA5}">
                      <a16:colId xmlns:a16="http://schemas.microsoft.com/office/drawing/2014/main" val="639086975"/>
                    </a:ext>
                  </a:extLst>
                </a:gridCol>
                <a:gridCol w="7963448">
                  <a:extLst>
                    <a:ext uri="{9D8B030D-6E8A-4147-A177-3AD203B41FA5}">
                      <a16:colId xmlns:a16="http://schemas.microsoft.com/office/drawing/2014/main" val="3373321844"/>
                    </a:ext>
                  </a:extLst>
                </a:gridCol>
              </a:tblGrid>
              <a:tr h="1368186">
                <a:tc>
                  <a:txBody>
                    <a:bodyPr/>
                    <a:lstStyle/>
                    <a:p>
                      <a:pPr>
                        <a:spcAft>
                          <a:spcPts val="0"/>
                        </a:spcAft>
                      </a:pPr>
                      <a:r>
                        <a:rPr lang="de-CH" sz="2200" dirty="0">
                          <a:effectLst/>
                        </a:rPr>
                        <a:t>Für uns aufgeschrieben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rgbClr val="0070C0"/>
                    </a:solidFill>
                  </a:tcPr>
                </a:tc>
                <a:tc>
                  <a:txBody>
                    <a:bodyPr/>
                    <a:lstStyle/>
                    <a:p>
                      <a:pPr>
                        <a:spcAft>
                          <a:spcPts val="0"/>
                        </a:spcAft>
                      </a:pPr>
                      <a:r>
                        <a:rPr lang="de-CH" sz="2200" b="0" dirty="0">
                          <a:solidFill>
                            <a:schemeClr val="tx1"/>
                          </a:solidFill>
                          <a:effectLst/>
                        </a:rPr>
                        <a:t>"Lasst uns auch nicht Unzucht treiben, so wie etliche von ihnen Unzucht trieben, und es fielen an einem Tag 23 000. Lasst uns auch nicht Christus versuchen, so wie auch etliche von ihnen ihn versuchten und von den Schlangen umgebracht wurden. Murrt auch nicht, so wie auch etliche von ihnen murrten und durch den Verderber umgebracht wurden. Alle diese Dinge aber, die jenen widerfuhren, sind Vorbilder, und sie wurden zur Warnung für uns aufgeschrieben, auf die das Ende der Weltzeiten gekommen ist." (10,8-11)</a:t>
                      </a:r>
                      <a:endParaRPr lang="de-CH" sz="2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chemeClr val="bg1"/>
                    </a:solidFill>
                  </a:tcPr>
                </a:tc>
                <a:extLst>
                  <a:ext uri="{0D108BD9-81ED-4DB2-BD59-A6C34878D82A}">
                    <a16:rowId xmlns:a16="http://schemas.microsoft.com/office/drawing/2014/main" val="926571545"/>
                  </a:ext>
                </a:extLst>
              </a:tr>
            </a:tbl>
          </a:graphicData>
        </a:graphic>
      </p:graphicFrame>
    </p:spTree>
    <p:extLst>
      <p:ext uri="{BB962C8B-B14F-4D97-AF65-F5344CB8AC3E}">
        <p14:creationId xmlns:p14="http://schemas.microsoft.com/office/powerpoint/2010/main" val="870743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1059887" cy="646331"/>
          </a:xfrm>
          <a:prstGeom prst="rect">
            <a:avLst/>
          </a:prstGeom>
          <a:noFill/>
        </p:spPr>
        <p:txBody>
          <a:bodyPr wrap="none" rtlCol="0">
            <a:spAutoFit/>
          </a:bodyPr>
          <a:lstStyle/>
          <a:p>
            <a:r>
              <a:rPr lang="de-CH" sz="3600" b="1" dirty="0"/>
              <a:t>Das warnende Beispiel von Israel in der Wüste (10,1 - 13)</a:t>
            </a:r>
            <a:endParaRPr lang="de-CH" sz="3600" dirty="0"/>
          </a:p>
        </p:txBody>
      </p:sp>
      <p:graphicFrame>
        <p:nvGraphicFramePr>
          <p:cNvPr id="2" name="Tabelle 1">
            <a:extLst>
              <a:ext uri="{FF2B5EF4-FFF2-40B4-BE49-F238E27FC236}">
                <a16:creationId xmlns:a16="http://schemas.microsoft.com/office/drawing/2014/main" id="{CE8A1A1B-58C3-4203-BFBA-C25FE12F51AD}"/>
              </a:ext>
            </a:extLst>
          </p:cNvPr>
          <p:cNvGraphicFramePr>
            <a:graphicFrameLocks noGrp="1"/>
          </p:cNvGraphicFramePr>
          <p:nvPr>
            <p:extLst>
              <p:ext uri="{D42A27DB-BD31-4B8C-83A1-F6EECF244321}">
                <p14:modId xmlns:p14="http://schemas.microsoft.com/office/powerpoint/2010/main" val="110832285"/>
              </p:ext>
            </p:extLst>
          </p:nvPr>
        </p:nvGraphicFramePr>
        <p:xfrm>
          <a:off x="524422" y="1116623"/>
          <a:ext cx="11204515" cy="3352800"/>
        </p:xfrm>
        <a:graphic>
          <a:graphicData uri="http://schemas.openxmlformats.org/drawingml/2006/table">
            <a:tbl>
              <a:tblPr firstRow="1" firstCol="1" bandRow="1">
                <a:tableStyleId>{5C22544A-7EE6-4342-B048-85BDC9FD1C3A}</a:tableStyleId>
              </a:tblPr>
              <a:tblGrid>
                <a:gridCol w="3241067">
                  <a:extLst>
                    <a:ext uri="{9D8B030D-6E8A-4147-A177-3AD203B41FA5}">
                      <a16:colId xmlns:a16="http://schemas.microsoft.com/office/drawing/2014/main" val="639086975"/>
                    </a:ext>
                  </a:extLst>
                </a:gridCol>
                <a:gridCol w="7963448">
                  <a:extLst>
                    <a:ext uri="{9D8B030D-6E8A-4147-A177-3AD203B41FA5}">
                      <a16:colId xmlns:a16="http://schemas.microsoft.com/office/drawing/2014/main" val="3373321844"/>
                    </a:ext>
                  </a:extLst>
                </a:gridCol>
              </a:tblGrid>
              <a:tr h="1679186">
                <a:tc>
                  <a:txBody>
                    <a:bodyPr/>
                    <a:lstStyle/>
                    <a:p>
                      <a:pPr>
                        <a:spcAft>
                          <a:spcPts val="0"/>
                        </a:spcAft>
                      </a:pPr>
                      <a:r>
                        <a:rPr lang="de-CH" sz="2200" dirty="0">
                          <a:effectLst/>
                        </a:rPr>
                        <a:t>Gott ist treu</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46064" marR="46064" marT="0" marB="0">
                    <a:solidFill>
                      <a:srgbClr val="0070C0"/>
                    </a:solidFill>
                  </a:tcPr>
                </a:tc>
                <a:tc>
                  <a:txBody>
                    <a:bodyPr/>
                    <a:lstStyle/>
                    <a:p>
                      <a:pPr>
                        <a:spcAft>
                          <a:spcPts val="0"/>
                        </a:spcAft>
                      </a:pPr>
                      <a:r>
                        <a:rPr lang="de-DE" sz="2200" b="0" dirty="0">
                          <a:solidFill>
                            <a:schemeClr val="tx1"/>
                          </a:solidFill>
                          <a:effectLst/>
                        </a:rPr>
                        <a:t>"Es hat euch bisher nur menschliche Versuchung betroffen. Gott aber ist treu; er wird nicht zulassen, dass ihr über euer Vermögen versucht werdet, sondern er wird zugleich mit der Versuchung auch den Ausgang schaffen, sodass ihr sie ertragen könnt." (10,13)</a:t>
                      </a:r>
                      <a:endParaRPr lang="de-CH" sz="2200" b="0" dirty="0">
                        <a:solidFill>
                          <a:schemeClr val="tx1"/>
                        </a:solidFill>
                        <a:effectLst/>
                      </a:endParaRPr>
                    </a:p>
                    <a:p>
                      <a:pPr>
                        <a:spcAft>
                          <a:spcPts val="0"/>
                        </a:spcAft>
                      </a:pPr>
                      <a:r>
                        <a:rPr lang="de-DE" sz="2200" b="0" dirty="0">
                          <a:solidFill>
                            <a:schemeClr val="tx1"/>
                          </a:solidFill>
                          <a:effectLst/>
                        </a:rPr>
                        <a:t> </a:t>
                      </a:r>
                      <a:endParaRPr lang="de-CH" sz="2200" b="0" dirty="0">
                        <a:solidFill>
                          <a:schemeClr val="tx1"/>
                        </a:solidFill>
                        <a:effectLst/>
                      </a:endParaRPr>
                    </a:p>
                    <a:p>
                      <a:pPr>
                        <a:spcAft>
                          <a:spcPts val="0"/>
                        </a:spcAft>
                      </a:pPr>
                      <a:r>
                        <a:rPr lang="de-DE" sz="2200" b="0" dirty="0">
                          <a:solidFill>
                            <a:schemeClr val="tx1"/>
                          </a:solidFill>
                          <a:effectLst/>
                        </a:rPr>
                        <a:t>Wichtig:</a:t>
                      </a:r>
                      <a:endParaRPr lang="de-CH" sz="2200" b="0" dirty="0">
                        <a:solidFill>
                          <a:schemeClr val="tx1"/>
                        </a:solidFill>
                        <a:effectLst/>
                      </a:endParaRPr>
                    </a:p>
                    <a:p>
                      <a:pPr>
                        <a:spcAft>
                          <a:spcPts val="0"/>
                        </a:spcAft>
                      </a:pPr>
                      <a:r>
                        <a:rPr lang="de-DE" sz="2200" b="0" dirty="0">
                          <a:solidFill>
                            <a:schemeClr val="tx1"/>
                          </a:solidFill>
                          <a:effectLst/>
                        </a:rPr>
                        <a:t>Gott lässt es nicht zu, dass wir über Vermögen versucht werden.</a:t>
                      </a:r>
                      <a:endParaRPr lang="de-CH" sz="2200" b="0" dirty="0">
                        <a:solidFill>
                          <a:schemeClr val="tx1"/>
                        </a:solidFill>
                        <a:effectLst/>
                      </a:endParaRPr>
                    </a:p>
                    <a:p>
                      <a:pPr>
                        <a:spcAft>
                          <a:spcPts val="0"/>
                        </a:spcAft>
                      </a:pPr>
                      <a:r>
                        <a:rPr lang="de-DE" sz="2200" b="0" dirty="0">
                          <a:solidFill>
                            <a:schemeClr val="tx1"/>
                          </a:solidFill>
                          <a:effectLst/>
                        </a:rPr>
                        <a:t> </a:t>
                      </a:r>
                      <a:endParaRPr lang="de-CH" sz="2200" b="0" dirty="0">
                        <a:solidFill>
                          <a:schemeClr val="tx1"/>
                        </a:solidFill>
                        <a:effectLst/>
                      </a:endParaRPr>
                    </a:p>
                    <a:p>
                      <a:pPr>
                        <a:spcAft>
                          <a:spcPts val="0"/>
                        </a:spcAft>
                      </a:pPr>
                      <a:r>
                        <a:rPr lang="de-DE" sz="2200" b="0" dirty="0">
                          <a:solidFill>
                            <a:schemeClr val="tx1"/>
                          </a:solidFill>
                          <a:effectLst/>
                        </a:rPr>
                        <a:t>Für jede Versuchung schafft Gott einen Weg, um auszuhalten und zu überwinden.</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6064" marR="46064" marT="0" marB="0">
                    <a:solidFill>
                      <a:schemeClr val="bg1"/>
                    </a:solidFill>
                  </a:tcPr>
                </a:tc>
                <a:extLst>
                  <a:ext uri="{0D108BD9-81ED-4DB2-BD59-A6C34878D82A}">
                    <a16:rowId xmlns:a16="http://schemas.microsoft.com/office/drawing/2014/main" val="3780536548"/>
                  </a:ext>
                </a:extLst>
              </a:tr>
            </a:tbl>
          </a:graphicData>
        </a:graphic>
      </p:graphicFrame>
    </p:spTree>
    <p:extLst>
      <p:ext uri="{BB962C8B-B14F-4D97-AF65-F5344CB8AC3E}">
        <p14:creationId xmlns:p14="http://schemas.microsoft.com/office/powerpoint/2010/main" val="33652305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965270" cy="553998"/>
          </a:xfrm>
          <a:prstGeom prst="rect">
            <a:avLst/>
          </a:prstGeom>
          <a:noFill/>
        </p:spPr>
        <p:txBody>
          <a:bodyPr wrap="none" rtlCol="0">
            <a:spAutoFit/>
          </a:bodyPr>
          <a:lstStyle/>
          <a:p>
            <a:r>
              <a:rPr lang="de-CH" sz="3000" b="1" dirty="0"/>
              <a:t>Götzenopferfeste (10,14-11,1)</a:t>
            </a:r>
            <a:endParaRPr lang="de-CH" sz="3000" dirty="0"/>
          </a:p>
        </p:txBody>
      </p:sp>
      <p:graphicFrame>
        <p:nvGraphicFramePr>
          <p:cNvPr id="2" name="Tabelle 1">
            <a:extLst>
              <a:ext uri="{FF2B5EF4-FFF2-40B4-BE49-F238E27FC236}">
                <a16:creationId xmlns:a16="http://schemas.microsoft.com/office/drawing/2014/main" id="{49841152-56F4-4756-8114-387003837CEE}"/>
              </a:ext>
            </a:extLst>
          </p:cNvPr>
          <p:cNvGraphicFramePr>
            <a:graphicFrameLocks noGrp="1"/>
          </p:cNvGraphicFramePr>
          <p:nvPr>
            <p:extLst>
              <p:ext uri="{D42A27DB-BD31-4B8C-83A1-F6EECF244321}">
                <p14:modId xmlns:p14="http://schemas.microsoft.com/office/powerpoint/2010/main" val="828198682"/>
              </p:ext>
            </p:extLst>
          </p:nvPr>
        </p:nvGraphicFramePr>
        <p:xfrm>
          <a:off x="474784" y="1191358"/>
          <a:ext cx="11245361" cy="1358409"/>
        </p:xfrm>
        <a:graphic>
          <a:graphicData uri="http://schemas.openxmlformats.org/drawingml/2006/table">
            <a:tbl>
              <a:tblPr firstRow="1" firstCol="1" bandRow="1">
                <a:tableStyleId>{5C22544A-7EE6-4342-B048-85BDC9FD1C3A}</a:tableStyleId>
              </a:tblPr>
              <a:tblGrid>
                <a:gridCol w="2583317">
                  <a:extLst>
                    <a:ext uri="{9D8B030D-6E8A-4147-A177-3AD203B41FA5}">
                      <a16:colId xmlns:a16="http://schemas.microsoft.com/office/drawing/2014/main" val="558475230"/>
                    </a:ext>
                  </a:extLst>
                </a:gridCol>
                <a:gridCol w="4331022">
                  <a:extLst>
                    <a:ext uri="{9D8B030D-6E8A-4147-A177-3AD203B41FA5}">
                      <a16:colId xmlns:a16="http://schemas.microsoft.com/office/drawing/2014/main" val="1208450674"/>
                    </a:ext>
                  </a:extLst>
                </a:gridCol>
                <a:gridCol w="4331022">
                  <a:extLst>
                    <a:ext uri="{9D8B030D-6E8A-4147-A177-3AD203B41FA5}">
                      <a16:colId xmlns:a16="http://schemas.microsoft.com/office/drawing/2014/main" val="1255323258"/>
                    </a:ext>
                  </a:extLst>
                </a:gridCol>
              </a:tblGrid>
              <a:tr h="1358409">
                <a:tc>
                  <a:txBody>
                    <a:bodyPr/>
                    <a:lstStyle/>
                    <a:p>
                      <a:pPr>
                        <a:spcAft>
                          <a:spcPts val="0"/>
                        </a:spcAft>
                      </a:pPr>
                      <a:r>
                        <a:rPr lang="de-CH" sz="1800" dirty="0">
                          <a:effectLst/>
                        </a:rPr>
                        <a:t>Dürfen Christen an den Festen in den Götzentempeln teilnehmen</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Einige in der Gemeinde wurden zu diesen Götzenopfer-Festen eingeladen oder standen in der Versuchung von sich aus dort teilzunehmen.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"Darum, meine Geliebten, flieht vor dem Götzendienst!" (10,14)</a:t>
                      </a:r>
                    </a:p>
                    <a:p>
                      <a:pPr>
                        <a:spcAft>
                          <a:spcPts val="0"/>
                        </a:spcAft>
                      </a:pPr>
                      <a:r>
                        <a:rPr lang="de-CH" sz="1800" b="0" dirty="0">
                          <a:solidFill>
                            <a:schemeClr val="tx1"/>
                          </a:solidFill>
                          <a:effectLst/>
                        </a:rPr>
                        <a:t> </a:t>
                      </a:r>
                    </a:p>
                    <a:p>
                      <a:pPr>
                        <a:spcAft>
                          <a:spcPts val="0"/>
                        </a:spcAft>
                      </a:pPr>
                      <a:r>
                        <a:rPr lang="de-CH" sz="1800" b="0" dirty="0">
                          <a:solidFill>
                            <a:schemeClr val="tx1"/>
                          </a:solidFill>
                          <a:effectLst/>
                        </a:rPr>
                        <a:t>Antwort: </a:t>
                      </a:r>
                      <a:r>
                        <a:rPr lang="de-CH" sz="1800" b="0" u="sng" dirty="0">
                          <a:solidFill>
                            <a:schemeClr val="tx1"/>
                          </a:solidFill>
                          <a:effectLst/>
                        </a:rPr>
                        <a:t>Nein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772662416"/>
                  </a:ext>
                </a:extLst>
              </a:tr>
            </a:tbl>
          </a:graphicData>
        </a:graphic>
      </p:graphicFrame>
    </p:spTree>
    <p:extLst>
      <p:ext uri="{BB962C8B-B14F-4D97-AF65-F5344CB8AC3E}">
        <p14:creationId xmlns:p14="http://schemas.microsoft.com/office/powerpoint/2010/main" val="422127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5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965270" cy="553998"/>
          </a:xfrm>
          <a:prstGeom prst="rect">
            <a:avLst/>
          </a:prstGeom>
          <a:noFill/>
        </p:spPr>
        <p:txBody>
          <a:bodyPr wrap="none" rtlCol="0">
            <a:spAutoFit/>
          </a:bodyPr>
          <a:lstStyle/>
          <a:p>
            <a:r>
              <a:rPr lang="de-CH" sz="3000" b="1" dirty="0"/>
              <a:t>Götzenopferfeste (10,14-11,1)</a:t>
            </a:r>
            <a:endParaRPr lang="de-CH" sz="3000" dirty="0"/>
          </a:p>
        </p:txBody>
      </p:sp>
      <p:graphicFrame>
        <p:nvGraphicFramePr>
          <p:cNvPr id="2" name="Tabelle 1">
            <a:extLst>
              <a:ext uri="{FF2B5EF4-FFF2-40B4-BE49-F238E27FC236}">
                <a16:creationId xmlns:a16="http://schemas.microsoft.com/office/drawing/2014/main" id="{49841152-56F4-4756-8114-387003837CEE}"/>
              </a:ext>
            </a:extLst>
          </p:cNvPr>
          <p:cNvGraphicFramePr>
            <a:graphicFrameLocks noGrp="1"/>
          </p:cNvGraphicFramePr>
          <p:nvPr>
            <p:extLst>
              <p:ext uri="{D42A27DB-BD31-4B8C-83A1-F6EECF244321}">
                <p14:modId xmlns:p14="http://schemas.microsoft.com/office/powerpoint/2010/main" val="1048448608"/>
              </p:ext>
            </p:extLst>
          </p:nvPr>
        </p:nvGraphicFramePr>
        <p:xfrm>
          <a:off x="474784" y="1191358"/>
          <a:ext cx="11245361" cy="2692744"/>
        </p:xfrm>
        <a:graphic>
          <a:graphicData uri="http://schemas.openxmlformats.org/drawingml/2006/table">
            <a:tbl>
              <a:tblPr firstRow="1" firstCol="1" bandRow="1">
                <a:tableStyleId>{5C22544A-7EE6-4342-B048-85BDC9FD1C3A}</a:tableStyleId>
              </a:tblPr>
              <a:tblGrid>
                <a:gridCol w="2583317">
                  <a:extLst>
                    <a:ext uri="{9D8B030D-6E8A-4147-A177-3AD203B41FA5}">
                      <a16:colId xmlns:a16="http://schemas.microsoft.com/office/drawing/2014/main" val="558475230"/>
                    </a:ext>
                  </a:extLst>
                </a:gridCol>
                <a:gridCol w="4331022">
                  <a:extLst>
                    <a:ext uri="{9D8B030D-6E8A-4147-A177-3AD203B41FA5}">
                      <a16:colId xmlns:a16="http://schemas.microsoft.com/office/drawing/2014/main" val="1208450674"/>
                    </a:ext>
                  </a:extLst>
                </a:gridCol>
                <a:gridCol w="4331022">
                  <a:extLst>
                    <a:ext uri="{9D8B030D-6E8A-4147-A177-3AD203B41FA5}">
                      <a16:colId xmlns:a16="http://schemas.microsoft.com/office/drawing/2014/main" val="1255323258"/>
                    </a:ext>
                  </a:extLst>
                </a:gridCol>
              </a:tblGrid>
              <a:tr h="1358409">
                <a:tc>
                  <a:txBody>
                    <a:bodyPr/>
                    <a:lstStyle/>
                    <a:p>
                      <a:pPr>
                        <a:spcAft>
                          <a:spcPts val="0"/>
                        </a:spcAft>
                      </a:pPr>
                      <a:r>
                        <a:rPr lang="de-CH" sz="1800" dirty="0">
                          <a:effectLst/>
                        </a:rPr>
                        <a:t>Dürfen Christen an den Festen in den Götzentempeln teilnehmen</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Einige in der Gemeinde wurden zu diesen Götzenopfer-Festen eingeladen oder standen in der Versuchung von sich aus dort teilzunehmen.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"Darum, meine Geliebten, flieht vor dem Götzendienst!" (10,14)</a:t>
                      </a:r>
                    </a:p>
                    <a:p>
                      <a:pPr>
                        <a:spcAft>
                          <a:spcPts val="0"/>
                        </a:spcAft>
                      </a:pPr>
                      <a:r>
                        <a:rPr lang="de-CH" sz="1800" b="0" dirty="0">
                          <a:solidFill>
                            <a:schemeClr val="tx1"/>
                          </a:solidFill>
                          <a:effectLst/>
                        </a:rPr>
                        <a:t> </a:t>
                      </a:r>
                    </a:p>
                    <a:p>
                      <a:pPr>
                        <a:spcAft>
                          <a:spcPts val="0"/>
                        </a:spcAft>
                      </a:pPr>
                      <a:r>
                        <a:rPr lang="de-CH" sz="1800" b="0" dirty="0">
                          <a:solidFill>
                            <a:schemeClr val="tx1"/>
                          </a:solidFill>
                          <a:effectLst/>
                        </a:rPr>
                        <a:t>Antwort: </a:t>
                      </a:r>
                      <a:r>
                        <a:rPr lang="de-CH" sz="1800" b="0" u="sng" dirty="0">
                          <a:solidFill>
                            <a:schemeClr val="tx1"/>
                          </a:solidFill>
                          <a:effectLst/>
                        </a:rPr>
                        <a:t>Nein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772662416"/>
                  </a:ext>
                </a:extLst>
              </a:tr>
              <a:tr h="1334335">
                <a:tc>
                  <a:txBody>
                    <a:bodyPr/>
                    <a:lstStyle/>
                    <a:p>
                      <a:pPr>
                        <a:spcAft>
                          <a:spcPts val="0"/>
                        </a:spcAft>
                      </a:pPr>
                      <a:r>
                        <a:rPr lang="de-CH" sz="1800" dirty="0">
                          <a:effectLst/>
                        </a:rPr>
                        <a:t>Grund 1</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An den Festen teilzunehmen bedeutet unter dämonische Beeinflussung zu kommen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"Nein, sondern dass die Heiden das, was sie opfern, den Dämonen opfern und nicht Gott! Ich will aber nicht, dass ihr in Gemeinschaft mit den Dämonen seid." (10,20)</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184866187"/>
                  </a:ext>
                </a:extLst>
              </a:tr>
            </a:tbl>
          </a:graphicData>
        </a:graphic>
      </p:graphicFrame>
    </p:spTree>
    <p:extLst>
      <p:ext uri="{BB962C8B-B14F-4D97-AF65-F5344CB8AC3E}">
        <p14:creationId xmlns:p14="http://schemas.microsoft.com/office/powerpoint/2010/main" val="14409931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965270" cy="553998"/>
          </a:xfrm>
          <a:prstGeom prst="rect">
            <a:avLst/>
          </a:prstGeom>
          <a:noFill/>
        </p:spPr>
        <p:txBody>
          <a:bodyPr wrap="none" rtlCol="0">
            <a:spAutoFit/>
          </a:bodyPr>
          <a:lstStyle/>
          <a:p>
            <a:r>
              <a:rPr lang="de-CH" sz="3000" b="1" dirty="0"/>
              <a:t>Götzenopferfeste (10,14-11,1)</a:t>
            </a:r>
            <a:endParaRPr lang="de-CH" sz="3000" dirty="0"/>
          </a:p>
        </p:txBody>
      </p:sp>
      <p:graphicFrame>
        <p:nvGraphicFramePr>
          <p:cNvPr id="2" name="Tabelle 1">
            <a:extLst>
              <a:ext uri="{FF2B5EF4-FFF2-40B4-BE49-F238E27FC236}">
                <a16:creationId xmlns:a16="http://schemas.microsoft.com/office/drawing/2014/main" id="{49841152-56F4-4756-8114-387003837CEE}"/>
              </a:ext>
            </a:extLst>
          </p:cNvPr>
          <p:cNvGraphicFramePr>
            <a:graphicFrameLocks noGrp="1"/>
          </p:cNvGraphicFramePr>
          <p:nvPr>
            <p:extLst>
              <p:ext uri="{D42A27DB-BD31-4B8C-83A1-F6EECF244321}">
                <p14:modId xmlns:p14="http://schemas.microsoft.com/office/powerpoint/2010/main" val="3018238993"/>
              </p:ext>
            </p:extLst>
          </p:nvPr>
        </p:nvGraphicFramePr>
        <p:xfrm>
          <a:off x="474784" y="1191358"/>
          <a:ext cx="11245361" cy="4616751"/>
        </p:xfrm>
        <a:graphic>
          <a:graphicData uri="http://schemas.openxmlformats.org/drawingml/2006/table">
            <a:tbl>
              <a:tblPr firstRow="1" firstCol="1" bandRow="1">
                <a:tableStyleId>{5C22544A-7EE6-4342-B048-85BDC9FD1C3A}</a:tableStyleId>
              </a:tblPr>
              <a:tblGrid>
                <a:gridCol w="2583317">
                  <a:extLst>
                    <a:ext uri="{9D8B030D-6E8A-4147-A177-3AD203B41FA5}">
                      <a16:colId xmlns:a16="http://schemas.microsoft.com/office/drawing/2014/main" val="558475230"/>
                    </a:ext>
                  </a:extLst>
                </a:gridCol>
                <a:gridCol w="4331022">
                  <a:extLst>
                    <a:ext uri="{9D8B030D-6E8A-4147-A177-3AD203B41FA5}">
                      <a16:colId xmlns:a16="http://schemas.microsoft.com/office/drawing/2014/main" val="1208450674"/>
                    </a:ext>
                  </a:extLst>
                </a:gridCol>
                <a:gridCol w="4331022">
                  <a:extLst>
                    <a:ext uri="{9D8B030D-6E8A-4147-A177-3AD203B41FA5}">
                      <a16:colId xmlns:a16="http://schemas.microsoft.com/office/drawing/2014/main" val="1255323258"/>
                    </a:ext>
                  </a:extLst>
                </a:gridCol>
              </a:tblGrid>
              <a:tr h="1358409">
                <a:tc>
                  <a:txBody>
                    <a:bodyPr/>
                    <a:lstStyle/>
                    <a:p>
                      <a:pPr>
                        <a:spcAft>
                          <a:spcPts val="0"/>
                        </a:spcAft>
                      </a:pPr>
                      <a:r>
                        <a:rPr lang="de-CH" sz="1800" dirty="0">
                          <a:effectLst/>
                        </a:rPr>
                        <a:t>Dürfen Christen an den Festen in den Götzentempeln teilnehmen</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Einige in der Gemeinde wurden zu diesen Götzenopfer-Festen eingeladen oder standen in der Versuchung von sich aus dort teilzunehmen.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"Darum, meine Geliebten, flieht vor dem Götzendienst!" (10,14)</a:t>
                      </a:r>
                    </a:p>
                    <a:p>
                      <a:pPr>
                        <a:spcAft>
                          <a:spcPts val="0"/>
                        </a:spcAft>
                      </a:pPr>
                      <a:r>
                        <a:rPr lang="de-CH" sz="1800" b="0" dirty="0">
                          <a:solidFill>
                            <a:schemeClr val="tx1"/>
                          </a:solidFill>
                          <a:effectLst/>
                        </a:rPr>
                        <a:t> </a:t>
                      </a:r>
                    </a:p>
                    <a:p>
                      <a:pPr>
                        <a:spcAft>
                          <a:spcPts val="0"/>
                        </a:spcAft>
                      </a:pPr>
                      <a:r>
                        <a:rPr lang="de-CH" sz="1800" b="0" dirty="0">
                          <a:solidFill>
                            <a:schemeClr val="tx1"/>
                          </a:solidFill>
                          <a:effectLst/>
                        </a:rPr>
                        <a:t>Antwort: </a:t>
                      </a:r>
                      <a:r>
                        <a:rPr lang="de-CH" sz="1800" b="0" u="sng" dirty="0">
                          <a:solidFill>
                            <a:schemeClr val="tx1"/>
                          </a:solidFill>
                          <a:effectLst/>
                        </a:rPr>
                        <a:t>Nein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772662416"/>
                  </a:ext>
                </a:extLst>
              </a:tr>
              <a:tr h="1334335">
                <a:tc>
                  <a:txBody>
                    <a:bodyPr/>
                    <a:lstStyle/>
                    <a:p>
                      <a:pPr>
                        <a:spcAft>
                          <a:spcPts val="0"/>
                        </a:spcAft>
                      </a:pPr>
                      <a:r>
                        <a:rPr lang="de-CH" sz="1800" dirty="0">
                          <a:effectLst/>
                        </a:rPr>
                        <a:t>Grund 1</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An den Festen teilzunehmen bedeutet unter dämonische Beeinflussung zu kommen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"Nein, sondern dass die Heiden das, was sie opfern, den Dämonen opfern und nicht Gott! Ich will aber nicht, dass ihr in Gemeinschaft mit den Dämonen seid." (10,20)</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184866187"/>
                  </a:ext>
                </a:extLst>
              </a:tr>
              <a:tr h="1924007">
                <a:tc>
                  <a:txBody>
                    <a:bodyPr/>
                    <a:lstStyle/>
                    <a:p>
                      <a:pPr>
                        <a:spcAft>
                          <a:spcPts val="0"/>
                        </a:spcAft>
                      </a:pPr>
                      <a:r>
                        <a:rPr lang="de-CH" sz="1800" dirty="0">
                          <a:effectLst/>
                        </a:rPr>
                        <a:t>Grund 2</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Durch das Symbol des Kelches verkündigen wir Christi Opfertod und unsere Zugehörigkeit zum Herrn Jesus. Etliche verstanden Gottes heilige Eifersucht nicht. Jesus selber sagte, dass "Niemand zwei Herren dienen kann" (Mt 6,24)</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"Ihr könnt nicht den Kelch des Herrn trinken und den Kelch der Dämonen; ihr könnt nicht am Tisch des Herrn teilhaben und am Tisch der Dämonen! Oder wollen wir den Herrn zur Eifersucht reizen? Sind wir etwa stärker als er?" (10,21+22)</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670390489"/>
                  </a:ext>
                </a:extLst>
              </a:tr>
            </a:tbl>
          </a:graphicData>
        </a:graphic>
      </p:graphicFrame>
    </p:spTree>
    <p:extLst>
      <p:ext uri="{BB962C8B-B14F-4D97-AF65-F5344CB8AC3E}">
        <p14:creationId xmlns:p14="http://schemas.microsoft.com/office/powerpoint/2010/main" val="9094421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965270" cy="553998"/>
          </a:xfrm>
          <a:prstGeom prst="rect">
            <a:avLst/>
          </a:prstGeom>
          <a:noFill/>
        </p:spPr>
        <p:txBody>
          <a:bodyPr wrap="none" rtlCol="0">
            <a:spAutoFit/>
          </a:bodyPr>
          <a:lstStyle/>
          <a:p>
            <a:r>
              <a:rPr lang="de-CH" sz="3000" b="1" dirty="0"/>
              <a:t>Götzenopferfeste (10,14-11,1)</a:t>
            </a:r>
            <a:endParaRPr lang="de-CH" sz="3000" dirty="0"/>
          </a:p>
        </p:txBody>
      </p:sp>
      <p:graphicFrame>
        <p:nvGraphicFramePr>
          <p:cNvPr id="2" name="Tabelle 1">
            <a:extLst>
              <a:ext uri="{FF2B5EF4-FFF2-40B4-BE49-F238E27FC236}">
                <a16:creationId xmlns:a16="http://schemas.microsoft.com/office/drawing/2014/main" id="{49841152-56F4-4756-8114-387003837CEE}"/>
              </a:ext>
            </a:extLst>
          </p:cNvPr>
          <p:cNvGraphicFramePr>
            <a:graphicFrameLocks noGrp="1"/>
          </p:cNvGraphicFramePr>
          <p:nvPr/>
        </p:nvGraphicFramePr>
        <p:xfrm>
          <a:off x="474784" y="1191358"/>
          <a:ext cx="11245361" cy="5467002"/>
        </p:xfrm>
        <a:graphic>
          <a:graphicData uri="http://schemas.openxmlformats.org/drawingml/2006/table">
            <a:tbl>
              <a:tblPr firstRow="1" firstCol="1" bandRow="1">
                <a:tableStyleId>{5C22544A-7EE6-4342-B048-85BDC9FD1C3A}</a:tableStyleId>
              </a:tblPr>
              <a:tblGrid>
                <a:gridCol w="2583317">
                  <a:extLst>
                    <a:ext uri="{9D8B030D-6E8A-4147-A177-3AD203B41FA5}">
                      <a16:colId xmlns:a16="http://schemas.microsoft.com/office/drawing/2014/main" val="558475230"/>
                    </a:ext>
                  </a:extLst>
                </a:gridCol>
                <a:gridCol w="4331022">
                  <a:extLst>
                    <a:ext uri="{9D8B030D-6E8A-4147-A177-3AD203B41FA5}">
                      <a16:colId xmlns:a16="http://schemas.microsoft.com/office/drawing/2014/main" val="1208450674"/>
                    </a:ext>
                  </a:extLst>
                </a:gridCol>
                <a:gridCol w="4331022">
                  <a:extLst>
                    <a:ext uri="{9D8B030D-6E8A-4147-A177-3AD203B41FA5}">
                      <a16:colId xmlns:a16="http://schemas.microsoft.com/office/drawing/2014/main" val="1255323258"/>
                    </a:ext>
                  </a:extLst>
                </a:gridCol>
              </a:tblGrid>
              <a:tr h="1358409">
                <a:tc>
                  <a:txBody>
                    <a:bodyPr/>
                    <a:lstStyle/>
                    <a:p>
                      <a:pPr>
                        <a:spcAft>
                          <a:spcPts val="0"/>
                        </a:spcAft>
                      </a:pPr>
                      <a:r>
                        <a:rPr lang="de-CH" sz="1800" dirty="0">
                          <a:effectLst/>
                        </a:rPr>
                        <a:t>Dürfen Christen an den Festen in den Götzentempeln teilnehmen</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Einige in der Gemeinde wurden zu diesen Götzenopfer-Festen eingeladen oder standen in der Versuchung von sich aus dort teilzunehmen.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"Darum, meine Geliebten, flieht vor dem Götzendienst!" (10,14)</a:t>
                      </a:r>
                    </a:p>
                    <a:p>
                      <a:pPr>
                        <a:spcAft>
                          <a:spcPts val="0"/>
                        </a:spcAft>
                      </a:pPr>
                      <a:r>
                        <a:rPr lang="de-CH" sz="1800" b="0" dirty="0">
                          <a:solidFill>
                            <a:schemeClr val="tx1"/>
                          </a:solidFill>
                          <a:effectLst/>
                        </a:rPr>
                        <a:t> </a:t>
                      </a:r>
                    </a:p>
                    <a:p>
                      <a:pPr>
                        <a:spcAft>
                          <a:spcPts val="0"/>
                        </a:spcAft>
                      </a:pPr>
                      <a:r>
                        <a:rPr lang="de-CH" sz="1800" b="0" dirty="0">
                          <a:solidFill>
                            <a:schemeClr val="tx1"/>
                          </a:solidFill>
                          <a:effectLst/>
                        </a:rPr>
                        <a:t>Antwort: </a:t>
                      </a:r>
                      <a:r>
                        <a:rPr lang="de-CH" sz="1800" b="0" u="sng" dirty="0">
                          <a:solidFill>
                            <a:schemeClr val="tx1"/>
                          </a:solidFill>
                          <a:effectLst/>
                        </a:rPr>
                        <a:t>Nein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772662416"/>
                  </a:ext>
                </a:extLst>
              </a:tr>
              <a:tr h="1334335">
                <a:tc>
                  <a:txBody>
                    <a:bodyPr/>
                    <a:lstStyle/>
                    <a:p>
                      <a:pPr>
                        <a:spcAft>
                          <a:spcPts val="0"/>
                        </a:spcAft>
                      </a:pPr>
                      <a:r>
                        <a:rPr lang="de-CH" sz="1800" dirty="0">
                          <a:effectLst/>
                        </a:rPr>
                        <a:t>Grund 1</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An den Festen teilzunehmen bedeutet unter dämonische Beeinflussung zu kommen</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"Nein, sondern dass die Heiden das, was sie opfern, den Dämonen opfern und nicht Gott! Ich will aber nicht, dass ihr in Gemeinschaft mit den Dämonen seid." (10,20)</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184866187"/>
                  </a:ext>
                </a:extLst>
              </a:tr>
              <a:tr h="1924007">
                <a:tc>
                  <a:txBody>
                    <a:bodyPr/>
                    <a:lstStyle/>
                    <a:p>
                      <a:pPr>
                        <a:spcAft>
                          <a:spcPts val="0"/>
                        </a:spcAft>
                      </a:pPr>
                      <a:r>
                        <a:rPr lang="de-CH" sz="1800" dirty="0">
                          <a:effectLst/>
                        </a:rPr>
                        <a:t>Grund 2</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Durch das Symbol des Kelches verkündigen wir Christi Opfertod und unsere Zugehörigkeit zum Herrn Jesus. Etliche verstanden Gottes heilige Eifersucht nicht. Jesus selber sagte, dass "Niemand zwei Herren dienen kann" (Mt 6,24)</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"Ihr könnt nicht den Kelch des Herrn trinken und den Kelch der Dämonen; ihr könnt nicht am Tisch des Herrn teilhaben und am Tisch der Dämonen! Oder wollen wir den Herrn zur Eifersucht reizen? Sind wir etwa stärker als er?" (10,21+22)</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670390489"/>
                  </a:ext>
                </a:extLst>
              </a:tr>
              <a:tr h="850251">
                <a:tc>
                  <a:txBody>
                    <a:bodyPr/>
                    <a:lstStyle/>
                    <a:p>
                      <a:pPr>
                        <a:spcAft>
                          <a:spcPts val="0"/>
                        </a:spcAft>
                      </a:pPr>
                      <a:r>
                        <a:rPr lang="de-CH" sz="1800" dirty="0">
                          <a:effectLst/>
                        </a:rPr>
                        <a:t>Fazit</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spcAft>
                          <a:spcPts val="0"/>
                        </a:spcAft>
                      </a:pPr>
                      <a:r>
                        <a:rPr lang="de-CH" sz="1800" b="0" dirty="0">
                          <a:solidFill>
                            <a:schemeClr val="tx1"/>
                          </a:solidFill>
                          <a:effectLst/>
                        </a:rPr>
                        <a:t>Wir müssen unterscheiden was Gott ehrt und dem was Satan ehrt.</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spcAft>
                          <a:spcPts val="0"/>
                        </a:spcAft>
                      </a:pPr>
                      <a:r>
                        <a:rPr lang="de-CH" sz="1800" b="0" dirty="0">
                          <a:solidFill>
                            <a:schemeClr val="tx1"/>
                          </a:solidFill>
                          <a:effectLst/>
                        </a:rPr>
                        <a:t>"Ob ihr nun esst oder trinkt oder sonst etwas tut — tut alles zur Ehre Gottes!" (10,31)</a:t>
                      </a:r>
                      <a:endParaRPr lang="de-CH"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425053067"/>
                  </a:ext>
                </a:extLst>
              </a:tr>
            </a:tbl>
          </a:graphicData>
        </a:graphic>
      </p:graphicFrame>
    </p:spTree>
    <p:extLst>
      <p:ext uri="{BB962C8B-B14F-4D97-AF65-F5344CB8AC3E}">
        <p14:creationId xmlns:p14="http://schemas.microsoft.com/office/powerpoint/2010/main" val="8321080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3</a:t>
            </a:r>
          </a:p>
        </p:txBody>
      </p:sp>
    </p:spTree>
    <p:extLst>
      <p:ext uri="{BB962C8B-B14F-4D97-AF65-F5344CB8AC3E}">
        <p14:creationId xmlns:p14="http://schemas.microsoft.com/office/powerpoint/2010/main" val="3029597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707203" cy="646331"/>
          </a:xfrm>
          <a:prstGeom prst="rect">
            <a:avLst/>
          </a:prstGeom>
          <a:noFill/>
        </p:spPr>
        <p:txBody>
          <a:bodyPr wrap="none" rtlCol="0">
            <a:spAutoFit/>
          </a:bodyPr>
          <a:lstStyle/>
          <a:p>
            <a:r>
              <a:rPr lang="de-CH" sz="3600" b="1" dirty="0"/>
              <a:t>Ehe und Ehelosigkeit (7,1 - 9)</a:t>
            </a:r>
            <a:endParaRPr lang="de-CH" sz="3600" dirty="0"/>
          </a:p>
        </p:txBody>
      </p:sp>
      <p:graphicFrame>
        <p:nvGraphicFramePr>
          <p:cNvPr id="2" name="Tabelle 1">
            <a:extLst>
              <a:ext uri="{FF2B5EF4-FFF2-40B4-BE49-F238E27FC236}">
                <a16:creationId xmlns:a16="http://schemas.microsoft.com/office/drawing/2014/main" id="{BC241B14-0EDB-4DF9-82EA-E74813ADDF56}"/>
              </a:ext>
            </a:extLst>
          </p:cNvPr>
          <p:cNvGraphicFramePr>
            <a:graphicFrameLocks noGrp="1"/>
          </p:cNvGraphicFramePr>
          <p:nvPr>
            <p:extLst>
              <p:ext uri="{D42A27DB-BD31-4B8C-83A1-F6EECF244321}">
                <p14:modId xmlns:p14="http://schemas.microsoft.com/office/powerpoint/2010/main" val="3633220805"/>
              </p:ext>
            </p:extLst>
          </p:nvPr>
        </p:nvGraphicFramePr>
        <p:xfrm>
          <a:off x="637442" y="1055878"/>
          <a:ext cx="11100289" cy="1291668"/>
        </p:xfrm>
        <a:graphic>
          <a:graphicData uri="http://schemas.openxmlformats.org/drawingml/2006/table">
            <a:tbl>
              <a:tblPr firstRow="1" firstCol="1" bandRow="1">
                <a:tableStyleId>{5C22544A-7EE6-4342-B048-85BDC9FD1C3A}</a:tableStyleId>
              </a:tblPr>
              <a:tblGrid>
                <a:gridCol w="1468316">
                  <a:extLst>
                    <a:ext uri="{9D8B030D-6E8A-4147-A177-3AD203B41FA5}">
                      <a16:colId xmlns:a16="http://schemas.microsoft.com/office/drawing/2014/main" val="3564694118"/>
                    </a:ext>
                  </a:extLst>
                </a:gridCol>
                <a:gridCol w="9631973">
                  <a:extLst>
                    <a:ext uri="{9D8B030D-6E8A-4147-A177-3AD203B41FA5}">
                      <a16:colId xmlns:a16="http://schemas.microsoft.com/office/drawing/2014/main" val="3574835617"/>
                    </a:ext>
                  </a:extLst>
                </a:gridCol>
              </a:tblGrid>
              <a:tr h="381146">
                <a:tc>
                  <a:txBody>
                    <a:bodyPr/>
                    <a:lstStyle/>
                    <a:p>
                      <a:pPr>
                        <a:lnSpc>
                          <a:spcPct val="150000"/>
                        </a:lnSpc>
                        <a:spcAft>
                          <a:spcPts val="0"/>
                        </a:spcAft>
                      </a:pPr>
                      <a:r>
                        <a:rPr lang="de-CH" sz="1800" dirty="0">
                          <a:effectLst/>
                        </a:rPr>
                        <a:t>Frage:</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endParaRPr lang="de-CH" sz="400" dirty="0">
                        <a:solidFill>
                          <a:schemeClr val="tx1"/>
                        </a:solidFill>
                        <a:effectLst/>
                      </a:endParaRPr>
                    </a:p>
                    <a:p>
                      <a:pPr>
                        <a:spcAft>
                          <a:spcPts val="0"/>
                        </a:spcAft>
                      </a:pPr>
                      <a:r>
                        <a:rPr lang="de-CH" sz="1800" dirty="0">
                          <a:solidFill>
                            <a:schemeClr val="tx1"/>
                          </a:solidFill>
                          <a:effectLst/>
                        </a:rPr>
                        <a:t>Soll auf den Geschlechtsverkehr gänzlich verzichtet werden?</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422084184"/>
                  </a:ext>
                </a:extLst>
              </a:tr>
              <a:tr h="910522">
                <a:tc>
                  <a:txBody>
                    <a:bodyPr/>
                    <a:lstStyle/>
                    <a:p>
                      <a:pPr>
                        <a:lnSpc>
                          <a:spcPct val="150000"/>
                        </a:lnSpc>
                        <a:spcAft>
                          <a:spcPts val="0"/>
                        </a:spcAft>
                      </a:pPr>
                      <a:r>
                        <a:rPr lang="de-CH" sz="1800" dirty="0">
                          <a:effectLst/>
                        </a:rPr>
                        <a:t>Situation:</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dirty="0">
                          <a:solidFill>
                            <a:schemeClr val="tx1"/>
                          </a:solidFill>
                          <a:effectLst/>
                        </a:rPr>
                        <a:t>In einem Umfeld (Unzucht, Ehebruch, Homosexualität, Polygamie, Konkubinat), wo die gelebte Sexualität eine enorme negative (sündige) Form angenommen hatte, kam bei einigen die Frage auf, ob Sexualität generell negativ behaftet ist.</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3851808395"/>
                  </a:ext>
                </a:extLst>
              </a:tr>
            </a:tbl>
          </a:graphicData>
        </a:graphic>
      </p:graphicFrame>
    </p:spTree>
    <p:extLst>
      <p:ext uri="{BB962C8B-B14F-4D97-AF65-F5344CB8AC3E}">
        <p14:creationId xmlns:p14="http://schemas.microsoft.com/office/powerpoint/2010/main" val="3172718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707203" cy="646331"/>
          </a:xfrm>
          <a:prstGeom prst="rect">
            <a:avLst/>
          </a:prstGeom>
          <a:noFill/>
        </p:spPr>
        <p:txBody>
          <a:bodyPr wrap="none" rtlCol="0">
            <a:spAutoFit/>
          </a:bodyPr>
          <a:lstStyle/>
          <a:p>
            <a:r>
              <a:rPr lang="de-CH" sz="3600" b="1" dirty="0"/>
              <a:t>Ehe und Ehelosigkeit (7,1 - 9)</a:t>
            </a:r>
            <a:endParaRPr lang="de-CH" sz="3600" dirty="0"/>
          </a:p>
        </p:txBody>
      </p:sp>
      <p:graphicFrame>
        <p:nvGraphicFramePr>
          <p:cNvPr id="2" name="Tabelle 1">
            <a:extLst>
              <a:ext uri="{FF2B5EF4-FFF2-40B4-BE49-F238E27FC236}">
                <a16:creationId xmlns:a16="http://schemas.microsoft.com/office/drawing/2014/main" id="{BC241B14-0EDB-4DF9-82EA-E74813ADDF56}"/>
              </a:ext>
            </a:extLst>
          </p:cNvPr>
          <p:cNvGraphicFramePr>
            <a:graphicFrameLocks noGrp="1"/>
          </p:cNvGraphicFramePr>
          <p:nvPr>
            <p:extLst>
              <p:ext uri="{D42A27DB-BD31-4B8C-83A1-F6EECF244321}">
                <p14:modId xmlns:p14="http://schemas.microsoft.com/office/powerpoint/2010/main" val="4223309006"/>
              </p:ext>
            </p:extLst>
          </p:nvPr>
        </p:nvGraphicFramePr>
        <p:xfrm>
          <a:off x="637442" y="1055878"/>
          <a:ext cx="11100289" cy="2246759"/>
        </p:xfrm>
        <a:graphic>
          <a:graphicData uri="http://schemas.openxmlformats.org/drawingml/2006/table">
            <a:tbl>
              <a:tblPr firstRow="1" firstCol="1" bandRow="1">
                <a:tableStyleId>{5C22544A-7EE6-4342-B048-85BDC9FD1C3A}</a:tableStyleId>
              </a:tblPr>
              <a:tblGrid>
                <a:gridCol w="1468316">
                  <a:extLst>
                    <a:ext uri="{9D8B030D-6E8A-4147-A177-3AD203B41FA5}">
                      <a16:colId xmlns:a16="http://schemas.microsoft.com/office/drawing/2014/main" val="3564694118"/>
                    </a:ext>
                  </a:extLst>
                </a:gridCol>
                <a:gridCol w="9631973">
                  <a:extLst>
                    <a:ext uri="{9D8B030D-6E8A-4147-A177-3AD203B41FA5}">
                      <a16:colId xmlns:a16="http://schemas.microsoft.com/office/drawing/2014/main" val="3574835617"/>
                    </a:ext>
                  </a:extLst>
                </a:gridCol>
              </a:tblGrid>
              <a:tr h="381146">
                <a:tc>
                  <a:txBody>
                    <a:bodyPr/>
                    <a:lstStyle/>
                    <a:p>
                      <a:pPr>
                        <a:lnSpc>
                          <a:spcPct val="150000"/>
                        </a:lnSpc>
                        <a:spcAft>
                          <a:spcPts val="0"/>
                        </a:spcAft>
                      </a:pPr>
                      <a:r>
                        <a:rPr lang="de-CH" sz="1800" dirty="0">
                          <a:effectLst/>
                        </a:rPr>
                        <a:t>Frage:</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endParaRPr lang="de-CH" sz="400" dirty="0">
                        <a:solidFill>
                          <a:schemeClr val="tx1"/>
                        </a:solidFill>
                        <a:effectLst/>
                      </a:endParaRPr>
                    </a:p>
                    <a:p>
                      <a:pPr>
                        <a:spcAft>
                          <a:spcPts val="0"/>
                        </a:spcAft>
                      </a:pPr>
                      <a:r>
                        <a:rPr lang="de-CH" sz="1800" dirty="0">
                          <a:solidFill>
                            <a:schemeClr val="tx1"/>
                          </a:solidFill>
                          <a:effectLst/>
                        </a:rPr>
                        <a:t>Soll auf den Geschlechtsverkehr gänzlich verzichtet werden?</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422084184"/>
                  </a:ext>
                </a:extLst>
              </a:tr>
              <a:tr h="910522">
                <a:tc>
                  <a:txBody>
                    <a:bodyPr/>
                    <a:lstStyle/>
                    <a:p>
                      <a:pPr>
                        <a:lnSpc>
                          <a:spcPct val="150000"/>
                        </a:lnSpc>
                        <a:spcAft>
                          <a:spcPts val="0"/>
                        </a:spcAft>
                      </a:pPr>
                      <a:r>
                        <a:rPr lang="de-CH" sz="1800" dirty="0">
                          <a:effectLst/>
                        </a:rPr>
                        <a:t>Situation:</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dirty="0">
                          <a:solidFill>
                            <a:schemeClr val="tx1"/>
                          </a:solidFill>
                          <a:effectLst/>
                        </a:rPr>
                        <a:t>In einem Umfeld (Unzucht, Ehebruch, Homosexualität, Polygamie, Konkubinat), wo die gelebte Sexualität eine enorme negative (sündige) Form angenommen hatte, kam bei einigen die Frage auf, ob Sexualität generell negativ behaftet ist.</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3851808395"/>
                  </a:ext>
                </a:extLst>
              </a:tr>
              <a:tr h="955091">
                <a:tc>
                  <a:txBody>
                    <a:bodyPr/>
                    <a:lstStyle/>
                    <a:p>
                      <a:pPr>
                        <a:lnSpc>
                          <a:spcPct val="150000"/>
                        </a:lnSpc>
                        <a:spcAft>
                          <a:spcPts val="0"/>
                        </a:spcAft>
                      </a:pPr>
                      <a:r>
                        <a:rPr lang="de-CH" sz="1800" dirty="0">
                          <a:effectLst/>
                        </a:rPr>
                        <a:t>Referenz:</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dirty="0">
                          <a:solidFill>
                            <a:schemeClr val="tx1"/>
                          </a:solidFill>
                          <a:effectLst/>
                        </a:rPr>
                        <a:t>"</a:t>
                      </a:r>
                      <a:r>
                        <a:rPr lang="de-DE" sz="1800" dirty="0">
                          <a:solidFill>
                            <a:schemeClr val="tx1"/>
                          </a:solidFill>
                          <a:effectLst/>
                        </a:rPr>
                        <a:t>Was aber das betrifft, wovon ihr mir geschrieben habt, so ist es ja gut für den Menschen, keine Frau zu berühren (Geschlechtsverkehr); um aber Unzucht zu vermeiden, soll jeder [Mann] seine eigene Frau und jede [Frau] ihren eigenen Mann haben. ...</a:t>
                      </a:r>
                      <a:r>
                        <a:rPr lang="de-CH" sz="1800" dirty="0">
                          <a:solidFill>
                            <a:schemeClr val="tx1"/>
                          </a:solidFill>
                          <a:effectLst/>
                        </a:rPr>
                        <a:t>" (7,1-9)</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1861825789"/>
                  </a:ext>
                </a:extLst>
              </a:tr>
            </a:tbl>
          </a:graphicData>
        </a:graphic>
      </p:graphicFrame>
    </p:spTree>
    <p:extLst>
      <p:ext uri="{BB962C8B-B14F-4D97-AF65-F5344CB8AC3E}">
        <p14:creationId xmlns:p14="http://schemas.microsoft.com/office/powerpoint/2010/main" val="350053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707203" cy="646331"/>
          </a:xfrm>
          <a:prstGeom prst="rect">
            <a:avLst/>
          </a:prstGeom>
          <a:noFill/>
        </p:spPr>
        <p:txBody>
          <a:bodyPr wrap="none" rtlCol="0">
            <a:spAutoFit/>
          </a:bodyPr>
          <a:lstStyle/>
          <a:p>
            <a:r>
              <a:rPr lang="de-CH" sz="3600" b="1" dirty="0"/>
              <a:t>Ehe und Ehelosigkeit (7,1 - 9)</a:t>
            </a:r>
            <a:endParaRPr lang="de-CH" sz="3600" dirty="0"/>
          </a:p>
        </p:txBody>
      </p:sp>
      <p:graphicFrame>
        <p:nvGraphicFramePr>
          <p:cNvPr id="2" name="Tabelle 1">
            <a:extLst>
              <a:ext uri="{FF2B5EF4-FFF2-40B4-BE49-F238E27FC236}">
                <a16:creationId xmlns:a16="http://schemas.microsoft.com/office/drawing/2014/main" id="{BC241B14-0EDB-4DF9-82EA-E74813ADDF56}"/>
              </a:ext>
            </a:extLst>
          </p:cNvPr>
          <p:cNvGraphicFramePr>
            <a:graphicFrameLocks noGrp="1"/>
          </p:cNvGraphicFramePr>
          <p:nvPr>
            <p:extLst>
              <p:ext uri="{D42A27DB-BD31-4B8C-83A1-F6EECF244321}">
                <p14:modId xmlns:p14="http://schemas.microsoft.com/office/powerpoint/2010/main" val="2412544491"/>
              </p:ext>
            </p:extLst>
          </p:nvPr>
        </p:nvGraphicFramePr>
        <p:xfrm>
          <a:off x="637442" y="1055878"/>
          <a:ext cx="11100289" cy="5094476"/>
        </p:xfrm>
        <a:graphic>
          <a:graphicData uri="http://schemas.openxmlformats.org/drawingml/2006/table">
            <a:tbl>
              <a:tblPr firstRow="1" firstCol="1" bandRow="1">
                <a:tableStyleId>{5C22544A-7EE6-4342-B048-85BDC9FD1C3A}</a:tableStyleId>
              </a:tblPr>
              <a:tblGrid>
                <a:gridCol w="1468316">
                  <a:extLst>
                    <a:ext uri="{9D8B030D-6E8A-4147-A177-3AD203B41FA5}">
                      <a16:colId xmlns:a16="http://schemas.microsoft.com/office/drawing/2014/main" val="3564694118"/>
                    </a:ext>
                  </a:extLst>
                </a:gridCol>
                <a:gridCol w="9631973">
                  <a:extLst>
                    <a:ext uri="{9D8B030D-6E8A-4147-A177-3AD203B41FA5}">
                      <a16:colId xmlns:a16="http://schemas.microsoft.com/office/drawing/2014/main" val="3574835617"/>
                    </a:ext>
                  </a:extLst>
                </a:gridCol>
              </a:tblGrid>
              <a:tr h="381146">
                <a:tc>
                  <a:txBody>
                    <a:bodyPr/>
                    <a:lstStyle/>
                    <a:p>
                      <a:pPr>
                        <a:lnSpc>
                          <a:spcPct val="150000"/>
                        </a:lnSpc>
                        <a:spcAft>
                          <a:spcPts val="0"/>
                        </a:spcAft>
                      </a:pPr>
                      <a:r>
                        <a:rPr lang="de-CH" sz="1800" dirty="0">
                          <a:effectLst/>
                        </a:rPr>
                        <a:t>Frage:</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endParaRPr lang="de-CH" sz="400" dirty="0">
                        <a:solidFill>
                          <a:schemeClr val="tx1"/>
                        </a:solidFill>
                        <a:effectLst/>
                      </a:endParaRPr>
                    </a:p>
                    <a:p>
                      <a:pPr>
                        <a:spcAft>
                          <a:spcPts val="0"/>
                        </a:spcAft>
                      </a:pPr>
                      <a:r>
                        <a:rPr lang="de-CH" sz="1800" dirty="0">
                          <a:solidFill>
                            <a:schemeClr val="tx1"/>
                          </a:solidFill>
                          <a:effectLst/>
                        </a:rPr>
                        <a:t>Soll auf den Geschlechtsverkehr gänzlich verzichtet werden?</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422084184"/>
                  </a:ext>
                </a:extLst>
              </a:tr>
              <a:tr h="910522">
                <a:tc>
                  <a:txBody>
                    <a:bodyPr/>
                    <a:lstStyle/>
                    <a:p>
                      <a:pPr>
                        <a:lnSpc>
                          <a:spcPct val="150000"/>
                        </a:lnSpc>
                        <a:spcAft>
                          <a:spcPts val="0"/>
                        </a:spcAft>
                      </a:pPr>
                      <a:r>
                        <a:rPr lang="de-CH" sz="1800" dirty="0">
                          <a:effectLst/>
                        </a:rPr>
                        <a:t>Situation:</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dirty="0">
                          <a:solidFill>
                            <a:schemeClr val="tx1"/>
                          </a:solidFill>
                          <a:effectLst/>
                        </a:rPr>
                        <a:t>In einem Umfeld (Unzucht, Ehebruch, Homosexualität, Polygamie, Konkubinat), wo die gelebte Sexualität eine enorme negative (sündige) Form angenommen hatte, kam bei einigen die Frage auf, ob Sexualität generell negativ behaftet ist.</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3851808395"/>
                  </a:ext>
                </a:extLst>
              </a:tr>
              <a:tr h="955091">
                <a:tc>
                  <a:txBody>
                    <a:bodyPr/>
                    <a:lstStyle/>
                    <a:p>
                      <a:pPr>
                        <a:lnSpc>
                          <a:spcPct val="150000"/>
                        </a:lnSpc>
                        <a:spcAft>
                          <a:spcPts val="0"/>
                        </a:spcAft>
                      </a:pPr>
                      <a:r>
                        <a:rPr lang="de-CH" sz="1800" dirty="0">
                          <a:effectLst/>
                        </a:rPr>
                        <a:t>Referenz:</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dirty="0">
                          <a:solidFill>
                            <a:schemeClr val="tx1"/>
                          </a:solidFill>
                          <a:effectLst/>
                        </a:rPr>
                        <a:t>"</a:t>
                      </a:r>
                      <a:r>
                        <a:rPr lang="de-DE" sz="1800" dirty="0">
                          <a:solidFill>
                            <a:schemeClr val="tx1"/>
                          </a:solidFill>
                          <a:effectLst/>
                        </a:rPr>
                        <a:t>Was aber das betrifft, wovon ihr mir geschrieben habt, so ist es ja gut für den Menschen, keine Frau zu berühren (Geschlechtsverkehr); um aber Unzucht zu vermeiden, soll jeder [Mann] seine eigene Frau und jede [Frau] ihren eigenen Mann haben. ...</a:t>
                      </a:r>
                      <a:r>
                        <a:rPr lang="de-CH" sz="1800" dirty="0">
                          <a:solidFill>
                            <a:schemeClr val="tx1"/>
                          </a:solidFill>
                          <a:effectLst/>
                        </a:rPr>
                        <a:t>" (7,1-9)</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1861825789"/>
                  </a:ext>
                </a:extLst>
              </a:tr>
              <a:tr h="2847717">
                <a:tc>
                  <a:txBody>
                    <a:bodyPr/>
                    <a:lstStyle/>
                    <a:p>
                      <a:pPr>
                        <a:lnSpc>
                          <a:spcPct val="150000"/>
                        </a:lnSpc>
                        <a:spcAft>
                          <a:spcPts val="0"/>
                        </a:spcAft>
                      </a:pPr>
                      <a:r>
                        <a:rPr lang="de-CH" sz="1800" dirty="0">
                          <a:effectLst/>
                        </a:rPr>
                        <a:t>Antwort:</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b="1" dirty="0">
                          <a:solidFill>
                            <a:schemeClr val="tx1"/>
                          </a:solidFill>
                          <a:effectLst/>
                        </a:rPr>
                        <a:t>Unverheiratete: </a:t>
                      </a:r>
                      <a:r>
                        <a:rPr lang="de-CH" sz="1800" dirty="0">
                          <a:solidFill>
                            <a:schemeClr val="tx1"/>
                          </a:solidFill>
                          <a:effectLst/>
                        </a:rPr>
                        <a:t>Es ist gut auf Sexualität zu verzichten (unverheiratet zu bleiben). Besser im Sinn, eine grössere Hingabe an den Herrn leben zu können. Ist aber jemand "</a:t>
                      </a:r>
                      <a:r>
                        <a:rPr lang="de-CH" sz="1800" dirty="0" err="1">
                          <a:solidFill>
                            <a:schemeClr val="tx1"/>
                          </a:solidFill>
                          <a:effectLst/>
                        </a:rPr>
                        <a:t>unzuchtgefährdet</a:t>
                      </a:r>
                      <a:r>
                        <a:rPr lang="de-CH" sz="1800" dirty="0">
                          <a:solidFill>
                            <a:schemeClr val="tx1"/>
                          </a:solidFill>
                          <a:effectLst/>
                        </a:rPr>
                        <a:t>", soll die Ehe gesucht werden. Die Ehe ist Gottes einzige Ordnung, wo Sexualität gelebt werden soll.</a:t>
                      </a:r>
                    </a:p>
                    <a:p>
                      <a:pPr>
                        <a:spcAft>
                          <a:spcPts val="0"/>
                        </a:spcAft>
                      </a:pPr>
                      <a:r>
                        <a:rPr lang="de-CH" sz="1800" dirty="0">
                          <a:solidFill>
                            <a:schemeClr val="tx1"/>
                          </a:solidFill>
                          <a:effectLst/>
                        </a:rPr>
                        <a:t> </a:t>
                      </a:r>
                    </a:p>
                    <a:p>
                      <a:pPr>
                        <a:spcAft>
                          <a:spcPts val="0"/>
                        </a:spcAft>
                      </a:pPr>
                      <a:r>
                        <a:rPr lang="de-CH" sz="1800" b="1" dirty="0">
                          <a:solidFill>
                            <a:schemeClr val="tx1"/>
                          </a:solidFill>
                          <a:effectLst/>
                        </a:rPr>
                        <a:t>Verheiratete: </a:t>
                      </a:r>
                      <a:r>
                        <a:rPr lang="de-CH" sz="1800" dirty="0">
                          <a:solidFill>
                            <a:schemeClr val="tx1"/>
                          </a:solidFill>
                          <a:effectLst/>
                        </a:rPr>
                        <a:t>Sexualität soll in der Ehe ausgelebt werden. Man soll sich einander nicht entziehen, damit Satan nicht durch menschliche Begierden verführen kann. Für die Unverheirateten ist Enthaltsamkeit richtig, für die Verheirateten jedoch nicht.</a:t>
                      </a:r>
                    </a:p>
                    <a:p>
                      <a:pPr>
                        <a:spcAft>
                          <a:spcPts val="0"/>
                        </a:spcAft>
                      </a:pPr>
                      <a:r>
                        <a:rPr lang="de-CH" sz="1800" dirty="0">
                          <a:solidFill>
                            <a:schemeClr val="tx1"/>
                          </a:solidFill>
                          <a:effectLst/>
                        </a:rPr>
                        <a:t> </a:t>
                      </a:r>
                    </a:p>
                    <a:p>
                      <a:pPr>
                        <a:spcAft>
                          <a:spcPts val="0"/>
                        </a:spcAft>
                      </a:pPr>
                      <a:r>
                        <a:rPr lang="de-CH" sz="1800" b="1" dirty="0">
                          <a:solidFill>
                            <a:schemeClr val="tx1"/>
                          </a:solidFill>
                          <a:effectLst/>
                        </a:rPr>
                        <a:t>Unverheiratete und Witwen: </a:t>
                      </a:r>
                      <a:r>
                        <a:rPr lang="de-CH" sz="1800" dirty="0">
                          <a:solidFill>
                            <a:schemeClr val="tx1"/>
                          </a:solidFill>
                          <a:effectLst/>
                        </a:rPr>
                        <a:t>Es ist gut Single zu sein, ist aber Enthaltsamkeit nicht möglich, ist die Ehe die bessere Option, um nicht in die Sünde zu fallen.</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4265528738"/>
                  </a:ext>
                </a:extLst>
              </a:tr>
            </a:tbl>
          </a:graphicData>
        </a:graphic>
      </p:graphicFrame>
    </p:spTree>
    <p:extLst>
      <p:ext uri="{BB962C8B-B14F-4D97-AF65-F5344CB8AC3E}">
        <p14:creationId xmlns:p14="http://schemas.microsoft.com/office/powerpoint/2010/main" val="340865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707203" cy="646331"/>
          </a:xfrm>
          <a:prstGeom prst="rect">
            <a:avLst/>
          </a:prstGeom>
          <a:noFill/>
        </p:spPr>
        <p:txBody>
          <a:bodyPr wrap="none" rtlCol="0">
            <a:spAutoFit/>
          </a:bodyPr>
          <a:lstStyle/>
          <a:p>
            <a:r>
              <a:rPr lang="de-CH" sz="3600" b="1" dirty="0"/>
              <a:t>Ehe und Ehelosigkeit (7,1 - 9)</a:t>
            </a:r>
            <a:endParaRPr lang="de-CH" sz="3600" dirty="0"/>
          </a:p>
        </p:txBody>
      </p:sp>
      <p:graphicFrame>
        <p:nvGraphicFramePr>
          <p:cNvPr id="2" name="Tabelle 1">
            <a:extLst>
              <a:ext uri="{FF2B5EF4-FFF2-40B4-BE49-F238E27FC236}">
                <a16:creationId xmlns:a16="http://schemas.microsoft.com/office/drawing/2014/main" id="{BC241B14-0EDB-4DF9-82EA-E74813ADDF56}"/>
              </a:ext>
            </a:extLst>
          </p:cNvPr>
          <p:cNvGraphicFramePr>
            <a:graphicFrameLocks noGrp="1"/>
          </p:cNvGraphicFramePr>
          <p:nvPr/>
        </p:nvGraphicFramePr>
        <p:xfrm>
          <a:off x="637442" y="1055878"/>
          <a:ext cx="11100289" cy="5664019"/>
        </p:xfrm>
        <a:graphic>
          <a:graphicData uri="http://schemas.openxmlformats.org/drawingml/2006/table">
            <a:tbl>
              <a:tblPr firstRow="1" firstCol="1" bandRow="1">
                <a:tableStyleId>{5C22544A-7EE6-4342-B048-85BDC9FD1C3A}</a:tableStyleId>
              </a:tblPr>
              <a:tblGrid>
                <a:gridCol w="1468316">
                  <a:extLst>
                    <a:ext uri="{9D8B030D-6E8A-4147-A177-3AD203B41FA5}">
                      <a16:colId xmlns:a16="http://schemas.microsoft.com/office/drawing/2014/main" val="3564694118"/>
                    </a:ext>
                  </a:extLst>
                </a:gridCol>
                <a:gridCol w="9631973">
                  <a:extLst>
                    <a:ext uri="{9D8B030D-6E8A-4147-A177-3AD203B41FA5}">
                      <a16:colId xmlns:a16="http://schemas.microsoft.com/office/drawing/2014/main" val="3574835617"/>
                    </a:ext>
                  </a:extLst>
                </a:gridCol>
              </a:tblGrid>
              <a:tr h="381146">
                <a:tc>
                  <a:txBody>
                    <a:bodyPr/>
                    <a:lstStyle/>
                    <a:p>
                      <a:pPr>
                        <a:lnSpc>
                          <a:spcPct val="150000"/>
                        </a:lnSpc>
                        <a:spcAft>
                          <a:spcPts val="0"/>
                        </a:spcAft>
                      </a:pPr>
                      <a:r>
                        <a:rPr lang="de-CH" sz="1800" dirty="0">
                          <a:effectLst/>
                        </a:rPr>
                        <a:t>Frage:</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endParaRPr lang="de-CH" sz="400" dirty="0">
                        <a:solidFill>
                          <a:schemeClr val="tx1"/>
                        </a:solidFill>
                        <a:effectLst/>
                      </a:endParaRPr>
                    </a:p>
                    <a:p>
                      <a:pPr>
                        <a:spcAft>
                          <a:spcPts val="0"/>
                        </a:spcAft>
                      </a:pPr>
                      <a:r>
                        <a:rPr lang="de-CH" sz="1800" dirty="0">
                          <a:solidFill>
                            <a:schemeClr val="tx1"/>
                          </a:solidFill>
                          <a:effectLst/>
                        </a:rPr>
                        <a:t>Soll auf den Geschlechtsverkehr gänzlich verzichtet werden?</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422084184"/>
                  </a:ext>
                </a:extLst>
              </a:tr>
              <a:tr h="910522">
                <a:tc>
                  <a:txBody>
                    <a:bodyPr/>
                    <a:lstStyle/>
                    <a:p>
                      <a:pPr>
                        <a:lnSpc>
                          <a:spcPct val="150000"/>
                        </a:lnSpc>
                        <a:spcAft>
                          <a:spcPts val="0"/>
                        </a:spcAft>
                      </a:pPr>
                      <a:r>
                        <a:rPr lang="de-CH" sz="1800" dirty="0">
                          <a:effectLst/>
                        </a:rPr>
                        <a:t>Situation:</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dirty="0">
                          <a:solidFill>
                            <a:schemeClr val="tx1"/>
                          </a:solidFill>
                          <a:effectLst/>
                        </a:rPr>
                        <a:t>In einem Umfeld (Unzucht, Ehebruch, Homosexualität, Polygamie, Konkubinat), wo die gelebte Sexualität eine enorme negative (sündige) Form angenommen hatte, kam bei einigen die Frage auf, ob Sexualität generell negativ behaftet ist.</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3851808395"/>
                  </a:ext>
                </a:extLst>
              </a:tr>
              <a:tr h="955091">
                <a:tc>
                  <a:txBody>
                    <a:bodyPr/>
                    <a:lstStyle/>
                    <a:p>
                      <a:pPr>
                        <a:lnSpc>
                          <a:spcPct val="150000"/>
                        </a:lnSpc>
                        <a:spcAft>
                          <a:spcPts val="0"/>
                        </a:spcAft>
                      </a:pPr>
                      <a:r>
                        <a:rPr lang="de-CH" sz="1800" dirty="0">
                          <a:effectLst/>
                        </a:rPr>
                        <a:t>Referenz:</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dirty="0">
                          <a:solidFill>
                            <a:schemeClr val="tx1"/>
                          </a:solidFill>
                          <a:effectLst/>
                        </a:rPr>
                        <a:t>"</a:t>
                      </a:r>
                      <a:r>
                        <a:rPr lang="de-DE" sz="1800" dirty="0">
                          <a:solidFill>
                            <a:schemeClr val="tx1"/>
                          </a:solidFill>
                          <a:effectLst/>
                        </a:rPr>
                        <a:t>Was aber das betrifft, wovon ihr mir geschrieben habt, so ist es ja gut für den Menschen, keine Frau zu berühren (Geschlechtsverkehr); um aber Unzucht zu vermeiden, soll jeder [Mann] seine eigene Frau und jede [Frau] ihren eigenen Mann haben. ...</a:t>
                      </a:r>
                      <a:r>
                        <a:rPr lang="de-CH" sz="1800" dirty="0">
                          <a:solidFill>
                            <a:schemeClr val="tx1"/>
                          </a:solidFill>
                          <a:effectLst/>
                        </a:rPr>
                        <a:t>" (7,1-9)</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1861825789"/>
                  </a:ext>
                </a:extLst>
              </a:tr>
              <a:tr h="2847717">
                <a:tc>
                  <a:txBody>
                    <a:bodyPr/>
                    <a:lstStyle/>
                    <a:p>
                      <a:pPr>
                        <a:lnSpc>
                          <a:spcPct val="150000"/>
                        </a:lnSpc>
                        <a:spcAft>
                          <a:spcPts val="0"/>
                        </a:spcAft>
                      </a:pPr>
                      <a:r>
                        <a:rPr lang="de-CH" sz="1800" dirty="0">
                          <a:effectLst/>
                        </a:rPr>
                        <a:t>Antwort:</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b="1" dirty="0">
                          <a:solidFill>
                            <a:schemeClr val="tx1"/>
                          </a:solidFill>
                          <a:effectLst/>
                        </a:rPr>
                        <a:t>Unverheiratete: </a:t>
                      </a:r>
                      <a:r>
                        <a:rPr lang="de-CH" sz="1800" dirty="0">
                          <a:solidFill>
                            <a:schemeClr val="tx1"/>
                          </a:solidFill>
                          <a:effectLst/>
                        </a:rPr>
                        <a:t>Es ist gut auf Sexualität zu verzichten (unverheiratet zu bleiben). Besser im Sinn, eine grössere Hingabe an den Herrn leben zu können. Ist aber jemand "</a:t>
                      </a:r>
                      <a:r>
                        <a:rPr lang="de-CH" sz="1800" dirty="0" err="1">
                          <a:solidFill>
                            <a:schemeClr val="tx1"/>
                          </a:solidFill>
                          <a:effectLst/>
                        </a:rPr>
                        <a:t>unzuchtgefährdet</a:t>
                      </a:r>
                      <a:r>
                        <a:rPr lang="de-CH" sz="1800" dirty="0">
                          <a:solidFill>
                            <a:schemeClr val="tx1"/>
                          </a:solidFill>
                          <a:effectLst/>
                        </a:rPr>
                        <a:t>", soll die Ehe gesucht werden. Die Ehe ist Gottes einzige Ordnung, wo Sexualität gelebt werden soll.</a:t>
                      </a:r>
                    </a:p>
                    <a:p>
                      <a:pPr>
                        <a:spcAft>
                          <a:spcPts val="0"/>
                        </a:spcAft>
                      </a:pPr>
                      <a:r>
                        <a:rPr lang="de-CH" sz="1800" dirty="0">
                          <a:solidFill>
                            <a:schemeClr val="tx1"/>
                          </a:solidFill>
                          <a:effectLst/>
                        </a:rPr>
                        <a:t> </a:t>
                      </a:r>
                    </a:p>
                    <a:p>
                      <a:pPr>
                        <a:spcAft>
                          <a:spcPts val="0"/>
                        </a:spcAft>
                      </a:pPr>
                      <a:r>
                        <a:rPr lang="de-CH" sz="1800" b="1" dirty="0">
                          <a:solidFill>
                            <a:schemeClr val="tx1"/>
                          </a:solidFill>
                          <a:effectLst/>
                        </a:rPr>
                        <a:t>Verheiratete: </a:t>
                      </a:r>
                      <a:r>
                        <a:rPr lang="de-CH" sz="1800" dirty="0">
                          <a:solidFill>
                            <a:schemeClr val="tx1"/>
                          </a:solidFill>
                          <a:effectLst/>
                        </a:rPr>
                        <a:t>Sexualität soll in der Ehe ausgelebt werden. Man soll sich einander nicht entziehen, damit Satan nicht durch menschliche Begierden verführen kann. Für die Unverheirateten ist Enthaltsamkeit richtig, für die Verheirateten jedoch nicht.</a:t>
                      </a:r>
                    </a:p>
                    <a:p>
                      <a:pPr>
                        <a:spcAft>
                          <a:spcPts val="0"/>
                        </a:spcAft>
                      </a:pPr>
                      <a:r>
                        <a:rPr lang="de-CH" sz="1800" dirty="0">
                          <a:solidFill>
                            <a:schemeClr val="tx1"/>
                          </a:solidFill>
                          <a:effectLst/>
                        </a:rPr>
                        <a:t> </a:t>
                      </a:r>
                    </a:p>
                    <a:p>
                      <a:pPr>
                        <a:spcAft>
                          <a:spcPts val="0"/>
                        </a:spcAft>
                      </a:pPr>
                      <a:r>
                        <a:rPr lang="de-CH" sz="1800" b="1" dirty="0">
                          <a:solidFill>
                            <a:schemeClr val="tx1"/>
                          </a:solidFill>
                          <a:effectLst/>
                        </a:rPr>
                        <a:t>Unverheiratete und Witwen: </a:t>
                      </a:r>
                      <a:r>
                        <a:rPr lang="de-CH" sz="1800" dirty="0">
                          <a:solidFill>
                            <a:schemeClr val="tx1"/>
                          </a:solidFill>
                          <a:effectLst/>
                        </a:rPr>
                        <a:t>Es ist gut Single zu sein, ist aber Enthaltsamkeit nicht möglich, ist die Ehe die bessere Option, um nicht in die Sünde zu fallen.</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4265528738"/>
                  </a:ext>
                </a:extLst>
              </a:tr>
              <a:tr h="569543">
                <a:tc>
                  <a:txBody>
                    <a:bodyPr/>
                    <a:lstStyle/>
                    <a:p>
                      <a:pPr>
                        <a:lnSpc>
                          <a:spcPct val="150000"/>
                        </a:lnSpc>
                        <a:spcAft>
                          <a:spcPts val="0"/>
                        </a:spcAft>
                      </a:pPr>
                      <a:r>
                        <a:rPr lang="de-CH" sz="1800" dirty="0">
                          <a:effectLst/>
                        </a:rPr>
                        <a:t>Fazit:</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rgbClr val="0070C0"/>
                    </a:solidFill>
                  </a:tcPr>
                </a:tc>
                <a:tc>
                  <a:txBody>
                    <a:bodyPr/>
                    <a:lstStyle/>
                    <a:p>
                      <a:pPr>
                        <a:spcAft>
                          <a:spcPts val="0"/>
                        </a:spcAft>
                      </a:pPr>
                      <a:r>
                        <a:rPr lang="de-CH" sz="1800" dirty="0">
                          <a:solidFill>
                            <a:schemeClr val="tx1"/>
                          </a:solidFill>
                          <a:effectLst/>
                        </a:rPr>
                        <a:t>Ehe, sowie Singlesein sind Gottes ebenbürtige Gaben. Geschlechtliche Intimität jedoch, ist der Ehe vorbehalten.</a:t>
                      </a:r>
                      <a:endParaRPr lang="de-CH"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8820" marR="48820" marT="0" marB="0">
                    <a:solidFill>
                      <a:schemeClr val="bg1"/>
                    </a:solidFill>
                  </a:tcPr>
                </a:tc>
                <a:extLst>
                  <a:ext uri="{0D108BD9-81ED-4DB2-BD59-A6C34878D82A}">
                    <a16:rowId xmlns:a16="http://schemas.microsoft.com/office/drawing/2014/main" val="1958267117"/>
                  </a:ext>
                </a:extLst>
              </a:tr>
            </a:tbl>
          </a:graphicData>
        </a:graphic>
      </p:graphicFrame>
    </p:spTree>
    <p:extLst>
      <p:ext uri="{BB962C8B-B14F-4D97-AF65-F5344CB8AC3E}">
        <p14:creationId xmlns:p14="http://schemas.microsoft.com/office/powerpoint/2010/main" val="590598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859022" cy="646331"/>
          </a:xfrm>
          <a:prstGeom prst="rect">
            <a:avLst/>
          </a:prstGeom>
          <a:noFill/>
        </p:spPr>
        <p:txBody>
          <a:bodyPr wrap="none" rtlCol="0">
            <a:spAutoFit/>
          </a:bodyPr>
          <a:lstStyle/>
          <a:p>
            <a:r>
              <a:rPr lang="de-CH" sz="3600" b="1" dirty="0"/>
              <a:t>Ehescheidung (7,10 - 16)</a:t>
            </a:r>
            <a:endParaRPr lang="de-CH" sz="3600" dirty="0"/>
          </a:p>
        </p:txBody>
      </p:sp>
      <p:graphicFrame>
        <p:nvGraphicFramePr>
          <p:cNvPr id="2" name="Tabelle 1">
            <a:extLst>
              <a:ext uri="{FF2B5EF4-FFF2-40B4-BE49-F238E27FC236}">
                <a16:creationId xmlns:a16="http://schemas.microsoft.com/office/drawing/2014/main" id="{1244693B-2582-4C4F-B1AA-0392F9796C58}"/>
              </a:ext>
            </a:extLst>
          </p:cNvPr>
          <p:cNvGraphicFramePr>
            <a:graphicFrameLocks noGrp="1"/>
          </p:cNvGraphicFramePr>
          <p:nvPr>
            <p:extLst>
              <p:ext uri="{D42A27DB-BD31-4B8C-83A1-F6EECF244321}">
                <p14:modId xmlns:p14="http://schemas.microsoft.com/office/powerpoint/2010/main" val="947655110"/>
              </p:ext>
            </p:extLst>
          </p:nvPr>
        </p:nvGraphicFramePr>
        <p:xfrm>
          <a:off x="364881" y="1055878"/>
          <a:ext cx="11539904" cy="415878"/>
        </p:xfrm>
        <a:graphic>
          <a:graphicData uri="http://schemas.openxmlformats.org/drawingml/2006/table">
            <a:tbl>
              <a:tblPr firstRow="1" firstCol="1" bandRow="1">
                <a:tableStyleId>{5C22544A-7EE6-4342-B048-85BDC9FD1C3A}</a:tableStyleId>
              </a:tblPr>
              <a:tblGrid>
                <a:gridCol w="1463209">
                  <a:extLst>
                    <a:ext uri="{9D8B030D-6E8A-4147-A177-3AD203B41FA5}">
                      <a16:colId xmlns:a16="http://schemas.microsoft.com/office/drawing/2014/main" val="1216075715"/>
                    </a:ext>
                  </a:extLst>
                </a:gridCol>
                <a:gridCol w="10076695">
                  <a:extLst>
                    <a:ext uri="{9D8B030D-6E8A-4147-A177-3AD203B41FA5}">
                      <a16:colId xmlns:a16="http://schemas.microsoft.com/office/drawing/2014/main" val="4239424246"/>
                    </a:ext>
                  </a:extLst>
                </a:gridCol>
              </a:tblGrid>
              <a:tr h="415878">
                <a:tc>
                  <a:txBody>
                    <a:bodyPr/>
                    <a:lstStyle/>
                    <a:p>
                      <a:pPr>
                        <a:lnSpc>
                          <a:spcPct val="150000"/>
                        </a:lnSpc>
                        <a:spcAft>
                          <a:spcPts val="0"/>
                        </a:spcAft>
                      </a:pPr>
                      <a:r>
                        <a:rPr lang="de-CH" sz="2000" dirty="0">
                          <a:effectLst/>
                        </a:rPr>
                        <a:t>Frage:</a:t>
                      </a:r>
                      <a:endParaRPr lang="de-CH"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rgbClr val="0070C0"/>
                    </a:solidFill>
                  </a:tcPr>
                </a:tc>
                <a:tc>
                  <a:txBody>
                    <a:bodyPr/>
                    <a:lstStyle/>
                    <a:p>
                      <a:pPr>
                        <a:spcAft>
                          <a:spcPts val="0"/>
                        </a:spcAft>
                      </a:pPr>
                      <a:endParaRPr lang="de-CH" sz="500" dirty="0">
                        <a:solidFill>
                          <a:schemeClr val="tx1"/>
                        </a:solidFill>
                        <a:effectLst/>
                      </a:endParaRPr>
                    </a:p>
                    <a:p>
                      <a:pPr>
                        <a:spcAft>
                          <a:spcPts val="0"/>
                        </a:spcAft>
                      </a:pPr>
                      <a:r>
                        <a:rPr lang="de-CH" sz="2000" dirty="0">
                          <a:solidFill>
                            <a:schemeClr val="tx1"/>
                          </a:solidFill>
                          <a:effectLst/>
                        </a:rPr>
                        <a:t>Ist eine Scheidung der Ehe möglich?</a:t>
                      </a:r>
                      <a:endParaRPr lang="de-CH"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0243" marR="50243" marT="0" marB="0">
                    <a:solidFill>
                      <a:schemeClr val="bg1"/>
                    </a:solidFill>
                  </a:tcPr>
                </a:tc>
                <a:extLst>
                  <a:ext uri="{0D108BD9-81ED-4DB2-BD59-A6C34878D82A}">
                    <a16:rowId xmlns:a16="http://schemas.microsoft.com/office/drawing/2014/main" val="1123187562"/>
                  </a:ext>
                </a:extLst>
              </a:tr>
            </a:tbl>
          </a:graphicData>
        </a:graphic>
      </p:graphicFrame>
    </p:spTree>
    <p:extLst>
      <p:ext uri="{BB962C8B-B14F-4D97-AF65-F5344CB8AC3E}">
        <p14:creationId xmlns:p14="http://schemas.microsoft.com/office/powerpoint/2010/main" val="177707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4875</Words>
  <Application>Microsoft Office PowerPoint</Application>
  <PresentationFormat>Breitbild</PresentationFormat>
  <Paragraphs>386</Paragraphs>
  <Slides>48</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48</vt:i4>
      </vt:variant>
    </vt:vector>
  </HeadingPairs>
  <TitlesOfParts>
    <vt:vector size="54" baseType="lpstr">
      <vt:lpstr>Arial</vt:lpstr>
      <vt:lpstr>Calibri</vt:lpstr>
      <vt:lpstr>Calibri Light</vt:lpstr>
      <vt:lpstr>Times New Roman</vt:lpstr>
      <vt:lpstr>Trebuchet MS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163</cp:revision>
  <dcterms:created xsi:type="dcterms:W3CDTF">2018-05-19T05:14:58Z</dcterms:created>
  <dcterms:modified xsi:type="dcterms:W3CDTF">2020-02-02T07:07:49Z</dcterms:modified>
</cp:coreProperties>
</file>