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56" r:id="rId2"/>
    <p:sldId id="259" r:id="rId3"/>
    <p:sldId id="375" r:id="rId4"/>
    <p:sldId id="373" r:id="rId5"/>
    <p:sldId id="376" r:id="rId6"/>
    <p:sldId id="377" r:id="rId7"/>
    <p:sldId id="378" r:id="rId8"/>
    <p:sldId id="380" r:id="rId9"/>
    <p:sldId id="381" r:id="rId10"/>
    <p:sldId id="382" r:id="rId11"/>
    <p:sldId id="379" r:id="rId12"/>
    <p:sldId id="384" r:id="rId13"/>
    <p:sldId id="385" r:id="rId14"/>
    <p:sldId id="387" r:id="rId15"/>
    <p:sldId id="388" r:id="rId16"/>
    <p:sldId id="389" r:id="rId17"/>
    <p:sldId id="390" r:id="rId18"/>
    <p:sldId id="391" r:id="rId19"/>
    <p:sldId id="393" r:id="rId20"/>
    <p:sldId id="392" r:id="rId21"/>
    <p:sldId id="395" r:id="rId22"/>
    <p:sldId id="396" r:id="rId23"/>
    <p:sldId id="397" r:id="rId24"/>
    <p:sldId id="398" r:id="rId25"/>
    <p:sldId id="394" r:id="rId26"/>
    <p:sldId id="400" r:id="rId27"/>
    <p:sldId id="401" r:id="rId28"/>
    <p:sldId id="402" r:id="rId29"/>
    <p:sldId id="399" r:id="rId30"/>
    <p:sldId id="403" r:id="rId31"/>
    <p:sldId id="405" r:id="rId32"/>
    <p:sldId id="406" r:id="rId33"/>
    <p:sldId id="407" r:id="rId34"/>
    <p:sldId id="404" r:id="rId35"/>
    <p:sldId id="408" r:id="rId36"/>
    <p:sldId id="355" r:id="rId3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37" d="100"/>
          <a:sy n="137" d="100"/>
        </p:scale>
        <p:origin x="82"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26.01.2020</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a:p>
        </p:txBody>
      </p:sp>
    </p:spTree>
    <p:extLst>
      <p:ext uri="{BB962C8B-B14F-4D97-AF65-F5344CB8AC3E}">
        <p14:creationId xmlns:p14="http://schemas.microsoft.com/office/powerpoint/2010/main" val="266541471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endParaRPr lang="de-CH"/>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EDF089-39DA-47E3-A74C-E64C6DBBD5AE}" type="datetimeFigureOut">
              <a:rPr lang="de-CH" smtClean="0"/>
              <a:t>26.01.2020</a:t>
            </a:fld>
            <a:endParaRPr lang="de-CH"/>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2E9142-EC7B-4178-ABB6-310B1AAD4A55}" type="slidenum">
              <a:rPr lang="de-CH" smtClean="0"/>
              <a:t>‹Nr.›</a:t>
            </a:fld>
            <a:endParaRPr lang="de-CH"/>
          </a:p>
        </p:txBody>
      </p:sp>
    </p:spTree>
    <p:extLst>
      <p:ext uri="{BB962C8B-B14F-4D97-AF65-F5344CB8AC3E}">
        <p14:creationId xmlns:p14="http://schemas.microsoft.com/office/powerpoint/2010/main" val="3651459628"/>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3428603" y="5007939"/>
            <a:ext cx="5334794" cy="938719"/>
          </a:xfrm>
          <a:prstGeom prst="rect">
            <a:avLst/>
          </a:prstGeom>
          <a:noFill/>
        </p:spPr>
        <p:txBody>
          <a:bodyPr wrap="none" rtlCol="0">
            <a:spAutoFit/>
          </a:bodyPr>
          <a:lstStyle/>
          <a:p>
            <a:r>
              <a:rPr lang="de-CH" sz="5500" b="1" dirty="0"/>
              <a:t>1. Korinther Teil 2</a:t>
            </a:r>
          </a:p>
        </p:txBody>
      </p:sp>
    </p:spTree>
    <p:extLst>
      <p:ext uri="{BB962C8B-B14F-4D97-AF65-F5344CB8AC3E}">
        <p14:creationId xmlns:p14="http://schemas.microsoft.com/office/powerpoint/2010/main" val="4006244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9907841" cy="646331"/>
          </a:xfrm>
          <a:prstGeom prst="rect">
            <a:avLst/>
          </a:prstGeom>
          <a:noFill/>
        </p:spPr>
        <p:txBody>
          <a:bodyPr wrap="none" rtlCol="0">
            <a:spAutoFit/>
          </a:bodyPr>
          <a:lstStyle/>
          <a:p>
            <a:r>
              <a:rPr lang="de-CH" sz="3600" b="1" dirty="0"/>
              <a:t>Das Wort vom Kreuz als Gottes Weisheit (1,18 - 31)</a:t>
            </a:r>
            <a:endParaRPr lang="de-CH" sz="3600" dirty="0"/>
          </a:p>
        </p:txBody>
      </p:sp>
      <p:graphicFrame>
        <p:nvGraphicFramePr>
          <p:cNvPr id="2" name="Tabelle 1">
            <a:extLst>
              <a:ext uri="{FF2B5EF4-FFF2-40B4-BE49-F238E27FC236}">
                <a16:creationId xmlns:a16="http://schemas.microsoft.com/office/drawing/2014/main" id="{D51CEC3D-7675-426F-877C-152C46BA2389}"/>
              </a:ext>
            </a:extLst>
          </p:cNvPr>
          <p:cNvGraphicFramePr>
            <a:graphicFrameLocks noGrp="1"/>
          </p:cNvGraphicFramePr>
          <p:nvPr/>
        </p:nvGraphicFramePr>
        <p:xfrm>
          <a:off x="572346" y="1239715"/>
          <a:ext cx="10664943" cy="5350119"/>
        </p:xfrm>
        <a:graphic>
          <a:graphicData uri="http://schemas.openxmlformats.org/drawingml/2006/table">
            <a:tbl>
              <a:tblPr firstRow="1" firstCol="1" bandRow="1">
                <a:tableStyleId>{5C22544A-7EE6-4342-B048-85BDC9FD1C3A}</a:tableStyleId>
              </a:tblPr>
              <a:tblGrid>
                <a:gridCol w="1410319">
                  <a:extLst>
                    <a:ext uri="{9D8B030D-6E8A-4147-A177-3AD203B41FA5}">
                      <a16:colId xmlns:a16="http://schemas.microsoft.com/office/drawing/2014/main" val="3332194647"/>
                    </a:ext>
                  </a:extLst>
                </a:gridCol>
                <a:gridCol w="9254624">
                  <a:extLst>
                    <a:ext uri="{9D8B030D-6E8A-4147-A177-3AD203B41FA5}">
                      <a16:colId xmlns:a16="http://schemas.microsoft.com/office/drawing/2014/main" val="3560031696"/>
                    </a:ext>
                  </a:extLst>
                </a:gridCol>
              </a:tblGrid>
              <a:tr h="627810">
                <a:tc>
                  <a:txBody>
                    <a:bodyPr/>
                    <a:lstStyle/>
                    <a:p>
                      <a:pPr>
                        <a:spcAft>
                          <a:spcPts val="0"/>
                        </a:spcAft>
                      </a:pPr>
                      <a:r>
                        <a:rPr lang="de-CH" sz="2100" dirty="0">
                          <a:effectLst/>
                        </a:rPr>
                        <a:t>1,18</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14906" marR="114906" marT="0" marB="0">
                    <a:solidFill>
                      <a:schemeClr val="accent5">
                        <a:lumMod val="75000"/>
                      </a:schemeClr>
                    </a:solidFill>
                  </a:tcPr>
                </a:tc>
                <a:tc>
                  <a:txBody>
                    <a:bodyPr/>
                    <a:lstStyle/>
                    <a:p>
                      <a:pPr>
                        <a:spcAft>
                          <a:spcPts val="0"/>
                        </a:spcAft>
                      </a:pPr>
                      <a:r>
                        <a:rPr lang="de-CH" sz="2100" b="0" dirty="0">
                          <a:solidFill>
                            <a:schemeClr val="tx1"/>
                          </a:solidFill>
                          <a:effectLst/>
                        </a:rPr>
                        <a:t>Torheit für die Verlorenen, Gottes Kraft für die Geretteten</a:t>
                      </a:r>
                      <a:endParaRPr lang="de-CH" sz="2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4906" marR="114906" marT="0" marB="0">
                    <a:solidFill>
                      <a:schemeClr val="bg1"/>
                    </a:solidFill>
                  </a:tcPr>
                </a:tc>
                <a:extLst>
                  <a:ext uri="{0D108BD9-81ED-4DB2-BD59-A6C34878D82A}">
                    <a16:rowId xmlns:a16="http://schemas.microsoft.com/office/drawing/2014/main" val="1847231041"/>
                  </a:ext>
                </a:extLst>
              </a:tr>
              <a:tr h="2009034">
                <a:tc>
                  <a:txBody>
                    <a:bodyPr/>
                    <a:lstStyle/>
                    <a:p>
                      <a:pPr>
                        <a:spcAft>
                          <a:spcPts val="0"/>
                        </a:spcAft>
                      </a:pPr>
                      <a:r>
                        <a:rPr lang="de-CH" sz="2100" dirty="0">
                          <a:effectLst/>
                        </a:rPr>
                        <a:t>1,23</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14906" marR="114906" marT="0" marB="0">
                    <a:solidFill>
                      <a:schemeClr val="accent5">
                        <a:lumMod val="75000"/>
                      </a:schemeClr>
                    </a:solidFill>
                  </a:tcPr>
                </a:tc>
                <a:tc>
                  <a:txBody>
                    <a:bodyPr/>
                    <a:lstStyle/>
                    <a:p>
                      <a:pPr>
                        <a:spcAft>
                          <a:spcPts val="0"/>
                        </a:spcAft>
                      </a:pPr>
                      <a:r>
                        <a:rPr lang="de-CH" sz="2100" b="0" dirty="0">
                          <a:effectLst/>
                        </a:rPr>
                        <a:t>Das Kreuz ist Gottes Weisheit, den Juden aber ein Ärgernis, den Griechen eine Torheit (Die Juden erwarteten einen mächtigen politischen Befreier und die Griechen können sich nicht vorstellen, dass diese offensichtliche Schwachheit Jesu (Kreuzestod), ihre Probleme lösen kann.</a:t>
                      </a:r>
                      <a:endParaRPr lang="de-CH" sz="2100" b="0" dirty="0">
                        <a:effectLst/>
                        <a:latin typeface="Calibri" panose="020F0502020204030204" pitchFamily="34" charset="0"/>
                        <a:ea typeface="Calibri" panose="020F0502020204030204" pitchFamily="34" charset="0"/>
                        <a:cs typeface="Times New Roman" panose="02020603050405020304" pitchFamily="18" charset="0"/>
                      </a:endParaRPr>
                    </a:p>
                  </a:txBody>
                  <a:tcPr marL="114906" marR="114906" marT="0" marB="0">
                    <a:solidFill>
                      <a:schemeClr val="bg1"/>
                    </a:solidFill>
                  </a:tcPr>
                </a:tc>
                <a:extLst>
                  <a:ext uri="{0D108BD9-81ED-4DB2-BD59-A6C34878D82A}">
                    <a16:rowId xmlns:a16="http://schemas.microsoft.com/office/drawing/2014/main" val="3761536632"/>
                  </a:ext>
                </a:extLst>
              </a:tr>
              <a:tr h="1527783">
                <a:tc>
                  <a:txBody>
                    <a:bodyPr/>
                    <a:lstStyle/>
                    <a:p>
                      <a:pPr>
                        <a:spcAft>
                          <a:spcPts val="0"/>
                        </a:spcAft>
                      </a:pPr>
                      <a:r>
                        <a:rPr lang="de-CH" sz="2100" dirty="0">
                          <a:effectLst/>
                        </a:rPr>
                        <a:t>1,25</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14906" marR="114906" marT="0" marB="0">
                    <a:solidFill>
                      <a:schemeClr val="accent5">
                        <a:lumMod val="75000"/>
                      </a:schemeClr>
                    </a:solidFill>
                  </a:tcPr>
                </a:tc>
                <a:tc>
                  <a:txBody>
                    <a:bodyPr/>
                    <a:lstStyle/>
                    <a:p>
                      <a:pPr>
                        <a:spcAft>
                          <a:spcPts val="0"/>
                        </a:spcAft>
                      </a:pPr>
                      <a:r>
                        <a:rPr lang="de-CH" sz="2100" b="0" dirty="0">
                          <a:effectLst/>
                        </a:rPr>
                        <a:t>Das Törichte Gottes ist weiser als die Menschen, und das Schwache Gottes ist stärker als die Menschen – Gottes Weisheit ist stärker als alles was die Menschen je erreichen können.</a:t>
                      </a:r>
                      <a:endParaRPr lang="de-CH" sz="2100" b="0" dirty="0">
                        <a:effectLst/>
                        <a:latin typeface="Calibri" panose="020F0502020204030204" pitchFamily="34" charset="0"/>
                        <a:ea typeface="Calibri" panose="020F0502020204030204" pitchFamily="34" charset="0"/>
                        <a:cs typeface="Times New Roman" panose="02020603050405020304" pitchFamily="18" charset="0"/>
                      </a:endParaRPr>
                    </a:p>
                  </a:txBody>
                  <a:tcPr marL="114906" marR="114906" marT="0" marB="0">
                    <a:solidFill>
                      <a:schemeClr val="bg1"/>
                    </a:solidFill>
                  </a:tcPr>
                </a:tc>
                <a:extLst>
                  <a:ext uri="{0D108BD9-81ED-4DB2-BD59-A6C34878D82A}">
                    <a16:rowId xmlns:a16="http://schemas.microsoft.com/office/drawing/2014/main" val="3560531807"/>
                  </a:ext>
                </a:extLst>
              </a:tr>
              <a:tr h="1185492">
                <a:tc>
                  <a:txBody>
                    <a:bodyPr/>
                    <a:lstStyle/>
                    <a:p>
                      <a:pPr>
                        <a:spcAft>
                          <a:spcPts val="0"/>
                        </a:spcAft>
                      </a:pPr>
                      <a:r>
                        <a:rPr lang="de-CH" sz="2100" dirty="0">
                          <a:effectLst/>
                        </a:rPr>
                        <a:t>1,27-30</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14906" marR="114906" marT="0" marB="0">
                    <a:solidFill>
                      <a:schemeClr val="accent5">
                        <a:lumMod val="75000"/>
                      </a:schemeClr>
                    </a:solidFill>
                  </a:tcPr>
                </a:tc>
                <a:tc>
                  <a:txBody>
                    <a:bodyPr/>
                    <a:lstStyle/>
                    <a:p>
                      <a:pPr>
                        <a:spcAft>
                          <a:spcPts val="0"/>
                        </a:spcAft>
                      </a:pPr>
                      <a:r>
                        <a:rPr lang="de-CH" sz="2100" b="0" dirty="0">
                          <a:effectLst/>
                        </a:rPr>
                        <a:t>Das Törichte, das Schwache, das Unedle, das Verachtete der Welt hat Gott erwählt, damit sich vor Gott niemand rühmen kann</a:t>
                      </a:r>
                      <a:endParaRPr lang="de-CH" sz="2100" b="0" dirty="0">
                        <a:effectLst/>
                        <a:latin typeface="Calibri" panose="020F0502020204030204" pitchFamily="34" charset="0"/>
                        <a:ea typeface="Calibri" panose="020F0502020204030204" pitchFamily="34" charset="0"/>
                        <a:cs typeface="Times New Roman" panose="02020603050405020304" pitchFamily="18" charset="0"/>
                      </a:endParaRPr>
                    </a:p>
                  </a:txBody>
                  <a:tcPr marL="114906" marR="114906" marT="0" marB="0">
                    <a:solidFill>
                      <a:schemeClr val="bg1"/>
                    </a:solidFill>
                  </a:tcPr>
                </a:tc>
                <a:extLst>
                  <a:ext uri="{0D108BD9-81ED-4DB2-BD59-A6C34878D82A}">
                    <a16:rowId xmlns:a16="http://schemas.microsoft.com/office/drawing/2014/main" val="198628352"/>
                  </a:ext>
                </a:extLst>
              </a:tr>
            </a:tbl>
          </a:graphicData>
        </a:graphic>
      </p:graphicFrame>
    </p:spTree>
    <p:extLst>
      <p:ext uri="{BB962C8B-B14F-4D97-AF65-F5344CB8AC3E}">
        <p14:creationId xmlns:p14="http://schemas.microsoft.com/office/powerpoint/2010/main" val="440299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24422" y="1389834"/>
            <a:ext cx="10315966" cy="4708981"/>
          </a:xfrm>
          <a:prstGeom prst="rect">
            <a:avLst/>
          </a:prstGeom>
          <a:noFill/>
        </p:spPr>
        <p:txBody>
          <a:bodyPr wrap="none" rtlCol="0">
            <a:spAutoFit/>
          </a:bodyPr>
          <a:lstStyle/>
          <a:p>
            <a:r>
              <a:rPr lang="de-CH" sz="3000" dirty="0"/>
              <a:t>"So bin auch ich, meine Brüder, als ich zu euch kam, nicht </a:t>
            </a:r>
          </a:p>
          <a:p>
            <a:r>
              <a:rPr lang="de-CH" sz="3000" dirty="0"/>
              <a:t>gekommen, um euch in hervorragender Rede oder Weisheit </a:t>
            </a:r>
          </a:p>
          <a:p>
            <a:r>
              <a:rPr lang="de-CH" sz="3000" dirty="0"/>
              <a:t>das Zeugnis Gottes zu verkündigen. Denn ich hatte mir </a:t>
            </a:r>
          </a:p>
          <a:p>
            <a:r>
              <a:rPr lang="de-CH" sz="3000" dirty="0"/>
              <a:t>vorgenommen, unter euch nichts anderes zu wissen als nur </a:t>
            </a:r>
          </a:p>
          <a:p>
            <a:r>
              <a:rPr lang="de-CH" sz="3000" dirty="0"/>
              <a:t>Jesus Christus, und zwar als Gekreuzigten. Und ich war in </a:t>
            </a:r>
          </a:p>
          <a:p>
            <a:r>
              <a:rPr lang="de-CH" sz="3000" dirty="0"/>
              <a:t>Schwachheit und mit viel Furcht und Zittern bei euch. Und </a:t>
            </a:r>
          </a:p>
          <a:p>
            <a:r>
              <a:rPr lang="de-CH" sz="3000" dirty="0"/>
              <a:t>meine Rede und meine Verkündigung bestand nicht in </a:t>
            </a:r>
          </a:p>
          <a:p>
            <a:r>
              <a:rPr lang="de-CH" sz="3000" dirty="0"/>
              <a:t>überredenden Worten menschlicher Weisheit, sondern in </a:t>
            </a:r>
          </a:p>
          <a:p>
            <a:r>
              <a:rPr lang="de-CH" sz="3000" dirty="0"/>
              <a:t>Erweisung des Geistes und der Kraft, damit euer Glaube nicht </a:t>
            </a:r>
          </a:p>
          <a:p>
            <a:r>
              <a:rPr lang="de-CH" sz="3000" dirty="0"/>
              <a:t>auf Menschenweisheit beruhe, sondern auf Gottes Kraft." </a:t>
            </a:r>
            <a:r>
              <a:rPr lang="de-CH" sz="3000" b="1" dirty="0"/>
              <a:t>(2,1-5)</a:t>
            </a:r>
            <a:endParaRPr lang="de-CH" sz="3000" dirty="0"/>
          </a:p>
        </p:txBody>
      </p:sp>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380576" cy="646331"/>
          </a:xfrm>
          <a:prstGeom prst="rect">
            <a:avLst/>
          </a:prstGeom>
          <a:noFill/>
        </p:spPr>
        <p:txBody>
          <a:bodyPr wrap="none" rtlCol="0">
            <a:spAutoFit/>
          </a:bodyPr>
          <a:lstStyle/>
          <a:p>
            <a:r>
              <a:rPr lang="de-CH" sz="3600" b="1" dirty="0"/>
              <a:t>Predigt in Weisheit (2,1 - 5)</a:t>
            </a:r>
            <a:endParaRPr lang="de-CH" sz="3600" dirty="0"/>
          </a:p>
        </p:txBody>
      </p:sp>
    </p:spTree>
    <p:extLst>
      <p:ext uri="{BB962C8B-B14F-4D97-AF65-F5344CB8AC3E}">
        <p14:creationId xmlns:p14="http://schemas.microsoft.com/office/powerpoint/2010/main" val="133007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10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24422" y="1389834"/>
            <a:ext cx="11273151" cy="5170646"/>
          </a:xfrm>
          <a:prstGeom prst="rect">
            <a:avLst/>
          </a:prstGeom>
          <a:noFill/>
        </p:spPr>
        <p:txBody>
          <a:bodyPr wrap="none" rtlCol="0">
            <a:spAutoFit/>
          </a:bodyPr>
          <a:lstStyle/>
          <a:p>
            <a:r>
              <a:rPr lang="de-CH" sz="3000" dirty="0"/>
              <a:t>"Wir reden allerdings Weisheit unter den Gereiften; aber nicht </a:t>
            </a:r>
          </a:p>
          <a:p>
            <a:r>
              <a:rPr lang="de-CH" sz="3000" dirty="0"/>
              <a:t>die Weisheit dieser Weltzeit, auch nicht der Herrscher dieser </a:t>
            </a:r>
          </a:p>
          <a:p>
            <a:r>
              <a:rPr lang="de-CH" sz="3000" dirty="0"/>
              <a:t>Weltzeit, die vergehen, sondern wir reden Gottes Weisheit im </a:t>
            </a:r>
          </a:p>
          <a:p>
            <a:r>
              <a:rPr lang="de-CH" sz="3000" dirty="0"/>
              <a:t>Geheimnis, die verborgene, die Gott vor den Weltzeiten zu unserer </a:t>
            </a:r>
          </a:p>
          <a:p>
            <a:r>
              <a:rPr lang="de-CH" sz="3000" dirty="0"/>
              <a:t>Herrlichkeit vorherbestimmt hat, die keiner der Herrscher dieser </a:t>
            </a:r>
          </a:p>
          <a:p>
            <a:r>
              <a:rPr lang="de-CH" sz="3000" dirty="0"/>
              <a:t>Weltzeit erkannt hat — denn wenn sie sie erkannt hätten, so hätten </a:t>
            </a:r>
          </a:p>
          <a:p>
            <a:r>
              <a:rPr lang="de-CH" sz="3000" dirty="0"/>
              <a:t>sie den Herrn der Herrlichkeit nicht gekreuzigt; sondern, wie </a:t>
            </a:r>
          </a:p>
          <a:p>
            <a:r>
              <a:rPr lang="de-CH" sz="3000" dirty="0"/>
              <a:t>geschrieben steht: </a:t>
            </a:r>
            <a:r>
              <a:rPr lang="de-CH" sz="3000" i="1" dirty="0"/>
              <a:t>»Was kein Auge gesehen und kein Ohr gehört </a:t>
            </a:r>
          </a:p>
          <a:p>
            <a:r>
              <a:rPr lang="de-CH" sz="3000" i="1" dirty="0"/>
              <a:t>und keinem Menschen ins Herz gekommen ist, was Gott denen bereitet </a:t>
            </a:r>
          </a:p>
          <a:p>
            <a:r>
              <a:rPr lang="de-CH" sz="3000" i="1" dirty="0"/>
              <a:t>hat, die ihn lieben«</a:t>
            </a:r>
            <a:r>
              <a:rPr lang="de-CH" sz="3000" dirty="0"/>
              <a:t>. </a:t>
            </a:r>
            <a:r>
              <a:rPr lang="de-CH" sz="3000" u="sng" dirty="0"/>
              <a:t>Uns aber hat es Gott geoffenbart durch seinen </a:t>
            </a:r>
          </a:p>
          <a:p>
            <a:r>
              <a:rPr lang="de-CH" sz="3000" u="sng" dirty="0"/>
              <a:t>Geist</a:t>
            </a:r>
            <a:r>
              <a:rPr lang="de-CH" sz="3000" dirty="0"/>
              <a:t>; denn der Geist erforscht alles, auch die Tiefen Gottes." </a:t>
            </a:r>
            <a:r>
              <a:rPr lang="de-CH" sz="3000" b="1" dirty="0"/>
              <a:t>(2,6-9)</a:t>
            </a:r>
            <a:endParaRPr lang="de-CH" sz="3000" dirty="0"/>
          </a:p>
        </p:txBody>
      </p:sp>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10302564" cy="646331"/>
          </a:xfrm>
          <a:prstGeom prst="rect">
            <a:avLst/>
          </a:prstGeom>
          <a:noFill/>
        </p:spPr>
        <p:txBody>
          <a:bodyPr wrap="none" rtlCol="0">
            <a:spAutoFit/>
          </a:bodyPr>
          <a:lstStyle/>
          <a:p>
            <a:r>
              <a:rPr lang="de-CH" sz="3600" b="1" dirty="0"/>
              <a:t>Erkenntnis der Weisheit durch den Hl. Geist (2,6 - 16)</a:t>
            </a:r>
            <a:endParaRPr lang="de-CH" sz="3600" dirty="0"/>
          </a:p>
        </p:txBody>
      </p:sp>
    </p:spTree>
    <p:extLst>
      <p:ext uri="{BB962C8B-B14F-4D97-AF65-F5344CB8AC3E}">
        <p14:creationId xmlns:p14="http://schemas.microsoft.com/office/powerpoint/2010/main" val="737101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10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566991" cy="646331"/>
          </a:xfrm>
          <a:prstGeom prst="rect">
            <a:avLst/>
          </a:prstGeom>
          <a:noFill/>
        </p:spPr>
        <p:txBody>
          <a:bodyPr wrap="none" rtlCol="0">
            <a:spAutoFit/>
          </a:bodyPr>
          <a:lstStyle/>
          <a:p>
            <a:r>
              <a:rPr lang="de-DE" sz="3600" b="1" dirty="0"/>
              <a:t>Dienst in der Weisheit (3,1 - 4,21)</a:t>
            </a:r>
            <a:endParaRPr lang="de-CH" sz="3600" dirty="0"/>
          </a:p>
        </p:txBody>
      </p:sp>
      <p:graphicFrame>
        <p:nvGraphicFramePr>
          <p:cNvPr id="2" name="Tabelle 1">
            <a:extLst>
              <a:ext uri="{FF2B5EF4-FFF2-40B4-BE49-F238E27FC236}">
                <a16:creationId xmlns:a16="http://schemas.microsoft.com/office/drawing/2014/main" id="{FC692A0C-5938-4516-82A2-F558C24E1409}"/>
              </a:ext>
            </a:extLst>
          </p:cNvPr>
          <p:cNvGraphicFramePr>
            <a:graphicFrameLocks noGrp="1"/>
          </p:cNvGraphicFramePr>
          <p:nvPr>
            <p:extLst>
              <p:ext uri="{D42A27DB-BD31-4B8C-83A1-F6EECF244321}">
                <p14:modId xmlns:p14="http://schemas.microsoft.com/office/powerpoint/2010/main" val="2543181609"/>
              </p:ext>
            </p:extLst>
          </p:nvPr>
        </p:nvGraphicFramePr>
        <p:xfrm>
          <a:off x="624177" y="1315941"/>
          <a:ext cx="11111947" cy="1432560"/>
        </p:xfrm>
        <a:graphic>
          <a:graphicData uri="http://schemas.openxmlformats.org/drawingml/2006/table">
            <a:tbl>
              <a:tblPr firstRow="1" firstCol="1" bandRow="1">
                <a:tableStyleId>{5C22544A-7EE6-4342-B048-85BDC9FD1C3A}</a:tableStyleId>
              </a:tblPr>
              <a:tblGrid>
                <a:gridCol w="5100762">
                  <a:extLst>
                    <a:ext uri="{9D8B030D-6E8A-4147-A177-3AD203B41FA5}">
                      <a16:colId xmlns:a16="http://schemas.microsoft.com/office/drawing/2014/main" val="44793194"/>
                    </a:ext>
                  </a:extLst>
                </a:gridCol>
                <a:gridCol w="6011185">
                  <a:extLst>
                    <a:ext uri="{9D8B030D-6E8A-4147-A177-3AD203B41FA5}">
                      <a16:colId xmlns:a16="http://schemas.microsoft.com/office/drawing/2014/main" val="3419084791"/>
                    </a:ext>
                  </a:extLst>
                </a:gridCol>
              </a:tblGrid>
              <a:tr h="141269">
                <a:tc>
                  <a:txBody>
                    <a:bodyPr/>
                    <a:lstStyle/>
                    <a:p>
                      <a:pPr>
                        <a:spcAft>
                          <a:spcPts val="0"/>
                        </a:spcAft>
                      </a:pPr>
                      <a:r>
                        <a:rPr lang="de-DE" sz="2200" dirty="0">
                          <a:effectLst/>
                        </a:rPr>
                        <a:t>Korinther und ihr Denken und Handeln</a:t>
                      </a:r>
                      <a:endParaRPr lang="de-CH" sz="2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accent5">
                        <a:lumMod val="75000"/>
                      </a:schemeClr>
                    </a:solidFill>
                  </a:tcPr>
                </a:tc>
                <a:tc>
                  <a:txBody>
                    <a:bodyPr/>
                    <a:lstStyle/>
                    <a:p>
                      <a:pPr>
                        <a:spcAft>
                          <a:spcPts val="0"/>
                        </a:spcAft>
                      </a:pPr>
                      <a:r>
                        <a:rPr lang="de-DE" sz="2200" dirty="0">
                          <a:effectLst/>
                        </a:rPr>
                        <a:t>Einschätzung des Paulus</a:t>
                      </a:r>
                      <a:endParaRPr lang="de-CH" sz="2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accent5">
                        <a:lumMod val="75000"/>
                      </a:schemeClr>
                    </a:solidFill>
                  </a:tcPr>
                </a:tc>
                <a:extLst>
                  <a:ext uri="{0D108BD9-81ED-4DB2-BD59-A6C34878D82A}">
                    <a16:rowId xmlns:a16="http://schemas.microsoft.com/office/drawing/2014/main" val="1548705737"/>
                  </a:ext>
                </a:extLst>
              </a:tr>
              <a:tr h="0">
                <a:tc>
                  <a:txBody>
                    <a:bodyPr/>
                    <a:lstStyle/>
                    <a:p>
                      <a:pPr>
                        <a:spcAft>
                          <a:spcPts val="0"/>
                        </a:spcAft>
                      </a:pPr>
                      <a:r>
                        <a:rPr lang="de-DE" sz="600" dirty="0">
                          <a:effectLst/>
                        </a:rPr>
                        <a:t> </a:t>
                      </a:r>
                      <a:endParaRPr lang="de-CH"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bg1"/>
                    </a:solidFill>
                  </a:tcPr>
                </a:tc>
                <a:tc>
                  <a:txBody>
                    <a:bodyPr/>
                    <a:lstStyle/>
                    <a:p>
                      <a:pPr>
                        <a:spcAft>
                          <a:spcPts val="0"/>
                        </a:spcAft>
                      </a:pPr>
                      <a:r>
                        <a:rPr lang="de-DE" sz="600" dirty="0">
                          <a:effectLst/>
                        </a:rPr>
                        <a:t> </a:t>
                      </a:r>
                      <a:endParaRPr lang="de-CH"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bg1"/>
                    </a:solidFill>
                  </a:tcPr>
                </a:tc>
                <a:extLst>
                  <a:ext uri="{0D108BD9-81ED-4DB2-BD59-A6C34878D82A}">
                    <a16:rowId xmlns:a16="http://schemas.microsoft.com/office/drawing/2014/main" val="16080228"/>
                  </a:ext>
                </a:extLst>
              </a:tr>
              <a:tr h="356930">
                <a:tc>
                  <a:txBody>
                    <a:bodyPr/>
                    <a:lstStyle/>
                    <a:p>
                      <a:pPr>
                        <a:spcAft>
                          <a:spcPts val="0"/>
                        </a:spcAft>
                      </a:pPr>
                      <a:r>
                        <a:rPr lang="de-DE" sz="2200" b="0" dirty="0">
                          <a:effectLst/>
                        </a:rPr>
                        <a:t>Eifersucht, Streit und Zwietracht (3,3)</a:t>
                      </a:r>
                      <a:endParaRPr lang="de-CH" sz="22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accent5">
                        <a:lumMod val="75000"/>
                      </a:schemeClr>
                    </a:solidFill>
                  </a:tcPr>
                </a:tc>
                <a:tc>
                  <a:txBody>
                    <a:bodyPr/>
                    <a:lstStyle/>
                    <a:p>
                      <a:pPr>
                        <a:spcAft>
                          <a:spcPts val="0"/>
                        </a:spcAft>
                      </a:pPr>
                      <a:r>
                        <a:rPr lang="de-DE" sz="2200" dirty="0">
                          <a:effectLst/>
                        </a:rPr>
                        <a:t>"Solange nämlich Eifersucht und Streit und Zwietracht unter euch sind, seid ihr da nicht fleischlich und wandelt nach Menschenweise?" (3,3)</a:t>
                      </a:r>
                      <a:endParaRPr lang="de-CH" sz="2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bg1"/>
                    </a:solidFill>
                  </a:tcPr>
                </a:tc>
                <a:extLst>
                  <a:ext uri="{0D108BD9-81ED-4DB2-BD59-A6C34878D82A}">
                    <a16:rowId xmlns:a16="http://schemas.microsoft.com/office/drawing/2014/main" val="3987097119"/>
                  </a:ext>
                </a:extLst>
              </a:tr>
            </a:tbl>
          </a:graphicData>
        </a:graphic>
      </p:graphicFrame>
    </p:spTree>
    <p:extLst>
      <p:ext uri="{BB962C8B-B14F-4D97-AF65-F5344CB8AC3E}">
        <p14:creationId xmlns:p14="http://schemas.microsoft.com/office/powerpoint/2010/main" val="2464501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nodeType="afterEffect">
                                  <p:stCondLst>
                                    <p:cond delay="100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566991" cy="646331"/>
          </a:xfrm>
          <a:prstGeom prst="rect">
            <a:avLst/>
          </a:prstGeom>
          <a:noFill/>
        </p:spPr>
        <p:txBody>
          <a:bodyPr wrap="none" rtlCol="0">
            <a:spAutoFit/>
          </a:bodyPr>
          <a:lstStyle/>
          <a:p>
            <a:r>
              <a:rPr lang="de-DE" sz="3600" b="1" dirty="0"/>
              <a:t>Dienst in der Weisheit (3,1 - 4,21)</a:t>
            </a:r>
            <a:endParaRPr lang="de-CH" sz="3600" dirty="0"/>
          </a:p>
        </p:txBody>
      </p:sp>
      <p:graphicFrame>
        <p:nvGraphicFramePr>
          <p:cNvPr id="2" name="Tabelle 1">
            <a:extLst>
              <a:ext uri="{FF2B5EF4-FFF2-40B4-BE49-F238E27FC236}">
                <a16:creationId xmlns:a16="http://schemas.microsoft.com/office/drawing/2014/main" id="{FC692A0C-5938-4516-82A2-F558C24E1409}"/>
              </a:ext>
            </a:extLst>
          </p:cNvPr>
          <p:cNvGraphicFramePr>
            <a:graphicFrameLocks noGrp="1"/>
          </p:cNvGraphicFramePr>
          <p:nvPr>
            <p:extLst>
              <p:ext uri="{D42A27DB-BD31-4B8C-83A1-F6EECF244321}">
                <p14:modId xmlns:p14="http://schemas.microsoft.com/office/powerpoint/2010/main" val="2152898459"/>
              </p:ext>
            </p:extLst>
          </p:nvPr>
        </p:nvGraphicFramePr>
        <p:xfrm>
          <a:off x="624177" y="1315941"/>
          <a:ext cx="11111947" cy="1432560"/>
        </p:xfrm>
        <a:graphic>
          <a:graphicData uri="http://schemas.openxmlformats.org/drawingml/2006/table">
            <a:tbl>
              <a:tblPr firstRow="1" firstCol="1" bandRow="1">
                <a:tableStyleId>{5C22544A-7EE6-4342-B048-85BDC9FD1C3A}</a:tableStyleId>
              </a:tblPr>
              <a:tblGrid>
                <a:gridCol w="5100762">
                  <a:extLst>
                    <a:ext uri="{9D8B030D-6E8A-4147-A177-3AD203B41FA5}">
                      <a16:colId xmlns:a16="http://schemas.microsoft.com/office/drawing/2014/main" val="44793194"/>
                    </a:ext>
                  </a:extLst>
                </a:gridCol>
                <a:gridCol w="6011185">
                  <a:extLst>
                    <a:ext uri="{9D8B030D-6E8A-4147-A177-3AD203B41FA5}">
                      <a16:colId xmlns:a16="http://schemas.microsoft.com/office/drawing/2014/main" val="3419084791"/>
                    </a:ext>
                  </a:extLst>
                </a:gridCol>
              </a:tblGrid>
              <a:tr h="141269">
                <a:tc>
                  <a:txBody>
                    <a:bodyPr/>
                    <a:lstStyle/>
                    <a:p>
                      <a:pPr>
                        <a:spcAft>
                          <a:spcPts val="0"/>
                        </a:spcAft>
                      </a:pPr>
                      <a:r>
                        <a:rPr lang="de-DE" sz="2200" dirty="0">
                          <a:effectLst/>
                        </a:rPr>
                        <a:t>Korinther und ihr Denken und Handeln</a:t>
                      </a:r>
                      <a:endParaRPr lang="de-CH" sz="2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accent5">
                        <a:lumMod val="75000"/>
                      </a:schemeClr>
                    </a:solidFill>
                  </a:tcPr>
                </a:tc>
                <a:tc>
                  <a:txBody>
                    <a:bodyPr/>
                    <a:lstStyle/>
                    <a:p>
                      <a:pPr>
                        <a:spcAft>
                          <a:spcPts val="0"/>
                        </a:spcAft>
                      </a:pPr>
                      <a:r>
                        <a:rPr lang="de-DE" sz="2200" dirty="0">
                          <a:effectLst/>
                        </a:rPr>
                        <a:t>Einschätzung des Paulus</a:t>
                      </a:r>
                      <a:endParaRPr lang="de-CH" sz="2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accent5">
                        <a:lumMod val="75000"/>
                      </a:schemeClr>
                    </a:solidFill>
                  </a:tcPr>
                </a:tc>
                <a:extLst>
                  <a:ext uri="{0D108BD9-81ED-4DB2-BD59-A6C34878D82A}">
                    <a16:rowId xmlns:a16="http://schemas.microsoft.com/office/drawing/2014/main" val="1548705737"/>
                  </a:ext>
                </a:extLst>
              </a:tr>
              <a:tr h="0">
                <a:tc>
                  <a:txBody>
                    <a:bodyPr/>
                    <a:lstStyle/>
                    <a:p>
                      <a:pPr>
                        <a:spcAft>
                          <a:spcPts val="0"/>
                        </a:spcAft>
                      </a:pPr>
                      <a:r>
                        <a:rPr lang="de-DE" sz="600" dirty="0">
                          <a:effectLst/>
                        </a:rPr>
                        <a:t> </a:t>
                      </a:r>
                      <a:endParaRPr lang="de-CH"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bg1"/>
                    </a:solidFill>
                  </a:tcPr>
                </a:tc>
                <a:tc>
                  <a:txBody>
                    <a:bodyPr/>
                    <a:lstStyle/>
                    <a:p>
                      <a:pPr>
                        <a:spcAft>
                          <a:spcPts val="0"/>
                        </a:spcAft>
                      </a:pPr>
                      <a:r>
                        <a:rPr lang="de-DE" sz="600" dirty="0">
                          <a:effectLst/>
                        </a:rPr>
                        <a:t> </a:t>
                      </a:r>
                      <a:endParaRPr lang="de-CH"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bg1"/>
                    </a:solidFill>
                  </a:tcPr>
                </a:tc>
                <a:extLst>
                  <a:ext uri="{0D108BD9-81ED-4DB2-BD59-A6C34878D82A}">
                    <a16:rowId xmlns:a16="http://schemas.microsoft.com/office/drawing/2014/main" val="16080228"/>
                  </a:ext>
                </a:extLst>
              </a:tr>
              <a:tr h="260747">
                <a:tc>
                  <a:txBody>
                    <a:bodyPr/>
                    <a:lstStyle/>
                    <a:p>
                      <a:pPr>
                        <a:spcAft>
                          <a:spcPts val="0"/>
                        </a:spcAft>
                      </a:pPr>
                      <a:r>
                        <a:rPr lang="de-DE" sz="2200" b="0" dirty="0">
                          <a:effectLst/>
                        </a:rPr>
                        <a:t>Personenkult (3,4)</a:t>
                      </a:r>
                      <a:endParaRPr lang="de-CH" sz="22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accent5">
                        <a:lumMod val="75000"/>
                      </a:schemeClr>
                    </a:solidFill>
                  </a:tcPr>
                </a:tc>
                <a:tc>
                  <a:txBody>
                    <a:bodyPr/>
                    <a:lstStyle/>
                    <a:p>
                      <a:pPr>
                        <a:spcAft>
                          <a:spcPts val="0"/>
                        </a:spcAft>
                      </a:pPr>
                      <a:r>
                        <a:rPr lang="de-DE" sz="2200" dirty="0">
                          <a:effectLst/>
                        </a:rPr>
                        <a:t>"Denn wenn einer sagt: Ich gehöre zu Paulus! der andere aber: Ich zu Apollos! - seid ihr da nicht fleischlich?" (3,4)</a:t>
                      </a:r>
                      <a:endParaRPr lang="de-CH" sz="2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bg1"/>
                    </a:solidFill>
                  </a:tcPr>
                </a:tc>
                <a:extLst>
                  <a:ext uri="{0D108BD9-81ED-4DB2-BD59-A6C34878D82A}">
                    <a16:rowId xmlns:a16="http://schemas.microsoft.com/office/drawing/2014/main" val="1973148454"/>
                  </a:ext>
                </a:extLst>
              </a:tr>
            </a:tbl>
          </a:graphicData>
        </a:graphic>
      </p:graphicFrame>
    </p:spTree>
    <p:extLst>
      <p:ext uri="{BB962C8B-B14F-4D97-AF65-F5344CB8AC3E}">
        <p14:creationId xmlns:p14="http://schemas.microsoft.com/office/powerpoint/2010/main" val="6054436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566991" cy="646331"/>
          </a:xfrm>
          <a:prstGeom prst="rect">
            <a:avLst/>
          </a:prstGeom>
          <a:noFill/>
        </p:spPr>
        <p:txBody>
          <a:bodyPr wrap="none" rtlCol="0">
            <a:spAutoFit/>
          </a:bodyPr>
          <a:lstStyle/>
          <a:p>
            <a:r>
              <a:rPr lang="de-DE" sz="3600" b="1" dirty="0"/>
              <a:t>Dienst in der Weisheit (3,1 - 4,21)</a:t>
            </a:r>
            <a:endParaRPr lang="de-CH" sz="3600" dirty="0"/>
          </a:p>
        </p:txBody>
      </p:sp>
      <p:graphicFrame>
        <p:nvGraphicFramePr>
          <p:cNvPr id="2" name="Tabelle 1">
            <a:extLst>
              <a:ext uri="{FF2B5EF4-FFF2-40B4-BE49-F238E27FC236}">
                <a16:creationId xmlns:a16="http://schemas.microsoft.com/office/drawing/2014/main" id="{FC692A0C-5938-4516-82A2-F558C24E1409}"/>
              </a:ext>
            </a:extLst>
          </p:cNvPr>
          <p:cNvGraphicFramePr>
            <a:graphicFrameLocks noGrp="1"/>
          </p:cNvGraphicFramePr>
          <p:nvPr>
            <p:extLst>
              <p:ext uri="{D42A27DB-BD31-4B8C-83A1-F6EECF244321}">
                <p14:modId xmlns:p14="http://schemas.microsoft.com/office/powerpoint/2010/main" val="2180607133"/>
              </p:ext>
            </p:extLst>
          </p:nvPr>
        </p:nvGraphicFramePr>
        <p:xfrm>
          <a:off x="624177" y="1315941"/>
          <a:ext cx="11111947" cy="2103120"/>
        </p:xfrm>
        <a:graphic>
          <a:graphicData uri="http://schemas.openxmlformats.org/drawingml/2006/table">
            <a:tbl>
              <a:tblPr firstRow="1" firstCol="1" bandRow="1">
                <a:tableStyleId>{5C22544A-7EE6-4342-B048-85BDC9FD1C3A}</a:tableStyleId>
              </a:tblPr>
              <a:tblGrid>
                <a:gridCol w="5100762">
                  <a:extLst>
                    <a:ext uri="{9D8B030D-6E8A-4147-A177-3AD203B41FA5}">
                      <a16:colId xmlns:a16="http://schemas.microsoft.com/office/drawing/2014/main" val="44793194"/>
                    </a:ext>
                  </a:extLst>
                </a:gridCol>
                <a:gridCol w="6011185">
                  <a:extLst>
                    <a:ext uri="{9D8B030D-6E8A-4147-A177-3AD203B41FA5}">
                      <a16:colId xmlns:a16="http://schemas.microsoft.com/office/drawing/2014/main" val="3419084791"/>
                    </a:ext>
                  </a:extLst>
                </a:gridCol>
              </a:tblGrid>
              <a:tr h="141269">
                <a:tc>
                  <a:txBody>
                    <a:bodyPr/>
                    <a:lstStyle/>
                    <a:p>
                      <a:pPr>
                        <a:spcAft>
                          <a:spcPts val="0"/>
                        </a:spcAft>
                      </a:pPr>
                      <a:r>
                        <a:rPr lang="de-DE" sz="2200" dirty="0">
                          <a:effectLst/>
                        </a:rPr>
                        <a:t>Korinther und ihr Denken und Handeln</a:t>
                      </a:r>
                      <a:endParaRPr lang="de-CH" sz="2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accent5">
                        <a:lumMod val="75000"/>
                      </a:schemeClr>
                    </a:solidFill>
                  </a:tcPr>
                </a:tc>
                <a:tc>
                  <a:txBody>
                    <a:bodyPr/>
                    <a:lstStyle/>
                    <a:p>
                      <a:pPr>
                        <a:spcAft>
                          <a:spcPts val="0"/>
                        </a:spcAft>
                      </a:pPr>
                      <a:r>
                        <a:rPr lang="de-DE" sz="2200" dirty="0">
                          <a:effectLst/>
                        </a:rPr>
                        <a:t>Einschätzung des Paulus</a:t>
                      </a:r>
                      <a:endParaRPr lang="de-CH" sz="2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accent5">
                        <a:lumMod val="75000"/>
                      </a:schemeClr>
                    </a:solidFill>
                  </a:tcPr>
                </a:tc>
                <a:extLst>
                  <a:ext uri="{0D108BD9-81ED-4DB2-BD59-A6C34878D82A}">
                    <a16:rowId xmlns:a16="http://schemas.microsoft.com/office/drawing/2014/main" val="1548705737"/>
                  </a:ext>
                </a:extLst>
              </a:tr>
              <a:tr h="0">
                <a:tc>
                  <a:txBody>
                    <a:bodyPr/>
                    <a:lstStyle/>
                    <a:p>
                      <a:pPr>
                        <a:spcAft>
                          <a:spcPts val="0"/>
                        </a:spcAft>
                      </a:pPr>
                      <a:r>
                        <a:rPr lang="de-DE" sz="600" dirty="0">
                          <a:effectLst/>
                        </a:rPr>
                        <a:t> </a:t>
                      </a:r>
                      <a:endParaRPr lang="de-CH"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bg1"/>
                    </a:solidFill>
                  </a:tcPr>
                </a:tc>
                <a:tc>
                  <a:txBody>
                    <a:bodyPr/>
                    <a:lstStyle/>
                    <a:p>
                      <a:pPr>
                        <a:spcAft>
                          <a:spcPts val="0"/>
                        </a:spcAft>
                      </a:pPr>
                      <a:r>
                        <a:rPr lang="de-DE" sz="600" dirty="0">
                          <a:effectLst/>
                        </a:rPr>
                        <a:t> </a:t>
                      </a:r>
                      <a:endParaRPr lang="de-CH"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bg1"/>
                    </a:solidFill>
                  </a:tcPr>
                </a:tc>
                <a:extLst>
                  <a:ext uri="{0D108BD9-81ED-4DB2-BD59-A6C34878D82A}">
                    <a16:rowId xmlns:a16="http://schemas.microsoft.com/office/drawing/2014/main" val="16080228"/>
                  </a:ext>
                </a:extLst>
              </a:tr>
              <a:tr h="583111">
                <a:tc>
                  <a:txBody>
                    <a:bodyPr/>
                    <a:lstStyle/>
                    <a:p>
                      <a:pPr>
                        <a:spcAft>
                          <a:spcPts val="0"/>
                        </a:spcAft>
                      </a:pPr>
                      <a:r>
                        <a:rPr lang="de-DE" sz="2200" b="0" dirty="0">
                          <a:effectLst/>
                        </a:rPr>
                        <a:t>Geistliche Helden </a:t>
                      </a:r>
                      <a:endParaRPr lang="de-CH" sz="2200" b="0" dirty="0">
                        <a:effectLst/>
                      </a:endParaRPr>
                    </a:p>
                    <a:p>
                      <a:pPr>
                        <a:spcAft>
                          <a:spcPts val="0"/>
                        </a:spcAft>
                      </a:pPr>
                      <a:r>
                        <a:rPr lang="de-DE" sz="2200" b="0" dirty="0">
                          <a:effectLst/>
                        </a:rPr>
                        <a:t>(Paulus, Petrus, Apollos)</a:t>
                      </a:r>
                      <a:endParaRPr lang="de-CH" sz="22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accent5">
                        <a:lumMod val="75000"/>
                      </a:schemeClr>
                    </a:solidFill>
                  </a:tcPr>
                </a:tc>
                <a:tc>
                  <a:txBody>
                    <a:bodyPr/>
                    <a:lstStyle/>
                    <a:p>
                      <a:pPr>
                        <a:spcAft>
                          <a:spcPts val="0"/>
                        </a:spcAft>
                      </a:pPr>
                      <a:r>
                        <a:rPr lang="de-DE" sz="2200" dirty="0">
                          <a:effectLst/>
                        </a:rPr>
                        <a:t>Sie sind Diener! Der "Superheld" ist Gott!</a:t>
                      </a:r>
                      <a:endParaRPr lang="de-CH" sz="2200" dirty="0">
                        <a:effectLst/>
                      </a:endParaRPr>
                    </a:p>
                    <a:p>
                      <a:pPr>
                        <a:spcAft>
                          <a:spcPts val="0"/>
                        </a:spcAft>
                      </a:pPr>
                      <a:r>
                        <a:rPr lang="de-DE" sz="2200" dirty="0">
                          <a:effectLst/>
                        </a:rPr>
                        <a:t> </a:t>
                      </a:r>
                      <a:endParaRPr lang="de-CH" sz="2200" dirty="0">
                        <a:effectLst/>
                      </a:endParaRPr>
                    </a:p>
                    <a:p>
                      <a:pPr>
                        <a:spcAft>
                          <a:spcPts val="0"/>
                        </a:spcAft>
                      </a:pPr>
                      <a:r>
                        <a:rPr lang="de-DE" sz="2200" dirty="0">
                          <a:effectLst/>
                        </a:rPr>
                        <a:t>"So ist also weder der etwas, welcher pflanzt, noch der, welcher begießt, sondern Gott, der das Gedeihen gibt." (3,7)</a:t>
                      </a:r>
                      <a:endParaRPr lang="de-CH" sz="2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bg1"/>
                    </a:solidFill>
                  </a:tcPr>
                </a:tc>
                <a:extLst>
                  <a:ext uri="{0D108BD9-81ED-4DB2-BD59-A6C34878D82A}">
                    <a16:rowId xmlns:a16="http://schemas.microsoft.com/office/drawing/2014/main" val="4152608486"/>
                  </a:ext>
                </a:extLst>
              </a:tr>
            </a:tbl>
          </a:graphicData>
        </a:graphic>
      </p:graphicFrame>
    </p:spTree>
    <p:extLst>
      <p:ext uri="{BB962C8B-B14F-4D97-AF65-F5344CB8AC3E}">
        <p14:creationId xmlns:p14="http://schemas.microsoft.com/office/powerpoint/2010/main" val="1554539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566991" cy="646331"/>
          </a:xfrm>
          <a:prstGeom prst="rect">
            <a:avLst/>
          </a:prstGeom>
          <a:noFill/>
        </p:spPr>
        <p:txBody>
          <a:bodyPr wrap="none" rtlCol="0">
            <a:spAutoFit/>
          </a:bodyPr>
          <a:lstStyle/>
          <a:p>
            <a:r>
              <a:rPr lang="de-DE" sz="3600" b="1" dirty="0"/>
              <a:t>Dienst in der Weisheit (3,1 - 4,21)</a:t>
            </a:r>
            <a:endParaRPr lang="de-CH" sz="3600" dirty="0"/>
          </a:p>
        </p:txBody>
      </p:sp>
      <p:graphicFrame>
        <p:nvGraphicFramePr>
          <p:cNvPr id="2" name="Tabelle 1">
            <a:extLst>
              <a:ext uri="{FF2B5EF4-FFF2-40B4-BE49-F238E27FC236}">
                <a16:creationId xmlns:a16="http://schemas.microsoft.com/office/drawing/2014/main" id="{FC692A0C-5938-4516-82A2-F558C24E1409}"/>
              </a:ext>
            </a:extLst>
          </p:cNvPr>
          <p:cNvGraphicFramePr>
            <a:graphicFrameLocks noGrp="1"/>
          </p:cNvGraphicFramePr>
          <p:nvPr>
            <p:extLst>
              <p:ext uri="{D42A27DB-BD31-4B8C-83A1-F6EECF244321}">
                <p14:modId xmlns:p14="http://schemas.microsoft.com/office/powerpoint/2010/main" val="2865141236"/>
              </p:ext>
            </p:extLst>
          </p:nvPr>
        </p:nvGraphicFramePr>
        <p:xfrm>
          <a:off x="624177" y="1315941"/>
          <a:ext cx="11111947" cy="1432560"/>
        </p:xfrm>
        <a:graphic>
          <a:graphicData uri="http://schemas.openxmlformats.org/drawingml/2006/table">
            <a:tbl>
              <a:tblPr firstRow="1" firstCol="1" bandRow="1">
                <a:tableStyleId>{5C22544A-7EE6-4342-B048-85BDC9FD1C3A}</a:tableStyleId>
              </a:tblPr>
              <a:tblGrid>
                <a:gridCol w="5100762">
                  <a:extLst>
                    <a:ext uri="{9D8B030D-6E8A-4147-A177-3AD203B41FA5}">
                      <a16:colId xmlns:a16="http://schemas.microsoft.com/office/drawing/2014/main" val="44793194"/>
                    </a:ext>
                  </a:extLst>
                </a:gridCol>
                <a:gridCol w="6011185">
                  <a:extLst>
                    <a:ext uri="{9D8B030D-6E8A-4147-A177-3AD203B41FA5}">
                      <a16:colId xmlns:a16="http://schemas.microsoft.com/office/drawing/2014/main" val="3419084791"/>
                    </a:ext>
                  </a:extLst>
                </a:gridCol>
              </a:tblGrid>
              <a:tr h="141269">
                <a:tc>
                  <a:txBody>
                    <a:bodyPr/>
                    <a:lstStyle/>
                    <a:p>
                      <a:pPr>
                        <a:spcAft>
                          <a:spcPts val="0"/>
                        </a:spcAft>
                      </a:pPr>
                      <a:r>
                        <a:rPr lang="de-DE" sz="2200" dirty="0">
                          <a:effectLst/>
                        </a:rPr>
                        <a:t>Korinther und ihr Denken und Handeln</a:t>
                      </a:r>
                      <a:endParaRPr lang="de-CH" sz="2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accent5">
                        <a:lumMod val="75000"/>
                      </a:schemeClr>
                    </a:solidFill>
                  </a:tcPr>
                </a:tc>
                <a:tc>
                  <a:txBody>
                    <a:bodyPr/>
                    <a:lstStyle/>
                    <a:p>
                      <a:pPr>
                        <a:spcAft>
                          <a:spcPts val="0"/>
                        </a:spcAft>
                      </a:pPr>
                      <a:r>
                        <a:rPr lang="de-DE" sz="2200" dirty="0">
                          <a:effectLst/>
                        </a:rPr>
                        <a:t>Einschätzung des Paulus</a:t>
                      </a:r>
                      <a:endParaRPr lang="de-CH" sz="2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accent5">
                        <a:lumMod val="75000"/>
                      </a:schemeClr>
                    </a:solidFill>
                  </a:tcPr>
                </a:tc>
                <a:extLst>
                  <a:ext uri="{0D108BD9-81ED-4DB2-BD59-A6C34878D82A}">
                    <a16:rowId xmlns:a16="http://schemas.microsoft.com/office/drawing/2014/main" val="1548705737"/>
                  </a:ext>
                </a:extLst>
              </a:tr>
              <a:tr h="0">
                <a:tc>
                  <a:txBody>
                    <a:bodyPr/>
                    <a:lstStyle/>
                    <a:p>
                      <a:pPr>
                        <a:spcAft>
                          <a:spcPts val="0"/>
                        </a:spcAft>
                      </a:pPr>
                      <a:r>
                        <a:rPr lang="de-DE" sz="600" dirty="0">
                          <a:effectLst/>
                        </a:rPr>
                        <a:t> </a:t>
                      </a:r>
                      <a:endParaRPr lang="de-CH"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bg1"/>
                    </a:solidFill>
                  </a:tcPr>
                </a:tc>
                <a:tc>
                  <a:txBody>
                    <a:bodyPr/>
                    <a:lstStyle/>
                    <a:p>
                      <a:pPr>
                        <a:spcAft>
                          <a:spcPts val="0"/>
                        </a:spcAft>
                      </a:pPr>
                      <a:r>
                        <a:rPr lang="de-DE" sz="600" dirty="0">
                          <a:effectLst/>
                        </a:rPr>
                        <a:t> </a:t>
                      </a:r>
                      <a:endParaRPr lang="de-CH"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bg1"/>
                    </a:solidFill>
                  </a:tcPr>
                </a:tc>
                <a:extLst>
                  <a:ext uri="{0D108BD9-81ED-4DB2-BD59-A6C34878D82A}">
                    <a16:rowId xmlns:a16="http://schemas.microsoft.com/office/drawing/2014/main" val="16080228"/>
                  </a:ext>
                </a:extLst>
              </a:tr>
              <a:tr h="371583">
                <a:tc>
                  <a:txBody>
                    <a:bodyPr/>
                    <a:lstStyle/>
                    <a:p>
                      <a:pPr>
                        <a:spcAft>
                          <a:spcPts val="0"/>
                        </a:spcAft>
                      </a:pPr>
                      <a:r>
                        <a:rPr lang="de-DE" sz="2200" b="0" dirty="0">
                          <a:effectLst/>
                        </a:rPr>
                        <a:t>Personenkult (3,9-17)</a:t>
                      </a:r>
                      <a:endParaRPr lang="de-CH" sz="22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accent5">
                        <a:lumMod val="75000"/>
                      </a:schemeClr>
                    </a:solidFill>
                  </a:tcPr>
                </a:tc>
                <a:tc>
                  <a:txBody>
                    <a:bodyPr/>
                    <a:lstStyle/>
                    <a:p>
                      <a:pPr>
                        <a:spcAft>
                          <a:spcPts val="0"/>
                        </a:spcAft>
                      </a:pPr>
                      <a:r>
                        <a:rPr lang="de-DE" sz="2200" dirty="0">
                          <a:effectLst/>
                        </a:rPr>
                        <a:t>Jesus Christus ist das alleinige Fundament. Was nicht auf diesem Fundament aufgebaut ist, wird am Tage des Gerichts nicht standhalten (3,9-17)</a:t>
                      </a:r>
                      <a:endParaRPr lang="de-CH" sz="2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bg1"/>
                    </a:solidFill>
                  </a:tcPr>
                </a:tc>
                <a:extLst>
                  <a:ext uri="{0D108BD9-81ED-4DB2-BD59-A6C34878D82A}">
                    <a16:rowId xmlns:a16="http://schemas.microsoft.com/office/drawing/2014/main" val="72615505"/>
                  </a:ext>
                </a:extLst>
              </a:tr>
            </a:tbl>
          </a:graphicData>
        </a:graphic>
      </p:graphicFrame>
    </p:spTree>
    <p:extLst>
      <p:ext uri="{BB962C8B-B14F-4D97-AF65-F5344CB8AC3E}">
        <p14:creationId xmlns:p14="http://schemas.microsoft.com/office/powerpoint/2010/main" val="9610673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566991" cy="646331"/>
          </a:xfrm>
          <a:prstGeom prst="rect">
            <a:avLst/>
          </a:prstGeom>
          <a:noFill/>
        </p:spPr>
        <p:txBody>
          <a:bodyPr wrap="none" rtlCol="0">
            <a:spAutoFit/>
          </a:bodyPr>
          <a:lstStyle/>
          <a:p>
            <a:r>
              <a:rPr lang="de-DE" sz="3600" b="1" dirty="0"/>
              <a:t>Dienst in der Weisheit (3,1 - 4,21)</a:t>
            </a:r>
            <a:endParaRPr lang="de-CH" sz="3600" dirty="0"/>
          </a:p>
        </p:txBody>
      </p:sp>
      <p:graphicFrame>
        <p:nvGraphicFramePr>
          <p:cNvPr id="2" name="Tabelle 1">
            <a:extLst>
              <a:ext uri="{FF2B5EF4-FFF2-40B4-BE49-F238E27FC236}">
                <a16:creationId xmlns:a16="http://schemas.microsoft.com/office/drawing/2014/main" id="{FC692A0C-5938-4516-82A2-F558C24E1409}"/>
              </a:ext>
            </a:extLst>
          </p:cNvPr>
          <p:cNvGraphicFramePr>
            <a:graphicFrameLocks noGrp="1"/>
          </p:cNvGraphicFramePr>
          <p:nvPr>
            <p:extLst>
              <p:ext uri="{D42A27DB-BD31-4B8C-83A1-F6EECF244321}">
                <p14:modId xmlns:p14="http://schemas.microsoft.com/office/powerpoint/2010/main" val="1019269499"/>
              </p:ext>
            </p:extLst>
          </p:nvPr>
        </p:nvGraphicFramePr>
        <p:xfrm>
          <a:off x="624177" y="1315941"/>
          <a:ext cx="11111947" cy="5455920"/>
        </p:xfrm>
        <a:graphic>
          <a:graphicData uri="http://schemas.openxmlformats.org/drawingml/2006/table">
            <a:tbl>
              <a:tblPr firstRow="1" firstCol="1" bandRow="1">
                <a:tableStyleId>{5C22544A-7EE6-4342-B048-85BDC9FD1C3A}</a:tableStyleId>
              </a:tblPr>
              <a:tblGrid>
                <a:gridCol w="5100762">
                  <a:extLst>
                    <a:ext uri="{9D8B030D-6E8A-4147-A177-3AD203B41FA5}">
                      <a16:colId xmlns:a16="http://schemas.microsoft.com/office/drawing/2014/main" val="44793194"/>
                    </a:ext>
                  </a:extLst>
                </a:gridCol>
                <a:gridCol w="6011185">
                  <a:extLst>
                    <a:ext uri="{9D8B030D-6E8A-4147-A177-3AD203B41FA5}">
                      <a16:colId xmlns:a16="http://schemas.microsoft.com/office/drawing/2014/main" val="3419084791"/>
                    </a:ext>
                  </a:extLst>
                </a:gridCol>
              </a:tblGrid>
              <a:tr h="141269">
                <a:tc>
                  <a:txBody>
                    <a:bodyPr/>
                    <a:lstStyle/>
                    <a:p>
                      <a:pPr>
                        <a:spcAft>
                          <a:spcPts val="0"/>
                        </a:spcAft>
                      </a:pPr>
                      <a:r>
                        <a:rPr lang="de-DE" sz="2200" dirty="0">
                          <a:effectLst/>
                        </a:rPr>
                        <a:t>Korinther und ihr Denken und Handeln</a:t>
                      </a:r>
                      <a:endParaRPr lang="de-CH" sz="2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accent5">
                        <a:lumMod val="75000"/>
                      </a:schemeClr>
                    </a:solidFill>
                  </a:tcPr>
                </a:tc>
                <a:tc>
                  <a:txBody>
                    <a:bodyPr/>
                    <a:lstStyle/>
                    <a:p>
                      <a:pPr>
                        <a:spcAft>
                          <a:spcPts val="0"/>
                        </a:spcAft>
                      </a:pPr>
                      <a:r>
                        <a:rPr lang="de-DE" sz="2200" dirty="0">
                          <a:effectLst/>
                        </a:rPr>
                        <a:t>Einschätzung des Paulus</a:t>
                      </a:r>
                      <a:endParaRPr lang="de-CH" sz="2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accent5">
                        <a:lumMod val="75000"/>
                      </a:schemeClr>
                    </a:solidFill>
                  </a:tcPr>
                </a:tc>
                <a:extLst>
                  <a:ext uri="{0D108BD9-81ED-4DB2-BD59-A6C34878D82A}">
                    <a16:rowId xmlns:a16="http://schemas.microsoft.com/office/drawing/2014/main" val="1548705737"/>
                  </a:ext>
                </a:extLst>
              </a:tr>
              <a:tr h="0">
                <a:tc>
                  <a:txBody>
                    <a:bodyPr/>
                    <a:lstStyle/>
                    <a:p>
                      <a:pPr>
                        <a:spcAft>
                          <a:spcPts val="0"/>
                        </a:spcAft>
                      </a:pPr>
                      <a:r>
                        <a:rPr lang="de-DE" sz="600" dirty="0">
                          <a:effectLst/>
                        </a:rPr>
                        <a:t> </a:t>
                      </a:r>
                      <a:endParaRPr lang="de-CH"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bg1"/>
                    </a:solidFill>
                  </a:tcPr>
                </a:tc>
                <a:tc>
                  <a:txBody>
                    <a:bodyPr/>
                    <a:lstStyle/>
                    <a:p>
                      <a:pPr>
                        <a:spcAft>
                          <a:spcPts val="0"/>
                        </a:spcAft>
                      </a:pPr>
                      <a:r>
                        <a:rPr lang="de-DE" sz="600" dirty="0">
                          <a:effectLst/>
                        </a:rPr>
                        <a:t> </a:t>
                      </a:r>
                      <a:endParaRPr lang="de-CH"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bg1"/>
                    </a:solidFill>
                  </a:tcPr>
                </a:tc>
                <a:extLst>
                  <a:ext uri="{0D108BD9-81ED-4DB2-BD59-A6C34878D82A}">
                    <a16:rowId xmlns:a16="http://schemas.microsoft.com/office/drawing/2014/main" val="16080228"/>
                  </a:ext>
                </a:extLst>
              </a:tr>
              <a:tr h="1463037">
                <a:tc>
                  <a:txBody>
                    <a:bodyPr/>
                    <a:lstStyle/>
                    <a:p>
                      <a:pPr>
                        <a:spcAft>
                          <a:spcPts val="0"/>
                        </a:spcAft>
                      </a:pPr>
                      <a:r>
                        <a:rPr lang="de-DE" sz="2200" b="0" dirty="0">
                          <a:effectLst/>
                        </a:rPr>
                        <a:t>Personenkult (4,9-13)</a:t>
                      </a:r>
                      <a:endParaRPr lang="de-CH" sz="22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accent5">
                        <a:lumMod val="75000"/>
                      </a:schemeClr>
                    </a:solidFill>
                  </a:tcPr>
                </a:tc>
                <a:tc>
                  <a:txBody>
                    <a:bodyPr/>
                    <a:lstStyle/>
                    <a:p>
                      <a:pPr>
                        <a:spcAft>
                          <a:spcPts val="0"/>
                        </a:spcAft>
                      </a:pPr>
                      <a:r>
                        <a:rPr lang="de-DE" sz="2200" dirty="0">
                          <a:effectLst/>
                        </a:rPr>
                        <a:t>Es scheint mir nämlich, dass Gott uns Apostel als die Letzten hingestellt hat, gleichsam zum Tod bestimmt; denn wir sind der Welt ein Schauspiel geworden, sowohl Engeln als auch Menschen. Wir sind Narren um des Christus willen, ihr aber seid klug in Christus; wir schwach, ihr aber stark; ihr in Ehren, wir aber verachtet. Bis zu dieser Stunde leiden wir Hunger und Durst und Blöße, werden geschlagen und haben keine Bleibe und arbeiten mühsam mit unseren eigenen Händen. Wenn wir geschmäht werden, segnen wir; wenn wir Verfolgung leiden, halten wir stand; wenn wir gelästert werden, spenden wir Trost; zum Kehricht der Welt sind wir geworden, zum Abschaum aller bis jetzt. " (4,9-13)</a:t>
                      </a:r>
                      <a:endParaRPr lang="de-CH" sz="2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bg1"/>
                    </a:solidFill>
                  </a:tcPr>
                </a:tc>
                <a:extLst>
                  <a:ext uri="{0D108BD9-81ED-4DB2-BD59-A6C34878D82A}">
                    <a16:rowId xmlns:a16="http://schemas.microsoft.com/office/drawing/2014/main" val="3843326086"/>
                  </a:ext>
                </a:extLst>
              </a:tr>
            </a:tbl>
          </a:graphicData>
        </a:graphic>
      </p:graphicFrame>
    </p:spTree>
    <p:extLst>
      <p:ext uri="{BB962C8B-B14F-4D97-AF65-F5344CB8AC3E}">
        <p14:creationId xmlns:p14="http://schemas.microsoft.com/office/powerpoint/2010/main" val="1412197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566991" cy="646331"/>
          </a:xfrm>
          <a:prstGeom prst="rect">
            <a:avLst/>
          </a:prstGeom>
          <a:noFill/>
        </p:spPr>
        <p:txBody>
          <a:bodyPr wrap="none" rtlCol="0">
            <a:spAutoFit/>
          </a:bodyPr>
          <a:lstStyle/>
          <a:p>
            <a:r>
              <a:rPr lang="de-DE" sz="3600" b="1" dirty="0"/>
              <a:t>Dienst in der Weisheit (3,1 - 4,21)</a:t>
            </a:r>
            <a:endParaRPr lang="de-CH" sz="3600" dirty="0"/>
          </a:p>
        </p:txBody>
      </p:sp>
      <p:graphicFrame>
        <p:nvGraphicFramePr>
          <p:cNvPr id="2" name="Tabelle 1">
            <a:extLst>
              <a:ext uri="{FF2B5EF4-FFF2-40B4-BE49-F238E27FC236}">
                <a16:creationId xmlns:a16="http://schemas.microsoft.com/office/drawing/2014/main" id="{FC692A0C-5938-4516-82A2-F558C24E1409}"/>
              </a:ext>
            </a:extLst>
          </p:cNvPr>
          <p:cNvGraphicFramePr>
            <a:graphicFrameLocks noGrp="1"/>
          </p:cNvGraphicFramePr>
          <p:nvPr>
            <p:extLst>
              <p:ext uri="{D42A27DB-BD31-4B8C-83A1-F6EECF244321}">
                <p14:modId xmlns:p14="http://schemas.microsoft.com/office/powerpoint/2010/main" val="3481220859"/>
              </p:ext>
            </p:extLst>
          </p:nvPr>
        </p:nvGraphicFramePr>
        <p:xfrm>
          <a:off x="624177" y="1315940"/>
          <a:ext cx="11111947" cy="5084858"/>
        </p:xfrm>
        <a:graphic>
          <a:graphicData uri="http://schemas.openxmlformats.org/drawingml/2006/table">
            <a:tbl>
              <a:tblPr firstRow="1" firstCol="1" bandRow="1">
                <a:tableStyleId>{5C22544A-7EE6-4342-B048-85BDC9FD1C3A}</a:tableStyleId>
              </a:tblPr>
              <a:tblGrid>
                <a:gridCol w="5100762">
                  <a:extLst>
                    <a:ext uri="{9D8B030D-6E8A-4147-A177-3AD203B41FA5}">
                      <a16:colId xmlns:a16="http://schemas.microsoft.com/office/drawing/2014/main" val="44793194"/>
                    </a:ext>
                  </a:extLst>
                </a:gridCol>
                <a:gridCol w="6011185">
                  <a:extLst>
                    <a:ext uri="{9D8B030D-6E8A-4147-A177-3AD203B41FA5}">
                      <a16:colId xmlns:a16="http://schemas.microsoft.com/office/drawing/2014/main" val="3419084791"/>
                    </a:ext>
                  </a:extLst>
                </a:gridCol>
              </a:tblGrid>
              <a:tr h="383106">
                <a:tc>
                  <a:txBody>
                    <a:bodyPr/>
                    <a:lstStyle/>
                    <a:p>
                      <a:pPr>
                        <a:spcAft>
                          <a:spcPts val="0"/>
                        </a:spcAft>
                      </a:pPr>
                      <a:r>
                        <a:rPr lang="de-DE" sz="2200" dirty="0">
                          <a:effectLst/>
                        </a:rPr>
                        <a:t>Korinther und ihr Denken und Handeln</a:t>
                      </a:r>
                      <a:endParaRPr lang="de-CH" sz="2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accent5">
                        <a:lumMod val="75000"/>
                      </a:schemeClr>
                    </a:solidFill>
                  </a:tcPr>
                </a:tc>
                <a:tc>
                  <a:txBody>
                    <a:bodyPr/>
                    <a:lstStyle/>
                    <a:p>
                      <a:pPr>
                        <a:spcAft>
                          <a:spcPts val="0"/>
                        </a:spcAft>
                      </a:pPr>
                      <a:r>
                        <a:rPr lang="de-DE" sz="2200" dirty="0">
                          <a:effectLst/>
                        </a:rPr>
                        <a:t>Einschätzung des Paulus</a:t>
                      </a:r>
                      <a:endParaRPr lang="de-CH" sz="2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accent5">
                        <a:lumMod val="75000"/>
                      </a:schemeClr>
                    </a:solidFill>
                  </a:tcPr>
                </a:tc>
                <a:extLst>
                  <a:ext uri="{0D108BD9-81ED-4DB2-BD59-A6C34878D82A}">
                    <a16:rowId xmlns:a16="http://schemas.microsoft.com/office/drawing/2014/main" val="1548705737"/>
                  </a:ext>
                </a:extLst>
              </a:tr>
              <a:tr h="104483">
                <a:tc>
                  <a:txBody>
                    <a:bodyPr/>
                    <a:lstStyle/>
                    <a:p>
                      <a:pPr>
                        <a:spcAft>
                          <a:spcPts val="0"/>
                        </a:spcAft>
                      </a:pPr>
                      <a:r>
                        <a:rPr lang="de-DE" sz="600" dirty="0">
                          <a:effectLst/>
                        </a:rPr>
                        <a:t> </a:t>
                      </a:r>
                      <a:endParaRPr lang="de-CH"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bg1"/>
                    </a:solidFill>
                  </a:tcPr>
                </a:tc>
                <a:tc>
                  <a:txBody>
                    <a:bodyPr/>
                    <a:lstStyle/>
                    <a:p>
                      <a:pPr>
                        <a:spcAft>
                          <a:spcPts val="0"/>
                        </a:spcAft>
                      </a:pPr>
                      <a:r>
                        <a:rPr lang="de-DE" sz="600" dirty="0">
                          <a:effectLst/>
                        </a:rPr>
                        <a:t> </a:t>
                      </a:r>
                      <a:endParaRPr lang="de-CH"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bg1"/>
                    </a:solidFill>
                  </a:tcPr>
                </a:tc>
                <a:extLst>
                  <a:ext uri="{0D108BD9-81ED-4DB2-BD59-A6C34878D82A}">
                    <a16:rowId xmlns:a16="http://schemas.microsoft.com/office/drawing/2014/main" val="16080228"/>
                  </a:ext>
                </a:extLst>
              </a:tr>
              <a:tr h="1149317">
                <a:tc>
                  <a:txBody>
                    <a:bodyPr/>
                    <a:lstStyle/>
                    <a:p>
                      <a:pPr>
                        <a:spcAft>
                          <a:spcPts val="0"/>
                        </a:spcAft>
                      </a:pPr>
                      <a:r>
                        <a:rPr lang="de-DE" sz="2200" b="0" dirty="0">
                          <a:effectLst/>
                        </a:rPr>
                        <a:t> </a:t>
                      </a:r>
                      <a:endParaRPr lang="de-CH" sz="22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accent5">
                        <a:lumMod val="75000"/>
                      </a:schemeClr>
                    </a:solidFill>
                  </a:tcPr>
                </a:tc>
                <a:tc>
                  <a:txBody>
                    <a:bodyPr/>
                    <a:lstStyle/>
                    <a:p>
                      <a:pPr>
                        <a:spcAft>
                          <a:spcPts val="0"/>
                        </a:spcAft>
                      </a:pPr>
                      <a:r>
                        <a:rPr lang="de-DE" sz="2200">
                          <a:effectLst/>
                        </a:rPr>
                        <a:t>Sein Ratschlag 1:</a:t>
                      </a:r>
                      <a:endParaRPr lang="de-CH" sz="2200">
                        <a:effectLst/>
                      </a:endParaRPr>
                    </a:p>
                    <a:p>
                      <a:pPr>
                        <a:spcAft>
                          <a:spcPts val="0"/>
                        </a:spcAft>
                      </a:pPr>
                      <a:r>
                        <a:rPr lang="de-DE" sz="2200">
                          <a:effectLst/>
                        </a:rPr>
                        <a:t> </a:t>
                      </a:r>
                      <a:endParaRPr lang="de-CH" sz="2200">
                        <a:effectLst/>
                      </a:endParaRPr>
                    </a:p>
                    <a:p>
                      <a:pPr>
                        <a:spcAft>
                          <a:spcPts val="0"/>
                        </a:spcAft>
                      </a:pPr>
                      <a:r>
                        <a:rPr lang="de-DE" sz="2200">
                          <a:effectLst/>
                        </a:rPr>
                        <a:t>"Werdet meine Nachahmer" (4,16)</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tc>
                <a:extLst>
                  <a:ext uri="{0D108BD9-81ED-4DB2-BD59-A6C34878D82A}">
                    <a16:rowId xmlns:a16="http://schemas.microsoft.com/office/drawing/2014/main" val="1327598204"/>
                  </a:ext>
                </a:extLst>
              </a:tr>
              <a:tr h="3447952">
                <a:tc>
                  <a:txBody>
                    <a:bodyPr/>
                    <a:lstStyle/>
                    <a:p>
                      <a:pPr>
                        <a:spcAft>
                          <a:spcPts val="0"/>
                        </a:spcAft>
                      </a:pPr>
                      <a:r>
                        <a:rPr lang="de-DE" sz="2200" b="0" dirty="0">
                          <a:effectLst/>
                        </a:rPr>
                        <a:t> </a:t>
                      </a:r>
                      <a:endParaRPr lang="de-CH" sz="22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solidFill>
                      <a:schemeClr val="accent5">
                        <a:lumMod val="75000"/>
                      </a:schemeClr>
                    </a:solidFill>
                  </a:tcPr>
                </a:tc>
                <a:tc>
                  <a:txBody>
                    <a:bodyPr/>
                    <a:lstStyle/>
                    <a:p>
                      <a:pPr>
                        <a:spcAft>
                          <a:spcPts val="0"/>
                        </a:spcAft>
                      </a:pPr>
                      <a:r>
                        <a:rPr lang="de-DE" sz="2200" dirty="0">
                          <a:effectLst/>
                        </a:rPr>
                        <a:t>Sein Ratschlag 2:</a:t>
                      </a:r>
                    </a:p>
                    <a:p>
                      <a:pPr>
                        <a:spcAft>
                          <a:spcPts val="0"/>
                        </a:spcAft>
                      </a:pPr>
                      <a:endParaRPr lang="de-CH" sz="1000" dirty="0">
                        <a:effectLst/>
                      </a:endParaRPr>
                    </a:p>
                    <a:p>
                      <a:pPr>
                        <a:spcAft>
                          <a:spcPts val="0"/>
                        </a:spcAft>
                      </a:pPr>
                      <a:r>
                        <a:rPr lang="de-DE" sz="2200" dirty="0">
                          <a:effectLst/>
                        </a:rPr>
                        <a:t>Keine grossen Reden schwingen, sondern Dienen!</a:t>
                      </a:r>
                      <a:endParaRPr lang="de-CH" sz="2200" dirty="0">
                        <a:effectLst/>
                      </a:endParaRPr>
                    </a:p>
                    <a:p>
                      <a:pPr>
                        <a:spcAft>
                          <a:spcPts val="0"/>
                        </a:spcAft>
                      </a:pPr>
                      <a:r>
                        <a:rPr lang="de-DE" sz="2200" dirty="0">
                          <a:effectLst/>
                        </a:rPr>
                        <a:t> </a:t>
                      </a:r>
                      <a:endParaRPr lang="de-CH" sz="2200" dirty="0">
                        <a:effectLst/>
                      </a:endParaRPr>
                    </a:p>
                    <a:p>
                      <a:pPr>
                        <a:spcAft>
                          <a:spcPts val="0"/>
                        </a:spcAft>
                      </a:pPr>
                      <a:r>
                        <a:rPr lang="de-DE" sz="2200" dirty="0">
                          <a:effectLst/>
                        </a:rPr>
                        <a:t>"Weil ich aber nicht selbst zu euch komme, haben sich etliche aufgebläht; ich werde aber bald zu euch kommen, wenn der Herr will, und nicht die Worte der Aufgeblähten kennenlernen, sondern die Kraft. Denn das Reich Gottes [besteht] nicht in Worten, sondern in Kraft!" (4,16)</a:t>
                      </a:r>
                      <a:endParaRPr lang="de-CH" sz="2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494" marR="37494" marT="0" marB="0"/>
                </a:tc>
                <a:extLst>
                  <a:ext uri="{0D108BD9-81ED-4DB2-BD59-A6C34878D82A}">
                    <a16:rowId xmlns:a16="http://schemas.microsoft.com/office/drawing/2014/main" val="376126785"/>
                  </a:ext>
                </a:extLst>
              </a:tr>
            </a:tbl>
          </a:graphicData>
        </a:graphic>
      </p:graphicFrame>
    </p:spTree>
    <p:extLst>
      <p:ext uri="{BB962C8B-B14F-4D97-AF65-F5344CB8AC3E}">
        <p14:creationId xmlns:p14="http://schemas.microsoft.com/office/powerpoint/2010/main" val="29672773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F65BCBAF-3541-43BF-80B2-7E85DFC623B9}"/>
              </a:ext>
            </a:extLst>
          </p:cNvPr>
          <p:cNvGraphicFramePr>
            <a:graphicFrameLocks noGrp="1"/>
          </p:cNvGraphicFramePr>
          <p:nvPr>
            <p:extLst/>
          </p:nvPr>
        </p:nvGraphicFramePr>
        <p:xfrm>
          <a:off x="224205" y="1196448"/>
          <a:ext cx="11665312" cy="5507686"/>
        </p:xfrm>
        <a:graphic>
          <a:graphicData uri="http://schemas.openxmlformats.org/drawingml/2006/table">
            <a:tbl>
              <a:tblPr firstRow="1" firstCol="1" bandRow="1">
                <a:tableStyleId>{5C22544A-7EE6-4342-B048-85BDC9FD1C3A}</a:tableStyleId>
              </a:tblPr>
              <a:tblGrid>
                <a:gridCol w="1815432">
                  <a:extLst>
                    <a:ext uri="{9D8B030D-6E8A-4147-A177-3AD203B41FA5}">
                      <a16:colId xmlns:a16="http://schemas.microsoft.com/office/drawing/2014/main" val="4096001478"/>
                    </a:ext>
                  </a:extLst>
                </a:gridCol>
                <a:gridCol w="4924940">
                  <a:extLst>
                    <a:ext uri="{9D8B030D-6E8A-4147-A177-3AD203B41FA5}">
                      <a16:colId xmlns:a16="http://schemas.microsoft.com/office/drawing/2014/main" val="1068398933"/>
                    </a:ext>
                  </a:extLst>
                </a:gridCol>
                <a:gridCol w="4924940">
                  <a:extLst>
                    <a:ext uri="{9D8B030D-6E8A-4147-A177-3AD203B41FA5}">
                      <a16:colId xmlns:a16="http://schemas.microsoft.com/office/drawing/2014/main" val="4059852276"/>
                    </a:ext>
                  </a:extLst>
                </a:gridCol>
              </a:tblGrid>
              <a:tr h="503703">
                <a:tc>
                  <a:txBody>
                    <a:bodyPr/>
                    <a:lstStyle/>
                    <a:p>
                      <a:pPr>
                        <a:spcAft>
                          <a:spcPts val="0"/>
                        </a:spcAft>
                      </a:pPr>
                      <a:r>
                        <a:rPr lang="de-CH" sz="2200">
                          <a:effectLst/>
                        </a:rPr>
                        <a:t> </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a:solidFill>
                      <a:schemeClr val="bg1"/>
                    </a:solidFill>
                  </a:tcPr>
                </a:tc>
                <a:tc gridSpan="2">
                  <a:txBody>
                    <a:bodyPr/>
                    <a:lstStyle/>
                    <a:p>
                      <a:pPr algn="ctr">
                        <a:spcAft>
                          <a:spcPts val="0"/>
                        </a:spcAft>
                      </a:pPr>
                      <a:r>
                        <a:rPr lang="de-CH" sz="2200">
                          <a:effectLst/>
                        </a:rPr>
                        <a:t>Probleme der Gemeinde</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18498" marR="118498" marT="59249" marB="59249" anchor="ctr"/>
                </a:tc>
                <a:tc hMerge="1">
                  <a:txBody>
                    <a:bodyPr/>
                    <a:lstStyle/>
                    <a:p>
                      <a:endParaRPr lang="de-CH"/>
                    </a:p>
                  </a:txBody>
                  <a:tcPr/>
                </a:tc>
                <a:extLst>
                  <a:ext uri="{0D108BD9-81ED-4DB2-BD59-A6C34878D82A}">
                    <a16:rowId xmlns:a16="http://schemas.microsoft.com/office/drawing/2014/main" val="3902204410"/>
                  </a:ext>
                </a:extLst>
              </a:tr>
              <a:tr h="503703">
                <a:tc>
                  <a:txBody>
                    <a:bodyPr/>
                    <a:lstStyle/>
                    <a:p>
                      <a:pPr>
                        <a:spcAft>
                          <a:spcPts val="0"/>
                        </a:spcAft>
                      </a:pPr>
                      <a:r>
                        <a:rPr lang="de-CH" sz="2200">
                          <a:effectLst/>
                        </a:rPr>
                        <a:t> </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a:solidFill>
                      <a:schemeClr val="bg1"/>
                    </a:solidFill>
                  </a:tcPr>
                </a:tc>
                <a:tc gridSpan="2">
                  <a:txBody>
                    <a:bodyPr/>
                    <a:lstStyle/>
                    <a:p>
                      <a:pPr algn="ctr">
                        <a:spcAft>
                          <a:spcPts val="0"/>
                        </a:spcAft>
                      </a:pPr>
                      <a:r>
                        <a:rPr lang="de-CH" sz="2200">
                          <a:effectLst/>
                        </a:rPr>
                        <a:t>Kapitel 1 - 6</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18498" marR="118498" marT="59249" marB="59249" anchor="ctr"/>
                </a:tc>
                <a:tc hMerge="1">
                  <a:txBody>
                    <a:bodyPr/>
                    <a:lstStyle/>
                    <a:p>
                      <a:endParaRPr lang="de-CH"/>
                    </a:p>
                  </a:txBody>
                  <a:tcPr/>
                </a:tc>
                <a:extLst>
                  <a:ext uri="{0D108BD9-81ED-4DB2-BD59-A6C34878D82A}">
                    <a16:rowId xmlns:a16="http://schemas.microsoft.com/office/drawing/2014/main" val="1522209430"/>
                  </a:ext>
                </a:extLst>
              </a:tr>
              <a:tr h="484949">
                <a:tc>
                  <a:txBody>
                    <a:bodyPr/>
                    <a:lstStyle/>
                    <a:p>
                      <a:pPr>
                        <a:spcAft>
                          <a:spcPts val="0"/>
                        </a:spcAft>
                      </a:pPr>
                      <a:r>
                        <a:rPr lang="de-CH" sz="2200" dirty="0">
                          <a:effectLst/>
                        </a:rPr>
                        <a:t> </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a:solidFill>
                      <a:schemeClr val="bg1"/>
                    </a:solidFill>
                  </a:tcPr>
                </a:tc>
                <a:tc>
                  <a:txBody>
                    <a:bodyPr/>
                    <a:lstStyle/>
                    <a:p>
                      <a:pPr algn="ctr">
                        <a:spcAft>
                          <a:spcPts val="0"/>
                        </a:spcAft>
                      </a:pPr>
                      <a:r>
                        <a:rPr lang="de-CH" sz="2200" dirty="0">
                          <a:effectLst/>
                        </a:rPr>
                        <a:t>Spaltungen</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anchor="ctr">
                    <a:solidFill>
                      <a:schemeClr val="bg1"/>
                    </a:solidFill>
                  </a:tcPr>
                </a:tc>
                <a:tc>
                  <a:txBody>
                    <a:bodyPr/>
                    <a:lstStyle/>
                    <a:p>
                      <a:pPr algn="ctr">
                        <a:spcAft>
                          <a:spcPts val="0"/>
                        </a:spcAft>
                      </a:pPr>
                      <a:r>
                        <a:rPr lang="de-CH" sz="2200" dirty="0">
                          <a:effectLst/>
                        </a:rPr>
                        <a:t>Missstände</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anchor="ctr">
                    <a:solidFill>
                      <a:schemeClr val="bg1"/>
                    </a:solidFill>
                  </a:tcPr>
                </a:tc>
                <a:extLst>
                  <a:ext uri="{0D108BD9-81ED-4DB2-BD59-A6C34878D82A}">
                    <a16:rowId xmlns:a16="http://schemas.microsoft.com/office/drawing/2014/main" val="1438228876"/>
                  </a:ext>
                </a:extLst>
              </a:tr>
              <a:tr h="3468894">
                <a:tc>
                  <a:txBody>
                    <a:bodyPr/>
                    <a:lstStyle/>
                    <a:p>
                      <a:pPr marL="71755" marR="71755" algn="ctr">
                        <a:spcAft>
                          <a:spcPts val="0"/>
                        </a:spcAft>
                      </a:pPr>
                      <a:r>
                        <a:rPr lang="de-CH" sz="2200">
                          <a:effectLst/>
                        </a:rPr>
                        <a:t>Einleitung (1,1 – 9)</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vert="vert270" anchor="ctr"/>
                </a:tc>
                <a:tc>
                  <a:txBody>
                    <a:bodyPr/>
                    <a:lstStyle/>
                    <a:p>
                      <a:pPr algn="ctr">
                        <a:spcAft>
                          <a:spcPts val="0"/>
                        </a:spcAft>
                      </a:pPr>
                      <a:r>
                        <a:rPr lang="de-CH" sz="2200" dirty="0">
                          <a:effectLst/>
                        </a:rPr>
                        <a:t>Mahnung zur Einheit (1,10 - 17)</a:t>
                      </a:r>
                    </a:p>
                    <a:p>
                      <a:pPr algn="ctr">
                        <a:spcAft>
                          <a:spcPts val="0"/>
                        </a:spcAft>
                      </a:pPr>
                      <a:r>
                        <a:rPr lang="de-CH" sz="2200" dirty="0">
                          <a:effectLst/>
                        </a:rPr>
                        <a:t> </a:t>
                      </a:r>
                    </a:p>
                    <a:p>
                      <a:pPr algn="ctr">
                        <a:spcAft>
                          <a:spcPts val="0"/>
                        </a:spcAft>
                      </a:pPr>
                      <a:r>
                        <a:rPr lang="de-CH" sz="2200" dirty="0">
                          <a:effectLst/>
                        </a:rPr>
                        <a:t>Kreuz als Gottes Weisheit (1,18 - 31)</a:t>
                      </a:r>
                    </a:p>
                    <a:p>
                      <a:pPr algn="ctr">
                        <a:spcAft>
                          <a:spcPts val="0"/>
                        </a:spcAft>
                      </a:pPr>
                      <a:r>
                        <a:rPr lang="de-CH" sz="2200" dirty="0">
                          <a:effectLst/>
                        </a:rPr>
                        <a:t> </a:t>
                      </a:r>
                    </a:p>
                    <a:p>
                      <a:pPr algn="ctr">
                        <a:spcAft>
                          <a:spcPts val="0"/>
                        </a:spcAft>
                      </a:pPr>
                      <a:r>
                        <a:rPr lang="de-CH" sz="2200" dirty="0">
                          <a:effectLst/>
                        </a:rPr>
                        <a:t>Predigt in Weisheit (2,1 - 5)</a:t>
                      </a:r>
                    </a:p>
                    <a:p>
                      <a:pPr algn="ctr">
                        <a:spcAft>
                          <a:spcPts val="0"/>
                        </a:spcAft>
                      </a:pPr>
                      <a:r>
                        <a:rPr lang="de-CH" sz="2200" dirty="0">
                          <a:effectLst/>
                        </a:rPr>
                        <a:t> </a:t>
                      </a:r>
                    </a:p>
                    <a:p>
                      <a:pPr algn="ctr">
                        <a:spcAft>
                          <a:spcPts val="0"/>
                        </a:spcAft>
                      </a:pPr>
                      <a:r>
                        <a:rPr lang="de-CH" sz="2200" dirty="0">
                          <a:effectLst/>
                        </a:rPr>
                        <a:t>Erkenntnis der Weisheit (2,6 - 16)</a:t>
                      </a:r>
                    </a:p>
                    <a:p>
                      <a:pPr algn="ctr">
                        <a:spcAft>
                          <a:spcPts val="0"/>
                        </a:spcAft>
                      </a:pPr>
                      <a:r>
                        <a:rPr lang="de-CH" sz="2200" dirty="0">
                          <a:effectLst/>
                        </a:rPr>
                        <a:t> </a:t>
                      </a:r>
                    </a:p>
                    <a:p>
                      <a:pPr algn="ctr">
                        <a:spcAft>
                          <a:spcPts val="0"/>
                        </a:spcAft>
                      </a:pPr>
                      <a:r>
                        <a:rPr lang="de-CH" sz="2200" dirty="0">
                          <a:effectLst/>
                        </a:rPr>
                        <a:t>Dienst in der Weisheit (3,1 - 4,21)</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anchor="ctr"/>
                </a:tc>
                <a:tc>
                  <a:txBody>
                    <a:bodyPr/>
                    <a:lstStyle/>
                    <a:p>
                      <a:pPr algn="ctr">
                        <a:spcAft>
                          <a:spcPts val="0"/>
                        </a:spcAft>
                      </a:pPr>
                      <a:r>
                        <a:rPr lang="de-CH" sz="2200">
                          <a:effectLst/>
                        </a:rPr>
                        <a:t>Fall von grober Unzucht –</a:t>
                      </a:r>
                    </a:p>
                    <a:p>
                      <a:pPr algn="ctr">
                        <a:spcAft>
                          <a:spcPts val="0"/>
                        </a:spcAft>
                      </a:pPr>
                      <a:r>
                        <a:rPr lang="de-CH" sz="2200">
                          <a:effectLst/>
                        </a:rPr>
                        <a:t>Aufforderung zum Ausschluss (5,1 - 13)</a:t>
                      </a:r>
                    </a:p>
                    <a:p>
                      <a:pPr algn="ctr">
                        <a:spcAft>
                          <a:spcPts val="0"/>
                        </a:spcAft>
                      </a:pPr>
                      <a:r>
                        <a:rPr lang="de-CH" sz="2200">
                          <a:effectLst/>
                        </a:rPr>
                        <a:t> </a:t>
                      </a:r>
                    </a:p>
                    <a:p>
                      <a:pPr algn="ctr">
                        <a:spcAft>
                          <a:spcPts val="0"/>
                        </a:spcAft>
                      </a:pPr>
                      <a:r>
                        <a:rPr lang="de-CH" sz="2200">
                          <a:effectLst/>
                        </a:rPr>
                        <a:t>Rechtsstreitigkeiten (6,1 - 11)</a:t>
                      </a:r>
                    </a:p>
                    <a:p>
                      <a:pPr algn="ctr">
                        <a:spcAft>
                          <a:spcPts val="0"/>
                        </a:spcAft>
                      </a:pPr>
                      <a:r>
                        <a:rPr lang="de-CH" sz="2200">
                          <a:effectLst/>
                        </a:rPr>
                        <a:t> </a:t>
                      </a:r>
                    </a:p>
                    <a:p>
                      <a:pPr algn="ctr">
                        <a:spcAft>
                          <a:spcPts val="0"/>
                        </a:spcAft>
                      </a:pPr>
                      <a:r>
                        <a:rPr lang="de-CH" sz="2200">
                          <a:effectLst/>
                        </a:rPr>
                        <a:t>Warnung vor Hurerei (6,12 - 20)</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anchor="ctr"/>
                </a:tc>
                <a:extLst>
                  <a:ext uri="{0D108BD9-81ED-4DB2-BD59-A6C34878D82A}">
                    <a16:rowId xmlns:a16="http://schemas.microsoft.com/office/drawing/2014/main" val="2151613892"/>
                  </a:ext>
                </a:extLst>
              </a:tr>
              <a:tr h="546437">
                <a:tc>
                  <a:txBody>
                    <a:bodyPr/>
                    <a:lstStyle/>
                    <a:p>
                      <a:pPr>
                        <a:spcAft>
                          <a:spcPts val="0"/>
                        </a:spcAft>
                      </a:pPr>
                      <a:r>
                        <a:rPr lang="de-CH" sz="2200">
                          <a:effectLst/>
                        </a:rPr>
                        <a:t>Schlüssel</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anchor="ctr"/>
                </a:tc>
                <a:tc gridSpan="2">
                  <a:txBody>
                    <a:bodyPr/>
                    <a:lstStyle/>
                    <a:p>
                      <a:pPr algn="ctr">
                        <a:spcAft>
                          <a:spcPts val="0"/>
                        </a:spcAft>
                      </a:pPr>
                      <a:r>
                        <a:rPr lang="de-CH" sz="2200" dirty="0">
                          <a:effectLst/>
                        </a:rPr>
                        <a:t>"Ich ermahne euch aber, ihr Brüder, …" (1,10)</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18498" marR="118498" marT="59249" marB="59249" anchor="ctr"/>
                </a:tc>
                <a:tc hMerge="1">
                  <a:txBody>
                    <a:bodyPr/>
                    <a:lstStyle/>
                    <a:p>
                      <a:endParaRPr lang="de-CH"/>
                    </a:p>
                  </a:txBody>
                  <a:tcPr/>
                </a:tc>
                <a:extLst>
                  <a:ext uri="{0D108BD9-81ED-4DB2-BD59-A6C34878D82A}">
                    <a16:rowId xmlns:a16="http://schemas.microsoft.com/office/drawing/2014/main" val="424279656"/>
                  </a:ext>
                </a:extLst>
              </a:tr>
            </a:tbl>
          </a:graphicData>
        </a:graphic>
      </p:graphicFrame>
      <p:sp>
        <p:nvSpPr>
          <p:cNvPr id="6" name="Textfeld 5">
            <a:extLst>
              <a:ext uri="{FF2B5EF4-FFF2-40B4-BE49-F238E27FC236}">
                <a16:creationId xmlns:a16="http://schemas.microsoft.com/office/drawing/2014/main" id="{F380DF27-8177-4F9F-9B16-7E41B206A39B}"/>
              </a:ext>
            </a:extLst>
          </p:cNvPr>
          <p:cNvSpPr txBox="1"/>
          <p:nvPr/>
        </p:nvSpPr>
        <p:spPr>
          <a:xfrm>
            <a:off x="524422" y="220515"/>
            <a:ext cx="3572773" cy="646331"/>
          </a:xfrm>
          <a:prstGeom prst="rect">
            <a:avLst/>
          </a:prstGeom>
          <a:noFill/>
        </p:spPr>
        <p:txBody>
          <a:bodyPr wrap="none" rtlCol="0">
            <a:spAutoFit/>
          </a:bodyPr>
          <a:lstStyle/>
          <a:p>
            <a:r>
              <a:rPr lang="de-CH" sz="3600" b="1" dirty="0"/>
              <a:t>Struktur / Aufbau</a:t>
            </a:r>
            <a:endParaRPr lang="de-CH" sz="2600" b="1" dirty="0"/>
          </a:p>
        </p:txBody>
      </p:sp>
    </p:spTree>
    <p:extLst>
      <p:ext uri="{BB962C8B-B14F-4D97-AF65-F5344CB8AC3E}">
        <p14:creationId xmlns:p14="http://schemas.microsoft.com/office/powerpoint/2010/main" val="3756918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53480" y="313038"/>
            <a:ext cx="3351943" cy="861774"/>
          </a:xfrm>
          <a:prstGeom prst="rect">
            <a:avLst/>
          </a:prstGeom>
          <a:noFill/>
        </p:spPr>
        <p:txBody>
          <a:bodyPr wrap="none" rtlCol="0">
            <a:spAutoFit/>
          </a:bodyPr>
          <a:lstStyle/>
          <a:p>
            <a:r>
              <a:rPr lang="de-CH" sz="5000" b="1" dirty="0"/>
              <a:t>1. Korinther</a:t>
            </a:r>
            <a:endParaRPr lang="de-CH" sz="5000" dirty="0">
              <a:latin typeface="Trebuchet MS" panose="020B0603020202020204" pitchFamily="34" charset="0"/>
            </a:endParaRPr>
          </a:p>
        </p:txBody>
      </p:sp>
      <p:sp>
        <p:nvSpPr>
          <p:cNvPr id="4" name="Textfeld 3"/>
          <p:cNvSpPr txBox="1"/>
          <p:nvPr/>
        </p:nvSpPr>
        <p:spPr>
          <a:xfrm>
            <a:off x="553480" y="1549904"/>
            <a:ext cx="4301755" cy="615553"/>
          </a:xfrm>
          <a:prstGeom prst="rect">
            <a:avLst/>
          </a:prstGeom>
          <a:noFill/>
        </p:spPr>
        <p:txBody>
          <a:bodyPr wrap="none" rtlCol="0">
            <a:spAutoFit/>
          </a:bodyPr>
          <a:lstStyle/>
          <a:p>
            <a:pPr lvl="0"/>
            <a:r>
              <a:rPr lang="de-CH" sz="3400" dirty="0"/>
              <a:t>Kapitel: 16 | Verse: 437</a:t>
            </a:r>
          </a:p>
        </p:txBody>
      </p:sp>
    </p:spTree>
    <p:extLst>
      <p:ext uri="{BB962C8B-B14F-4D97-AF65-F5344CB8AC3E}">
        <p14:creationId xmlns:p14="http://schemas.microsoft.com/office/powerpoint/2010/main" val="611185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10650929" cy="553998"/>
          </a:xfrm>
          <a:prstGeom prst="rect">
            <a:avLst/>
          </a:prstGeom>
          <a:noFill/>
        </p:spPr>
        <p:txBody>
          <a:bodyPr wrap="none" rtlCol="0">
            <a:spAutoFit/>
          </a:bodyPr>
          <a:lstStyle/>
          <a:p>
            <a:r>
              <a:rPr lang="de-CH" sz="3000" b="1" dirty="0"/>
              <a:t>Fall von grober Unzucht – Aufforderung zum Ausschluss (5,1 - 13)</a:t>
            </a:r>
            <a:endParaRPr lang="de-CH" sz="3000" dirty="0"/>
          </a:p>
        </p:txBody>
      </p:sp>
      <p:graphicFrame>
        <p:nvGraphicFramePr>
          <p:cNvPr id="2" name="Tabelle 1">
            <a:extLst>
              <a:ext uri="{FF2B5EF4-FFF2-40B4-BE49-F238E27FC236}">
                <a16:creationId xmlns:a16="http://schemas.microsoft.com/office/drawing/2014/main" id="{38A6B996-F265-4102-86BB-0E8CF6639684}"/>
              </a:ext>
            </a:extLst>
          </p:cNvPr>
          <p:cNvGraphicFramePr>
            <a:graphicFrameLocks noGrp="1"/>
          </p:cNvGraphicFramePr>
          <p:nvPr>
            <p:extLst>
              <p:ext uri="{D42A27DB-BD31-4B8C-83A1-F6EECF244321}">
                <p14:modId xmlns:p14="http://schemas.microsoft.com/office/powerpoint/2010/main" val="3704156412"/>
              </p:ext>
            </p:extLst>
          </p:nvPr>
        </p:nvGraphicFramePr>
        <p:xfrm>
          <a:off x="637443" y="1138604"/>
          <a:ext cx="10650928" cy="1353503"/>
        </p:xfrm>
        <a:graphic>
          <a:graphicData uri="http://schemas.openxmlformats.org/drawingml/2006/table">
            <a:tbl>
              <a:tblPr firstRow="1" firstCol="1" bandRow="1">
                <a:tableStyleId>{5C22544A-7EE6-4342-B048-85BDC9FD1C3A}</a:tableStyleId>
              </a:tblPr>
              <a:tblGrid>
                <a:gridCol w="1694342">
                  <a:extLst>
                    <a:ext uri="{9D8B030D-6E8A-4147-A177-3AD203B41FA5}">
                      <a16:colId xmlns:a16="http://schemas.microsoft.com/office/drawing/2014/main" val="3261185982"/>
                    </a:ext>
                  </a:extLst>
                </a:gridCol>
                <a:gridCol w="2624868">
                  <a:extLst>
                    <a:ext uri="{9D8B030D-6E8A-4147-A177-3AD203B41FA5}">
                      <a16:colId xmlns:a16="http://schemas.microsoft.com/office/drawing/2014/main" val="1274860708"/>
                    </a:ext>
                  </a:extLst>
                </a:gridCol>
                <a:gridCol w="6331718">
                  <a:extLst>
                    <a:ext uri="{9D8B030D-6E8A-4147-A177-3AD203B41FA5}">
                      <a16:colId xmlns:a16="http://schemas.microsoft.com/office/drawing/2014/main" val="1099019129"/>
                    </a:ext>
                  </a:extLst>
                </a:gridCol>
              </a:tblGrid>
              <a:tr h="1353503">
                <a:tc>
                  <a:txBody>
                    <a:bodyPr/>
                    <a:lstStyle/>
                    <a:p>
                      <a:pPr>
                        <a:spcAft>
                          <a:spcPts val="0"/>
                        </a:spcAft>
                      </a:pPr>
                      <a:r>
                        <a:rPr lang="de-CH" sz="2000" dirty="0">
                          <a:effectLst/>
                        </a:rPr>
                        <a:t>Problem</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accent5">
                        <a:lumMod val="75000"/>
                      </a:schemeClr>
                    </a:solidFill>
                  </a:tcPr>
                </a:tc>
                <a:tc>
                  <a:txBody>
                    <a:bodyPr/>
                    <a:lstStyle/>
                    <a:p>
                      <a:pPr>
                        <a:spcAft>
                          <a:spcPts val="0"/>
                        </a:spcAft>
                      </a:pPr>
                      <a:r>
                        <a:rPr lang="de-CH" sz="2000" b="0" dirty="0">
                          <a:solidFill>
                            <a:schemeClr val="tx1"/>
                          </a:solidFill>
                          <a:effectLst/>
                        </a:rPr>
                        <a:t>Unzucht (</a:t>
                      </a:r>
                      <a:r>
                        <a:rPr lang="de-CH" sz="2000" b="0" dirty="0" err="1">
                          <a:solidFill>
                            <a:schemeClr val="tx1"/>
                          </a:solidFill>
                          <a:effectLst/>
                        </a:rPr>
                        <a:t>porneia</a:t>
                      </a:r>
                      <a:r>
                        <a:rPr lang="de-CH" sz="2000" b="0" dirty="0">
                          <a:solidFill>
                            <a:schemeClr val="tx1"/>
                          </a:solidFill>
                          <a:effectLst/>
                        </a:rPr>
                        <a:t>)</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accent5">
                        <a:lumMod val="20000"/>
                        <a:lumOff val="80000"/>
                      </a:schemeClr>
                    </a:solidFill>
                  </a:tcPr>
                </a:tc>
                <a:tc>
                  <a:txBody>
                    <a:bodyPr/>
                    <a:lstStyle/>
                    <a:p>
                      <a:pPr>
                        <a:spcAft>
                          <a:spcPts val="0"/>
                        </a:spcAft>
                      </a:pPr>
                      <a:r>
                        <a:rPr lang="de-CH" sz="2000" b="0" dirty="0">
                          <a:solidFill>
                            <a:schemeClr val="tx1"/>
                          </a:solidFill>
                          <a:effectLst/>
                        </a:rPr>
                        <a:t>"Überhaupt hört man von Unzucht unter euch, und zwar von einer solchen Unzucht, die selbst unter den Heiden unerhört ist, dass nämlich einer die Frau seines Vaters hat!" (5,1)</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bg1"/>
                    </a:solidFill>
                  </a:tcPr>
                </a:tc>
                <a:extLst>
                  <a:ext uri="{0D108BD9-81ED-4DB2-BD59-A6C34878D82A}">
                    <a16:rowId xmlns:a16="http://schemas.microsoft.com/office/drawing/2014/main" val="3072254407"/>
                  </a:ext>
                </a:extLst>
              </a:tr>
            </a:tbl>
          </a:graphicData>
        </a:graphic>
      </p:graphicFrame>
    </p:spTree>
    <p:extLst>
      <p:ext uri="{BB962C8B-B14F-4D97-AF65-F5344CB8AC3E}">
        <p14:creationId xmlns:p14="http://schemas.microsoft.com/office/powerpoint/2010/main" val="385871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nodeType="afterEffect">
                                  <p:stCondLst>
                                    <p:cond delay="100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10650929" cy="553998"/>
          </a:xfrm>
          <a:prstGeom prst="rect">
            <a:avLst/>
          </a:prstGeom>
          <a:noFill/>
        </p:spPr>
        <p:txBody>
          <a:bodyPr wrap="none" rtlCol="0">
            <a:spAutoFit/>
          </a:bodyPr>
          <a:lstStyle/>
          <a:p>
            <a:r>
              <a:rPr lang="de-CH" sz="3000" b="1" dirty="0"/>
              <a:t>Fall von grober Unzucht – Aufforderung zum Ausschluss (5,1 - 13)</a:t>
            </a:r>
            <a:endParaRPr lang="de-CH" sz="3000" dirty="0"/>
          </a:p>
        </p:txBody>
      </p:sp>
      <p:graphicFrame>
        <p:nvGraphicFramePr>
          <p:cNvPr id="2" name="Tabelle 1">
            <a:extLst>
              <a:ext uri="{FF2B5EF4-FFF2-40B4-BE49-F238E27FC236}">
                <a16:creationId xmlns:a16="http://schemas.microsoft.com/office/drawing/2014/main" id="{38A6B996-F265-4102-86BB-0E8CF6639684}"/>
              </a:ext>
            </a:extLst>
          </p:cNvPr>
          <p:cNvGraphicFramePr>
            <a:graphicFrameLocks noGrp="1"/>
          </p:cNvGraphicFramePr>
          <p:nvPr>
            <p:extLst>
              <p:ext uri="{D42A27DB-BD31-4B8C-83A1-F6EECF244321}">
                <p14:modId xmlns:p14="http://schemas.microsoft.com/office/powerpoint/2010/main" val="3786174086"/>
              </p:ext>
            </p:extLst>
          </p:nvPr>
        </p:nvGraphicFramePr>
        <p:xfrm>
          <a:off x="637443" y="1138604"/>
          <a:ext cx="10650928" cy="2382715"/>
        </p:xfrm>
        <a:graphic>
          <a:graphicData uri="http://schemas.openxmlformats.org/drawingml/2006/table">
            <a:tbl>
              <a:tblPr firstRow="1" firstCol="1" bandRow="1">
                <a:tableStyleId>{5C22544A-7EE6-4342-B048-85BDC9FD1C3A}</a:tableStyleId>
              </a:tblPr>
              <a:tblGrid>
                <a:gridCol w="1694342">
                  <a:extLst>
                    <a:ext uri="{9D8B030D-6E8A-4147-A177-3AD203B41FA5}">
                      <a16:colId xmlns:a16="http://schemas.microsoft.com/office/drawing/2014/main" val="3261185982"/>
                    </a:ext>
                  </a:extLst>
                </a:gridCol>
                <a:gridCol w="2624868">
                  <a:extLst>
                    <a:ext uri="{9D8B030D-6E8A-4147-A177-3AD203B41FA5}">
                      <a16:colId xmlns:a16="http://schemas.microsoft.com/office/drawing/2014/main" val="1274860708"/>
                    </a:ext>
                  </a:extLst>
                </a:gridCol>
                <a:gridCol w="6331718">
                  <a:extLst>
                    <a:ext uri="{9D8B030D-6E8A-4147-A177-3AD203B41FA5}">
                      <a16:colId xmlns:a16="http://schemas.microsoft.com/office/drawing/2014/main" val="1099019129"/>
                    </a:ext>
                  </a:extLst>
                </a:gridCol>
              </a:tblGrid>
              <a:tr h="1353503">
                <a:tc>
                  <a:txBody>
                    <a:bodyPr/>
                    <a:lstStyle/>
                    <a:p>
                      <a:pPr>
                        <a:spcAft>
                          <a:spcPts val="0"/>
                        </a:spcAft>
                      </a:pPr>
                      <a:r>
                        <a:rPr lang="de-CH" sz="2000" dirty="0">
                          <a:effectLst/>
                        </a:rPr>
                        <a:t>Problem</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accent5">
                        <a:lumMod val="75000"/>
                      </a:schemeClr>
                    </a:solidFill>
                  </a:tcPr>
                </a:tc>
                <a:tc>
                  <a:txBody>
                    <a:bodyPr/>
                    <a:lstStyle/>
                    <a:p>
                      <a:pPr>
                        <a:spcAft>
                          <a:spcPts val="0"/>
                        </a:spcAft>
                      </a:pPr>
                      <a:r>
                        <a:rPr lang="de-CH" sz="2000" b="0" dirty="0">
                          <a:solidFill>
                            <a:schemeClr val="tx1"/>
                          </a:solidFill>
                          <a:effectLst/>
                        </a:rPr>
                        <a:t>Unzucht (</a:t>
                      </a:r>
                      <a:r>
                        <a:rPr lang="de-CH" sz="2000" b="0" dirty="0" err="1">
                          <a:solidFill>
                            <a:schemeClr val="tx1"/>
                          </a:solidFill>
                          <a:effectLst/>
                        </a:rPr>
                        <a:t>porneia</a:t>
                      </a:r>
                      <a:r>
                        <a:rPr lang="de-CH" sz="2000" b="0" dirty="0">
                          <a:solidFill>
                            <a:schemeClr val="tx1"/>
                          </a:solidFill>
                          <a:effectLst/>
                        </a:rPr>
                        <a:t>)</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accent5">
                        <a:lumMod val="20000"/>
                        <a:lumOff val="80000"/>
                      </a:schemeClr>
                    </a:solidFill>
                  </a:tcPr>
                </a:tc>
                <a:tc>
                  <a:txBody>
                    <a:bodyPr/>
                    <a:lstStyle/>
                    <a:p>
                      <a:pPr>
                        <a:spcAft>
                          <a:spcPts val="0"/>
                        </a:spcAft>
                      </a:pPr>
                      <a:r>
                        <a:rPr lang="de-CH" sz="2000" b="0" dirty="0">
                          <a:solidFill>
                            <a:schemeClr val="tx1"/>
                          </a:solidFill>
                          <a:effectLst/>
                        </a:rPr>
                        <a:t>"Überhaupt hört man von Unzucht unter euch, und zwar von einer solchen Unzucht, die selbst unter den Heiden unerhört ist, dass nämlich einer die Frau seines Vaters hat!" (5,1)</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bg1"/>
                    </a:solidFill>
                  </a:tcPr>
                </a:tc>
                <a:extLst>
                  <a:ext uri="{0D108BD9-81ED-4DB2-BD59-A6C34878D82A}">
                    <a16:rowId xmlns:a16="http://schemas.microsoft.com/office/drawing/2014/main" val="3072254407"/>
                  </a:ext>
                </a:extLst>
              </a:tr>
              <a:tr h="1029212">
                <a:tc>
                  <a:txBody>
                    <a:bodyPr/>
                    <a:lstStyle/>
                    <a:p>
                      <a:pPr>
                        <a:spcAft>
                          <a:spcPts val="0"/>
                        </a:spcAft>
                      </a:pPr>
                      <a:r>
                        <a:rPr lang="de-CH" sz="2000" dirty="0">
                          <a:effectLst/>
                        </a:rPr>
                        <a:t>Haltung der Korinther</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accent5">
                        <a:lumMod val="75000"/>
                      </a:schemeClr>
                    </a:solidFill>
                  </a:tcPr>
                </a:tc>
                <a:tc>
                  <a:txBody>
                    <a:bodyPr/>
                    <a:lstStyle/>
                    <a:p>
                      <a:pPr>
                        <a:spcAft>
                          <a:spcPts val="0"/>
                        </a:spcAft>
                      </a:pPr>
                      <a:r>
                        <a:rPr lang="de-CH" sz="2000" b="0" dirty="0">
                          <a:solidFill>
                            <a:schemeClr val="tx1"/>
                          </a:solidFill>
                          <a:effectLst/>
                        </a:rPr>
                        <a:t>Geistlich arrogant und</a:t>
                      </a:r>
                    </a:p>
                    <a:p>
                      <a:pPr>
                        <a:spcAft>
                          <a:spcPts val="0"/>
                        </a:spcAft>
                      </a:pPr>
                      <a:r>
                        <a:rPr lang="de-CH" sz="2000" b="0" dirty="0">
                          <a:solidFill>
                            <a:schemeClr val="tx1"/>
                          </a:solidFill>
                          <a:effectLst/>
                        </a:rPr>
                        <a:t>überheblich </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accent5">
                        <a:lumMod val="20000"/>
                        <a:lumOff val="80000"/>
                      </a:schemeClr>
                    </a:solidFill>
                  </a:tcPr>
                </a:tc>
                <a:tc>
                  <a:txBody>
                    <a:bodyPr/>
                    <a:lstStyle/>
                    <a:p>
                      <a:pPr>
                        <a:spcAft>
                          <a:spcPts val="0"/>
                        </a:spcAft>
                      </a:pPr>
                      <a:r>
                        <a:rPr lang="de-CH" sz="2000" b="0" dirty="0">
                          <a:solidFill>
                            <a:schemeClr val="tx1"/>
                          </a:solidFill>
                          <a:effectLst/>
                        </a:rPr>
                        <a:t>"Und ihr seid aufgebläht und hättet doch eher Leid tragen sollen, damit der, welcher diese Tat begangen hat, aus eurer Mitte hinweggetan wird!" (5,2)</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bg1"/>
                    </a:solidFill>
                  </a:tcPr>
                </a:tc>
                <a:extLst>
                  <a:ext uri="{0D108BD9-81ED-4DB2-BD59-A6C34878D82A}">
                    <a16:rowId xmlns:a16="http://schemas.microsoft.com/office/drawing/2014/main" val="858104188"/>
                  </a:ext>
                </a:extLst>
              </a:tr>
            </a:tbl>
          </a:graphicData>
        </a:graphic>
      </p:graphicFrame>
    </p:spTree>
    <p:extLst>
      <p:ext uri="{BB962C8B-B14F-4D97-AF65-F5344CB8AC3E}">
        <p14:creationId xmlns:p14="http://schemas.microsoft.com/office/powerpoint/2010/main" val="3718814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10650929" cy="553998"/>
          </a:xfrm>
          <a:prstGeom prst="rect">
            <a:avLst/>
          </a:prstGeom>
          <a:noFill/>
        </p:spPr>
        <p:txBody>
          <a:bodyPr wrap="none" rtlCol="0">
            <a:spAutoFit/>
          </a:bodyPr>
          <a:lstStyle/>
          <a:p>
            <a:r>
              <a:rPr lang="de-CH" sz="3000" b="1" dirty="0"/>
              <a:t>Fall von grober Unzucht – Aufforderung zum Ausschluss (5,1 - 13)</a:t>
            </a:r>
            <a:endParaRPr lang="de-CH" sz="3000" dirty="0"/>
          </a:p>
        </p:txBody>
      </p:sp>
      <p:graphicFrame>
        <p:nvGraphicFramePr>
          <p:cNvPr id="2" name="Tabelle 1">
            <a:extLst>
              <a:ext uri="{FF2B5EF4-FFF2-40B4-BE49-F238E27FC236}">
                <a16:creationId xmlns:a16="http://schemas.microsoft.com/office/drawing/2014/main" id="{38A6B996-F265-4102-86BB-0E8CF6639684}"/>
              </a:ext>
            </a:extLst>
          </p:cNvPr>
          <p:cNvGraphicFramePr>
            <a:graphicFrameLocks noGrp="1"/>
          </p:cNvGraphicFramePr>
          <p:nvPr>
            <p:extLst>
              <p:ext uri="{D42A27DB-BD31-4B8C-83A1-F6EECF244321}">
                <p14:modId xmlns:p14="http://schemas.microsoft.com/office/powerpoint/2010/main" val="1906202501"/>
              </p:ext>
            </p:extLst>
          </p:nvPr>
        </p:nvGraphicFramePr>
        <p:xfrm>
          <a:off x="637443" y="1138604"/>
          <a:ext cx="10650928" cy="3160834"/>
        </p:xfrm>
        <a:graphic>
          <a:graphicData uri="http://schemas.openxmlformats.org/drawingml/2006/table">
            <a:tbl>
              <a:tblPr firstRow="1" firstCol="1" bandRow="1">
                <a:tableStyleId>{5C22544A-7EE6-4342-B048-85BDC9FD1C3A}</a:tableStyleId>
              </a:tblPr>
              <a:tblGrid>
                <a:gridCol w="1694342">
                  <a:extLst>
                    <a:ext uri="{9D8B030D-6E8A-4147-A177-3AD203B41FA5}">
                      <a16:colId xmlns:a16="http://schemas.microsoft.com/office/drawing/2014/main" val="3261185982"/>
                    </a:ext>
                  </a:extLst>
                </a:gridCol>
                <a:gridCol w="2624868">
                  <a:extLst>
                    <a:ext uri="{9D8B030D-6E8A-4147-A177-3AD203B41FA5}">
                      <a16:colId xmlns:a16="http://schemas.microsoft.com/office/drawing/2014/main" val="1274860708"/>
                    </a:ext>
                  </a:extLst>
                </a:gridCol>
                <a:gridCol w="6331718">
                  <a:extLst>
                    <a:ext uri="{9D8B030D-6E8A-4147-A177-3AD203B41FA5}">
                      <a16:colId xmlns:a16="http://schemas.microsoft.com/office/drawing/2014/main" val="1099019129"/>
                    </a:ext>
                  </a:extLst>
                </a:gridCol>
              </a:tblGrid>
              <a:tr h="1353503">
                <a:tc>
                  <a:txBody>
                    <a:bodyPr/>
                    <a:lstStyle/>
                    <a:p>
                      <a:pPr>
                        <a:spcAft>
                          <a:spcPts val="0"/>
                        </a:spcAft>
                      </a:pPr>
                      <a:r>
                        <a:rPr lang="de-CH" sz="2000" dirty="0">
                          <a:effectLst/>
                        </a:rPr>
                        <a:t>Problem</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accent5">
                        <a:lumMod val="75000"/>
                      </a:schemeClr>
                    </a:solidFill>
                  </a:tcPr>
                </a:tc>
                <a:tc>
                  <a:txBody>
                    <a:bodyPr/>
                    <a:lstStyle/>
                    <a:p>
                      <a:pPr>
                        <a:spcAft>
                          <a:spcPts val="0"/>
                        </a:spcAft>
                      </a:pPr>
                      <a:r>
                        <a:rPr lang="de-CH" sz="2000" b="0" dirty="0">
                          <a:solidFill>
                            <a:schemeClr val="tx1"/>
                          </a:solidFill>
                          <a:effectLst/>
                        </a:rPr>
                        <a:t>Unzucht (</a:t>
                      </a:r>
                      <a:r>
                        <a:rPr lang="de-CH" sz="2000" b="0" dirty="0" err="1">
                          <a:solidFill>
                            <a:schemeClr val="tx1"/>
                          </a:solidFill>
                          <a:effectLst/>
                        </a:rPr>
                        <a:t>porneia</a:t>
                      </a:r>
                      <a:r>
                        <a:rPr lang="de-CH" sz="2000" b="0" dirty="0">
                          <a:solidFill>
                            <a:schemeClr val="tx1"/>
                          </a:solidFill>
                          <a:effectLst/>
                        </a:rPr>
                        <a:t>)</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accent5">
                        <a:lumMod val="20000"/>
                        <a:lumOff val="80000"/>
                      </a:schemeClr>
                    </a:solidFill>
                  </a:tcPr>
                </a:tc>
                <a:tc>
                  <a:txBody>
                    <a:bodyPr/>
                    <a:lstStyle/>
                    <a:p>
                      <a:pPr>
                        <a:spcAft>
                          <a:spcPts val="0"/>
                        </a:spcAft>
                      </a:pPr>
                      <a:r>
                        <a:rPr lang="de-CH" sz="2000" b="0" dirty="0">
                          <a:solidFill>
                            <a:schemeClr val="tx1"/>
                          </a:solidFill>
                          <a:effectLst/>
                        </a:rPr>
                        <a:t>"Überhaupt hört man von Unzucht unter euch, und zwar von einer solchen Unzucht, die selbst unter den Heiden unerhört ist, dass nämlich einer die Frau seines Vaters hat!" (5,1)</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bg1"/>
                    </a:solidFill>
                  </a:tcPr>
                </a:tc>
                <a:extLst>
                  <a:ext uri="{0D108BD9-81ED-4DB2-BD59-A6C34878D82A}">
                    <a16:rowId xmlns:a16="http://schemas.microsoft.com/office/drawing/2014/main" val="3072254407"/>
                  </a:ext>
                </a:extLst>
              </a:tr>
              <a:tr h="1029212">
                <a:tc>
                  <a:txBody>
                    <a:bodyPr/>
                    <a:lstStyle/>
                    <a:p>
                      <a:pPr>
                        <a:spcAft>
                          <a:spcPts val="0"/>
                        </a:spcAft>
                      </a:pPr>
                      <a:r>
                        <a:rPr lang="de-CH" sz="2000" dirty="0">
                          <a:effectLst/>
                        </a:rPr>
                        <a:t>Haltung der Korinther</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accent5">
                        <a:lumMod val="75000"/>
                      </a:schemeClr>
                    </a:solidFill>
                  </a:tcPr>
                </a:tc>
                <a:tc>
                  <a:txBody>
                    <a:bodyPr/>
                    <a:lstStyle/>
                    <a:p>
                      <a:pPr>
                        <a:spcAft>
                          <a:spcPts val="0"/>
                        </a:spcAft>
                      </a:pPr>
                      <a:r>
                        <a:rPr lang="de-CH" sz="2000" b="0" dirty="0">
                          <a:solidFill>
                            <a:schemeClr val="tx1"/>
                          </a:solidFill>
                          <a:effectLst/>
                        </a:rPr>
                        <a:t>Geistlich arrogant und</a:t>
                      </a:r>
                    </a:p>
                    <a:p>
                      <a:pPr>
                        <a:spcAft>
                          <a:spcPts val="0"/>
                        </a:spcAft>
                      </a:pPr>
                      <a:r>
                        <a:rPr lang="de-CH" sz="2000" b="0" dirty="0">
                          <a:solidFill>
                            <a:schemeClr val="tx1"/>
                          </a:solidFill>
                          <a:effectLst/>
                        </a:rPr>
                        <a:t>überheblich </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accent5">
                        <a:lumMod val="20000"/>
                        <a:lumOff val="80000"/>
                      </a:schemeClr>
                    </a:solidFill>
                  </a:tcPr>
                </a:tc>
                <a:tc>
                  <a:txBody>
                    <a:bodyPr/>
                    <a:lstStyle/>
                    <a:p>
                      <a:pPr>
                        <a:spcAft>
                          <a:spcPts val="0"/>
                        </a:spcAft>
                      </a:pPr>
                      <a:r>
                        <a:rPr lang="de-CH" sz="2000" b="0" dirty="0">
                          <a:solidFill>
                            <a:schemeClr val="tx1"/>
                          </a:solidFill>
                          <a:effectLst/>
                        </a:rPr>
                        <a:t>"Und ihr seid aufgebläht und hättet doch eher Leid tragen sollen, damit der, welcher diese Tat begangen hat, aus eurer Mitte hinweggetan wird!" (5,2)</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bg1"/>
                    </a:solidFill>
                  </a:tcPr>
                </a:tc>
                <a:extLst>
                  <a:ext uri="{0D108BD9-81ED-4DB2-BD59-A6C34878D82A}">
                    <a16:rowId xmlns:a16="http://schemas.microsoft.com/office/drawing/2014/main" val="858104188"/>
                  </a:ext>
                </a:extLst>
              </a:tr>
              <a:tr h="778119">
                <a:tc>
                  <a:txBody>
                    <a:bodyPr/>
                    <a:lstStyle/>
                    <a:p>
                      <a:pPr>
                        <a:spcAft>
                          <a:spcPts val="0"/>
                        </a:spcAft>
                      </a:pPr>
                      <a:r>
                        <a:rPr lang="de-CH" sz="2000" dirty="0">
                          <a:effectLst/>
                        </a:rPr>
                        <a:t>Folgen</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accent5">
                        <a:lumMod val="75000"/>
                      </a:schemeClr>
                    </a:solidFill>
                  </a:tcPr>
                </a:tc>
                <a:tc>
                  <a:txBody>
                    <a:bodyPr/>
                    <a:lstStyle/>
                    <a:p>
                      <a:pPr>
                        <a:spcAft>
                          <a:spcPts val="0"/>
                        </a:spcAft>
                      </a:pPr>
                      <a:r>
                        <a:rPr lang="de-CH" sz="2000" b="0" dirty="0">
                          <a:solidFill>
                            <a:schemeClr val="tx1"/>
                          </a:solidFill>
                          <a:effectLst/>
                        </a:rPr>
                        <a:t>Ausbreitung von Sünde</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accent5">
                        <a:lumMod val="20000"/>
                        <a:lumOff val="80000"/>
                      </a:schemeClr>
                    </a:solidFill>
                  </a:tcPr>
                </a:tc>
                <a:tc>
                  <a:txBody>
                    <a:bodyPr/>
                    <a:lstStyle/>
                    <a:p>
                      <a:pPr>
                        <a:spcAft>
                          <a:spcPts val="0"/>
                        </a:spcAft>
                      </a:pPr>
                      <a:r>
                        <a:rPr lang="de-CH" sz="2000" b="0" dirty="0">
                          <a:solidFill>
                            <a:schemeClr val="tx1"/>
                          </a:solidFill>
                          <a:effectLst/>
                        </a:rPr>
                        <a:t>"Euer Rühmen ist nicht gut! </a:t>
                      </a:r>
                      <a:r>
                        <a:rPr lang="de-CH" sz="2000" b="0" u="sng" dirty="0">
                          <a:solidFill>
                            <a:schemeClr val="tx1"/>
                          </a:solidFill>
                          <a:effectLst/>
                        </a:rPr>
                        <a:t>Wisst ihr nicht</a:t>
                      </a:r>
                      <a:r>
                        <a:rPr lang="de-CH" sz="2000" b="0" dirty="0">
                          <a:solidFill>
                            <a:schemeClr val="tx1"/>
                          </a:solidFill>
                          <a:effectLst/>
                        </a:rPr>
                        <a:t>, dass ein wenig Sauerteig den ganzen Teig durchsäuert?" (5,6)</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bg1"/>
                    </a:solidFill>
                  </a:tcPr>
                </a:tc>
                <a:extLst>
                  <a:ext uri="{0D108BD9-81ED-4DB2-BD59-A6C34878D82A}">
                    <a16:rowId xmlns:a16="http://schemas.microsoft.com/office/drawing/2014/main" val="3072276203"/>
                  </a:ext>
                </a:extLst>
              </a:tr>
            </a:tbl>
          </a:graphicData>
        </a:graphic>
      </p:graphicFrame>
    </p:spTree>
    <p:extLst>
      <p:ext uri="{BB962C8B-B14F-4D97-AF65-F5344CB8AC3E}">
        <p14:creationId xmlns:p14="http://schemas.microsoft.com/office/powerpoint/2010/main" val="5009092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10650929" cy="553998"/>
          </a:xfrm>
          <a:prstGeom prst="rect">
            <a:avLst/>
          </a:prstGeom>
          <a:noFill/>
        </p:spPr>
        <p:txBody>
          <a:bodyPr wrap="none" rtlCol="0">
            <a:spAutoFit/>
          </a:bodyPr>
          <a:lstStyle/>
          <a:p>
            <a:r>
              <a:rPr lang="de-CH" sz="3000" b="1" dirty="0"/>
              <a:t>Fall von grober Unzucht – Aufforderung zum Ausschluss (5,1 - 13)</a:t>
            </a:r>
            <a:endParaRPr lang="de-CH" sz="3000" dirty="0"/>
          </a:p>
        </p:txBody>
      </p:sp>
      <p:graphicFrame>
        <p:nvGraphicFramePr>
          <p:cNvPr id="2" name="Tabelle 1">
            <a:extLst>
              <a:ext uri="{FF2B5EF4-FFF2-40B4-BE49-F238E27FC236}">
                <a16:creationId xmlns:a16="http://schemas.microsoft.com/office/drawing/2014/main" id="{38A6B996-F265-4102-86BB-0E8CF6639684}"/>
              </a:ext>
            </a:extLst>
          </p:cNvPr>
          <p:cNvGraphicFramePr>
            <a:graphicFrameLocks noGrp="1"/>
          </p:cNvGraphicFramePr>
          <p:nvPr>
            <p:extLst>
              <p:ext uri="{D42A27DB-BD31-4B8C-83A1-F6EECF244321}">
                <p14:modId xmlns:p14="http://schemas.microsoft.com/office/powerpoint/2010/main" val="1694343073"/>
              </p:ext>
            </p:extLst>
          </p:nvPr>
        </p:nvGraphicFramePr>
        <p:xfrm>
          <a:off x="637443" y="1138604"/>
          <a:ext cx="10650928" cy="4962881"/>
        </p:xfrm>
        <a:graphic>
          <a:graphicData uri="http://schemas.openxmlformats.org/drawingml/2006/table">
            <a:tbl>
              <a:tblPr firstRow="1" firstCol="1" bandRow="1">
                <a:tableStyleId>{5C22544A-7EE6-4342-B048-85BDC9FD1C3A}</a:tableStyleId>
              </a:tblPr>
              <a:tblGrid>
                <a:gridCol w="1694342">
                  <a:extLst>
                    <a:ext uri="{9D8B030D-6E8A-4147-A177-3AD203B41FA5}">
                      <a16:colId xmlns:a16="http://schemas.microsoft.com/office/drawing/2014/main" val="3261185982"/>
                    </a:ext>
                  </a:extLst>
                </a:gridCol>
                <a:gridCol w="2624868">
                  <a:extLst>
                    <a:ext uri="{9D8B030D-6E8A-4147-A177-3AD203B41FA5}">
                      <a16:colId xmlns:a16="http://schemas.microsoft.com/office/drawing/2014/main" val="1274860708"/>
                    </a:ext>
                  </a:extLst>
                </a:gridCol>
                <a:gridCol w="6331718">
                  <a:extLst>
                    <a:ext uri="{9D8B030D-6E8A-4147-A177-3AD203B41FA5}">
                      <a16:colId xmlns:a16="http://schemas.microsoft.com/office/drawing/2014/main" val="1099019129"/>
                    </a:ext>
                  </a:extLst>
                </a:gridCol>
              </a:tblGrid>
              <a:tr h="1353503">
                <a:tc>
                  <a:txBody>
                    <a:bodyPr/>
                    <a:lstStyle/>
                    <a:p>
                      <a:pPr>
                        <a:spcAft>
                          <a:spcPts val="0"/>
                        </a:spcAft>
                      </a:pPr>
                      <a:r>
                        <a:rPr lang="de-CH" sz="2000" dirty="0">
                          <a:effectLst/>
                        </a:rPr>
                        <a:t>Problem</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accent5">
                        <a:lumMod val="75000"/>
                      </a:schemeClr>
                    </a:solidFill>
                  </a:tcPr>
                </a:tc>
                <a:tc>
                  <a:txBody>
                    <a:bodyPr/>
                    <a:lstStyle/>
                    <a:p>
                      <a:pPr>
                        <a:spcAft>
                          <a:spcPts val="0"/>
                        </a:spcAft>
                      </a:pPr>
                      <a:r>
                        <a:rPr lang="de-CH" sz="2000" b="0" dirty="0">
                          <a:solidFill>
                            <a:schemeClr val="tx1"/>
                          </a:solidFill>
                          <a:effectLst/>
                        </a:rPr>
                        <a:t>Unzucht (</a:t>
                      </a:r>
                      <a:r>
                        <a:rPr lang="de-CH" sz="2000" b="0" dirty="0" err="1">
                          <a:solidFill>
                            <a:schemeClr val="tx1"/>
                          </a:solidFill>
                          <a:effectLst/>
                        </a:rPr>
                        <a:t>porneia</a:t>
                      </a:r>
                      <a:r>
                        <a:rPr lang="de-CH" sz="2000" b="0" dirty="0">
                          <a:solidFill>
                            <a:schemeClr val="tx1"/>
                          </a:solidFill>
                          <a:effectLst/>
                        </a:rPr>
                        <a:t>)</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accent5">
                        <a:lumMod val="20000"/>
                        <a:lumOff val="80000"/>
                      </a:schemeClr>
                    </a:solidFill>
                  </a:tcPr>
                </a:tc>
                <a:tc>
                  <a:txBody>
                    <a:bodyPr/>
                    <a:lstStyle/>
                    <a:p>
                      <a:pPr>
                        <a:spcAft>
                          <a:spcPts val="0"/>
                        </a:spcAft>
                      </a:pPr>
                      <a:r>
                        <a:rPr lang="de-CH" sz="2000" b="0" dirty="0">
                          <a:solidFill>
                            <a:schemeClr val="tx1"/>
                          </a:solidFill>
                          <a:effectLst/>
                        </a:rPr>
                        <a:t>"Überhaupt hört man von Unzucht unter euch, und zwar von einer solchen Unzucht, die selbst unter den Heiden unerhört ist, dass nämlich einer die Frau seines Vaters hat!" (5,1)</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bg1"/>
                    </a:solidFill>
                  </a:tcPr>
                </a:tc>
                <a:extLst>
                  <a:ext uri="{0D108BD9-81ED-4DB2-BD59-A6C34878D82A}">
                    <a16:rowId xmlns:a16="http://schemas.microsoft.com/office/drawing/2014/main" val="3072254407"/>
                  </a:ext>
                </a:extLst>
              </a:tr>
              <a:tr h="1029212">
                <a:tc>
                  <a:txBody>
                    <a:bodyPr/>
                    <a:lstStyle/>
                    <a:p>
                      <a:pPr>
                        <a:spcAft>
                          <a:spcPts val="0"/>
                        </a:spcAft>
                      </a:pPr>
                      <a:r>
                        <a:rPr lang="de-CH" sz="2000" dirty="0">
                          <a:effectLst/>
                        </a:rPr>
                        <a:t>Haltung der Korinther</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accent5">
                        <a:lumMod val="75000"/>
                      </a:schemeClr>
                    </a:solidFill>
                  </a:tcPr>
                </a:tc>
                <a:tc>
                  <a:txBody>
                    <a:bodyPr/>
                    <a:lstStyle/>
                    <a:p>
                      <a:pPr>
                        <a:spcAft>
                          <a:spcPts val="0"/>
                        </a:spcAft>
                      </a:pPr>
                      <a:r>
                        <a:rPr lang="de-CH" sz="2000" b="0" dirty="0">
                          <a:solidFill>
                            <a:schemeClr val="tx1"/>
                          </a:solidFill>
                          <a:effectLst/>
                        </a:rPr>
                        <a:t>Geistlich arrogant und</a:t>
                      </a:r>
                    </a:p>
                    <a:p>
                      <a:pPr>
                        <a:spcAft>
                          <a:spcPts val="0"/>
                        </a:spcAft>
                      </a:pPr>
                      <a:r>
                        <a:rPr lang="de-CH" sz="2000" b="0" dirty="0">
                          <a:solidFill>
                            <a:schemeClr val="tx1"/>
                          </a:solidFill>
                          <a:effectLst/>
                        </a:rPr>
                        <a:t>überheblich </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accent5">
                        <a:lumMod val="20000"/>
                        <a:lumOff val="80000"/>
                      </a:schemeClr>
                    </a:solidFill>
                  </a:tcPr>
                </a:tc>
                <a:tc>
                  <a:txBody>
                    <a:bodyPr/>
                    <a:lstStyle/>
                    <a:p>
                      <a:pPr>
                        <a:spcAft>
                          <a:spcPts val="0"/>
                        </a:spcAft>
                      </a:pPr>
                      <a:r>
                        <a:rPr lang="de-CH" sz="2000" b="0" dirty="0">
                          <a:solidFill>
                            <a:schemeClr val="tx1"/>
                          </a:solidFill>
                          <a:effectLst/>
                        </a:rPr>
                        <a:t>"Und ihr seid aufgebläht und hättet doch eher Leid tragen sollen, damit der, welcher diese Tat begangen hat, aus eurer Mitte hinweggetan wird!" (5,2)</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bg1"/>
                    </a:solidFill>
                  </a:tcPr>
                </a:tc>
                <a:extLst>
                  <a:ext uri="{0D108BD9-81ED-4DB2-BD59-A6C34878D82A}">
                    <a16:rowId xmlns:a16="http://schemas.microsoft.com/office/drawing/2014/main" val="858104188"/>
                  </a:ext>
                </a:extLst>
              </a:tr>
              <a:tr h="778119">
                <a:tc>
                  <a:txBody>
                    <a:bodyPr/>
                    <a:lstStyle/>
                    <a:p>
                      <a:pPr>
                        <a:spcAft>
                          <a:spcPts val="0"/>
                        </a:spcAft>
                      </a:pPr>
                      <a:r>
                        <a:rPr lang="de-CH" sz="2000" dirty="0">
                          <a:effectLst/>
                        </a:rPr>
                        <a:t>Folgen</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accent5">
                        <a:lumMod val="75000"/>
                      </a:schemeClr>
                    </a:solidFill>
                  </a:tcPr>
                </a:tc>
                <a:tc>
                  <a:txBody>
                    <a:bodyPr/>
                    <a:lstStyle/>
                    <a:p>
                      <a:pPr>
                        <a:spcAft>
                          <a:spcPts val="0"/>
                        </a:spcAft>
                      </a:pPr>
                      <a:r>
                        <a:rPr lang="de-CH" sz="2000" b="0" dirty="0">
                          <a:solidFill>
                            <a:schemeClr val="tx1"/>
                          </a:solidFill>
                          <a:effectLst/>
                        </a:rPr>
                        <a:t>Ausbreitung von Sünde</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accent5">
                        <a:lumMod val="20000"/>
                        <a:lumOff val="80000"/>
                      </a:schemeClr>
                    </a:solidFill>
                  </a:tcPr>
                </a:tc>
                <a:tc>
                  <a:txBody>
                    <a:bodyPr/>
                    <a:lstStyle/>
                    <a:p>
                      <a:pPr>
                        <a:spcAft>
                          <a:spcPts val="0"/>
                        </a:spcAft>
                      </a:pPr>
                      <a:r>
                        <a:rPr lang="de-CH" sz="2000" b="0">
                          <a:solidFill>
                            <a:schemeClr val="tx1"/>
                          </a:solidFill>
                          <a:effectLst/>
                        </a:rPr>
                        <a:t>"Euer Rühmen ist nicht gut! </a:t>
                      </a:r>
                      <a:r>
                        <a:rPr lang="de-CH" sz="2000" b="0" u="sng">
                          <a:solidFill>
                            <a:schemeClr val="tx1"/>
                          </a:solidFill>
                          <a:effectLst/>
                        </a:rPr>
                        <a:t>Wisst ihr nicht</a:t>
                      </a:r>
                      <a:r>
                        <a:rPr lang="de-CH" sz="2000" b="0">
                          <a:solidFill>
                            <a:schemeClr val="tx1"/>
                          </a:solidFill>
                          <a:effectLst/>
                        </a:rPr>
                        <a:t>, dass ein wenig Sauerteig den ganzen Teig durchsäuert?" (5,6)</a:t>
                      </a:r>
                      <a:endParaRPr lang="de-CH" sz="20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bg1"/>
                    </a:solidFill>
                  </a:tcPr>
                </a:tc>
                <a:extLst>
                  <a:ext uri="{0D108BD9-81ED-4DB2-BD59-A6C34878D82A}">
                    <a16:rowId xmlns:a16="http://schemas.microsoft.com/office/drawing/2014/main" val="3072276203"/>
                  </a:ext>
                </a:extLst>
              </a:tr>
              <a:tr h="1802047">
                <a:tc>
                  <a:txBody>
                    <a:bodyPr/>
                    <a:lstStyle/>
                    <a:p>
                      <a:pPr>
                        <a:spcAft>
                          <a:spcPts val="0"/>
                        </a:spcAft>
                      </a:pPr>
                      <a:r>
                        <a:rPr lang="de-CH" sz="2000" dirty="0">
                          <a:effectLst/>
                        </a:rPr>
                        <a:t>Ermahnung</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accent5">
                        <a:lumMod val="75000"/>
                      </a:schemeClr>
                    </a:solidFill>
                  </a:tcPr>
                </a:tc>
                <a:tc>
                  <a:txBody>
                    <a:bodyPr/>
                    <a:lstStyle/>
                    <a:p>
                      <a:pPr>
                        <a:spcAft>
                          <a:spcPts val="0"/>
                        </a:spcAft>
                      </a:pPr>
                      <a:r>
                        <a:rPr lang="de-CH" sz="2000" b="0" dirty="0">
                          <a:solidFill>
                            <a:schemeClr val="tx1"/>
                          </a:solidFill>
                          <a:effectLst/>
                        </a:rPr>
                        <a:t>Keinen Umgang zu haben mit solchen "Brüdern"</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accent5">
                        <a:lumMod val="20000"/>
                        <a:lumOff val="80000"/>
                      </a:schemeClr>
                    </a:solidFill>
                  </a:tcPr>
                </a:tc>
                <a:tc>
                  <a:txBody>
                    <a:bodyPr/>
                    <a:lstStyle/>
                    <a:p>
                      <a:pPr>
                        <a:spcAft>
                          <a:spcPts val="0"/>
                        </a:spcAft>
                      </a:pPr>
                      <a:r>
                        <a:rPr lang="de-CH" sz="2000" b="0" dirty="0">
                          <a:solidFill>
                            <a:schemeClr val="tx1"/>
                          </a:solidFill>
                          <a:effectLst/>
                        </a:rPr>
                        <a:t>"Jetzt aber habe ich euch geschrieben, dass ihr keinen Umgang haben sollt mit jemand, der sich Bruder nennen lässt und dabei ein Unzüchtiger oder Habsüchtiger oder Götzendiener oder Lästerer oder Trunkenbold oder Räuber ist; mit einem solchen sollt ihr nicht einmal essen." (5,11)</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bg1"/>
                    </a:solidFill>
                  </a:tcPr>
                </a:tc>
                <a:extLst>
                  <a:ext uri="{0D108BD9-81ED-4DB2-BD59-A6C34878D82A}">
                    <a16:rowId xmlns:a16="http://schemas.microsoft.com/office/drawing/2014/main" val="3012050144"/>
                  </a:ext>
                </a:extLst>
              </a:tr>
            </a:tbl>
          </a:graphicData>
        </a:graphic>
      </p:graphicFrame>
    </p:spTree>
    <p:extLst>
      <p:ext uri="{BB962C8B-B14F-4D97-AF65-F5344CB8AC3E}">
        <p14:creationId xmlns:p14="http://schemas.microsoft.com/office/powerpoint/2010/main" val="3684057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10650929" cy="553998"/>
          </a:xfrm>
          <a:prstGeom prst="rect">
            <a:avLst/>
          </a:prstGeom>
          <a:noFill/>
        </p:spPr>
        <p:txBody>
          <a:bodyPr wrap="none" rtlCol="0">
            <a:spAutoFit/>
          </a:bodyPr>
          <a:lstStyle/>
          <a:p>
            <a:r>
              <a:rPr lang="de-CH" sz="3000" b="1" dirty="0"/>
              <a:t>Fall von grober Unzucht – Aufforderung zum Ausschluss (5,1 - 13)</a:t>
            </a:r>
            <a:endParaRPr lang="de-CH" sz="3000" dirty="0"/>
          </a:p>
        </p:txBody>
      </p:sp>
      <p:graphicFrame>
        <p:nvGraphicFramePr>
          <p:cNvPr id="2" name="Tabelle 1">
            <a:extLst>
              <a:ext uri="{FF2B5EF4-FFF2-40B4-BE49-F238E27FC236}">
                <a16:creationId xmlns:a16="http://schemas.microsoft.com/office/drawing/2014/main" id="{38A6B996-F265-4102-86BB-0E8CF6639684}"/>
              </a:ext>
            </a:extLst>
          </p:cNvPr>
          <p:cNvGraphicFramePr>
            <a:graphicFrameLocks noGrp="1"/>
          </p:cNvGraphicFramePr>
          <p:nvPr/>
        </p:nvGraphicFramePr>
        <p:xfrm>
          <a:off x="637443" y="1138604"/>
          <a:ext cx="10650928" cy="5647501"/>
        </p:xfrm>
        <a:graphic>
          <a:graphicData uri="http://schemas.openxmlformats.org/drawingml/2006/table">
            <a:tbl>
              <a:tblPr firstRow="1" firstCol="1" bandRow="1">
                <a:tableStyleId>{5C22544A-7EE6-4342-B048-85BDC9FD1C3A}</a:tableStyleId>
              </a:tblPr>
              <a:tblGrid>
                <a:gridCol w="1694342">
                  <a:extLst>
                    <a:ext uri="{9D8B030D-6E8A-4147-A177-3AD203B41FA5}">
                      <a16:colId xmlns:a16="http://schemas.microsoft.com/office/drawing/2014/main" val="3261185982"/>
                    </a:ext>
                  </a:extLst>
                </a:gridCol>
                <a:gridCol w="2624868">
                  <a:extLst>
                    <a:ext uri="{9D8B030D-6E8A-4147-A177-3AD203B41FA5}">
                      <a16:colId xmlns:a16="http://schemas.microsoft.com/office/drawing/2014/main" val="1274860708"/>
                    </a:ext>
                  </a:extLst>
                </a:gridCol>
                <a:gridCol w="6331718">
                  <a:extLst>
                    <a:ext uri="{9D8B030D-6E8A-4147-A177-3AD203B41FA5}">
                      <a16:colId xmlns:a16="http://schemas.microsoft.com/office/drawing/2014/main" val="1099019129"/>
                    </a:ext>
                  </a:extLst>
                </a:gridCol>
              </a:tblGrid>
              <a:tr h="1353503">
                <a:tc>
                  <a:txBody>
                    <a:bodyPr/>
                    <a:lstStyle/>
                    <a:p>
                      <a:pPr>
                        <a:spcAft>
                          <a:spcPts val="0"/>
                        </a:spcAft>
                      </a:pPr>
                      <a:r>
                        <a:rPr lang="de-CH" sz="2000" dirty="0">
                          <a:effectLst/>
                        </a:rPr>
                        <a:t>Problem</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accent5">
                        <a:lumMod val="75000"/>
                      </a:schemeClr>
                    </a:solidFill>
                  </a:tcPr>
                </a:tc>
                <a:tc>
                  <a:txBody>
                    <a:bodyPr/>
                    <a:lstStyle/>
                    <a:p>
                      <a:pPr>
                        <a:spcAft>
                          <a:spcPts val="0"/>
                        </a:spcAft>
                      </a:pPr>
                      <a:r>
                        <a:rPr lang="de-CH" sz="2000" b="0" dirty="0">
                          <a:solidFill>
                            <a:schemeClr val="tx1"/>
                          </a:solidFill>
                          <a:effectLst/>
                        </a:rPr>
                        <a:t>Unzucht (</a:t>
                      </a:r>
                      <a:r>
                        <a:rPr lang="de-CH" sz="2000" b="0" dirty="0" err="1">
                          <a:solidFill>
                            <a:schemeClr val="tx1"/>
                          </a:solidFill>
                          <a:effectLst/>
                        </a:rPr>
                        <a:t>porneia</a:t>
                      </a:r>
                      <a:r>
                        <a:rPr lang="de-CH" sz="2000" b="0" dirty="0">
                          <a:solidFill>
                            <a:schemeClr val="tx1"/>
                          </a:solidFill>
                          <a:effectLst/>
                        </a:rPr>
                        <a:t>)</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accent5">
                        <a:lumMod val="20000"/>
                        <a:lumOff val="80000"/>
                      </a:schemeClr>
                    </a:solidFill>
                  </a:tcPr>
                </a:tc>
                <a:tc>
                  <a:txBody>
                    <a:bodyPr/>
                    <a:lstStyle/>
                    <a:p>
                      <a:pPr>
                        <a:spcAft>
                          <a:spcPts val="0"/>
                        </a:spcAft>
                      </a:pPr>
                      <a:r>
                        <a:rPr lang="de-CH" sz="2000" b="0" dirty="0">
                          <a:solidFill>
                            <a:schemeClr val="tx1"/>
                          </a:solidFill>
                          <a:effectLst/>
                        </a:rPr>
                        <a:t>"Überhaupt hört man von Unzucht unter euch, und zwar von einer solchen Unzucht, die selbst unter den Heiden unerhört ist, dass nämlich einer die Frau seines Vaters hat!" (5,1)</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bg1"/>
                    </a:solidFill>
                  </a:tcPr>
                </a:tc>
                <a:extLst>
                  <a:ext uri="{0D108BD9-81ED-4DB2-BD59-A6C34878D82A}">
                    <a16:rowId xmlns:a16="http://schemas.microsoft.com/office/drawing/2014/main" val="3072254407"/>
                  </a:ext>
                </a:extLst>
              </a:tr>
              <a:tr h="1029212">
                <a:tc>
                  <a:txBody>
                    <a:bodyPr/>
                    <a:lstStyle/>
                    <a:p>
                      <a:pPr>
                        <a:spcAft>
                          <a:spcPts val="0"/>
                        </a:spcAft>
                      </a:pPr>
                      <a:r>
                        <a:rPr lang="de-CH" sz="2000" dirty="0">
                          <a:effectLst/>
                        </a:rPr>
                        <a:t>Haltung der Korinther</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accent5">
                        <a:lumMod val="75000"/>
                      </a:schemeClr>
                    </a:solidFill>
                  </a:tcPr>
                </a:tc>
                <a:tc>
                  <a:txBody>
                    <a:bodyPr/>
                    <a:lstStyle/>
                    <a:p>
                      <a:pPr>
                        <a:spcAft>
                          <a:spcPts val="0"/>
                        </a:spcAft>
                      </a:pPr>
                      <a:r>
                        <a:rPr lang="de-CH" sz="2000" b="0" dirty="0">
                          <a:solidFill>
                            <a:schemeClr val="tx1"/>
                          </a:solidFill>
                          <a:effectLst/>
                        </a:rPr>
                        <a:t>Geistlich arrogant und</a:t>
                      </a:r>
                    </a:p>
                    <a:p>
                      <a:pPr>
                        <a:spcAft>
                          <a:spcPts val="0"/>
                        </a:spcAft>
                      </a:pPr>
                      <a:r>
                        <a:rPr lang="de-CH" sz="2000" b="0" dirty="0">
                          <a:solidFill>
                            <a:schemeClr val="tx1"/>
                          </a:solidFill>
                          <a:effectLst/>
                        </a:rPr>
                        <a:t>überheblich </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accent5">
                        <a:lumMod val="20000"/>
                        <a:lumOff val="80000"/>
                      </a:schemeClr>
                    </a:solidFill>
                  </a:tcPr>
                </a:tc>
                <a:tc>
                  <a:txBody>
                    <a:bodyPr/>
                    <a:lstStyle/>
                    <a:p>
                      <a:pPr>
                        <a:spcAft>
                          <a:spcPts val="0"/>
                        </a:spcAft>
                      </a:pPr>
                      <a:r>
                        <a:rPr lang="de-CH" sz="2000" b="0" dirty="0">
                          <a:solidFill>
                            <a:schemeClr val="tx1"/>
                          </a:solidFill>
                          <a:effectLst/>
                        </a:rPr>
                        <a:t>"Und ihr seid aufgebläht und hättet doch eher Leid tragen sollen, damit der, welcher diese Tat begangen hat, aus eurer Mitte hinweggetan wird!" (5,2)</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bg1"/>
                    </a:solidFill>
                  </a:tcPr>
                </a:tc>
                <a:extLst>
                  <a:ext uri="{0D108BD9-81ED-4DB2-BD59-A6C34878D82A}">
                    <a16:rowId xmlns:a16="http://schemas.microsoft.com/office/drawing/2014/main" val="858104188"/>
                  </a:ext>
                </a:extLst>
              </a:tr>
              <a:tr h="778119">
                <a:tc>
                  <a:txBody>
                    <a:bodyPr/>
                    <a:lstStyle/>
                    <a:p>
                      <a:pPr>
                        <a:spcAft>
                          <a:spcPts val="0"/>
                        </a:spcAft>
                      </a:pPr>
                      <a:r>
                        <a:rPr lang="de-CH" sz="2000" dirty="0">
                          <a:effectLst/>
                        </a:rPr>
                        <a:t>Folgen</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accent5">
                        <a:lumMod val="75000"/>
                      </a:schemeClr>
                    </a:solidFill>
                  </a:tcPr>
                </a:tc>
                <a:tc>
                  <a:txBody>
                    <a:bodyPr/>
                    <a:lstStyle/>
                    <a:p>
                      <a:pPr>
                        <a:spcAft>
                          <a:spcPts val="0"/>
                        </a:spcAft>
                      </a:pPr>
                      <a:r>
                        <a:rPr lang="de-CH" sz="2000" b="0" dirty="0">
                          <a:solidFill>
                            <a:schemeClr val="tx1"/>
                          </a:solidFill>
                          <a:effectLst/>
                        </a:rPr>
                        <a:t>Ausbreitung von Sünde</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accent5">
                        <a:lumMod val="20000"/>
                        <a:lumOff val="80000"/>
                      </a:schemeClr>
                    </a:solidFill>
                  </a:tcPr>
                </a:tc>
                <a:tc>
                  <a:txBody>
                    <a:bodyPr/>
                    <a:lstStyle/>
                    <a:p>
                      <a:pPr>
                        <a:spcAft>
                          <a:spcPts val="0"/>
                        </a:spcAft>
                      </a:pPr>
                      <a:r>
                        <a:rPr lang="de-CH" sz="2000" b="0">
                          <a:solidFill>
                            <a:schemeClr val="tx1"/>
                          </a:solidFill>
                          <a:effectLst/>
                        </a:rPr>
                        <a:t>"Euer Rühmen ist nicht gut! </a:t>
                      </a:r>
                      <a:r>
                        <a:rPr lang="de-CH" sz="2000" b="0" u="sng">
                          <a:solidFill>
                            <a:schemeClr val="tx1"/>
                          </a:solidFill>
                          <a:effectLst/>
                        </a:rPr>
                        <a:t>Wisst ihr nicht</a:t>
                      </a:r>
                      <a:r>
                        <a:rPr lang="de-CH" sz="2000" b="0">
                          <a:solidFill>
                            <a:schemeClr val="tx1"/>
                          </a:solidFill>
                          <a:effectLst/>
                        </a:rPr>
                        <a:t>, dass ein wenig Sauerteig den ganzen Teig durchsäuert?" (5,6)</a:t>
                      </a:r>
                      <a:endParaRPr lang="de-CH" sz="20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bg1"/>
                    </a:solidFill>
                  </a:tcPr>
                </a:tc>
                <a:extLst>
                  <a:ext uri="{0D108BD9-81ED-4DB2-BD59-A6C34878D82A}">
                    <a16:rowId xmlns:a16="http://schemas.microsoft.com/office/drawing/2014/main" val="3072276203"/>
                  </a:ext>
                </a:extLst>
              </a:tr>
              <a:tr h="1802047">
                <a:tc>
                  <a:txBody>
                    <a:bodyPr/>
                    <a:lstStyle/>
                    <a:p>
                      <a:pPr>
                        <a:spcAft>
                          <a:spcPts val="0"/>
                        </a:spcAft>
                      </a:pPr>
                      <a:r>
                        <a:rPr lang="de-CH" sz="2000" dirty="0">
                          <a:effectLst/>
                        </a:rPr>
                        <a:t>Ermahnung</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accent5">
                        <a:lumMod val="75000"/>
                      </a:schemeClr>
                    </a:solidFill>
                  </a:tcPr>
                </a:tc>
                <a:tc>
                  <a:txBody>
                    <a:bodyPr/>
                    <a:lstStyle/>
                    <a:p>
                      <a:pPr>
                        <a:spcAft>
                          <a:spcPts val="0"/>
                        </a:spcAft>
                      </a:pPr>
                      <a:r>
                        <a:rPr lang="de-CH" sz="2000" b="0" dirty="0">
                          <a:solidFill>
                            <a:schemeClr val="tx1"/>
                          </a:solidFill>
                          <a:effectLst/>
                        </a:rPr>
                        <a:t>Keinen Umgang zu haben mit solchen "Brüdern"</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accent5">
                        <a:lumMod val="20000"/>
                        <a:lumOff val="80000"/>
                      </a:schemeClr>
                    </a:solidFill>
                  </a:tcPr>
                </a:tc>
                <a:tc>
                  <a:txBody>
                    <a:bodyPr/>
                    <a:lstStyle/>
                    <a:p>
                      <a:pPr>
                        <a:spcAft>
                          <a:spcPts val="0"/>
                        </a:spcAft>
                      </a:pPr>
                      <a:r>
                        <a:rPr lang="de-CH" sz="2000" b="0">
                          <a:solidFill>
                            <a:schemeClr val="tx1"/>
                          </a:solidFill>
                          <a:effectLst/>
                        </a:rPr>
                        <a:t>"Jetzt aber habe ich euch geschrieben, dass ihr keinen Umgang haben sollt mit jemand, der sich Bruder nennen lässt und dabei ein Unzüchtiger oder Habsüchtiger oder Götzendiener oder Lästerer oder Trunkenbold oder Räuber ist; mit einem solchen sollt ihr nicht einmal essen." (5,11)</a:t>
                      </a:r>
                      <a:endParaRPr lang="de-CH" sz="20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bg1"/>
                    </a:solidFill>
                  </a:tcPr>
                </a:tc>
                <a:extLst>
                  <a:ext uri="{0D108BD9-81ED-4DB2-BD59-A6C34878D82A}">
                    <a16:rowId xmlns:a16="http://schemas.microsoft.com/office/drawing/2014/main" val="3012050144"/>
                  </a:ext>
                </a:extLst>
              </a:tr>
              <a:tr h="684620">
                <a:tc>
                  <a:txBody>
                    <a:bodyPr/>
                    <a:lstStyle/>
                    <a:p>
                      <a:pPr>
                        <a:spcAft>
                          <a:spcPts val="0"/>
                        </a:spcAft>
                      </a:pPr>
                      <a:r>
                        <a:rPr lang="de-CH" sz="2000" dirty="0">
                          <a:effectLst/>
                        </a:rPr>
                        <a:t>Aufforderung</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accent5">
                        <a:lumMod val="75000"/>
                      </a:schemeClr>
                    </a:solidFill>
                  </a:tcPr>
                </a:tc>
                <a:tc>
                  <a:txBody>
                    <a:bodyPr/>
                    <a:lstStyle/>
                    <a:p>
                      <a:pPr>
                        <a:spcAft>
                          <a:spcPts val="0"/>
                        </a:spcAft>
                      </a:pPr>
                      <a:r>
                        <a:rPr lang="de-CH" sz="2000" b="0" dirty="0" err="1">
                          <a:solidFill>
                            <a:schemeClr val="tx1"/>
                          </a:solidFill>
                          <a:effectLst/>
                        </a:rPr>
                        <a:t>Auschluss</a:t>
                      </a:r>
                      <a:r>
                        <a:rPr lang="de-CH" sz="2000" b="0" dirty="0">
                          <a:solidFill>
                            <a:schemeClr val="tx1"/>
                          </a:solidFill>
                          <a:effectLst/>
                        </a:rPr>
                        <a:t> / Gemeindezucht</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accent5">
                        <a:lumMod val="20000"/>
                        <a:lumOff val="80000"/>
                      </a:schemeClr>
                    </a:solidFill>
                  </a:tcPr>
                </a:tc>
                <a:tc>
                  <a:txBody>
                    <a:bodyPr/>
                    <a:lstStyle/>
                    <a:p>
                      <a:pPr>
                        <a:spcAft>
                          <a:spcPts val="0"/>
                        </a:spcAft>
                      </a:pPr>
                      <a:r>
                        <a:rPr lang="de-CH" sz="2000" b="0" dirty="0">
                          <a:solidFill>
                            <a:schemeClr val="tx1"/>
                          </a:solidFill>
                          <a:effectLst/>
                        </a:rPr>
                        <a:t>"Die aber außerhalb sind, richtet Gott. So tut den Bösen aus eurer Mitte hinweg!" (5,13)</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1245" marR="111245" marT="0" marB="0">
                    <a:solidFill>
                      <a:schemeClr val="bg1"/>
                    </a:solidFill>
                  </a:tcPr>
                </a:tc>
                <a:extLst>
                  <a:ext uri="{0D108BD9-81ED-4DB2-BD59-A6C34878D82A}">
                    <a16:rowId xmlns:a16="http://schemas.microsoft.com/office/drawing/2014/main" val="2522418082"/>
                  </a:ext>
                </a:extLst>
              </a:tr>
            </a:tbl>
          </a:graphicData>
        </a:graphic>
      </p:graphicFrame>
    </p:spTree>
    <p:extLst>
      <p:ext uri="{BB962C8B-B14F-4D97-AF65-F5344CB8AC3E}">
        <p14:creationId xmlns:p14="http://schemas.microsoft.com/office/powerpoint/2010/main" val="18097414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843634" cy="553998"/>
          </a:xfrm>
          <a:prstGeom prst="rect">
            <a:avLst/>
          </a:prstGeom>
          <a:noFill/>
        </p:spPr>
        <p:txBody>
          <a:bodyPr wrap="none" rtlCol="0">
            <a:spAutoFit/>
          </a:bodyPr>
          <a:lstStyle/>
          <a:p>
            <a:r>
              <a:rPr lang="de-CH" sz="3000" b="1" dirty="0"/>
              <a:t>Rechtsstreitigkeiten (6,1 - 11)</a:t>
            </a:r>
            <a:endParaRPr lang="de-CH" sz="3000" dirty="0"/>
          </a:p>
        </p:txBody>
      </p:sp>
      <p:graphicFrame>
        <p:nvGraphicFramePr>
          <p:cNvPr id="2" name="Tabelle 1">
            <a:extLst>
              <a:ext uri="{FF2B5EF4-FFF2-40B4-BE49-F238E27FC236}">
                <a16:creationId xmlns:a16="http://schemas.microsoft.com/office/drawing/2014/main" id="{B49B0E44-B051-4503-92B5-5C29ED505FF0}"/>
              </a:ext>
            </a:extLst>
          </p:cNvPr>
          <p:cNvGraphicFramePr>
            <a:graphicFrameLocks noGrp="1"/>
          </p:cNvGraphicFramePr>
          <p:nvPr>
            <p:extLst>
              <p:ext uri="{D42A27DB-BD31-4B8C-83A1-F6EECF244321}">
                <p14:modId xmlns:p14="http://schemas.microsoft.com/office/powerpoint/2010/main" val="513652803"/>
              </p:ext>
            </p:extLst>
          </p:nvPr>
        </p:nvGraphicFramePr>
        <p:xfrm>
          <a:off x="404446" y="1008593"/>
          <a:ext cx="11377246" cy="1712626"/>
        </p:xfrm>
        <a:graphic>
          <a:graphicData uri="http://schemas.openxmlformats.org/drawingml/2006/table">
            <a:tbl>
              <a:tblPr firstRow="1" firstCol="1" bandRow="1">
                <a:tableStyleId>{5C22544A-7EE6-4342-B048-85BDC9FD1C3A}</a:tableStyleId>
              </a:tblPr>
              <a:tblGrid>
                <a:gridCol w="1817709">
                  <a:extLst>
                    <a:ext uri="{9D8B030D-6E8A-4147-A177-3AD203B41FA5}">
                      <a16:colId xmlns:a16="http://schemas.microsoft.com/office/drawing/2014/main" val="138324901"/>
                    </a:ext>
                  </a:extLst>
                </a:gridCol>
                <a:gridCol w="2801573">
                  <a:extLst>
                    <a:ext uri="{9D8B030D-6E8A-4147-A177-3AD203B41FA5}">
                      <a16:colId xmlns:a16="http://schemas.microsoft.com/office/drawing/2014/main" val="3226966866"/>
                    </a:ext>
                  </a:extLst>
                </a:gridCol>
                <a:gridCol w="6757964">
                  <a:extLst>
                    <a:ext uri="{9D8B030D-6E8A-4147-A177-3AD203B41FA5}">
                      <a16:colId xmlns:a16="http://schemas.microsoft.com/office/drawing/2014/main" val="4057054445"/>
                    </a:ext>
                  </a:extLst>
                </a:gridCol>
              </a:tblGrid>
              <a:tr h="1712626">
                <a:tc>
                  <a:txBody>
                    <a:bodyPr/>
                    <a:lstStyle/>
                    <a:p>
                      <a:pPr>
                        <a:spcAft>
                          <a:spcPts val="0"/>
                        </a:spcAft>
                      </a:pPr>
                      <a:r>
                        <a:rPr lang="de-CH" sz="2000" dirty="0">
                          <a:effectLst/>
                        </a:rPr>
                        <a:t>Problem</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2442" marR="112442" marT="0" marB="0">
                    <a:solidFill>
                      <a:schemeClr val="accent5">
                        <a:lumMod val="75000"/>
                      </a:schemeClr>
                    </a:solidFill>
                  </a:tcPr>
                </a:tc>
                <a:tc>
                  <a:txBody>
                    <a:bodyPr/>
                    <a:lstStyle/>
                    <a:p>
                      <a:pPr>
                        <a:spcAft>
                          <a:spcPts val="0"/>
                        </a:spcAft>
                      </a:pPr>
                      <a:r>
                        <a:rPr lang="de-CH" sz="2000" b="0" dirty="0">
                          <a:solidFill>
                            <a:schemeClr val="tx1"/>
                          </a:solidFill>
                          <a:effectLst/>
                        </a:rPr>
                        <a:t>Rechtsstreit unter Geschwistern vor weltlichen Gerichten</a:t>
                      </a:r>
                    </a:p>
                    <a:p>
                      <a:pPr>
                        <a:spcAft>
                          <a:spcPts val="0"/>
                        </a:spcAft>
                      </a:pPr>
                      <a:r>
                        <a:rPr lang="de-CH" sz="2000" b="0" dirty="0">
                          <a:solidFill>
                            <a:schemeClr val="tx1"/>
                          </a:solidFill>
                          <a:effectLst/>
                        </a:rPr>
                        <a:t>(Vermutlich wegen Geldangelegenheiten)</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2442" marR="112442" marT="0" marB="0">
                    <a:solidFill>
                      <a:schemeClr val="accent5">
                        <a:lumMod val="20000"/>
                        <a:lumOff val="80000"/>
                      </a:schemeClr>
                    </a:solidFill>
                  </a:tcPr>
                </a:tc>
                <a:tc>
                  <a:txBody>
                    <a:bodyPr/>
                    <a:lstStyle/>
                    <a:p>
                      <a:pPr>
                        <a:spcAft>
                          <a:spcPts val="0"/>
                        </a:spcAft>
                      </a:pPr>
                      <a:r>
                        <a:rPr lang="de-CH" sz="2000" b="0" dirty="0">
                          <a:solidFill>
                            <a:schemeClr val="tx1"/>
                          </a:solidFill>
                          <a:effectLst/>
                        </a:rPr>
                        <a:t>"Wie kann jemand von euch, der eine Beschwerde gegen einen anderen hat, sich bei den Ungerechten richten lassen anstatt bei den Heiligen?" (6,1)</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2442" marR="112442" marT="0" marB="0">
                    <a:solidFill>
                      <a:schemeClr val="bg1"/>
                    </a:solidFill>
                  </a:tcPr>
                </a:tc>
                <a:extLst>
                  <a:ext uri="{0D108BD9-81ED-4DB2-BD59-A6C34878D82A}">
                    <a16:rowId xmlns:a16="http://schemas.microsoft.com/office/drawing/2014/main" val="2611116313"/>
                  </a:ext>
                </a:extLst>
              </a:tr>
            </a:tbl>
          </a:graphicData>
        </a:graphic>
      </p:graphicFrame>
    </p:spTree>
    <p:extLst>
      <p:ext uri="{BB962C8B-B14F-4D97-AF65-F5344CB8AC3E}">
        <p14:creationId xmlns:p14="http://schemas.microsoft.com/office/powerpoint/2010/main" val="2826143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nodeType="afterEffect">
                                  <p:stCondLst>
                                    <p:cond delay="100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843634" cy="553998"/>
          </a:xfrm>
          <a:prstGeom prst="rect">
            <a:avLst/>
          </a:prstGeom>
          <a:noFill/>
        </p:spPr>
        <p:txBody>
          <a:bodyPr wrap="none" rtlCol="0">
            <a:spAutoFit/>
          </a:bodyPr>
          <a:lstStyle/>
          <a:p>
            <a:r>
              <a:rPr lang="de-CH" sz="3000" b="1" dirty="0"/>
              <a:t>Rechtsstreitigkeiten (6,1 - 11)</a:t>
            </a:r>
            <a:endParaRPr lang="de-CH" sz="3000" dirty="0"/>
          </a:p>
        </p:txBody>
      </p:sp>
      <p:graphicFrame>
        <p:nvGraphicFramePr>
          <p:cNvPr id="2" name="Tabelle 1">
            <a:extLst>
              <a:ext uri="{FF2B5EF4-FFF2-40B4-BE49-F238E27FC236}">
                <a16:creationId xmlns:a16="http://schemas.microsoft.com/office/drawing/2014/main" id="{B49B0E44-B051-4503-92B5-5C29ED505FF0}"/>
              </a:ext>
            </a:extLst>
          </p:cNvPr>
          <p:cNvGraphicFramePr>
            <a:graphicFrameLocks noGrp="1"/>
          </p:cNvGraphicFramePr>
          <p:nvPr>
            <p:extLst>
              <p:ext uri="{D42A27DB-BD31-4B8C-83A1-F6EECF244321}">
                <p14:modId xmlns:p14="http://schemas.microsoft.com/office/powerpoint/2010/main" val="1192910227"/>
              </p:ext>
            </p:extLst>
          </p:nvPr>
        </p:nvGraphicFramePr>
        <p:xfrm>
          <a:off x="404446" y="1008593"/>
          <a:ext cx="11377246" cy="3312826"/>
        </p:xfrm>
        <a:graphic>
          <a:graphicData uri="http://schemas.openxmlformats.org/drawingml/2006/table">
            <a:tbl>
              <a:tblPr firstRow="1" firstCol="1" bandRow="1">
                <a:tableStyleId>{5C22544A-7EE6-4342-B048-85BDC9FD1C3A}</a:tableStyleId>
              </a:tblPr>
              <a:tblGrid>
                <a:gridCol w="1817709">
                  <a:extLst>
                    <a:ext uri="{9D8B030D-6E8A-4147-A177-3AD203B41FA5}">
                      <a16:colId xmlns:a16="http://schemas.microsoft.com/office/drawing/2014/main" val="138324901"/>
                    </a:ext>
                  </a:extLst>
                </a:gridCol>
                <a:gridCol w="2801573">
                  <a:extLst>
                    <a:ext uri="{9D8B030D-6E8A-4147-A177-3AD203B41FA5}">
                      <a16:colId xmlns:a16="http://schemas.microsoft.com/office/drawing/2014/main" val="3226966866"/>
                    </a:ext>
                  </a:extLst>
                </a:gridCol>
                <a:gridCol w="6757964">
                  <a:extLst>
                    <a:ext uri="{9D8B030D-6E8A-4147-A177-3AD203B41FA5}">
                      <a16:colId xmlns:a16="http://schemas.microsoft.com/office/drawing/2014/main" val="4057054445"/>
                    </a:ext>
                  </a:extLst>
                </a:gridCol>
              </a:tblGrid>
              <a:tr h="1712626">
                <a:tc>
                  <a:txBody>
                    <a:bodyPr/>
                    <a:lstStyle/>
                    <a:p>
                      <a:pPr>
                        <a:spcAft>
                          <a:spcPts val="0"/>
                        </a:spcAft>
                      </a:pPr>
                      <a:r>
                        <a:rPr lang="de-CH" sz="2000" dirty="0">
                          <a:effectLst/>
                        </a:rPr>
                        <a:t>Problem</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2442" marR="112442" marT="0" marB="0">
                    <a:solidFill>
                      <a:schemeClr val="accent5">
                        <a:lumMod val="75000"/>
                      </a:schemeClr>
                    </a:solidFill>
                  </a:tcPr>
                </a:tc>
                <a:tc>
                  <a:txBody>
                    <a:bodyPr/>
                    <a:lstStyle/>
                    <a:p>
                      <a:pPr>
                        <a:spcAft>
                          <a:spcPts val="0"/>
                        </a:spcAft>
                      </a:pPr>
                      <a:r>
                        <a:rPr lang="de-CH" sz="2000" b="0" dirty="0">
                          <a:solidFill>
                            <a:schemeClr val="tx1"/>
                          </a:solidFill>
                          <a:effectLst/>
                        </a:rPr>
                        <a:t>Rechtsstreit unter Geschwistern vor weltlichen Gerichten</a:t>
                      </a:r>
                    </a:p>
                    <a:p>
                      <a:pPr>
                        <a:spcAft>
                          <a:spcPts val="0"/>
                        </a:spcAft>
                      </a:pPr>
                      <a:r>
                        <a:rPr lang="de-CH" sz="2000" b="0" dirty="0">
                          <a:solidFill>
                            <a:schemeClr val="tx1"/>
                          </a:solidFill>
                          <a:effectLst/>
                        </a:rPr>
                        <a:t>(Vermutlich wegen Geldangelegenheiten)</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2442" marR="112442" marT="0" marB="0">
                    <a:solidFill>
                      <a:schemeClr val="accent5">
                        <a:lumMod val="20000"/>
                        <a:lumOff val="80000"/>
                      </a:schemeClr>
                    </a:solidFill>
                  </a:tcPr>
                </a:tc>
                <a:tc>
                  <a:txBody>
                    <a:bodyPr/>
                    <a:lstStyle/>
                    <a:p>
                      <a:pPr>
                        <a:spcAft>
                          <a:spcPts val="0"/>
                        </a:spcAft>
                      </a:pPr>
                      <a:r>
                        <a:rPr lang="de-CH" sz="2000" b="0" dirty="0">
                          <a:solidFill>
                            <a:schemeClr val="tx1"/>
                          </a:solidFill>
                          <a:effectLst/>
                        </a:rPr>
                        <a:t>"Wie kann jemand von euch, der eine Beschwerde gegen einen anderen hat, sich bei den Ungerechten richten lassen anstatt bei den Heiligen?" (6,1)</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2442" marR="112442" marT="0" marB="0">
                    <a:solidFill>
                      <a:schemeClr val="bg1"/>
                    </a:solidFill>
                  </a:tcPr>
                </a:tc>
                <a:extLst>
                  <a:ext uri="{0D108BD9-81ED-4DB2-BD59-A6C34878D82A}">
                    <a16:rowId xmlns:a16="http://schemas.microsoft.com/office/drawing/2014/main" val="2611116313"/>
                  </a:ext>
                </a:extLst>
              </a:tr>
              <a:tr h="1600200">
                <a:tc>
                  <a:txBody>
                    <a:bodyPr/>
                    <a:lstStyle/>
                    <a:p>
                      <a:pPr>
                        <a:spcAft>
                          <a:spcPts val="0"/>
                        </a:spcAft>
                      </a:pPr>
                      <a:r>
                        <a:rPr lang="de-CH" sz="2000" dirty="0">
                          <a:effectLst/>
                        </a:rPr>
                        <a:t>Stand der Heiligen</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2442" marR="112442" marT="0" marB="0">
                    <a:solidFill>
                      <a:schemeClr val="accent5">
                        <a:lumMod val="75000"/>
                      </a:schemeClr>
                    </a:solidFill>
                  </a:tcPr>
                </a:tc>
                <a:tc>
                  <a:txBody>
                    <a:bodyPr/>
                    <a:lstStyle/>
                    <a:p>
                      <a:pPr>
                        <a:spcAft>
                          <a:spcPts val="0"/>
                        </a:spcAft>
                      </a:pPr>
                      <a:r>
                        <a:rPr lang="de-CH" sz="2000" b="0" dirty="0">
                          <a:solidFill>
                            <a:schemeClr val="tx1"/>
                          </a:solidFill>
                          <a:effectLst/>
                        </a:rPr>
                        <a:t>Befähigt von Gott </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2442" marR="112442" marT="0" marB="0">
                    <a:solidFill>
                      <a:schemeClr val="accent5">
                        <a:lumMod val="20000"/>
                        <a:lumOff val="80000"/>
                      </a:schemeClr>
                    </a:solidFill>
                  </a:tcPr>
                </a:tc>
                <a:tc>
                  <a:txBody>
                    <a:bodyPr/>
                    <a:lstStyle/>
                    <a:p>
                      <a:pPr>
                        <a:spcAft>
                          <a:spcPts val="0"/>
                        </a:spcAft>
                      </a:pPr>
                      <a:r>
                        <a:rPr lang="de-CH" sz="2000" dirty="0">
                          <a:solidFill>
                            <a:schemeClr val="tx1"/>
                          </a:solidFill>
                          <a:effectLst/>
                        </a:rPr>
                        <a:t>"</a:t>
                      </a:r>
                      <a:r>
                        <a:rPr lang="de-CH" sz="2000" u="sng" dirty="0">
                          <a:solidFill>
                            <a:schemeClr val="tx1"/>
                          </a:solidFill>
                          <a:effectLst/>
                        </a:rPr>
                        <a:t>Wisst ihr nicht</a:t>
                      </a:r>
                      <a:r>
                        <a:rPr lang="de-CH" sz="2000" dirty="0">
                          <a:solidFill>
                            <a:schemeClr val="tx1"/>
                          </a:solidFill>
                          <a:effectLst/>
                        </a:rPr>
                        <a:t>, dass die Heiligen die Welt richten werden? Wenn nun durch euch die Welt gerichtet werden soll, seid ihr dann unwürdig, über die allergeringsten Dinge zu entscheiden? </a:t>
                      </a:r>
                      <a:r>
                        <a:rPr lang="de-CH" sz="2000" u="sng" dirty="0">
                          <a:solidFill>
                            <a:schemeClr val="tx1"/>
                          </a:solidFill>
                          <a:effectLst/>
                        </a:rPr>
                        <a:t>Wisst ihr nicht</a:t>
                      </a:r>
                      <a:r>
                        <a:rPr lang="de-CH" sz="2000" dirty="0">
                          <a:solidFill>
                            <a:schemeClr val="tx1"/>
                          </a:solidFill>
                          <a:effectLst/>
                        </a:rPr>
                        <a:t>, dass wir Engel richten werden?" (6,2+3)</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2442" marR="112442" marT="0" marB="0">
                    <a:solidFill>
                      <a:schemeClr val="bg1"/>
                    </a:solidFill>
                  </a:tcPr>
                </a:tc>
                <a:extLst>
                  <a:ext uri="{0D108BD9-81ED-4DB2-BD59-A6C34878D82A}">
                    <a16:rowId xmlns:a16="http://schemas.microsoft.com/office/drawing/2014/main" val="4214798129"/>
                  </a:ext>
                </a:extLst>
              </a:tr>
            </a:tbl>
          </a:graphicData>
        </a:graphic>
      </p:graphicFrame>
    </p:spTree>
    <p:extLst>
      <p:ext uri="{BB962C8B-B14F-4D97-AF65-F5344CB8AC3E}">
        <p14:creationId xmlns:p14="http://schemas.microsoft.com/office/powerpoint/2010/main" val="21800359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843634" cy="553998"/>
          </a:xfrm>
          <a:prstGeom prst="rect">
            <a:avLst/>
          </a:prstGeom>
          <a:noFill/>
        </p:spPr>
        <p:txBody>
          <a:bodyPr wrap="none" rtlCol="0">
            <a:spAutoFit/>
          </a:bodyPr>
          <a:lstStyle/>
          <a:p>
            <a:r>
              <a:rPr lang="de-CH" sz="3000" b="1" dirty="0"/>
              <a:t>Rechtsstreitigkeiten (6,1 - 11)</a:t>
            </a:r>
            <a:endParaRPr lang="de-CH" sz="3000" dirty="0"/>
          </a:p>
        </p:txBody>
      </p:sp>
      <p:graphicFrame>
        <p:nvGraphicFramePr>
          <p:cNvPr id="2" name="Tabelle 1">
            <a:extLst>
              <a:ext uri="{FF2B5EF4-FFF2-40B4-BE49-F238E27FC236}">
                <a16:creationId xmlns:a16="http://schemas.microsoft.com/office/drawing/2014/main" id="{B49B0E44-B051-4503-92B5-5C29ED505FF0}"/>
              </a:ext>
            </a:extLst>
          </p:cNvPr>
          <p:cNvGraphicFramePr>
            <a:graphicFrameLocks noGrp="1"/>
          </p:cNvGraphicFramePr>
          <p:nvPr>
            <p:extLst>
              <p:ext uri="{D42A27DB-BD31-4B8C-83A1-F6EECF244321}">
                <p14:modId xmlns:p14="http://schemas.microsoft.com/office/powerpoint/2010/main" val="2791837654"/>
              </p:ext>
            </p:extLst>
          </p:nvPr>
        </p:nvGraphicFramePr>
        <p:xfrm>
          <a:off x="404446" y="1008593"/>
          <a:ext cx="11377246" cy="4451430"/>
        </p:xfrm>
        <a:graphic>
          <a:graphicData uri="http://schemas.openxmlformats.org/drawingml/2006/table">
            <a:tbl>
              <a:tblPr firstRow="1" firstCol="1" bandRow="1">
                <a:tableStyleId>{5C22544A-7EE6-4342-B048-85BDC9FD1C3A}</a:tableStyleId>
              </a:tblPr>
              <a:tblGrid>
                <a:gridCol w="1817709">
                  <a:extLst>
                    <a:ext uri="{9D8B030D-6E8A-4147-A177-3AD203B41FA5}">
                      <a16:colId xmlns:a16="http://schemas.microsoft.com/office/drawing/2014/main" val="138324901"/>
                    </a:ext>
                  </a:extLst>
                </a:gridCol>
                <a:gridCol w="2801573">
                  <a:extLst>
                    <a:ext uri="{9D8B030D-6E8A-4147-A177-3AD203B41FA5}">
                      <a16:colId xmlns:a16="http://schemas.microsoft.com/office/drawing/2014/main" val="3226966866"/>
                    </a:ext>
                  </a:extLst>
                </a:gridCol>
                <a:gridCol w="6757964">
                  <a:extLst>
                    <a:ext uri="{9D8B030D-6E8A-4147-A177-3AD203B41FA5}">
                      <a16:colId xmlns:a16="http://schemas.microsoft.com/office/drawing/2014/main" val="4057054445"/>
                    </a:ext>
                  </a:extLst>
                </a:gridCol>
              </a:tblGrid>
              <a:tr h="1712626">
                <a:tc>
                  <a:txBody>
                    <a:bodyPr/>
                    <a:lstStyle/>
                    <a:p>
                      <a:pPr>
                        <a:spcAft>
                          <a:spcPts val="0"/>
                        </a:spcAft>
                      </a:pPr>
                      <a:r>
                        <a:rPr lang="de-CH" sz="2000" dirty="0">
                          <a:effectLst/>
                        </a:rPr>
                        <a:t>Problem</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2442" marR="112442" marT="0" marB="0">
                    <a:solidFill>
                      <a:schemeClr val="accent5">
                        <a:lumMod val="75000"/>
                      </a:schemeClr>
                    </a:solidFill>
                  </a:tcPr>
                </a:tc>
                <a:tc>
                  <a:txBody>
                    <a:bodyPr/>
                    <a:lstStyle/>
                    <a:p>
                      <a:pPr>
                        <a:spcAft>
                          <a:spcPts val="0"/>
                        </a:spcAft>
                      </a:pPr>
                      <a:r>
                        <a:rPr lang="de-CH" sz="2000" b="0" dirty="0">
                          <a:solidFill>
                            <a:schemeClr val="tx1"/>
                          </a:solidFill>
                          <a:effectLst/>
                        </a:rPr>
                        <a:t>Rechtsstreit unter Geschwistern vor weltlichen Gerichten</a:t>
                      </a:r>
                    </a:p>
                    <a:p>
                      <a:pPr>
                        <a:spcAft>
                          <a:spcPts val="0"/>
                        </a:spcAft>
                      </a:pPr>
                      <a:r>
                        <a:rPr lang="de-CH" sz="2000" b="0" dirty="0">
                          <a:solidFill>
                            <a:schemeClr val="tx1"/>
                          </a:solidFill>
                          <a:effectLst/>
                        </a:rPr>
                        <a:t>(Vermutlich wegen Geldangelegenheiten)</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2442" marR="112442" marT="0" marB="0">
                    <a:solidFill>
                      <a:schemeClr val="accent5">
                        <a:lumMod val="20000"/>
                        <a:lumOff val="80000"/>
                      </a:schemeClr>
                    </a:solidFill>
                  </a:tcPr>
                </a:tc>
                <a:tc>
                  <a:txBody>
                    <a:bodyPr/>
                    <a:lstStyle/>
                    <a:p>
                      <a:pPr>
                        <a:spcAft>
                          <a:spcPts val="0"/>
                        </a:spcAft>
                      </a:pPr>
                      <a:r>
                        <a:rPr lang="de-CH" sz="2000" b="0" dirty="0">
                          <a:solidFill>
                            <a:schemeClr val="tx1"/>
                          </a:solidFill>
                          <a:effectLst/>
                        </a:rPr>
                        <a:t>"Wie kann jemand von euch, der eine Beschwerde gegen einen anderen hat, sich bei den Ungerechten richten lassen anstatt bei den Heiligen?" (6,1)</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2442" marR="112442" marT="0" marB="0">
                    <a:solidFill>
                      <a:schemeClr val="bg1"/>
                    </a:solidFill>
                  </a:tcPr>
                </a:tc>
                <a:extLst>
                  <a:ext uri="{0D108BD9-81ED-4DB2-BD59-A6C34878D82A}">
                    <a16:rowId xmlns:a16="http://schemas.microsoft.com/office/drawing/2014/main" val="2611116313"/>
                  </a:ext>
                </a:extLst>
              </a:tr>
              <a:tr h="1600200">
                <a:tc>
                  <a:txBody>
                    <a:bodyPr/>
                    <a:lstStyle/>
                    <a:p>
                      <a:pPr>
                        <a:spcAft>
                          <a:spcPts val="0"/>
                        </a:spcAft>
                      </a:pPr>
                      <a:r>
                        <a:rPr lang="de-CH" sz="2000" dirty="0">
                          <a:effectLst/>
                        </a:rPr>
                        <a:t>Stand der Heiligen</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2442" marR="112442" marT="0" marB="0">
                    <a:solidFill>
                      <a:schemeClr val="accent5">
                        <a:lumMod val="75000"/>
                      </a:schemeClr>
                    </a:solidFill>
                  </a:tcPr>
                </a:tc>
                <a:tc>
                  <a:txBody>
                    <a:bodyPr/>
                    <a:lstStyle/>
                    <a:p>
                      <a:pPr>
                        <a:spcAft>
                          <a:spcPts val="0"/>
                        </a:spcAft>
                      </a:pPr>
                      <a:r>
                        <a:rPr lang="de-CH" sz="2000" b="0" dirty="0">
                          <a:solidFill>
                            <a:schemeClr val="tx1"/>
                          </a:solidFill>
                          <a:effectLst/>
                        </a:rPr>
                        <a:t>Befähigt von Gott </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2442" marR="112442" marT="0" marB="0">
                    <a:solidFill>
                      <a:schemeClr val="accent5">
                        <a:lumMod val="20000"/>
                        <a:lumOff val="80000"/>
                      </a:schemeClr>
                    </a:solidFill>
                  </a:tcPr>
                </a:tc>
                <a:tc>
                  <a:txBody>
                    <a:bodyPr/>
                    <a:lstStyle/>
                    <a:p>
                      <a:pPr>
                        <a:spcAft>
                          <a:spcPts val="0"/>
                        </a:spcAft>
                      </a:pPr>
                      <a:r>
                        <a:rPr lang="de-CH" sz="2000" dirty="0">
                          <a:solidFill>
                            <a:schemeClr val="tx1"/>
                          </a:solidFill>
                          <a:effectLst/>
                        </a:rPr>
                        <a:t>"</a:t>
                      </a:r>
                      <a:r>
                        <a:rPr lang="de-CH" sz="2000" u="sng" dirty="0">
                          <a:solidFill>
                            <a:schemeClr val="tx1"/>
                          </a:solidFill>
                          <a:effectLst/>
                        </a:rPr>
                        <a:t>Wisst ihr nicht</a:t>
                      </a:r>
                      <a:r>
                        <a:rPr lang="de-CH" sz="2000" dirty="0">
                          <a:solidFill>
                            <a:schemeClr val="tx1"/>
                          </a:solidFill>
                          <a:effectLst/>
                        </a:rPr>
                        <a:t>, dass die Heiligen die Welt richten werden? Wenn nun durch euch die Welt gerichtet werden soll, seid ihr dann unwürdig, über die allergeringsten Dinge zu entscheiden? </a:t>
                      </a:r>
                      <a:r>
                        <a:rPr lang="de-CH" sz="2000" u="sng" dirty="0">
                          <a:solidFill>
                            <a:schemeClr val="tx1"/>
                          </a:solidFill>
                          <a:effectLst/>
                        </a:rPr>
                        <a:t>Wisst ihr nicht</a:t>
                      </a:r>
                      <a:r>
                        <a:rPr lang="de-CH" sz="2000" dirty="0">
                          <a:solidFill>
                            <a:schemeClr val="tx1"/>
                          </a:solidFill>
                          <a:effectLst/>
                        </a:rPr>
                        <a:t>, dass wir Engel richten werden?" (6,2+3)</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2442" marR="112442" marT="0" marB="0">
                    <a:solidFill>
                      <a:schemeClr val="bg1"/>
                    </a:solidFill>
                  </a:tcPr>
                </a:tc>
                <a:extLst>
                  <a:ext uri="{0D108BD9-81ED-4DB2-BD59-A6C34878D82A}">
                    <a16:rowId xmlns:a16="http://schemas.microsoft.com/office/drawing/2014/main" val="4214798129"/>
                  </a:ext>
                </a:extLst>
              </a:tr>
              <a:tr h="1138604">
                <a:tc>
                  <a:txBody>
                    <a:bodyPr/>
                    <a:lstStyle/>
                    <a:p>
                      <a:pPr>
                        <a:spcAft>
                          <a:spcPts val="0"/>
                        </a:spcAft>
                      </a:pPr>
                      <a:r>
                        <a:rPr lang="de-CH" sz="2000" dirty="0">
                          <a:effectLst/>
                        </a:rPr>
                        <a:t>Ermahnung</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2442" marR="112442" marT="0" marB="0">
                    <a:solidFill>
                      <a:schemeClr val="accent5">
                        <a:lumMod val="75000"/>
                      </a:schemeClr>
                    </a:solidFill>
                  </a:tcPr>
                </a:tc>
                <a:tc>
                  <a:txBody>
                    <a:bodyPr/>
                    <a:lstStyle/>
                    <a:p>
                      <a:pPr>
                        <a:spcAft>
                          <a:spcPts val="0"/>
                        </a:spcAft>
                      </a:pPr>
                      <a:r>
                        <a:rPr lang="de-CH" sz="2000" b="0" dirty="0">
                          <a:solidFill>
                            <a:schemeClr val="tx1"/>
                          </a:solidFill>
                          <a:effectLst/>
                        </a:rPr>
                        <a:t>Regelt das in der Gemeinde</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2442" marR="112442" marT="0" marB="0">
                    <a:solidFill>
                      <a:schemeClr val="accent5">
                        <a:lumMod val="20000"/>
                        <a:lumOff val="80000"/>
                      </a:schemeClr>
                    </a:solidFill>
                  </a:tcPr>
                </a:tc>
                <a:tc>
                  <a:txBody>
                    <a:bodyPr/>
                    <a:lstStyle/>
                    <a:p>
                      <a:pPr>
                        <a:spcAft>
                          <a:spcPts val="0"/>
                        </a:spcAft>
                      </a:pPr>
                      <a:r>
                        <a:rPr lang="de-CH" sz="2000" dirty="0">
                          <a:solidFill>
                            <a:schemeClr val="tx1"/>
                          </a:solidFill>
                          <a:effectLst/>
                        </a:rPr>
                        <a:t>"Zur Beschämung sage ich’s euch: Demnach ist also nicht ein einziger Weiser unter euch, der ein unparteiisches Urteil fällen könnte für seinen Bruder." (6,5)</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2442" marR="112442" marT="0" marB="0">
                    <a:solidFill>
                      <a:schemeClr val="bg1"/>
                    </a:solidFill>
                  </a:tcPr>
                </a:tc>
                <a:extLst>
                  <a:ext uri="{0D108BD9-81ED-4DB2-BD59-A6C34878D82A}">
                    <a16:rowId xmlns:a16="http://schemas.microsoft.com/office/drawing/2014/main" val="453441477"/>
                  </a:ext>
                </a:extLst>
              </a:tr>
            </a:tbl>
          </a:graphicData>
        </a:graphic>
      </p:graphicFrame>
    </p:spTree>
    <p:extLst>
      <p:ext uri="{BB962C8B-B14F-4D97-AF65-F5344CB8AC3E}">
        <p14:creationId xmlns:p14="http://schemas.microsoft.com/office/powerpoint/2010/main" val="8486584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843634" cy="553998"/>
          </a:xfrm>
          <a:prstGeom prst="rect">
            <a:avLst/>
          </a:prstGeom>
          <a:noFill/>
        </p:spPr>
        <p:txBody>
          <a:bodyPr wrap="none" rtlCol="0">
            <a:spAutoFit/>
          </a:bodyPr>
          <a:lstStyle/>
          <a:p>
            <a:r>
              <a:rPr lang="de-CH" sz="3000" b="1" dirty="0"/>
              <a:t>Rechtsstreitigkeiten (6,1 - 11)</a:t>
            </a:r>
            <a:endParaRPr lang="de-CH" sz="3000" dirty="0"/>
          </a:p>
        </p:txBody>
      </p:sp>
      <p:graphicFrame>
        <p:nvGraphicFramePr>
          <p:cNvPr id="2" name="Tabelle 1">
            <a:extLst>
              <a:ext uri="{FF2B5EF4-FFF2-40B4-BE49-F238E27FC236}">
                <a16:creationId xmlns:a16="http://schemas.microsoft.com/office/drawing/2014/main" id="{B49B0E44-B051-4503-92B5-5C29ED505FF0}"/>
              </a:ext>
            </a:extLst>
          </p:cNvPr>
          <p:cNvGraphicFramePr>
            <a:graphicFrameLocks noGrp="1"/>
          </p:cNvGraphicFramePr>
          <p:nvPr>
            <p:extLst>
              <p:ext uri="{D42A27DB-BD31-4B8C-83A1-F6EECF244321}">
                <p14:modId xmlns:p14="http://schemas.microsoft.com/office/powerpoint/2010/main" val="3812332694"/>
              </p:ext>
            </p:extLst>
          </p:nvPr>
        </p:nvGraphicFramePr>
        <p:xfrm>
          <a:off x="404446" y="1008593"/>
          <a:ext cx="11377246" cy="5764292"/>
        </p:xfrm>
        <a:graphic>
          <a:graphicData uri="http://schemas.openxmlformats.org/drawingml/2006/table">
            <a:tbl>
              <a:tblPr firstRow="1" firstCol="1" bandRow="1">
                <a:tableStyleId>{5C22544A-7EE6-4342-B048-85BDC9FD1C3A}</a:tableStyleId>
              </a:tblPr>
              <a:tblGrid>
                <a:gridCol w="1817709">
                  <a:extLst>
                    <a:ext uri="{9D8B030D-6E8A-4147-A177-3AD203B41FA5}">
                      <a16:colId xmlns:a16="http://schemas.microsoft.com/office/drawing/2014/main" val="138324901"/>
                    </a:ext>
                  </a:extLst>
                </a:gridCol>
                <a:gridCol w="2801573">
                  <a:extLst>
                    <a:ext uri="{9D8B030D-6E8A-4147-A177-3AD203B41FA5}">
                      <a16:colId xmlns:a16="http://schemas.microsoft.com/office/drawing/2014/main" val="3226966866"/>
                    </a:ext>
                  </a:extLst>
                </a:gridCol>
                <a:gridCol w="6757964">
                  <a:extLst>
                    <a:ext uri="{9D8B030D-6E8A-4147-A177-3AD203B41FA5}">
                      <a16:colId xmlns:a16="http://schemas.microsoft.com/office/drawing/2014/main" val="4057054445"/>
                    </a:ext>
                  </a:extLst>
                </a:gridCol>
              </a:tblGrid>
              <a:tr h="1712626">
                <a:tc>
                  <a:txBody>
                    <a:bodyPr/>
                    <a:lstStyle/>
                    <a:p>
                      <a:pPr>
                        <a:spcAft>
                          <a:spcPts val="0"/>
                        </a:spcAft>
                      </a:pPr>
                      <a:r>
                        <a:rPr lang="de-CH" sz="2000" dirty="0">
                          <a:effectLst/>
                        </a:rPr>
                        <a:t>Problem</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2442" marR="112442" marT="0" marB="0">
                    <a:solidFill>
                      <a:schemeClr val="accent5">
                        <a:lumMod val="75000"/>
                      </a:schemeClr>
                    </a:solidFill>
                  </a:tcPr>
                </a:tc>
                <a:tc>
                  <a:txBody>
                    <a:bodyPr/>
                    <a:lstStyle/>
                    <a:p>
                      <a:pPr>
                        <a:spcAft>
                          <a:spcPts val="0"/>
                        </a:spcAft>
                      </a:pPr>
                      <a:r>
                        <a:rPr lang="de-CH" sz="2000" b="0" dirty="0">
                          <a:solidFill>
                            <a:schemeClr val="tx1"/>
                          </a:solidFill>
                          <a:effectLst/>
                        </a:rPr>
                        <a:t>Rechtsstreit unter Geschwistern vor weltlichen Gerichten</a:t>
                      </a:r>
                    </a:p>
                    <a:p>
                      <a:pPr>
                        <a:spcAft>
                          <a:spcPts val="0"/>
                        </a:spcAft>
                      </a:pPr>
                      <a:r>
                        <a:rPr lang="de-CH" sz="2000" b="0" dirty="0">
                          <a:solidFill>
                            <a:schemeClr val="tx1"/>
                          </a:solidFill>
                          <a:effectLst/>
                        </a:rPr>
                        <a:t>(Vermutlich wegen Geldangelegenheiten)</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2442" marR="112442" marT="0" marB="0">
                    <a:solidFill>
                      <a:schemeClr val="accent5">
                        <a:lumMod val="20000"/>
                        <a:lumOff val="80000"/>
                      </a:schemeClr>
                    </a:solidFill>
                  </a:tcPr>
                </a:tc>
                <a:tc>
                  <a:txBody>
                    <a:bodyPr/>
                    <a:lstStyle/>
                    <a:p>
                      <a:pPr>
                        <a:spcAft>
                          <a:spcPts val="0"/>
                        </a:spcAft>
                      </a:pPr>
                      <a:r>
                        <a:rPr lang="de-CH" sz="2000" b="0" dirty="0">
                          <a:solidFill>
                            <a:schemeClr val="tx1"/>
                          </a:solidFill>
                          <a:effectLst/>
                        </a:rPr>
                        <a:t>"Wie kann jemand von euch, der eine Beschwerde gegen einen anderen hat, sich bei den Ungerechten richten lassen anstatt bei den Heiligen?" (6,1)</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2442" marR="112442" marT="0" marB="0">
                    <a:solidFill>
                      <a:schemeClr val="bg1"/>
                    </a:solidFill>
                  </a:tcPr>
                </a:tc>
                <a:extLst>
                  <a:ext uri="{0D108BD9-81ED-4DB2-BD59-A6C34878D82A}">
                    <a16:rowId xmlns:a16="http://schemas.microsoft.com/office/drawing/2014/main" val="2611116313"/>
                  </a:ext>
                </a:extLst>
              </a:tr>
              <a:tr h="1600200">
                <a:tc>
                  <a:txBody>
                    <a:bodyPr/>
                    <a:lstStyle/>
                    <a:p>
                      <a:pPr>
                        <a:spcAft>
                          <a:spcPts val="0"/>
                        </a:spcAft>
                      </a:pPr>
                      <a:r>
                        <a:rPr lang="de-CH" sz="2000" dirty="0">
                          <a:effectLst/>
                        </a:rPr>
                        <a:t>Stand der Heiligen</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2442" marR="112442" marT="0" marB="0">
                    <a:solidFill>
                      <a:schemeClr val="accent5">
                        <a:lumMod val="75000"/>
                      </a:schemeClr>
                    </a:solidFill>
                  </a:tcPr>
                </a:tc>
                <a:tc>
                  <a:txBody>
                    <a:bodyPr/>
                    <a:lstStyle/>
                    <a:p>
                      <a:pPr>
                        <a:spcAft>
                          <a:spcPts val="0"/>
                        </a:spcAft>
                      </a:pPr>
                      <a:r>
                        <a:rPr lang="de-CH" sz="2000" b="0">
                          <a:solidFill>
                            <a:schemeClr val="tx1"/>
                          </a:solidFill>
                          <a:effectLst/>
                        </a:rPr>
                        <a:t>Befähigt </a:t>
                      </a:r>
                      <a:r>
                        <a:rPr lang="de-CH" sz="2000" b="0" dirty="0">
                          <a:solidFill>
                            <a:schemeClr val="tx1"/>
                          </a:solidFill>
                          <a:effectLst/>
                        </a:rPr>
                        <a:t>von Gott </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2442" marR="112442" marT="0" marB="0">
                    <a:solidFill>
                      <a:schemeClr val="accent5">
                        <a:lumMod val="20000"/>
                        <a:lumOff val="80000"/>
                      </a:schemeClr>
                    </a:solidFill>
                  </a:tcPr>
                </a:tc>
                <a:tc>
                  <a:txBody>
                    <a:bodyPr/>
                    <a:lstStyle/>
                    <a:p>
                      <a:pPr>
                        <a:spcAft>
                          <a:spcPts val="0"/>
                        </a:spcAft>
                      </a:pPr>
                      <a:r>
                        <a:rPr lang="de-CH" sz="2000" dirty="0">
                          <a:solidFill>
                            <a:schemeClr val="tx1"/>
                          </a:solidFill>
                          <a:effectLst/>
                        </a:rPr>
                        <a:t>"</a:t>
                      </a:r>
                      <a:r>
                        <a:rPr lang="de-CH" sz="2000" u="sng" dirty="0">
                          <a:solidFill>
                            <a:schemeClr val="tx1"/>
                          </a:solidFill>
                          <a:effectLst/>
                        </a:rPr>
                        <a:t>Wisst ihr nicht</a:t>
                      </a:r>
                      <a:r>
                        <a:rPr lang="de-CH" sz="2000" dirty="0">
                          <a:solidFill>
                            <a:schemeClr val="tx1"/>
                          </a:solidFill>
                          <a:effectLst/>
                        </a:rPr>
                        <a:t>, dass die Heiligen die Welt richten werden? Wenn nun durch euch die Welt gerichtet werden soll, seid ihr dann unwürdig, über die allergeringsten Dinge zu entscheiden? </a:t>
                      </a:r>
                      <a:r>
                        <a:rPr lang="de-CH" sz="2000" u="sng" dirty="0">
                          <a:solidFill>
                            <a:schemeClr val="tx1"/>
                          </a:solidFill>
                          <a:effectLst/>
                        </a:rPr>
                        <a:t>Wisst ihr nicht</a:t>
                      </a:r>
                      <a:r>
                        <a:rPr lang="de-CH" sz="2000" dirty="0">
                          <a:solidFill>
                            <a:schemeClr val="tx1"/>
                          </a:solidFill>
                          <a:effectLst/>
                        </a:rPr>
                        <a:t>, dass wir Engel richten werden?" (6,2+3)</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2442" marR="112442" marT="0" marB="0">
                    <a:solidFill>
                      <a:schemeClr val="bg1"/>
                    </a:solidFill>
                  </a:tcPr>
                </a:tc>
                <a:extLst>
                  <a:ext uri="{0D108BD9-81ED-4DB2-BD59-A6C34878D82A}">
                    <a16:rowId xmlns:a16="http://schemas.microsoft.com/office/drawing/2014/main" val="4214798129"/>
                  </a:ext>
                </a:extLst>
              </a:tr>
              <a:tr h="1138604">
                <a:tc>
                  <a:txBody>
                    <a:bodyPr/>
                    <a:lstStyle/>
                    <a:p>
                      <a:pPr>
                        <a:spcAft>
                          <a:spcPts val="0"/>
                        </a:spcAft>
                      </a:pPr>
                      <a:r>
                        <a:rPr lang="de-CH" sz="2000" dirty="0">
                          <a:effectLst/>
                        </a:rPr>
                        <a:t>Ermahnung</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2442" marR="112442" marT="0" marB="0">
                    <a:solidFill>
                      <a:schemeClr val="accent5">
                        <a:lumMod val="75000"/>
                      </a:schemeClr>
                    </a:solidFill>
                  </a:tcPr>
                </a:tc>
                <a:tc>
                  <a:txBody>
                    <a:bodyPr/>
                    <a:lstStyle/>
                    <a:p>
                      <a:pPr>
                        <a:spcAft>
                          <a:spcPts val="0"/>
                        </a:spcAft>
                      </a:pPr>
                      <a:r>
                        <a:rPr lang="de-CH" sz="2000" b="0" dirty="0">
                          <a:solidFill>
                            <a:schemeClr val="tx1"/>
                          </a:solidFill>
                          <a:effectLst/>
                        </a:rPr>
                        <a:t>Regelt das in der Gemeinde</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2442" marR="112442" marT="0" marB="0">
                    <a:solidFill>
                      <a:schemeClr val="accent5">
                        <a:lumMod val="20000"/>
                        <a:lumOff val="80000"/>
                      </a:schemeClr>
                    </a:solidFill>
                  </a:tcPr>
                </a:tc>
                <a:tc>
                  <a:txBody>
                    <a:bodyPr/>
                    <a:lstStyle/>
                    <a:p>
                      <a:pPr>
                        <a:spcAft>
                          <a:spcPts val="0"/>
                        </a:spcAft>
                      </a:pPr>
                      <a:r>
                        <a:rPr lang="de-CH" sz="2000" dirty="0">
                          <a:solidFill>
                            <a:schemeClr val="tx1"/>
                          </a:solidFill>
                          <a:effectLst/>
                        </a:rPr>
                        <a:t>"Zur Beschämung sage ich’s euch: Demnach ist also nicht ein einziger Weiser unter euch, der ein unparteiisches Urteil fällen könnte für seinen Bruder." (6,5)</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2442" marR="112442" marT="0" marB="0">
                    <a:solidFill>
                      <a:schemeClr val="bg1"/>
                    </a:solidFill>
                  </a:tcPr>
                </a:tc>
                <a:extLst>
                  <a:ext uri="{0D108BD9-81ED-4DB2-BD59-A6C34878D82A}">
                    <a16:rowId xmlns:a16="http://schemas.microsoft.com/office/drawing/2014/main" val="453441477"/>
                  </a:ext>
                </a:extLst>
              </a:tr>
              <a:tr h="1312862">
                <a:tc>
                  <a:txBody>
                    <a:bodyPr/>
                    <a:lstStyle/>
                    <a:p>
                      <a:pPr>
                        <a:spcAft>
                          <a:spcPts val="0"/>
                        </a:spcAft>
                      </a:pPr>
                      <a:r>
                        <a:rPr lang="de-CH" sz="2000" dirty="0">
                          <a:effectLst/>
                        </a:rPr>
                        <a:t>Aufforderung</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2442" marR="112442" marT="0" marB="0">
                    <a:solidFill>
                      <a:schemeClr val="accent5">
                        <a:lumMod val="75000"/>
                      </a:schemeClr>
                    </a:solidFill>
                  </a:tcPr>
                </a:tc>
                <a:tc>
                  <a:txBody>
                    <a:bodyPr/>
                    <a:lstStyle/>
                    <a:p>
                      <a:pPr>
                        <a:spcAft>
                          <a:spcPts val="0"/>
                        </a:spcAft>
                      </a:pPr>
                      <a:r>
                        <a:rPr lang="de-CH" sz="2000" b="0" dirty="0">
                          <a:solidFill>
                            <a:schemeClr val="tx1"/>
                          </a:solidFill>
                          <a:effectLst/>
                        </a:rPr>
                        <a:t>Sich zu demütigen</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2442" marR="112442" marT="0" marB="0">
                    <a:solidFill>
                      <a:schemeClr val="accent5">
                        <a:lumMod val="20000"/>
                        <a:lumOff val="80000"/>
                      </a:schemeClr>
                    </a:solidFill>
                  </a:tcPr>
                </a:tc>
                <a:tc>
                  <a:txBody>
                    <a:bodyPr/>
                    <a:lstStyle/>
                    <a:p>
                      <a:pPr>
                        <a:spcAft>
                          <a:spcPts val="0"/>
                        </a:spcAft>
                      </a:pPr>
                      <a:r>
                        <a:rPr lang="de-CH" sz="2000" dirty="0">
                          <a:effectLst/>
                        </a:rPr>
                        <a:t>"Es ist ja überhaupt schon ein Schaden unter euch, dass ihr Prozesse miteinander führt. Warum lasst ihr euch nicht lieber Unrecht tun? Warum lasst ihr euch nicht lieber übervorteilen?" (6,7)</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2442" marR="112442" marT="0" marB="0"/>
                </a:tc>
                <a:extLst>
                  <a:ext uri="{0D108BD9-81ED-4DB2-BD59-A6C34878D82A}">
                    <a16:rowId xmlns:a16="http://schemas.microsoft.com/office/drawing/2014/main" val="701473151"/>
                  </a:ext>
                </a:extLst>
              </a:tr>
            </a:tbl>
          </a:graphicData>
        </a:graphic>
      </p:graphicFrame>
    </p:spTree>
    <p:extLst>
      <p:ext uri="{BB962C8B-B14F-4D97-AF65-F5344CB8AC3E}">
        <p14:creationId xmlns:p14="http://schemas.microsoft.com/office/powerpoint/2010/main" val="21913786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24422" y="1605248"/>
            <a:ext cx="11117146" cy="1477328"/>
          </a:xfrm>
          <a:prstGeom prst="rect">
            <a:avLst/>
          </a:prstGeom>
          <a:noFill/>
        </p:spPr>
        <p:txBody>
          <a:bodyPr wrap="none" rtlCol="0">
            <a:spAutoFit/>
          </a:bodyPr>
          <a:lstStyle/>
          <a:p>
            <a:r>
              <a:rPr lang="de-CH" sz="3000" dirty="0"/>
              <a:t>Als Folge des griechischen Denkens hat sich folgender Slogan ergeben:</a:t>
            </a:r>
          </a:p>
          <a:p>
            <a:endParaRPr lang="de-CH" sz="3000" dirty="0"/>
          </a:p>
          <a:p>
            <a:r>
              <a:rPr lang="de-CH" sz="3000" dirty="0"/>
              <a:t>"Alles ist mir erlaubt!" </a:t>
            </a:r>
            <a:r>
              <a:rPr lang="de-CH" sz="3000" b="1" dirty="0"/>
              <a:t>(6,12a)</a:t>
            </a:r>
            <a:endParaRPr lang="de-CH" sz="3000" dirty="0"/>
          </a:p>
        </p:txBody>
      </p:sp>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8213082" cy="646331"/>
          </a:xfrm>
          <a:prstGeom prst="rect">
            <a:avLst/>
          </a:prstGeom>
          <a:noFill/>
        </p:spPr>
        <p:txBody>
          <a:bodyPr wrap="none" rtlCol="0">
            <a:spAutoFit/>
          </a:bodyPr>
          <a:lstStyle/>
          <a:p>
            <a:r>
              <a:rPr lang="de-CH" sz="3600" b="1" dirty="0"/>
              <a:t>Warnung vor Hurerei (Unzucht) (6,12 - 20)</a:t>
            </a:r>
            <a:endParaRPr lang="de-CH" sz="3600" dirty="0"/>
          </a:p>
        </p:txBody>
      </p:sp>
    </p:spTree>
    <p:extLst>
      <p:ext uri="{BB962C8B-B14F-4D97-AF65-F5344CB8AC3E}">
        <p14:creationId xmlns:p14="http://schemas.microsoft.com/office/powerpoint/2010/main" val="1403737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F65BCBAF-3541-43BF-80B2-7E85DFC623B9}"/>
              </a:ext>
            </a:extLst>
          </p:cNvPr>
          <p:cNvGraphicFramePr>
            <a:graphicFrameLocks noGrp="1"/>
          </p:cNvGraphicFramePr>
          <p:nvPr>
            <p:extLst>
              <p:ext uri="{D42A27DB-BD31-4B8C-83A1-F6EECF244321}">
                <p14:modId xmlns:p14="http://schemas.microsoft.com/office/powerpoint/2010/main" val="3703252653"/>
              </p:ext>
            </p:extLst>
          </p:nvPr>
        </p:nvGraphicFramePr>
        <p:xfrm>
          <a:off x="224205" y="1196448"/>
          <a:ext cx="11665312" cy="5507686"/>
        </p:xfrm>
        <a:graphic>
          <a:graphicData uri="http://schemas.openxmlformats.org/drawingml/2006/table">
            <a:tbl>
              <a:tblPr firstRow="1" firstCol="1" bandRow="1">
                <a:tableStyleId>{5C22544A-7EE6-4342-B048-85BDC9FD1C3A}</a:tableStyleId>
              </a:tblPr>
              <a:tblGrid>
                <a:gridCol w="1815432">
                  <a:extLst>
                    <a:ext uri="{9D8B030D-6E8A-4147-A177-3AD203B41FA5}">
                      <a16:colId xmlns:a16="http://schemas.microsoft.com/office/drawing/2014/main" val="4096001478"/>
                    </a:ext>
                  </a:extLst>
                </a:gridCol>
                <a:gridCol w="4924940">
                  <a:extLst>
                    <a:ext uri="{9D8B030D-6E8A-4147-A177-3AD203B41FA5}">
                      <a16:colId xmlns:a16="http://schemas.microsoft.com/office/drawing/2014/main" val="1068398933"/>
                    </a:ext>
                  </a:extLst>
                </a:gridCol>
                <a:gridCol w="4924940">
                  <a:extLst>
                    <a:ext uri="{9D8B030D-6E8A-4147-A177-3AD203B41FA5}">
                      <a16:colId xmlns:a16="http://schemas.microsoft.com/office/drawing/2014/main" val="4059852276"/>
                    </a:ext>
                  </a:extLst>
                </a:gridCol>
              </a:tblGrid>
              <a:tr h="503703">
                <a:tc>
                  <a:txBody>
                    <a:bodyPr/>
                    <a:lstStyle/>
                    <a:p>
                      <a:pPr>
                        <a:spcAft>
                          <a:spcPts val="0"/>
                        </a:spcAft>
                      </a:pPr>
                      <a:r>
                        <a:rPr lang="de-CH" sz="2200">
                          <a:effectLst/>
                        </a:rPr>
                        <a:t> </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a:solidFill>
                      <a:schemeClr val="bg1"/>
                    </a:solidFill>
                  </a:tcPr>
                </a:tc>
                <a:tc gridSpan="2">
                  <a:txBody>
                    <a:bodyPr/>
                    <a:lstStyle/>
                    <a:p>
                      <a:pPr algn="ctr">
                        <a:spcAft>
                          <a:spcPts val="0"/>
                        </a:spcAft>
                      </a:pPr>
                      <a:r>
                        <a:rPr lang="de-CH" sz="2200">
                          <a:effectLst/>
                        </a:rPr>
                        <a:t>Probleme der Gemeinde</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18498" marR="118498" marT="59249" marB="59249" anchor="ctr"/>
                </a:tc>
                <a:tc hMerge="1">
                  <a:txBody>
                    <a:bodyPr/>
                    <a:lstStyle/>
                    <a:p>
                      <a:endParaRPr lang="de-CH"/>
                    </a:p>
                  </a:txBody>
                  <a:tcPr/>
                </a:tc>
                <a:extLst>
                  <a:ext uri="{0D108BD9-81ED-4DB2-BD59-A6C34878D82A}">
                    <a16:rowId xmlns:a16="http://schemas.microsoft.com/office/drawing/2014/main" val="3902204410"/>
                  </a:ext>
                </a:extLst>
              </a:tr>
              <a:tr h="503703">
                <a:tc>
                  <a:txBody>
                    <a:bodyPr/>
                    <a:lstStyle/>
                    <a:p>
                      <a:pPr>
                        <a:spcAft>
                          <a:spcPts val="0"/>
                        </a:spcAft>
                      </a:pPr>
                      <a:r>
                        <a:rPr lang="de-CH" sz="2200">
                          <a:effectLst/>
                        </a:rPr>
                        <a:t> </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a:solidFill>
                      <a:schemeClr val="bg1"/>
                    </a:solidFill>
                  </a:tcPr>
                </a:tc>
                <a:tc gridSpan="2">
                  <a:txBody>
                    <a:bodyPr/>
                    <a:lstStyle/>
                    <a:p>
                      <a:pPr algn="ctr">
                        <a:spcAft>
                          <a:spcPts val="0"/>
                        </a:spcAft>
                      </a:pPr>
                      <a:r>
                        <a:rPr lang="de-CH" sz="2200">
                          <a:effectLst/>
                        </a:rPr>
                        <a:t>Kapitel 1 - 6</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18498" marR="118498" marT="59249" marB="59249" anchor="ctr"/>
                </a:tc>
                <a:tc hMerge="1">
                  <a:txBody>
                    <a:bodyPr/>
                    <a:lstStyle/>
                    <a:p>
                      <a:endParaRPr lang="de-CH"/>
                    </a:p>
                  </a:txBody>
                  <a:tcPr/>
                </a:tc>
                <a:extLst>
                  <a:ext uri="{0D108BD9-81ED-4DB2-BD59-A6C34878D82A}">
                    <a16:rowId xmlns:a16="http://schemas.microsoft.com/office/drawing/2014/main" val="1522209430"/>
                  </a:ext>
                </a:extLst>
              </a:tr>
              <a:tr h="484949">
                <a:tc>
                  <a:txBody>
                    <a:bodyPr/>
                    <a:lstStyle/>
                    <a:p>
                      <a:pPr>
                        <a:spcAft>
                          <a:spcPts val="0"/>
                        </a:spcAft>
                      </a:pPr>
                      <a:r>
                        <a:rPr lang="de-CH" sz="2200" dirty="0">
                          <a:effectLst/>
                        </a:rPr>
                        <a:t> </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a:solidFill>
                      <a:schemeClr val="bg1"/>
                    </a:solidFill>
                  </a:tcPr>
                </a:tc>
                <a:tc>
                  <a:txBody>
                    <a:bodyPr/>
                    <a:lstStyle/>
                    <a:p>
                      <a:pPr algn="ctr">
                        <a:spcAft>
                          <a:spcPts val="0"/>
                        </a:spcAft>
                      </a:pPr>
                      <a:r>
                        <a:rPr lang="de-CH" sz="2200" dirty="0">
                          <a:effectLst/>
                        </a:rPr>
                        <a:t>Spaltungen</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anchor="ctr">
                    <a:solidFill>
                      <a:schemeClr val="bg1"/>
                    </a:solidFill>
                  </a:tcPr>
                </a:tc>
                <a:tc>
                  <a:txBody>
                    <a:bodyPr/>
                    <a:lstStyle/>
                    <a:p>
                      <a:pPr algn="ctr">
                        <a:spcAft>
                          <a:spcPts val="0"/>
                        </a:spcAft>
                      </a:pPr>
                      <a:r>
                        <a:rPr lang="de-CH" sz="2200" dirty="0">
                          <a:effectLst/>
                        </a:rPr>
                        <a:t>Missstände</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anchor="ctr">
                    <a:solidFill>
                      <a:schemeClr val="bg1"/>
                    </a:solidFill>
                  </a:tcPr>
                </a:tc>
                <a:extLst>
                  <a:ext uri="{0D108BD9-81ED-4DB2-BD59-A6C34878D82A}">
                    <a16:rowId xmlns:a16="http://schemas.microsoft.com/office/drawing/2014/main" val="1438228876"/>
                  </a:ext>
                </a:extLst>
              </a:tr>
              <a:tr h="3468894">
                <a:tc>
                  <a:txBody>
                    <a:bodyPr/>
                    <a:lstStyle/>
                    <a:p>
                      <a:pPr marL="71755" marR="71755" algn="ctr">
                        <a:spcAft>
                          <a:spcPts val="0"/>
                        </a:spcAft>
                      </a:pPr>
                      <a:r>
                        <a:rPr lang="de-CH" sz="2200">
                          <a:effectLst/>
                        </a:rPr>
                        <a:t>Einleitung (1,1 – 9)</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vert="vert270" anchor="ctr"/>
                </a:tc>
                <a:tc>
                  <a:txBody>
                    <a:bodyPr/>
                    <a:lstStyle/>
                    <a:p>
                      <a:pPr algn="ctr">
                        <a:spcAft>
                          <a:spcPts val="0"/>
                        </a:spcAft>
                      </a:pPr>
                      <a:r>
                        <a:rPr lang="de-CH" sz="2200" dirty="0">
                          <a:effectLst/>
                        </a:rPr>
                        <a:t>Mahnung zur Einheit (1,10 - 17)</a:t>
                      </a:r>
                    </a:p>
                    <a:p>
                      <a:pPr algn="ctr">
                        <a:spcAft>
                          <a:spcPts val="0"/>
                        </a:spcAft>
                      </a:pPr>
                      <a:r>
                        <a:rPr lang="de-CH" sz="2200" dirty="0">
                          <a:effectLst/>
                        </a:rPr>
                        <a:t> </a:t>
                      </a:r>
                    </a:p>
                    <a:p>
                      <a:pPr algn="ctr">
                        <a:spcAft>
                          <a:spcPts val="0"/>
                        </a:spcAft>
                      </a:pPr>
                      <a:r>
                        <a:rPr lang="de-CH" sz="2200" dirty="0">
                          <a:effectLst/>
                        </a:rPr>
                        <a:t>Kreuz als Gottes Weisheit (1,18 - 31)</a:t>
                      </a:r>
                    </a:p>
                    <a:p>
                      <a:pPr algn="ctr">
                        <a:spcAft>
                          <a:spcPts val="0"/>
                        </a:spcAft>
                      </a:pPr>
                      <a:r>
                        <a:rPr lang="de-CH" sz="2200" dirty="0">
                          <a:effectLst/>
                        </a:rPr>
                        <a:t> </a:t>
                      </a:r>
                    </a:p>
                    <a:p>
                      <a:pPr algn="ctr">
                        <a:spcAft>
                          <a:spcPts val="0"/>
                        </a:spcAft>
                      </a:pPr>
                      <a:r>
                        <a:rPr lang="de-CH" sz="2200" dirty="0">
                          <a:effectLst/>
                        </a:rPr>
                        <a:t>Predigt in Weisheit (2,1 - 5)</a:t>
                      </a:r>
                    </a:p>
                    <a:p>
                      <a:pPr algn="ctr">
                        <a:spcAft>
                          <a:spcPts val="0"/>
                        </a:spcAft>
                      </a:pPr>
                      <a:r>
                        <a:rPr lang="de-CH" sz="2200" dirty="0">
                          <a:effectLst/>
                        </a:rPr>
                        <a:t> </a:t>
                      </a:r>
                    </a:p>
                    <a:p>
                      <a:pPr algn="ctr">
                        <a:spcAft>
                          <a:spcPts val="0"/>
                        </a:spcAft>
                      </a:pPr>
                      <a:r>
                        <a:rPr lang="de-CH" sz="2200" dirty="0">
                          <a:effectLst/>
                        </a:rPr>
                        <a:t>Erkenntnis der Weisheit (2,6 - 16)</a:t>
                      </a:r>
                    </a:p>
                    <a:p>
                      <a:pPr algn="ctr">
                        <a:spcAft>
                          <a:spcPts val="0"/>
                        </a:spcAft>
                      </a:pPr>
                      <a:r>
                        <a:rPr lang="de-CH" sz="2200" dirty="0">
                          <a:effectLst/>
                        </a:rPr>
                        <a:t> </a:t>
                      </a:r>
                    </a:p>
                    <a:p>
                      <a:pPr algn="ctr">
                        <a:spcAft>
                          <a:spcPts val="0"/>
                        </a:spcAft>
                      </a:pPr>
                      <a:r>
                        <a:rPr lang="de-CH" sz="2200" dirty="0">
                          <a:effectLst/>
                        </a:rPr>
                        <a:t>Dienst in der Weisheit (3,1 - 4,21)</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anchor="ctr"/>
                </a:tc>
                <a:tc>
                  <a:txBody>
                    <a:bodyPr/>
                    <a:lstStyle/>
                    <a:p>
                      <a:pPr algn="ctr">
                        <a:spcAft>
                          <a:spcPts val="0"/>
                        </a:spcAft>
                      </a:pPr>
                      <a:r>
                        <a:rPr lang="de-CH" sz="2200">
                          <a:effectLst/>
                        </a:rPr>
                        <a:t>Fall von grober Unzucht –</a:t>
                      </a:r>
                    </a:p>
                    <a:p>
                      <a:pPr algn="ctr">
                        <a:spcAft>
                          <a:spcPts val="0"/>
                        </a:spcAft>
                      </a:pPr>
                      <a:r>
                        <a:rPr lang="de-CH" sz="2200">
                          <a:effectLst/>
                        </a:rPr>
                        <a:t>Aufforderung zum Ausschluss (5,1 - 13)</a:t>
                      </a:r>
                    </a:p>
                    <a:p>
                      <a:pPr algn="ctr">
                        <a:spcAft>
                          <a:spcPts val="0"/>
                        </a:spcAft>
                      </a:pPr>
                      <a:r>
                        <a:rPr lang="de-CH" sz="2200">
                          <a:effectLst/>
                        </a:rPr>
                        <a:t> </a:t>
                      </a:r>
                    </a:p>
                    <a:p>
                      <a:pPr algn="ctr">
                        <a:spcAft>
                          <a:spcPts val="0"/>
                        </a:spcAft>
                      </a:pPr>
                      <a:r>
                        <a:rPr lang="de-CH" sz="2200">
                          <a:effectLst/>
                        </a:rPr>
                        <a:t>Rechtsstreitigkeiten (6,1 - 11)</a:t>
                      </a:r>
                    </a:p>
                    <a:p>
                      <a:pPr algn="ctr">
                        <a:spcAft>
                          <a:spcPts val="0"/>
                        </a:spcAft>
                      </a:pPr>
                      <a:r>
                        <a:rPr lang="de-CH" sz="2200">
                          <a:effectLst/>
                        </a:rPr>
                        <a:t> </a:t>
                      </a:r>
                    </a:p>
                    <a:p>
                      <a:pPr algn="ctr">
                        <a:spcAft>
                          <a:spcPts val="0"/>
                        </a:spcAft>
                      </a:pPr>
                      <a:r>
                        <a:rPr lang="de-CH" sz="2200">
                          <a:effectLst/>
                        </a:rPr>
                        <a:t>Warnung vor Hurerei (6,12 - 20)</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anchor="ctr"/>
                </a:tc>
                <a:extLst>
                  <a:ext uri="{0D108BD9-81ED-4DB2-BD59-A6C34878D82A}">
                    <a16:rowId xmlns:a16="http://schemas.microsoft.com/office/drawing/2014/main" val="2151613892"/>
                  </a:ext>
                </a:extLst>
              </a:tr>
              <a:tr h="546437">
                <a:tc>
                  <a:txBody>
                    <a:bodyPr/>
                    <a:lstStyle/>
                    <a:p>
                      <a:pPr>
                        <a:spcAft>
                          <a:spcPts val="0"/>
                        </a:spcAft>
                      </a:pPr>
                      <a:r>
                        <a:rPr lang="de-CH" sz="2200">
                          <a:effectLst/>
                        </a:rPr>
                        <a:t>Schlüssel</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anchor="ctr"/>
                </a:tc>
                <a:tc gridSpan="2">
                  <a:txBody>
                    <a:bodyPr/>
                    <a:lstStyle/>
                    <a:p>
                      <a:pPr algn="ctr">
                        <a:spcAft>
                          <a:spcPts val="0"/>
                        </a:spcAft>
                      </a:pPr>
                      <a:r>
                        <a:rPr lang="de-CH" sz="2200" dirty="0">
                          <a:effectLst/>
                        </a:rPr>
                        <a:t>"Ich ermahne euch aber, ihr Brüder, …" (1,10)</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18498" marR="118498" marT="59249" marB="59249" anchor="ctr"/>
                </a:tc>
                <a:tc hMerge="1">
                  <a:txBody>
                    <a:bodyPr/>
                    <a:lstStyle/>
                    <a:p>
                      <a:endParaRPr lang="de-CH"/>
                    </a:p>
                  </a:txBody>
                  <a:tcPr/>
                </a:tc>
                <a:extLst>
                  <a:ext uri="{0D108BD9-81ED-4DB2-BD59-A6C34878D82A}">
                    <a16:rowId xmlns:a16="http://schemas.microsoft.com/office/drawing/2014/main" val="424279656"/>
                  </a:ext>
                </a:extLst>
              </a:tr>
            </a:tbl>
          </a:graphicData>
        </a:graphic>
      </p:graphicFrame>
      <p:sp>
        <p:nvSpPr>
          <p:cNvPr id="6" name="Textfeld 5">
            <a:extLst>
              <a:ext uri="{FF2B5EF4-FFF2-40B4-BE49-F238E27FC236}">
                <a16:creationId xmlns:a16="http://schemas.microsoft.com/office/drawing/2014/main" id="{F380DF27-8177-4F9F-9B16-7E41B206A39B}"/>
              </a:ext>
            </a:extLst>
          </p:cNvPr>
          <p:cNvSpPr txBox="1"/>
          <p:nvPr/>
        </p:nvSpPr>
        <p:spPr>
          <a:xfrm>
            <a:off x="524422" y="220515"/>
            <a:ext cx="3572773" cy="646331"/>
          </a:xfrm>
          <a:prstGeom prst="rect">
            <a:avLst/>
          </a:prstGeom>
          <a:noFill/>
        </p:spPr>
        <p:txBody>
          <a:bodyPr wrap="none" rtlCol="0">
            <a:spAutoFit/>
          </a:bodyPr>
          <a:lstStyle/>
          <a:p>
            <a:r>
              <a:rPr lang="de-CH" sz="3600" b="1" dirty="0"/>
              <a:t>Struktur / Aufbau</a:t>
            </a:r>
            <a:endParaRPr lang="de-CH" sz="2600" b="1" dirty="0"/>
          </a:p>
        </p:txBody>
      </p:sp>
    </p:spTree>
    <p:extLst>
      <p:ext uri="{BB962C8B-B14F-4D97-AF65-F5344CB8AC3E}">
        <p14:creationId xmlns:p14="http://schemas.microsoft.com/office/powerpoint/2010/main" val="1093164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8213082" cy="646331"/>
          </a:xfrm>
          <a:prstGeom prst="rect">
            <a:avLst/>
          </a:prstGeom>
          <a:noFill/>
        </p:spPr>
        <p:txBody>
          <a:bodyPr wrap="none" rtlCol="0">
            <a:spAutoFit/>
          </a:bodyPr>
          <a:lstStyle/>
          <a:p>
            <a:r>
              <a:rPr lang="de-CH" sz="3600" b="1" dirty="0"/>
              <a:t>Warnung vor Hurerei (Unzucht) (6,12 - 20)</a:t>
            </a:r>
            <a:endParaRPr lang="de-CH" sz="3600" dirty="0"/>
          </a:p>
        </p:txBody>
      </p:sp>
      <p:graphicFrame>
        <p:nvGraphicFramePr>
          <p:cNvPr id="2" name="Tabelle 1">
            <a:extLst>
              <a:ext uri="{FF2B5EF4-FFF2-40B4-BE49-F238E27FC236}">
                <a16:creationId xmlns:a16="http://schemas.microsoft.com/office/drawing/2014/main" id="{FD07AAF4-858F-4805-9F8F-B26360CD1D78}"/>
              </a:ext>
            </a:extLst>
          </p:cNvPr>
          <p:cNvGraphicFramePr>
            <a:graphicFrameLocks noGrp="1"/>
          </p:cNvGraphicFramePr>
          <p:nvPr>
            <p:extLst>
              <p:ext uri="{D42A27DB-BD31-4B8C-83A1-F6EECF244321}">
                <p14:modId xmlns:p14="http://schemas.microsoft.com/office/powerpoint/2010/main" val="1399290121"/>
              </p:ext>
            </p:extLst>
          </p:nvPr>
        </p:nvGraphicFramePr>
        <p:xfrm>
          <a:off x="524422" y="1186962"/>
          <a:ext cx="11252591" cy="1419957"/>
        </p:xfrm>
        <a:graphic>
          <a:graphicData uri="http://schemas.openxmlformats.org/drawingml/2006/table">
            <a:tbl>
              <a:tblPr firstRow="1" firstCol="1" bandRow="1">
                <a:tableStyleId>{5C22544A-7EE6-4342-B048-85BDC9FD1C3A}</a:tableStyleId>
              </a:tblPr>
              <a:tblGrid>
                <a:gridCol w="5126101">
                  <a:extLst>
                    <a:ext uri="{9D8B030D-6E8A-4147-A177-3AD203B41FA5}">
                      <a16:colId xmlns:a16="http://schemas.microsoft.com/office/drawing/2014/main" val="3759585713"/>
                    </a:ext>
                  </a:extLst>
                </a:gridCol>
                <a:gridCol w="6126490">
                  <a:extLst>
                    <a:ext uri="{9D8B030D-6E8A-4147-A177-3AD203B41FA5}">
                      <a16:colId xmlns:a16="http://schemas.microsoft.com/office/drawing/2014/main" val="1244503186"/>
                    </a:ext>
                  </a:extLst>
                </a:gridCol>
              </a:tblGrid>
              <a:tr h="1419957">
                <a:tc>
                  <a:txBody>
                    <a:bodyPr/>
                    <a:lstStyle/>
                    <a:p>
                      <a:pPr>
                        <a:spcAft>
                          <a:spcPts val="0"/>
                        </a:spcAft>
                      </a:pPr>
                      <a:r>
                        <a:rPr lang="de-CH" sz="2600" b="0" dirty="0">
                          <a:effectLst/>
                        </a:rPr>
                        <a:t>Unser Körper gehört Gott</a:t>
                      </a:r>
                      <a:endParaRPr lang="de-CH" sz="2600" b="0" dirty="0">
                        <a:effectLst/>
                        <a:latin typeface="Calibri" panose="020F0502020204030204" pitchFamily="34" charset="0"/>
                        <a:ea typeface="Calibri" panose="020F0502020204030204" pitchFamily="34" charset="0"/>
                        <a:cs typeface="Times New Roman" panose="02020603050405020304" pitchFamily="18" charset="0"/>
                      </a:endParaRPr>
                    </a:p>
                  </a:txBody>
                  <a:tcPr marL="120803" marR="120803" marT="0" marB="0">
                    <a:solidFill>
                      <a:schemeClr val="accent5">
                        <a:lumMod val="75000"/>
                      </a:schemeClr>
                    </a:solidFill>
                  </a:tcPr>
                </a:tc>
                <a:tc>
                  <a:txBody>
                    <a:bodyPr/>
                    <a:lstStyle/>
                    <a:p>
                      <a:pPr>
                        <a:spcAft>
                          <a:spcPts val="0"/>
                        </a:spcAft>
                      </a:pPr>
                      <a:r>
                        <a:rPr lang="de-CH" sz="2600" b="0" dirty="0">
                          <a:solidFill>
                            <a:schemeClr val="tx1"/>
                          </a:solidFill>
                          <a:effectLst/>
                        </a:rPr>
                        <a:t>"Der Leib aber ist nicht für die Unzucht, sondern für den Herrn, und der Herr für den Leib." (6,13b)</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0803" marR="120803" marT="0" marB="0">
                    <a:solidFill>
                      <a:schemeClr val="accent5">
                        <a:lumMod val="20000"/>
                        <a:lumOff val="80000"/>
                      </a:schemeClr>
                    </a:solidFill>
                  </a:tcPr>
                </a:tc>
                <a:extLst>
                  <a:ext uri="{0D108BD9-81ED-4DB2-BD59-A6C34878D82A}">
                    <a16:rowId xmlns:a16="http://schemas.microsoft.com/office/drawing/2014/main" val="805170764"/>
                  </a:ext>
                </a:extLst>
              </a:tr>
            </a:tbl>
          </a:graphicData>
        </a:graphic>
      </p:graphicFrame>
    </p:spTree>
    <p:extLst>
      <p:ext uri="{BB962C8B-B14F-4D97-AF65-F5344CB8AC3E}">
        <p14:creationId xmlns:p14="http://schemas.microsoft.com/office/powerpoint/2010/main" val="39299330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8213082" cy="646331"/>
          </a:xfrm>
          <a:prstGeom prst="rect">
            <a:avLst/>
          </a:prstGeom>
          <a:noFill/>
        </p:spPr>
        <p:txBody>
          <a:bodyPr wrap="none" rtlCol="0">
            <a:spAutoFit/>
          </a:bodyPr>
          <a:lstStyle/>
          <a:p>
            <a:r>
              <a:rPr lang="de-CH" sz="3600" b="1" dirty="0"/>
              <a:t>Warnung vor Hurerei (Unzucht) (6,12 - 20)</a:t>
            </a:r>
            <a:endParaRPr lang="de-CH" sz="3600" dirty="0"/>
          </a:p>
        </p:txBody>
      </p:sp>
      <p:graphicFrame>
        <p:nvGraphicFramePr>
          <p:cNvPr id="2" name="Tabelle 1">
            <a:extLst>
              <a:ext uri="{FF2B5EF4-FFF2-40B4-BE49-F238E27FC236}">
                <a16:creationId xmlns:a16="http://schemas.microsoft.com/office/drawing/2014/main" id="{FD07AAF4-858F-4805-9F8F-B26360CD1D78}"/>
              </a:ext>
            </a:extLst>
          </p:cNvPr>
          <p:cNvGraphicFramePr>
            <a:graphicFrameLocks noGrp="1"/>
          </p:cNvGraphicFramePr>
          <p:nvPr>
            <p:extLst>
              <p:ext uri="{D42A27DB-BD31-4B8C-83A1-F6EECF244321}">
                <p14:modId xmlns:p14="http://schemas.microsoft.com/office/powerpoint/2010/main" val="2320623337"/>
              </p:ext>
            </p:extLst>
          </p:nvPr>
        </p:nvGraphicFramePr>
        <p:xfrm>
          <a:off x="524422" y="1186962"/>
          <a:ext cx="11252591" cy="2825247"/>
        </p:xfrm>
        <a:graphic>
          <a:graphicData uri="http://schemas.openxmlformats.org/drawingml/2006/table">
            <a:tbl>
              <a:tblPr firstRow="1" firstCol="1" bandRow="1">
                <a:tableStyleId>{5C22544A-7EE6-4342-B048-85BDC9FD1C3A}</a:tableStyleId>
              </a:tblPr>
              <a:tblGrid>
                <a:gridCol w="5126101">
                  <a:extLst>
                    <a:ext uri="{9D8B030D-6E8A-4147-A177-3AD203B41FA5}">
                      <a16:colId xmlns:a16="http://schemas.microsoft.com/office/drawing/2014/main" val="3759585713"/>
                    </a:ext>
                  </a:extLst>
                </a:gridCol>
                <a:gridCol w="6126490">
                  <a:extLst>
                    <a:ext uri="{9D8B030D-6E8A-4147-A177-3AD203B41FA5}">
                      <a16:colId xmlns:a16="http://schemas.microsoft.com/office/drawing/2014/main" val="1244503186"/>
                    </a:ext>
                  </a:extLst>
                </a:gridCol>
              </a:tblGrid>
              <a:tr h="1419957">
                <a:tc>
                  <a:txBody>
                    <a:bodyPr/>
                    <a:lstStyle/>
                    <a:p>
                      <a:pPr>
                        <a:spcAft>
                          <a:spcPts val="0"/>
                        </a:spcAft>
                      </a:pPr>
                      <a:r>
                        <a:rPr lang="de-CH" sz="2600" b="0" dirty="0">
                          <a:effectLst/>
                        </a:rPr>
                        <a:t>Unser Körper gehört Gott</a:t>
                      </a:r>
                      <a:endParaRPr lang="de-CH" sz="2600" b="0" dirty="0">
                        <a:effectLst/>
                        <a:latin typeface="Calibri" panose="020F0502020204030204" pitchFamily="34" charset="0"/>
                        <a:ea typeface="Calibri" panose="020F0502020204030204" pitchFamily="34" charset="0"/>
                        <a:cs typeface="Times New Roman" panose="02020603050405020304" pitchFamily="18" charset="0"/>
                      </a:endParaRPr>
                    </a:p>
                  </a:txBody>
                  <a:tcPr marL="120803" marR="120803" marT="0" marB="0">
                    <a:solidFill>
                      <a:schemeClr val="accent5">
                        <a:lumMod val="75000"/>
                      </a:schemeClr>
                    </a:solidFill>
                  </a:tcPr>
                </a:tc>
                <a:tc>
                  <a:txBody>
                    <a:bodyPr/>
                    <a:lstStyle/>
                    <a:p>
                      <a:pPr>
                        <a:spcAft>
                          <a:spcPts val="0"/>
                        </a:spcAft>
                      </a:pPr>
                      <a:r>
                        <a:rPr lang="de-CH" sz="2600" b="0" dirty="0">
                          <a:solidFill>
                            <a:schemeClr val="tx1"/>
                          </a:solidFill>
                          <a:effectLst/>
                        </a:rPr>
                        <a:t>"Der Leib aber ist nicht für die Unzucht, sondern für den Herrn, und der Herr für den Leib." (6,13b)</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0803" marR="120803" marT="0" marB="0">
                    <a:solidFill>
                      <a:schemeClr val="accent5">
                        <a:lumMod val="20000"/>
                        <a:lumOff val="80000"/>
                      </a:schemeClr>
                    </a:solidFill>
                  </a:tcPr>
                </a:tc>
                <a:extLst>
                  <a:ext uri="{0D108BD9-81ED-4DB2-BD59-A6C34878D82A}">
                    <a16:rowId xmlns:a16="http://schemas.microsoft.com/office/drawing/2014/main" val="805170764"/>
                  </a:ext>
                </a:extLst>
              </a:tr>
              <a:tr h="1405290">
                <a:tc>
                  <a:txBody>
                    <a:bodyPr/>
                    <a:lstStyle/>
                    <a:p>
                      <a:pPr>
                        <a:spcAft>
                          <a:spcPts val="0"/>
                        </a:spcAft>
                      </a:pPr>
                      <a:r>
                        <a:rPr lang="de-CH" sz="2600" b="0" dirty="0">
                          <a:effectLst/>
                        </a:rPr>
                        <a:t>Wir haben auch in der Ewigkeit einen Leib</a:t>
                      </a:r>
                      <a:endParaRPr lang="de-CH" sz="2600" b="0" dirty="0">
                        <a:effectLst/>
                        <a:latin typeface="Calibri" panose="020F0502020204030204" pitchFamily="34" charset="0"/>
                        <a:ea typeface="Calibri" panose="020F0502020204030204" pitchFamily="34" charset="0"/>
                        <a:cs typeface="Times New Roman" panose="02020603050405020304" pitchFamily="18" charset="0"/>
                      </a:endParaRPr>
                    </a:p>
                  </a:txBody>
                  <a:tcPr marL="120803" marR="120803" marT="0" marB="0">
                    <a:solidFill>
                      <a:schemeClr val="accent5">
                        <a:lumMod val="75000"/>
                      </a:schemeClr>
                    </a:solidFill>
                  </a:tcPr>
                </a:tc>
                <a:tc>
                  <a:txBody>
                    <a:bodyPr/>
                    <a:lstStyle/>
                    <a:p>
                      <a:pPr>
                        <a:spcAft>
                          <a:spcPts val="0"/>
                        </a:spcAft>
                      </a:pPr>
                      <a:r>
                        <a:rPr lang="de-CH" sz="2600" b="0" dirty="0">
                          <a:solidFill>
                            <a:schemeClr val="tx1"/>
                          </a:solidFill>
                          <a:effectLst/>
                        </a:rPr>
                        <a:t>"Gott aber hat den Herrn auferweckt und wird auch uns auferwecken durch seine Kraft." (6,14)</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0803" marR="120803" marT="0" marB="0">
                    <a:solidFill>
                      <a:schemeClr val="accent5">
                        <a:lumMod val="20000"/>
                        <a:lumOff val="80000"/>
                      </a:schemeClr>
                    </a:solidFill>
                  </a:tcPr>
                </a:tc>
                <a:extLst>
                  <a:ext uri="{0D108BD9-81ED-4DB2-BD59-A6C34878D82A}">
                    <a16:rowId xmlns:a16="http://schemas.microsoft.com/office/drawing/2014/main" val="3370282154"/>
                  </a:ext>
                </a:extLst>
              </a:tr>
            </a:tbl>
          </a:graphicData>
        </a:graphic>
      </p:graphicFrame>
    </p:spTree>
    <p:extLst>
      <p:ext uri="{BB962C8B-B14F-4D97-AF65-F5344CB8AC3E}">
        <p14:creationId xmlns:p14="http://schemas.microsoft.com/office/powerpoint/2010/main" val="4788434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8213082" cy="646331"/>
          </a:xfrm>
          <a:prstGeom prst="rect">
            <a:avLst/>
          </a:prstGeom>
          <a:noFill/>
        </p:spPr>
        <p:txBody>
          <a:bodyPr wrap="none" rtlCol="0">
            <a:spAutoFit/>
          </a:bodyPr>
          <a:lstStyle/>
          <a:p>
            <a:r>
              <a:rPr lang="de-CH" sz="3600" b="1" dirty="0"/>
              <a:t>Warnung vor Hurerei (Unzucht) (6,12 - 20)</a:t>
            </a:r>
            <a:endParaRPr lang="de-CH" sz="3600" dirty="0"/>
          </a:p>
        </p:txBody>
      </p:sp>
      <p:graphicFrame>
        <p:nvGraphicFramePr>
          <p:cNvPr id="2" name="Tabelle 1">
            <a:extLst>
              <a:ext uri="{FF2B5EF4-FFF2-40B4-BE49-F238E27FC236}">
                <a16:creationId xmlns:a16="http://schemas.microsoft.com/office/drawing/2014/main" id="{FD07AAF4-858F-4805-9F8F-B26360CD1D78}"/>
              </a:ext>
            </a:extLst>
          </p:cNvPr>
          <p:cNvGraphicFramePr>
            <a:graphicFrameLocks noGrp="1"/>
          </p:cNvGraphicFramePr>
          <p:nvPr>
            <p:extLst>
              <p:ext uri="{D42A27DB-BD31-4B8C-83A1-F6EECF244321}">
                <p14:modId xmlns:p14="http://schemas.microsoft.com/office/powerpoint/2010/main" val="1223527970"/>
              </p:ext>
            </p:extLst>
          </p:nvPr>
        </p:nvGraphicFramePr>
        <p:xfrm>
          <a:off x="524422" y="1186962"/>
          <a:ext cx="11252591" cy="3947746"/>
        </p:xfrm>
        <a:graphic>
          <a:graphicData uri="http://schemas.openxmlformats.org/drawingml/2006/table">
            <a:tbl>
              <a:tblPr firstRow="1" firstCol="1" bandRow="1">
                <a:tableStyleId>{5C22544A-7EE6-4342-B048-85BDC9FD1C3A}</a:tableStyleId>
              </a:tblPr>
              <a:tblGrid>
                <a:gridCol w="5126101">
                  <a:extLst>
                    <a:ext uri="{9D8B030D-6E8A-4147-A177-3AD203B41FA5}">
                      <a16:colId xmlns:a16="http://schemas.microsoft.com/office/drawing/2014/main" val="3759585713"/>
                    </a:ext>
                  </a:extLst>
                </a:gridCol>
                <a:gridCol w="6126490">
                  <a:extLst>
                    <a:ext uri="{9D8B030D-6E8A-4147-A177-3AD203B41FA5}">
                      <a16:colId xmlns:a16="http://schemas.microsoft.com/office/drawing/2014/main" val="1244503186"/>
                    </a:ext>
                  </a:extLst>
                </a:gridCol>
              </a:tblGrid>
              <a:tr h="1419957">
                <a:tc>
                  <a:txBody>
                    <a:bodyPr/>
                    <a:lstStyle/>
                    <a:p>
                      <a:pPr>
                        <a:spcAft>
                          <a:spcPts val="0"/>
                        </a:spcAft>
                      </a:pPr>
                      <a:r>
                        <a:rPr lang="de-CH" sz="2600" b="0" dirty="0">
                          <a:effectLst/>
                        </a:rPr>
                        <a:t>Unser Körper gehört Gott</a:t>
                      </a:r>
                      <a:endParaRPr lang="de-CH" sz="2600" b="0" dirty="0">
                        <a:effectLst/>
                        <a:latin typeface="Calibri" panose="020F0502020204030204" pitchFamily="34" charset="0"/>
                        <a:ea typeface="Calibri" panose="020F0502020204030204" pitchFamily="34" charset="0"/>
                        <a:cs typeface="Times New Roman" panose="02020603050405020304" pitchFamily="18" charset="0"/>
                      </a:endParaRPr>
                    </a:p>
                  </a:txBody>
                  <a:tcPr marL="120803" marR="120803" marT="0" marB="0">
                    <a:solidFill>
                      <a:schemeClr val="accent5">
                        <a:lumMod val="75000"/>
                      </a:schemeClr>
                    </a:solidFill>
                  </a:tcPr>
                </a:tc>
                <a:tc>
                  <a:txBody>
                    <a:bodyPr/>
                    <a:lstStyle/>
                    <a:p>
                      <a:pPr>
                        <a:spcAft>
                          <a:spcPts val="0"/>
                        </a:spcAft>
                      </a:pPr>
                      <a:r>
                        <a:rPr lang="de-CH" sz="2600" b="0" dirty="0">
                          <a:solidFill>
                            <a:schemeClr val="tx1"/>
                          </a:solidFill>
                          <a:effectLst/>
                        </a:rPr>
                        <a:t>"Der Leib aber ist nicht für die Unzucht, sondern für den Herrn, und der Herr für den Leib." (6,13b)</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0803" marR="120803" marT="0" marB="0">
                    <a:solidFill>
                      <a:schemeClr val="accent5">
                        <a:lumMod val="20000"/>
                        <a:lumOff val="80000"/>
                      </a:schemeClr>
                    </a:solidFill>
                  </a:tcPr>
                </a:tc>
                <a:extLst>
                  <a:ext uri="{0D108BD9-81ED-4DB2-BD59-A6C34878D82A}">
                    <a16:rowId xmlns:a16="http://schemas.microsoft.com/office/drawing/2014/main" val="805170764"/>
                  </a:ext>
                </a:extLst>
              </a:tr>
              <a:tr h="1405290">
                <a:tc>
                  <a:txBody>
                    <a:bodyPr/>
                    <a:lstStyle/>
                    <a:p>
                      <a:pPr>
                        <a:spcAft>
                          <a:spcPts val="0"/>
                        </a:spcAft>
                      </a:pPr>
                      <a:r>
                        <a:rPr lang="de-CH" sz="2600" b="0" dirty="0">
                          <a:effectLst/>
                        </a:rPr>
                        <a:t>Wir haben auch in der Ewigkeit einen Leib</a:t>
                      </a:r>
                      <a:endParaRPr lang="de-CH" sz="2600" b="0" dirty="0">
                        <a:effectLst/>
                        <a:latin typeface="Calibri" panose="020F0502020204030204" pitchFamily="34" charset="0"/>
                        <a:ea typeface="Calibri" panose="020F0502020204030204" pitchFamily="34" charset="0"/>
                        <a:cs typeface="Times New Roman" panose="02020603050405020304" pitchFamily="18" charset="0"/>
                      </a:endParaRPr>
                    </a:p>
                  </a:txBody>
                  <a:tcPr marL="120803" marR="120803" marT="0" marB="0">
                    <a:solidFill>
                      <a:schemeClr val="accent5">
                        <a:lumMod val="75000"/>
                      </a:schemeClr>
                    </a:solidFill>
                  </a:tcPr>
                </a:tc>
                <a:tc>
                  <a:txBody>
                    <a:bodyPr/>
                    <a:lstStyle/>
                    <a:p>
                      <a:pPr>
                        <a:spcAft>
                          <a:spcPts val="0"/>
                        </a:spcAft>
                      </a:pPr>
                      <a:r>
                        <a:rPr lang="de-CH" sz="2600" b="0" dirty="0">
                          <a:solidFill>
                            <a:schemeClr val="tx1"/>
                          </a:solidFill>
                          <a:effectLst/>
                        </a:rPr>
                        <a:t>"Gott aber hat den Herrn auferweckt und wird auch uns auferwecken durch seine Kraft." (6,14)</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0803" marR="120803" marT="0" marB="0">
                    <a:solidFill>
                      <a:schemeClr val="accent5">
                        <a:lumMod val="20000"/>
                        <a:lumOff val="80000"/>
                      </a:schemeClr>
                    </a:solidFill>
                  </a:tcPr>
                </a:tc>
                <a:extLst>
                  <a:ext uri="{0D108BD9-81ED-4DB2-BD59-A6C34878D82A}">
                    <a16:rowId xmlns:a16="http://schemas.microsoft.com/office/drawing/2014/main" val="3370282154"/>
                  </a:ext>
                </a:extLst>
              </a:tr>
              <a:tr h="1122499">
                <a:tc>
                  <a:txBody>
                    <a:bodyPr/>
                    <a:lstStyle/>
                    <a:p>
                      <a:pPr>
                        <a:spcAft>
                          <a:spcPts val="0"/>
                        </a:spcAft>
                      </a:pPr>
                      <a:r>
                        <a:rPr lang="de-CH" sz="2600" b="0" dirty="0">
                          <a:effectLst/>
                        </a:rPr>
                        <a:t>Unser Körper ist ein Glied am </a:t>
                      </a:r>
                    </a:p>
                    <a:p>
                      <a:pPr>
                        <a:spcAft>
                          <a:spcPts val="0"/>
                        </a:spcAft>
                      </a:pPr>
                      <a:r>
                        <a:rPr lang="de-CH" sz="2600" b="0" dirty="0">
                          <a:effectLst/>
                        </a:rPr>
                        <a:t>Leib Jesu</a:t>
                      </a:r>
                      <a:endParaRPr lang="de-CH" sz="2600" b="0" dirty="0">
                        <a:effectLst/>
                        <a:latin typeface="Calibri" panose="020F0502020204030204" pitchFamily="34" charset="0"/>
                        <a:ea typeface="Calibri" panose="020F0502020204030204" pitchFamily="34" charset="0"/>
                        <a:cs typeface="Times New Roman" panose="02020603050405020304" pitchFamily="18" charset="0"/>
                      </a:endParaRPr>
                    </a:p>
                  </a:txBody>
                  <a:tcPr marL="120803" marR="120803" marT="0" marB="0">
                    <a:solidFill>
                      <a:schemeClr val="accent5">
                        <a:lumMod val="75000"/>
                      </a:schemeClr>
                    </a:solidFill>
                  </a:tcPr>
                </a:tc>
                <a:tc>
                  <a:txBody>
                    <a:bodyPr/>
                    <a:lstStyle/>
                    <a:p>
                      <a:pPr>
                        <a:spcAft>
                          <a:spcPts val="0"/>
                        </a:spcAft>
                      </a:pPr>
                      <a:r>
                        <a:rPr lang="de-CH" sz="2600" b="0" dirty="0">
                          <a:solidFill>
                            <a:schemeClr val="tx1"/>
                          </a:solidFill>
                          <a:effectLst/>
                        </a:rPr>
                        <a:t>"</a:t>
                      </a:r>
                      <a:r>
                        <a:rPr lang="de-CH" sz="2600" b="0" u="sng" dirty="0">
                          <a:solidFill>
                            <a:schemeClr val="tx1"/>
                          </a:solidFill>
                          <a:effectLst/>
                        </a:rPr>
                        <a:t>Wisst ihr nicht</a:t>
                      </a:r>
                      <a:r>
                        <a:rPr lang="de-CH" sz="2600" b="0" dirty="0">
                          <a:solidFill>
                            <a:schemeClr val="tx1"/>
                          </a:solidFill>
                          <a:effectLst/>
                        </a:rPr>
                        <a:t>, dass eure Leiber Glieder des Christus sind?" (6,15)</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0803" marR="120803" marT="0" marB="0">
                    <a:solidFill>
                      <a:schemeClr val="accent5">
                        <a:lumMod val="20000"/>
                        <a:lumOff val="80000"/>
                      </a:schemeClr>
                    </a:solidFill>
                  </a:tcPr>
                </a:tc>
                <a:extLst>
                  <a:ext uri="{0D108BD9-81ED-4DB2-BD59-A6C34878D82A}">
                    <a16:rowId xmlns:a16="http://schemas.microsoft.com/office/drawing/2014/main" val="2895073786"/>
                  </a:ext>
                </a:extLst>
              </a:tr>
            </a:tbl>
          </a:graphicData>
        </a:graphic>
      </p:graphicFrame>
    </p:spTree>
    <p:extLst>
      <p:ext uri="{BB962C8B-B14F-4D97-AF65-F5344CB8AC3E}">
        <p14:creationId xmlns:p14="http://schemas.microsoft.com/office/powerpoint/2010/main" val="20830210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8213082" cy="646331"/>
          </a:xfrm>
          <a:prstGeom prst="rect">
            <a:avLst/>
          </a:prstGeom>
          <a:noFill/>
        </p:spPr>
        <p:txBody>
          <a:bodyPr wrap="none" rtlCol="0">
            <a:spAutoFit/>
          </a:bodyPr>
          <a:lstStyle/>
          <a:p>
            <a:r>
              <a:rPr lang="de-CH" sz="3600" b="1" dirty="0"/>
              <a:t>Warnung vor Hurerei (Unzucht) (6,12 - 20)</a:t>
            </a:r>
            <a:endParaRPr lang="de-CH" sz="3600" dirty="0"/>
          </a:p>
        </p:txBody>
      </p:sp>
      <p:graphicFrame>
        <p:nvGraphicFramePr>
          <p:cNvPr id="2" name="Tabelle 1">
            <a:extLst>
              <a:ext uri="{FF2B5EF4-FFF2-40B4-BE49-F238E27FC236}">
                <a16:creationId xmlns:a16="http://schemas.microsoft.com/office/drawing/2014/main" id="{FD07AAF4-858F-4805-9F8F-B26360CD1D78}"/>
              </a:ext>
            </a:extLst>
          </p:cNvPr>
          <p:cNvGraphicFramePr>
            <a:graphicFrameLocks noGrp="1"/>
          </p:cNvGraphicFramePr>
          <p:nvPr/>
        </p:nvGraphicFramePr>
        <p:xfrm>
          <a:off x="524422" y="1186962"/>
          <a:ext cx="11252591" cy="5532706"/>
        </p:xfrm>
        <a:graphic>
          <a:graphicData uri="http://schemas.openxmlformats.org/drawingml/2006/table">
            <a:tbl>
              <a:tblPr firstRow="1" firstCol="1" bandRow="1">
                <a:tableStyleId>{5C22544A-7EE6-4342-B048-85BDC9FD1C3A}</a:tableStyleId>
              </a:tblPr>
              <a:tblGrid>
                <a:gridCol w="5126101">
                  <a:extLst>
                    <a:ext uri="{9D8B030D-6E8A-4147-A177-3AD203B41FA5}">
                      <a16:colId xmlns:a16="http://schemas.microsoft.com/office/drawing/2014/main" val="3759585713"/>
                    </a:ext>
                  </a:extLst>
                </a:gridCol>
                <a:gridCol w="6126490">
                  <a:extLst>
                    <a:ext uri="{9D8B030D-6E8A-4147-A177-3AD203B41FA5}">
                      <a16:colId xmlns:a16="http://schemas.microsoft.com/office/drawing/2014/main" val="1244503186"/>
                    </a:ext>
                  </a:extLst>
                </a:gridCol>
              </a:tblGrid>
              <a:tr h="1419957">
                <a:tc>
                  <a:txBody>
                    <a:bodyPr/>
                    <a:lstStyle/>
                    <a:p>
                      <a:pPr>
                        <a:spcAft>
                          <a:spcPts val="0"/>
                        </a:spcAft>
                      </a:pPr>
                      <a:r>
                        <a:rPr lang="de-CH" sz="2600" b="0" dirty="0">
                          <a:effectLst/>
                        </a:rPr>
                        <a:t>Unser Körper gehört Gott</a:t>
                      </a:r>
                      <a:endParaRPr lang="de-CH" sz="2600" b="0" dirty="0">
                        <a:effectLst/>
                        <a:latin typeface="Calibri" panose="020F0502020204030204" pitchFamily="34" charset="0"/>
                        <a:ea typeface="Calibri" panose="020F0502020204030204" pitchFamily="34" charset="0"/>
                        <a:cs typeface="Times New Roman" panose="02020603050405020304" pitchFamily="18" charset="0"/>
                      </a:endParaRPr>
                    </a:p>
                  </a:txBody>
                  <a:tcPr marL="120803" marR="120803" marT="0" marB="0">
                    <a:solidFill>
                      <a:schemeClr val="accent5">
                        <a:lumMod val="75000"/>
                      </a:schemeClr>
                    </a:solidFill>
                  </a:tcPr>
                </a:tc>
                <a:tc>
                  <a:txBody>
                    <a:bodyPr/>
                    <a:lstStyle/>
                    <a:p>
                      <a:pPr>
                        <a:spcAft>
                          <a:spcPts val="0"/>
                        </a:spcAft>
                      </a:pPr>
                      <a:r>
                        <a:rPr lang="de-CH" sz="2600" b="0" dirty="0">
                          <a:solidFill>
                            <a:schemeClr val="tx1"/>
                          </a:solidFill>
                          <a:effectLst/>
                        </a:rPr>
                        <a:t>"Der Leib aber ist nicht für die Unzucht, sondern für den Herrn, und der Herr für den Leib." (6,13b)</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0803" marR="120803" marT="0" marB="0">
                    <a:solidFill>
                      <a:schemeClr val="accent5">
                        <a:lumMod val="20000"/>
                        <a:lumOff val="80000"/>
                      </a:schemeClr>
                    </a:solidFill>
                  </a:tcPr>
                </a:tc>
                <a:extLst>
                  <a:ext uri="{0D108BD9-81ED-4DB2-BD59-A6C34878D82A}">
                    <a16:rowId xmlns:a16="http://schemas.microsoft.com/office/drawing/2014/main" val="805170764"/>
                  </a:ext>
                </a:extLst>
              </a:tr>
              <a:tr h="1405290">
                <a:tc>
                  <a:txBody>
                    <a:bodyPr/>
                    <a:lstStyle/>
                    <a:p>
                      <a:pPr>
                        <a:spcAft>
                          <a:spcPts val="0"/>
                        </a:spcAft>
                      </a:pPr>
                      <a:r>
                        <a:rPr lang="de-CH" sz="2600" b="0" dirty="0">
                          <a:effectLst/>
                        </a:rPr>
                        <a:t>Wir haben auch in der Ewigkeit einen Leib</a:t>
                      </a:r>
                      <a:endParaRPr lang="de-CH" sz="2600" b="0" dirty="0">
                        <a:effectLst/>
                        <a:latin typeface="Calibri" panose="020F0502020204030204" pitchFamily="34" charset="0"/>
                        <a:ea typeface="Calibri" panose="020F0502020204030204" pitchFamily="34" charset="0"/>
                        <a:cs typeface="Times New Roman" panose="02020603050405020304" pitchFamily="18" charset="0"/>
                      </a:endParaRPr>
                    </a:p>
                  </a:txBody>
                  <a:tcPr marL="120803" marR="120803" marT="0" marB="0">
                    <a:solidFill>
                      <a:schemeClr val="accent5">
                        <a:lumMod val="75000"/>
                      </a:schemeClr>
                    </a:solidFill>
                  </a:tcPr>
                </a:tc>
                <a:tc>
                  <a:txBody>
                    <a:bodyPr/>
                    <a:lstStyle/>
                    <a:p>
                      <a:pPr>
                        <a:spcAft>
                          <a:spcPts val="0"/>
                        </a:spcAft>
                      </a:pPr>
                      <a:r>
                        <a:rPr lang="de-CH" sz="2600" b="0" dirty="0">
                          <a:solidFill>
                            <a:schemeClr val="tx1"/>
                          </a:solidFill>
                          <a:effectLst/>
                        </a:rPr>
                        <a:t>"Gott aber hat den Herrn auferweckt und wird auch uns auferwecken durch seine Kraft." (6,14)</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0803" marR="120803" marT="0" marB="0">
                    <a:solidFill>
                      <a:schemeClr val="accent5">
                        <a:lumMod val="20000"/>
                        <a:lumOff val="80000"/>
                      </a:schemeClr>
                    </a:solidFill>
                  </a:tcPr>
                </a:tc>
                <a:extLst>
                  <a:ext uri="{0D108BD9-81ED-4DB2-BD59-A6C34878D82A}">
                    <a16:rowId xmlns:a16="http://schemas.microsoft.com/office/drawing/2014/main" val="3370282154"/>
                  </a:ext>
                </a:extLst>
              </a:tr>
              <a:tr h="1122499">
                <a:tc>
                  <a:txBody>
                    <a:bodyPr/>
                    <a:lstStyle/>
                    <a:p>
                      <a:pPr>
                        <a:spcAft>
                          <a:spcPts val="0"/>
                        </a:spcAft>
                      </a:pPr>
                      <a:r>
                        <a:rPr lang="de-CH" sz="2600" b="0" dirty="0">
                          <a:effectLst/>
                        </a:rPr>
                        <a:t>Unser Körper ist ein Glied am </a:t>
                      </a:r>
                    </a:p>
                    <a:p>
                      <a:pPr>
                        <a:spcAft>
                          <a:spcPts val="0"/>
                        </a:spcAft>
                      </a:pPr>
                      <a:r>
                        <a:rPr lang="de-CH" sz="2600" b="0" dirty="0">
                          <a:effectLst/>
                        </a:rPr>
                        <a:t>Leib Jesu</a:t>
                      </a:r>
                      <a:endParaRPr lang="de-CH" sz="2600" b="0" dirty="0">
                        <a:effectLst/>
                        <a:latin typeface="Calibri" panose="020F0502020204030204" pitchFamily="34" charset="0"/>
                        <a:ea typeface="Calibri" panose="020F0502020204030204" pitchFamily="34" charset="0"/>
                        <a:cs typeface="Times New Roman" panose="02020603050405020304" pitchFamily="18" charset="0"/>
                      </a:endParaRPr>
                    </a:p>
                  </a:txBody>
                  <a:tcPr marL="120803" marR="120803" marT="0" marB="0">
                    <a:solidFill>
                      <a:schemeClr val="accent5">
                        <a:lumMod val="75000"/>
                      </a:schemeClr>
                    </a:solidFill>
                  </a:tcPr>
                </a:tc>
                <a:tc>
                  <a:txBody>
                    <a:bodyPr/>
                    <a:lstStyle/>
                    <a:p>
                      <a:pPr>
                        <a:spcAft>
                          <a:spcPts val="0"/>
                        </a:spcAft>
                      </a:pPr>
                      <a:r>
                        <a:rPr lang="de-CH" sz="2600" b="0" dirty="0">
                          <a:solidFill>
                            <a:schemeClr val="tx1"/>
                          </a:solidFill>
                          <a:effectLst/>
                        </a:rPr>
                        <a:t>"</a:t>
                      </a:r>
                      <a:r>
                        <a:rPr lang="de-CH" sz="2600" b="0" u="sng" dirty="0">
                          <a:solidFill>
                            <a:schemeClr val="tx1"/>
                          </a:solidFill>
                          <a:effectLst/>
                        </a:rPr>
                        <a:t>Wisst ihr nicht</a:t>
                      </a:r>
                      <a:r>
                        <a:rPr lang="de-CH" sz="2600" b="0" dirty="0">
                          <a:solidFill>
                            <a:schemeClr val="tx1"/>
                          </a:solidFill>
                          <a:effectLst/>
                        </a:rPr>
                        <a:t>, dass eure Leiber Glieder des Christus sind?" (6,15)</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0803" marR="120803" marT="0" marB="0">
                    <a:solidFill>
                      <a:schemeClr val="accent5">
                        <a:lumMod val="20000"/>
                        <a:lumOff val="80000"/>
                      </a:schemeClr>
                    </a:solidFill>
                  </a:tcPr>
                </a:tc>
                <a:extLst>
                  <a:ext uri="{0D108BD9-81ED-4DB2-BD59-A6C34878D82A}">
                    <a16:rowId xmlns:a16="http://schemas.microsoft.com/office/drawing/2014/main" val="2895073786"/>
                  </a:ext>
                </a:extLst>
              </a:tr>
              <a:tr h="1156872">
                <a:tc>
                  <a:txBody>
                    <a:bodyPr/>
                    <a:lstStyle/>
                    <a:p>
                      <a:pPr>
                        <a:spcAft>
                          <a:spcPts val="0"/>
                        </a:spcAft>
                      </a:pPr>
                      <a:r>
                        <a:rPr lang="de-CH" sz="2600" b="0" dirty="0">
                          <a:effectLst/>
                        </a:rPr>
                        <a:t>Unzucht ist geistlicher Ehebruch</a:t>
                      </a:r>
                      <a:endParaRPr lang="de-CH" sz="2600" b="0" dirty="0">
                        <a:effectLst/>
                        <a:latin typeface="Calibri" panose="020F0502020204030204" pitchFamily="34" charset="0"/>
                        <a:ea typeface="Calibri" panose="020F0502020204030204" pitchFamily="34" charset="0"/>
                        <a:cs typeface="Times New Roman" panose="02020603050405020304" pitchFamily="18" charset="0"/>
                      </a:endParaRPr>
                    </a:p>
                  </a:txBody>
                  <a:tcPr marL="120803" marR="120803" marT="0" marB="0">
                    <a:solidFill>
                      <a:schemeClr val="accent5">
                        <a:lumMod val="75000"/>
                      </a:schemeClr>
                    </a:solidFill>
                  </a:tcPr>
                </a:tc>
                <a:tc>
                  <a:txBody>
                    <a:bodyPr/>
                    <a:lstStyle/>
                    <a:p>
                      <a:pPr>
                        <a:spcAft>
                          <a:spcPts val="0"/>
                        </a:spcAft>
                      </a:pPr>
                      <a:r>
                        <a:rPr lang="de-CH" sz="2600" b="0" dirty="0">
                          <a:solidFill>
                            <a:schemeClr val="tx1"/>
                          </a:solidFill>
                          <a:effectLst/>
                        </a:rPr>
                        <a:t>"Oder wisst ihr nicht, dass, wer einer Hure anhängt, ein Leib mit ihr ist? »Denn es werden«, heißt es, »die zwei ein Fleisch sein.«" (6,16)</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0803" marR="120803" marT="0" marB="0">
                    <a:solidFill>
                      <a:schemeClr val="accent5">
                        <a:lumMod val="20000"/>
                        <a:lumOff val="80000"/>
                      </a:schemeClr>
                    </a:solidFill>
                  </a:tcPr>
                </a:tc>
                <a:extLst>
                  <a:ext uri="{0D108BD9-81ED-4DB2-BD59-A6C34878D82A}">
                    <a16:rowId xmlns:a16="http://schemas.microsoft.com/office/drawing/2014/main" val="96226901"/>
                  </a:ext>
                </a:extLst>
              </a:tr>
            </a:tbl>
          </a:graphicData>
        </a:graphic>
      </p:graphicFrame>
    </p:spTree>
    <p:extLst>
      <p:ext uri="{BB962C8B-B14F-4D97-AF65-F5344CB8AC3E}">
        <p14:creationId xmlns:p14="http://schemas.microsoft.com/office/powerpoint/2010/main" val="1777974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24422" y="1605248"/>
            <a:ext cx="10196125" cy="3323987"/>
          </a:xfrm>
          <a:prstGeom prst="rect">
            <a:avLst/>
          </a:prstGeom>
          <a:noFill/>
        </p:spPr>
        <p:txBody>
          <a:bodyPr wrap="none" rtlCol="0">
            <a:spAutoFit/>
          </a:bodyPr>
          <a:lstStyle/>
          <a:p>
            <a:r>
              <a:rPr lang="de-CH" sz="3000" dirty="0"/>
              <a:t>"</a:t>
            </a:r>
            <a:r>
              <a:rPr lang="de-CH" sz="3000" u="sng" dirty="0"/>
              <a:t>Flieht die Unzucht!</a:t>
            </a:r>
            <a:r>
              <a:rPr lang="de-CH" sz="3000" dirty="0"/>
              <a:t> Jede Sünde, die ein Mensch [sonst] begeht, </a:t>
            </a:r>
          </a:p>
          <a:p>
            <a:r>
              <a:rPr lang="de-CH" sz="3000" dirty="0"/>
              <a:t>ist außerhalb des Leibes; wer aber Unzucht verübt, sündigt an </a:t>
            </a:r>
          </a:p>
          <a:p>
            <a:r>
              <a:rPr lang="de-CH" sz="3000" dirty="0"/>
              <a:t>seinem eigenen Leib. Oder wisst ihr nicht, dass euer Leib ein </a:t>
            </a:r>
          </a:p>
          <a:p>
            <a:r>
              <a:rPr lang="de-CH" sz="3000" dirty="0"/>
              <a:t>Tempel des in euch wohnenden Heiligen Geistes ist, den ihr </a:t>
            </a:r>
          </a:p>
          <a:p>
            <a:r>
              <a:rPr lang="de-CH" sz="3000" dirty="0"/>
              <a:t>von Gott empfangen habt, und dass ihr nicht euch selbst </a:t>
            </a:r>
          </a:p>
          <a:p>
            <a:r>
              <a:rPr lang="de-CH" sz="3000" dirty="0"/>
              <a:t>gehört? Denn ihr seid teuer erkauft; darum verherrlicht Gott </a:t>
            </a:r>
          </a:p>
          <a:p>
            <a:r>
              <a:rPr lang="de-CH" sz="3000" dirty="0"/>
              <a:t>in eurem Leib und in eurem Geist, die Gott gehören! </a:t>
            </a:r>
            <a:r>
              <a:rPr lang="de-CH" sz="3000" b="1" dirty="0"/>
              <a:t>(6,18-20)</a:t>
            </a:r>
            <a:endParaRPr lang="de-CH" sz="3000" dirty="0"/>
          </a:p>
        </p:txBody>
      </p:sp>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8213082" cy="646331"/>
          </a:xfrm>
          <a:prstGeom prst="rect">
            <a:avLst/>
          </a:prstGeom>
          <a:noFill/>
        </p:spPr>
        <p:txBody>
          <a:bodyPr wrap="none" rtlCol="0">
            <a:spAutoFit/>
          </a:bodyPr>
          <a:lstStyle/>
          <a:p>
            <a:r>
              <a:rPr lang="de-CH" sz="3600" b="1" dirty="0"/>
              <a:t>Warnung vor Hurerei (Unzucht) (6,12 - 20)</a:t>
            </a:r>
            <a:endParaRPr lang="de-CH" sz="3600" dirty="0"/>
          </a:p>
        </p:txBody>
      </p:sp>
    </p:spTree>
    <p:extLst>
      <p:ext uri="{BB962C8B-B14F-4D97-AF65-F5344CB8AC3E}">
        <p14:creationId xmlns:p14="http://schemas.microsoft.com/office/powerpoint/2010/main" val="2120062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24422" y="1605248"/>
            <a:ext cx="10246972" cy="4247317"/>
          </a:xfrm>
          <a:prstGeom prst="rect">
            <a:avLst/>
          </a:prstGeom>
          <a:noFill/>
        </p:spPr>
        <p:txBody>
          <a:bodyPr wrap="none" rtlCol="0">
            <a:spAutoFit/>
          </a:bodyPr>
          <a:lstStyle/>
          <a:p>
            <a:r>
              <a:rPr lang="de-CH" sz="3000" dirty="0"/>
              <a:t>Bei der Sünde, an die Paulus hier denkt (V. 13-20), handelt </a:t>
            </a:r>
          </a:p>
          <a:p>
            <a:r>
              <a:rPr lang="de-CH" sz="3000" dirty="0"/>
              <a:t>es sich um die sexuelle Sünde. Keine Sünde, die ein Mensch </a:t>
            </a:r>
          </a:p>
          <a:p>
            <a:r>
              <a:rPr lang="de-CH" sz="3000" dirty="0"/>
              <a:t>begeht, besitzt mehr eingebaute Fallen, verursacht mehr </a:t>
            </a:r>
          </a:p>
          <a:p>
            <a:r>
              <a:rPr lang="de-CH" sz="3000" dirty="0"/>
              <a:t>Probleme und hat mehr Zerstörungskraft als die sexuelle Sünde. </a:t>
            </a:r>
          </a:p>
          <a:p>
            <a:r>
              <a:rPr lang="de-CH" sz="3000" dirty="0"/>
              <a:t>Sie hat mehr Ehen zerbrochen, mehr Familien zerstört, mehr </a:t>
            </a:r>
          </a:p>
          <a:p>
            <a:r>
              <a:rPr lang="de-CH" sz="3000" dirty="0"/>
              <a:t>Herzschmerz und Krankheiten hervorgerufen und mehr Leben </a:t>
            </a:r>
          </a:p>
          <a:p>
            <a:r>
              <a:rPr lang="de-CH" sz="3000" dirty="0"/>
              <a:t>zerstört als Alkohol und Drogen miteinander. Sie hat Lüge, </a:t>
            </a:r>
          </a:p>
          <a:p>
            <a:r>
              <a:rPr lang="de-CH" sz="3000" dirty="0"/>
              <a:t>Diebstahl, Betrügerei und Mord ebenso ausgelöst wie Bitterkeit, </a:t>
            </a:r>
          </a:p>
          <a:p>
            <a:r>
              <a:rPr lang="de-CH" sz="3000" dirty="0"/>
              <a:t>Hass, Beleidigung, Klatsch und Unversöhnlichkeit. (MacArthur)</a:t>
            </a:r>
          </a:p>
        </p:txBody>
      </p:sp>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8213082" cy="646331"/>
          </a:xfrm>
          <a:prstGeom prst="rect">
            <a:avLst/>
          </a:prstGeom>
          <a:noFill/>
        </p:spPr>
        <p:txBody>
          <a:bodyPr wrap="none" rtlCol="0">
            <a:spAutoFit/>
          </a:bodyPr>
          <a:lstStyle/>
          <a:p>
            <a:r>
              <a:rPr lang="de-CH" sz="3600" b="1" dirty="0"/>
              <a:t>Warnung vor Hurerei (Unzucht) (6,12 - 20)</a:t>
            </a:r>
            <a:endParaRPr lang="de-CH" sz="3600" dirty="0"/>
          </a:p>
        </p:txBody>
      </p:sp>
    </p:spTree>
    <p:extLst>
      <p:ext uri="{BB962C8B-B14F-4D97-AF65-F5344CB8AC3E}">
        <p14:creationId xmlns:p14="http://schemas.microsoft.com/office/powerpoint/2010/main" val="4113544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3428603" y="5007939"/>
            <a:ext cx="5334794" cy="938719"/>
          </a:xfrm>
          <a:prstGeom prst="rect">
            <a:avLst/>
          </a:prstGeom>
          <a:noFill/>
        </p:spPr>
        <p:txBody>
          <a:bodyPr wrap="none" rtlCol="0">
            <a:spAutoFit/>
          </a:bodyPr>
          <a:lstStyle/>
          <a:p>
            <a:r>
              <a:rPr lang="de-CH" sz="5500" b="1" dirty="0"/>
              <a:t>1. Korinther </a:t>
            </a:r>
            <a:r>
              <a:rPr lang="de-CH" sz="5500" b="1"/>
              <a:t>Teil 2</a:t>
            </a:r>
            <a:endParaRPr lang="de-CH" sz="5500" b="1" dirty="0"/>
          </a:p>
        </p:txBody>
      </p:sp>
    </p:spTree>
    <p:extLst>
      <p:ext uri="{BB962C8B-B14F-4D97-AF65-F5344CB8AC3E}">
        <p14:creationId xmlns:p14="http://schemas.microsoft.com/office/powerpoint/2010/main" val="3029597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24422" y="1389834"/>
            <a:ext cx="10814371" cy="3554819"/>
          </a:xfrm>
          <a:prstGeom prst="rect">
            <a:avLst/>
          </a:prstGeom>
          <a:noFill/>
        </p:spPr>
        <p:txBody>
          <a:bodyPr wrap="none" rtlCol="0">
            <a:spAutoFit/>
          </a:bodyPr>
          <a:lstStyle/>
          <a:p>
            <a:r>
              <a:rPr lang="de-CH" sz="3000" b="1" dirty="0"/>
              <a:t>Problemstellung:</a:t>
            </a:r>
          </a:p>
          <a:p>
            <a:endParaRPr lang="de-CH" sz="1500" dirty="0"/>
          </a:p>
          <a:p>
            <a:r>
              <a:rPr lang="de-CH" sz="3000" dirty="0"/>
              <a:t>"Mir ist nämlich, meine Brüder, durch die Leute der Chloe </a:t>
            </a:r>
          </a:p>
          <a:p>
            <a:r>
              <a:rPr lang="de-CH" sz="3000" dirty="0"/>
              <a:t>bekannt geworden, dass </a:t>
            </a:r>
            <a:r>
              <a:rPr lang="de-CH" sz="3000" u="sng" dirty="0"/>
              <a:t>Streitigkeiten</a:t>
            </a:r>
            <a:r>
              <a:rPr lang="de-CH" sz="3000" dirty="0"/>
              <a:t> unter euch sind. Ich rede </a:t>
            </a:r>
          </a:p>
          <a:p>
            <a:r>
              <a:rPr lang="de-CH" sz="3000" dirty="0"/>
              <a:t>aber davon, dass jeder von euch sagt: Ich gehöre zu Paulus! — Ich </a:t>
            </a:r>
          </a:p>
          <a:p>
            <a:r>
              <a:rPr lang="de-CH" sz="3000" dirty="0"/>
              <a:t>aber zu Apollos! — Ich aber zu </a:t>
            </a:r>
            <a:r>
              <a:rPr lang="de-CH" sz="3000" dirty="0" err="1"/>
              <a:t>Kephas</a:t>
            </a:r>
            <a:r>
              <a:rPr lang="de-CH" sz="3000" dirty="0"/>
              <a:t>! — Ich aber zu Christus! </a:t>
            </a:r>
          </a:p>
          <a:p>
            <a:r>
              <a:rPr lang="de-CH" sz="3000" dirty="0"/>
              <a:t>Ist Christus denn zerteilt? Ist etwa Paulus für euch gekreuzigt </a:t>
            </a:r>
          </a:p>
          <a:p>
            <a:r>
              <a:rPr lang="de-CH" sz="3000" dirty="0"/>
              <a:t>worden, oder seid ihr auf den Namen des Paulus getauft?" </a:t>
            </a:r>
            <a:r>
              <a:rPr lang="de-CH" sz="3000" b="1" dirty="0"/>
              <a:t>(1,11-13)</a:t>
            </a:r>
            <a:endParaRPr lang="de-CH" sz="3000" dirty="0"/>
          </a:p>
        </p:txBody>
      </p:sp>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817216" cy="646331"/>
          </a:xfrm>
          <a:prstGeom prst="rect">
            <a:avLst/>
          </a:prstGeom>
          <a:noFill/>
        </p:spPr>
        <p:txBody>
          <a:bodyPr wrap="none" rtlCol="0">
            <a:spAutoFit/>
          </a:bodyPr>
          <a:lstStyle/>
          <a:p>
            <a:r>
              <a:rPr lang="de-CH" sz="3600" b="1" dirty="0"/>
              <a:t>Spaltungen (1,10 – 4,21)</a:t>
            </a:r>
            <a:endParaRPr lang="de-CH" sz="2600" b="1" dirty="0"/>
          </a:p>
        </p:txBody>
      </p:sp>
    </p:spTree>
    <p:extLst>
      <p:ext uri="{BB962C8B-B14F-4D97-AF65-F5344CB8AC3E}">
        <p14:creationId xmlns:p14="http://schemas.microsoft.com/office/powerpoint/2010/main" val="2302401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10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24422" y="1389834"/>
            <a:ext cx="9630009" cy="2862322"/>
          </a:xfrm>
          <a:prstGeom prst="rect">
            <a:avLst/>
          </a:prstGeom>
          <a:noFill/>
        </p:spPr>
        <p:txBody>
          <a:bodyPr wrap="none" rtlCol="0">
            <a:spAutoFit/>
          </a:bodyPr>
          <a:lstStyle/>
          <a:p>
            <a:r>
              <a:rPr lang="de-DE" sz="3000" dirty="0"/>
              <a:t>Bei den Korinthern haben sich vier "Anhänger-Gruppen" </a:t>
            </a:r>
          </a:p>
          <a:p>
            <a:r>
              <a:rPr lang="de-DE" sz="3000" dirty="0"/>
              <a:t>gebildet. Die einen für Paulus, andere für Apollos, andere </a:t>
            </a:r>
          </a:p>
          <a:p>
            <a:r>
              <a:rPr lang="de-DE" sz="3000" dirty="0"/>
              <a:t>für Petrus und wiederum andere für Christus. Falsch waren </a:t>
            </a:r>
          </a:p>
          <a:p>
            <a:r>
              <a:rPr lang="de-DE" sz="3000" dirty="0"/>
              <a:t>sie allesamt! Sie verbanden ihre Loyalität nicht primär mit </a:t>
            </a:r>
          </a:p>
          <a:p>
            <a:r>
              <a:rPr lang="de-DE" sz="3000" dirty="0"/>
              <a:t>der Botschaft (Evangelium / Reich Gottes), sondern mit dem </a:t>
            </a:r>
          </a:p>
          <a:p>
            <a:r>
              <a:rPr lang="de-DE" sz="3000" dirty="0"/>
              <a:t>Botschafter (Leiter / Verkündiger). </a:t>
            </a:r>
            <a:endParaRPr lang="de-CH" sz="3000" dirty="0"/>
          </a:p>
        </p:txBody>
      </p:sp>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817216" cy="646331"/>
          </a:xfrm>
          <a:prstGeom prst="rect">
            <a:avLst/>
          </a:prstGeom>
          <a:noFill/>
        </p:spPr>
        <p:txBody>
          <a:bodyPr wrap="none" rtlCol="0">
            <a:spAutoFit/>
          </a:bodyPr>
          <a:lstStyle/>
          <a:p>
            <a:r>
              <a:rPr lang="de-CH" sz="3600" b="1" dirty="0"/>
              <a:t>Spaltungen (1,10 – 4,21)</a:t>
            </a:r>
            <a:endParaRPr lang="de-CH" sz="2600" b="1" dirty="0"/>
          </a:p>
        </p:txBody>
      </p:sp>
    </p:spTree>
    <p:extLst>
      <p:ext uri="{BB962C8B-B14F-4D97-AF65-F5344CB8AC3E}">
        <p14:creationId xmlns:p14="http://schemas.microsoft.com/office/powerpoint/2010/main" val="2452526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24422" y="1389834"/>
            <a:ext cx="9492022" cy="1938992"/>
          </a:xfrm>
          <a:prstGeom prst="rect">
            <a:avLst/>
          </a:prstGeom>
          <a:noFill/>
        </p:spPr>
        <p:txBody>
          <a:bodyPr wrap="none" rtlCol="0">
            <a:spAutoFit/>
          </a:bodyPr>
          <a:lstStyle/>
          <a:p>
            <a:r>
              <a:rPr lang="de-CH" sz="3000" dirty="0"/>
              <a:t>Gott hat die Weisheit dieser Welt zur Torheit gemacht! </a:t>
            </a:r>
          </a:p>
          <a:p>
            <a:r>
              <a:rPr lang="de-CH" sz="3000" dirty="0"/>
              <a:t>D.h. aus Gottes Sicht ist das Schwächste Gottes unendlich </a:t>
            </a:r>
          </a:p>
          <a:p>
            <a:r>
              <a:rPr lang="de-CH" sz="3000" dirty="0"/>
              <a:t>stärker als das Stärkste des Menschen und das </a:t>
            </a:r>
            <a:r>
              <a:rPr lang="de-CH" sz="3000" dirty="0" err="1"/>
              <a:t>Törichste</a:t>
            </a:r>
            <a:r>
              <a:rPr lang="de-CH" sz="3000" dirty="0"/>
              <a:t> </a:t>
            </a:r>
          </a:p>
          <a:p>
            <a:r>
              <a:rPr lang="de-CH" sz="3000" dirty="0"/>
              <a:t>Gottes ist unendlich weiser als das Weiseste der Menschen!</a:t>
            </a:r>
          </a:p>
        </p:txBody>
      </p:sp>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9907841" cy="646331"/>
          </a:xfrm>
          <a:prstGeom prst="rect">
            <a:avLst/>
          </a:prstGeom>
          <a:noFill/>
        </p:spPr>
        <p:txBody>
          <a:bodyPr wrap="none" rtlCol="0">
            <a:spAutoFit/>
          </a:bodyPr>
          <a:lstStyle/>
          <a:p>
            <a:r>
              <a:rPr lang="de-CH" sz="3600" b="1" dirty="0"/>
              <a:t>Das Wort vom Kreuz als Gottes Weisheit (1,18 - 31)</a:t>
            </a:r>
            <a:endParaRPr lang="de-CH" sz="3600" dirty="0"/>
          </a:p>
        </p:txBody>
      </p:sp>
    </p:spTree>
    <p:extLst>
      <p:ext uri="{BB962C8B-B14F-4D97-AF65-F5344CB8AC3E}">
        <p14:creationId xmlns:p14="http://schemas.microsoft.com/office/powerpoint/2010/main" val="2165914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10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9907841" cy="646331"/>
          </a:xfrm>
          <a:prstGeom prst="rect">
            <a:avLst/>
          </a:prstGeom>
          <a:noFill/>
        </p:spPr>
        <p:txBody>
          <a:bodyPr wrap="none" rtlCol="0">
            <a:spAutoFit/>
          </a:bodyPr>
          <a:lstStyle/>
          <a:p>
            <a:r>
              <a:rPr lang="de-CH" sz="3600" b="1" dirty="0"/>
              <a:t>Das Wort vom Kreuz als Gottes Weisheit (1,18 - 31)</a:t>
            </a:r>
            <a:endParaRPr lang="de-CH" sz="3600" dirty="0"/>
          </a:p>
        </p:txBody>
      </p:sp>
      <p:graphicFrame>
        <p:nvGraphicFramePr>
          <p:cNvPr id="2" name="Tabelle 1">
            <a:extLst>
              <a:ext uri="{FF2B5EF4-FFF2-40B4-BE49-F238E27FC236}">
                <a16:creationId xmlns:a16="http://schemas.microsoft.com/office/drawing/2014/main" id="{D51CEC3D-7675-426F-877C-152C46BA2389}"/>
              </a:ext>
            </a:extLst>
          </p:cNvPr>
          <p:cNvGraphicFramePr>
            <a:graphicFrameLocks noGrp="1"/>
          </p:cNvGraphicFramePr>
          <p:nvPr>
            <p:extLst>
              <p:ext uri="{D42A27DB-BD31-4B8C-83A1-F6EECF244321}">
                <p14:modId xmlns:p14="http://schemas.microsoft.com/office/powerpoint/2010/main" val="797530913"/>
              </p:ext>
            </p:extLst>
          </p:nvPr>
        </p:nvGraphicFramePr>
        <p:xfrm>
          <a:off x="572346" y="1239715"/>
          <a:ext cx="10664943" cy="627810"/>
        </p:xfrm>
        <a:graphic>
          <a:graphicData uri="http://schemas.openxmlformats.org/drawingml/2006/table">
            <a:tbl>
              <a:tblPr firstRow="1" firstCol="1" bandRow="1">
                <a:tableStyleId>{5C22544A-7EE6-4342-B048-85BDC9FD1C3A}</a:tableStyleId>
              </a:tblPr>
              <a:tblGrid>
                <a:gridCol w="1410319">
                  <a:extLst>
                    <a:ext uri="{9D8B030D-6E8A-4147-A177-3AD203B41FA5}">
                      <a16:colId xmlns:a16="http://schemas.microsoft.com/office/drawing/2014/main" val="3332194647"/>
                    </a:ext>
                  </a:extLst>
                </a:gridCol>
                <a:gridCol w="9254624">
                  <a:extLst>
                    <a:ext uri="{9D8B030D-6E8A-4147-A177-3AD203B41FA5}">
                      <a16:colId xmlns:a16="http://schemas.microsoft.com/office/drawing/2014/main" val="3560031696"/>
                    </a:ext>
                  </a:extLst>
                </a:gridCol>
              </a:tblGrid>
              <a:tr h="627810">
                <a:tc>
                  <a:txBody>
                    <a:bodyPr/>
                    <a:lstStyle/>
                    <a:p>
                      <a:pPr>
                        <a:spcAft>
                          <a:spcPts val="0"/>
                        </a:spcAft>
                      </a:pPr>
                      <a:r>
                        <a:rPr lang="de-CH" sz="2100" dirty="0">
                          <a:effectLst/>
                        </a:rPr>
                        <a:t>1,18</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14906" marR="114906" marT="0" marB="0">
                    <a:solidFill>
                      <a:schemeClr val="accent5">
                        <a:lumMod val="75000"/>
                      </a:schemeClr>
                    </a:solidFill>
                  </a:tcPr>
                </a:tc>
                <a:tc>
                  <a:txBody>
                    <a:bodyPr/>
                    <a:lstStyle/>
                    <a:p>
                      <a:pPr>
                        <a:spcAft>
                          <a:spcPts val="0"/>
                        </a:spcAft>
                      </a:pPr>
                      <a:r>
                        <a:rPr lang="de-CH" sz="2100" b="0" dirty="0">
                          <a:solidFill>
                            <a:schemeClr val="tx1"/>
                          </a:solidFill>
                          <a:effectLst/>
                        </a:rPr>
                        <a:t>Torheit für die Verlorenen, Gottes Kraft für die Geretteten</a:t>
                      </a:r>
                      <a:endParaRPr lang="de-CH" sz="2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4906" marR="114906" marT="0" marB="0">
                    <a:solidFill>
                      <a:schemeClr val="bg1"/>
                    </a:solidFill>
                  </a:tcPr>
                </a:tc>
                <a:extLst>
                  <a:ext uri="{0D108BD9-81ED-4DB2-BD59-A6C34878D82A}">
                    <a16:rowId xmlns:a16="http://schemas.microsoft.com/office/drawing/2014/main" val="1847231041"/>
                  </a:ext>
                </a:extLst>
              </a:tr>
            </a:tbl>
          </a:graphicData>
        </a:graphic>
      </p:graphicFrame>
    </p:spTree>
    <p:extLst>
      <p:ext uri="{BB962C8B-B14F-4D97-AF65-F5344CB8AC3E}">
        <p14:creationId xmlns:p14="http://schemas.microsoft.com/office/powerpoint/2010/main" val="2368780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9907841" cy="646331"/>
          </a:xfrm>
          <a:prstGeom prst="rect">
            <a:avLst/>
          </a:prstGeom>
          <a:noFill/>
        </p:spPr>
        <p:txBody>
          <a:bodyPr wrap="none" rtlCol="0">
            <a:spAutoFit/>
          </a:bodyPr>
          <a:lstStyle/>
          <a:p>
            <a:r>
              <a:rPr lang="de-CH" sz="3600" b="1" dirty="0"/>
              <a:t>Das Wort vom Kreuz als Gottes Weisheit (1,18 - 31)</a:t>
            </a:r>
            <a:endParaRPr lang="de-CH" sz="3600" dirty="0"/>
          </a:p>
        </p:txBody>
      </p:sp>
      <p:graphicFrame>
        <p:nvGraphicFramePr>
          <p:cNvPr id="2" name="Tabelle 1">
            <a:extLst>
              <a:ext uri="{FF2B5EF4-FFF2-40B4-BE49-F238E27FC236}">
                <a16:creationId xmlns:a16="http://schemas.microsoft.com/office/drawing/2014/main" id="{D51CEC3D-7675-426F-877C-152C46BA2389}"/>
              </a:ext>
            </a:extLst>
          </p:cNvPr>
          <p:cNvGraphicFramePr>
            <a:graphicFrameLocks noGrp="1"/>
          </p:cNvGraphicFramePr>
          <p:nvPr>
            <p:extLst>
              <p:ext uri="{D42A27DB-BD31-4B8C-83A1-F6EECF244321}">
                <p14:modId xmlns:p14="http://schemas.microsoft.com/office/powerpoint/2010/main" val="1079808952"/>
              </p:ext>
            </p:extLst>
          </p:nvPr>
        </p:nvGraphicFramePr>
        <p:xfrm>
          <a:off x="572346" y="1239715"/>
          <a:ext cx="10664943" cy="2636844"/>
        </p:xfrm>
        <a:graphic>
          <a:graphicData uri="http://schemas.openxmlformats.org/drawingml/2006/table">
            <a:tbl>
              <a:tblPr firstRow="1" firstCol="1" bandRow="1">
                <a:tableStyleId>{5C22544A-7EE6-4342-B048-85BDC9FD1C3A}</a:tableStyleId>
              </a:tblPr>
              <a:tblGrid>
                <a:gridCol w="1410319">
                  <a:extLst>
                    <a:ext uri="{9D8B030D-6E8A-4147-A177-3AD203B41FA5}">
                      <a16:colId xmlns:a16="http://schemas.microsoft.com/office/drawing/2014/main" val="3332194647"/>
                    </a:ext>
                  </a:extLst>
                </a:gridCol>
                <a:gridCol w="9254624">
                  <a:extLst>
                    <a:ext uri="{9D8B030D-6E8A-4147-A177-3AD203B41FA5}">
                      <a16:colId xmlns:a16="http://schemas.microsoft.com/office/drawing/2014/main" val="3560031696"/>
                    </a:ext>
                  </a:extLst>
                </a:gridCol>
              </a:tblGrid>
              <a:tr h="627810">
                <a:tc>
                  <a:txBody>
                    <a:bodyPr/>
                    <a:lstStyle/>
                    <a:p>
                      <a:pPr>
                        <a:spcAft>
                          <a:spcPts val="0"/>
                        </a:spcAft>
                      </a:pPr>
                      <a:r>
                        <a:rPr lang="de-CH" sz="2100" dirty="0">
                          <a:effectLst/>
                        </a:rPr>
                        <a:t>1,18</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14906" marR="114906" marT="0" marB="0">
                    <a:solidFill>
                      <a:schemeClr val="accent5">
                        <a:lumMod val="75000"/>
                      </a:schemeClr>
                    </a:solidFill>
                  </a:tcPr>
                </a:tc>
                <a:tc>
                  <a:txBody>
                    <a:bodyPr/>
                    <a:lstStyle/>
                    <a:p>
                      <a:pPr>
                        <a:spcAft>
                          <a:spcPts val="0"/>
                        </a:spcAft>
                      </a:pPr>
                      <a:r>
                        <a:rPr lang="de-CH" sz="2100" b="0" dirty="0">
                          <a:solidFill>
                            <a:schemeClr val="tx1"/>
                          </a:solidFill>
                          <a:effectLst/>
                        </a:rPr>
                        <a:t>Torheit für die Verlorenen, Gottes Kraft für die Geretteten</a:t>
                      </a:r>
                      <a:endParaRPr lang="de-CH" sz="2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4906" marR="114906" marT="0" marB="0">
                    <a:solidFill>
                      <a:schemeClr val="bg1"/>
                    </a:solidFill>
                  </a:tcPr>
                </a:tc>
                <a:extLst>
                  <a:ext uri="{0D108BD9-81ED-4DB2-BD59-A6C34878D82A}">
                    <a16:rowId xmlns:a16="http://schemas.microsoft.com/office/drawing/2014/main" val="1847231041"/>
                  </a:ext>
                </a:extLst>
              </a:tr>
              <a:tr h="2009034">
                <a:tc>
                  <a:txBody>
                    <a:bodyPr/>
                    <a:lstStyle/>
                    <a:p>
                      <a:pPr>
                        <a:spcAft>
                          <a:spcPts val="0"/>
                        </a:spcAft>
                      </a:pPr>
                      <a:r>
                        <a:rPr lang="de-CH" sz="2100" dirty="0">
                          <a:effectLst/>
                        </a:rPr>
                        <a:t>1,23</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14906" marR="114906" marT="0" marB="0">
                    <a:solidFill>
                      <a:schemeClr val="accent5">
                        <a:lumMod val="75000"/>
                      </a:schemeClr>
                    </a:solidFill>
                  </a:tcPr>
                </a:tc>
                <a:tc>
                  <a:txBody>
                    <a:bodyPr/>
                    <a:lstStyle/>
                    <a:p>
                      <a:pPr>
                        <a:spcAft>
                          <a:spcPts val="0"/>
                        </a:spcAft>
                      </a:pPr>
                      <a:r>
                        <a:rPr lang="de-CH" sz="2100" b="0" dirty="0">
                          <a:effectLst/>
                        </a:rPr>
                        <a:t>Das Kreuz ist Gottes Weisheit, den Juden aber ein Ärgernis, den Griechen eine Torheit (Die Juden erwarteten einen mächtigen politischen Befreier und die Griechen können sich nicht vorstellen, dass diese offensichtliche Schwachheit Jesu (Kreuzestod), ihre Probleme lösen kann.</a:t>
                      </a:r>
                      <a:endParaRPr lang="de-CH" sz="2100" b="0" dirty="0">
                        <a:effectLst/>
                        <a:latin typeface="Calibri" panose="020F0502020204030204" pitchFamily="34" charset="0"/>
                        <a:ea typeface="Calibri" panose="020F0502020204030204" pitchFamily="34" charset="0"/>
                        <a:cs typeface="Times New Roman" panose="02020603050405020304" pitchFamily="18" charset="0"/>
                      </a:endParaRPr>
                    </a:p>
                  </a:txBody>
                  <a:tcPr marL="114906" marR="114906" marT="0" marB="0">
                    <a:solidFill>
                      <a:schemeClr val="bg1"/>
                    </a:solidFill>
                  </a:tcPr>
                </a:tc>
                <a:extLst>
                  <a:ext uri="{0D108BD9-81ED-4DB2-BD59-A6C34878D82A}">
                    <a16:rowId xmlns:a16="http://schemas.microsoft.com/office/drawing/2014/main" val="3761536632"/>
                  </a:ext>
                </a:extLst>
              </a:tr>
            </a:tbl>
          </a:graphicData>
        </a:graphic>
      </p:graphicFrame>
    </p:spTree>
    <p:extLst>
      <p:ext uri="{BB962C8B-B14F-4D97-AF65-F5344CB8AC3E}">
        <p14:creationId xmlns:p14="http://schemas.microsoft.com/office/powerpoint/2010/main" val="3613587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9907841" cy="646331"/>
          </a:xfrm>
          <a:prstGeom prst="rect">
            <a:avLst/>
          </a:prstGeom>
          <a:noFill/>
        </p:spPr>
        <p:txBody>
          <a:bodyPr wrap="none" rtlCol="0">
            <a:spAutoFit/>
          </a:bodyPr>
          <a:lstStyle/>
          <a:p>
            <a:r>
              <a:rPr lang="de-CH" sz="3600" b="1" dirty="0"/>
              <a:t>Das Wort vom Kreuz als Gottes Weisheit (1,18 - 31)</a:t>
            </a:r>
            <a:endParaRPr lang="de-CH" sz="3600" dirty="0"/>
          </a:p>
        </p:txBody>
      </p:sp>
      <p:graphicFrame>
        <p:nvGraphicFramePr>
          <p:cNvPr id="2" name="Tabelle 1">
            <a:extLst>
              <a:ext uri="{FF2B5EF4-FFF2-40B4-BE49-F238E27FC236}">
                <a16:creationId xmlns:a16="http://schemas.microsoft.com/office/drawing/2014/main" id="{D51CEC3D-7675-426F-877C-152C46BA2389}"/>
              </a:ext>
            </a:extLst>
          </p:cNvPr>
          <p:cNvGraphicFramePr>
            <a:graphicFrameLocks noGrp="1"/>
          </p:cNvGraphicFramePr>
          <p:nvPr>
            <p:extLst>
              <p:ext uri="{D42A27DB-BD31-4B8C-83A1-F6EECF244321}">
                <p14:modId xmlns:p14="http://schemas.microsoft.com/office/powerpoint/2010/main" val="2117022244"/>
              </p:ext>
            </p:extLst>
          </p:nvPr>
        </p:nvGraphicFramePr>
        <p:xfrm>
          <a:off x="572346" y="1239715"/>
          <a:ext cx="10664943" cy="4164627"/>
        </p:xfrm>
        <a:graphic>
          <a:graphicData uri="http://schemas.openxmlformats.org/drawingml/2006/table">
            <a:tbl>
              <a:tblPr firstRow="1" firstCol="1" bandRow="1">
                <a:tableStyleId>{5C22544A-7EE6-4342-B048-85BDC9FD1C3A}</a:tableStyleId>
              </a:tblPr>
              <a:tblGrid>
                <a:gridCol w="1410319">
                  <a:extLst>
                    <a:ext uri="{9D8B030D-6E8A-4147-A177-3AD203B41FA5}">
                      <a16:colId xmlns:a16="http://schemas.microsoft.com/office/drawing/2014/main" val="3332194647"/>
                    </a:ext>
                  </a:extLst>
                </a:gridCol>
                <a:gridCol w="9254624">
                  <a:extLst>
                    <a:ext uri="{9D8B030D-6E8A-4147-A177-3AD203B41FA5}">
                      <a16:colId xmlns:a16="http://schemas.microsoft.com/office/drawing/2014/main" val="3560031696"/>
                    </a:ext>
                  </a:extLst>
                </a:gridCol>
              </a:tblGrid>
              <a:tr h="627810">
                <a:tc>
                  <a:txBody>
                    <a:bodyPr/>
                    <a:lstStyle/>
                    <a:p>
                      <a:pPr>
                        <a:spcAft>
                          <a:spcPts val="0"/>
                        </a:spcAft>
                      </a:pPr>
                      <a:r>
                        <a:rPr lang="de-CH" sz="2100" dirty="0">
                          <a:effectLst/>
                        </a:rPr>
                        <a:t>1,18</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14906" marR="114906" marT="0" marB="0">
                    <a:solidFill>
                      <a:schemeClr val="accent5">
                        <a:lumMod val="75000"/>
                      </a:schemeClr>
                    </a:solidFill>
                  </a:tcPr>
                </a:tc>
                <a:tc>
                  <a:txBody>
                    <a:bodyPr/>
                    <a:lstStyle/>
                    <a:p>
                      <a:pPr>
                        <a:spcAft>
                          <a:spcPts val="0"/>
                        </a:spcAft>
                      </a:pPr>
                      <a:r>
                        <a:rPr lang="de-CH" sz="2100" b="0" dirty="0">
                          <a:solidFill>
                            <a:schemeClr val="tx1"/>
                          </a:solidFill>
                          <a:effectLst/>
                        </a:rPr>
                        <a:t>Torheit für die Verlorenen, Gottes Kraft für die Geretteten</a:t>
                      </a:r>
                      <a:endParaRPr lang="de-CH" sz="2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4906" marR="114906" marT="0" marB="0">
                    <a:solidFill>
                      <a:schemeClr val="bg1"/>
                    </a:solidFill>
                  </a:tcPr>
                </a:tc>
                <a:extLst>
                  <a:ext uri="{0D108BD9-81ED-4DB2-BD59-A6C34878D82A}">
                    <a16:rowId xmlns:a16="http://schemas.microsoft.com/office/drawing/2014/main" val="1847231041"/>
                  </a:ext>
                </a:extLst>
              </a:tr>
              <a:tr h="2009034">
                <a:tc>
                  <a:txBody>
                    <a:bodyPr/>
                    <a:lstStyle/>
                    <a:p>
                      <a:pPr>
                        <a:spcAft>
                          <a:spcPts val="0"/>
                        </a:spcAft>
                      </a:pPr>
                      <a:r>
                        <a:rPr lang="de-CH" sz="2100" dirty="0">
                          <a:effectLst/>
                        </a:rPr>
                        <a:t>1,23</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14906" marR="114906" marT="0" marB="0">
                    <a:solidFill>
                      <a:schemeClr val="accent5">
                        <a:lumMod val="75000"/>
                      </a:schemeClr>
                    </a:solidFill>
                  </a:tcPr>
                </a:tc>
                <a:tc>
                  <a:txBody>
                    <a:bodyPr/>
                    <a:lstStyle/>
                    <a:p>
                      <a:pPr>
                        <a:spcAft>
                          <a:spcPts val="0"/>
                        </a:spcAft>
                      </a:pPr>
                      <a:r>
                        <a:rPr lang="de-CH" sz="2100" b="0" dirty="0">
                          <a:effectLst/>
                        </a:rPr>
                        <a:t>Das Kreuz ist Gottes Weisheit, den Juden aber ein Ärgernis, den Griechen eine Torheit (Die Juden erwarteten einen mächtigen politischen Befreier und die Griechen können sich nicht vorstellen, dass diese offensichtliche Schwachheit Jesu (Kreuzestod), ihre Probleme lösen kann.</a:t>
                      </a:r>
                      <a:endParaRPr lang="de-CH" sz="2100" b="0" dirty="0">
                        <a:effectLst/>
                        <a:latin typeface="Calibri" panose="020F0502020204030204" pitchFamily="34" charset="0"/>
                        <a:ea typeface="Calibri" panose="020F0502020204030204" pitchFamily="34" charset="0"/>
                        <a:cs typeface="Times New Roman" panose="02020603050405020304" pitchFamily="18" charset="0"/>
                      </a:endParaRPr>
                    </a:p>
                  </a:txBody>
                  <a:tcPr marL="114906" marR="114906" marT="0" marB="0">
                    <a:solidFill>
                      <a:schemeClr val="bg1"/>
                    </a:solidFill>
                  </a:tcPr>
                </a:tc>
                <a:extLst>
                  <a:ext uri="{0D108BD9-81ED-4DB2-BD59-A6C34878D82A}">
                    <a16:rowId xmlns:a16="http://schemas.microsoft.com/office/drawing/2014/main" val="3761536632"/>
                  </a:ext>
                </a:extLst>
              </a:tr>
              <a:tr h="1527783">
                <a:tc>
                  <a:txBody>
                    <a:bodyPr/>
                    <a:lstStyle/>
                    <a:p>
                      <a:pPr>
                        <a:spcAft>
                          <a:spcPts val="0"/>
                        </a:spcAft>
                      </a:pPr>
                      <a:r>
                        <a:rPr lang="de-CH" sz="2100" dirty="0">
                          <a:effectLst/>
                        </a:rPr>
                        <a:t>1,25</a:t>
                      </a:r>
                      <a:endParaRPr lang="de-CH"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14906" marR="114906" marT="0" marB="0">
                    <a:solidFill>
                      <a:schemeClr val="accent5">
                        <a:lumMod val="75000"/>
                      </a:schemeClr>
                    </a:solidFill>
                  </a:tcPr>
                </a:tc>
                <a:tc>
                  <a:txBody>
                    <a:bodyPr/>
                    <a:lstStyle/>
                    <a:p>
                      <a:pPr>
                        <a:spcAft>
                          <a:spcPts val="0"/>
                        </a:spcAft>
                      </a:pPr>
                      <a:r>
                        <a:rPr lang="de-CH" sz="2100" b="0" dirty="0">
                          <a:effectLst/>
                        </a:rPr>
                        <a:t>Das Törichte Gottes ist weiser als die Menschen, und das Schwache Gottes ist stärker als die Menschen – Gottes Weisheit ist stärker als alles was die Menschen je erreichen können.</a:t>
                      </a:r>
                      <a:endParaRPr lang="de-CH" sz="2100" b="0" dirty="0">
                        <a:effectLst/>
                        <a:latin typeface="Calibri" panose="020F0502020204030204" pitchFamily="34" charset="0"/>
                        <a:ea typeface="Calibri" panose="020F0502020204030204" pitchFamily="34" charset="0"/>
                        <a:cs typeface="Times New Roman" panose="02020603050405020304" pitchFamily="18" charset="0"/>
                      </a:endParaRPr>
                    </a:p>
                  </a:txBody>
                  <a:tcPr marL="114906" marR="114906" marT="0" marB="0">
                    <a:solidFill>
                      <a:schemeClr val="bg1"/>
                    </a:solidFill>
                  </a:tcPr>
                </a:tc>
                <a:extLst>
                  <a:ext uri="{0D108BD9-81ED-4DB2-BD59-A6C34878D82A}">
                    <a16:rowId xmlns:a16="http://schemas.microsoft.com/office/drawing/2014/main" val="3560531807"/>
                  </a:ext>
                </a:extLst>
              </a:tr>
            </a:tbl>
          </a:graphicData>
        </a:graphic>
      </p:graphicFrame>
    </p:spTree>
    <p:extLst>
      <p:ext uri="{BB962C8B-B14F-4D97-AF65-F5344CB8AC3E}">
        <p14:creationId xmlns:p14="http://schemas.microsoft.com/office/powerpoint/2010/main" val="5960792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3195</Words>
  <Application>Microsoft Office PowerPoint</Application>
  <PresentationFormat>Breitbild</PresentationFormat>
  <Paragraphs>317</Paragraphs>
  <Slides>36</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36</vt:i4>
      </vt:variant>
    </vt:vector>
  </HeadingPairs>
  <TitlesOfParts>
    <vt:vector size="42" baseType="lpstr">
      <vt:lpstr>Arial</vt:lpstr>
      <vt:lpstr>Calibri</vt:lpstr>
      <vt:lpstr>Calibri Light</vt:lpstr>
      <vt:lpstr>Times New Roman</vt:lpstr>
      <vt:lpstr>Trebuchet MS</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Reinhard</dc:creator>
  <cp:lastModifiedBy>RB</cp:lastModifiedBy>
  <cp:revision>157</cp:revision>
  <dcterms:created xsi:type="dcterms:W3CDTF">2018-05-19T05:14:58Z</dcterms:created>
  <dcterms:modified xsi:type="dcterms:W3CDTF">2020-01-26T07:27:51Z</dcterms:modified>
</cp:coreProperties>
</file>