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56" r:id="rId2"/>
    <p:sldId id="259" r:id="rId3"/>
    <p:sldId id="354" r:id="rId4"/>
    <p:sldId id="357" r:id="rId5"/>
    <p:sldId id="362" r:id="rId6"/>
    <p:sldId id="358" r:id="rId7"/>
    <p:sldId id="360" r:id="rId8"/>
    <p:sldId id="361" r:id="rId9"/>
    <p:sldId id="359" r:id="rId10"/>
    <p:sldId id="363" r:id="rId11"/>
    <p:sldId id="364" r:id="rId12"/>
    <p:sldId id="365" r:id="rId13"/>
    <p:sldId id="366" r:id="rId14"/>
    <p:sldId id="367" r:id="rId15"/>
    <p:sldId id="369" r:id="rId16"/>
    <p:sldId id="370" r:id="rId17"/>
    <p:sldId id="371" r:id="rId18"/>
    <p:sldId id="372" r:id="rId19"/>
    <p:sldId id="373" r:id="rId20"/>
    <p:sldId id="374" r:id="rId21"/>
    <p:sldId id="378" r:id="rId22"/>
    <p:sldId id="379" r:id="rId23"/>
    <p:sldId id="380" r:id="rId24"/>
    <p:sldId id="377" r:id="rId25"/>
    <p:sldId id="381" r:id="rId26"/>
    <p:sldId id="382" r:id="rId27"/>
    <p:sldId id="383" r:id="rId28"/>
    <p:sldId id="384" r:id="rId29"/>
    <p:sldId id="386" r:id="rId30"/>
    <p:sldId id="387" r:id="rId31"/>
    <p:sldId id="388" r:id="rId32"/>
    <p:sldId id="389" r:id="rId33"/>
    <p:sldId id="385" r:id="rId34"/>
    <p:sldId id="391" r:id="rId35"/>
    <p:sldId id="392" r:id="rId36"/>
    <p:sldId id="393" r:id="rId37"/>
    <p:sldId id="394" r:id="rId38"/>
    <p:sldId id="390" r:id="rId39"/>
    <p:sldId id="395" r:id="rId40"/>
    <p:sldId id="396" r:id="rId41"/>
    <p:sldId id="397" r:id="rId42"/>
    <p:sldId id="376" r:id="rId43"/>
    <p:sldId id="398" r:id="rId44"/>
    <p:sldId id="399" r:id="rId45"/>
    <p:sldId id="400" r:id="rId46"/>
    <p:sldId id="401" r:id="rId47"/>
    <p:sldId id="402" r:id="rId48"/>
    <p:sldId id="375" r:id="rId49"/>
    <p:sldId id="403" r:id="rId50"/>
    <p:sldId id="355" r:id="rId51"/>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p:cViewPr varScale="1">
        <p:scale>
          <a:sx n="137" d="100"/>
          <a:sy n="137" d="100"/>
        </p:scale>
        <p:origin x="82" y="96"/>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6DEDF089-39DA-47E3-A74C-E64C6DBBD5AE}" type="datetimeFigureOut">
              <a:rPr lang="de-CH" smtClean="0"/>
              <a:t>19.01.2020</a:t>
            </a:fld>
            <a:endParaRPr lang="de-CH"/>
          </a:p>
        </p:txBody>
      </p:sp>
      <p:sp>
        <p:nvSpPr>
          <p:cNvPr id="5" name="Fußzeilenplatzhalter 4"/>
          <p:cNvSpPr>
            <a:spLocks noGrp="1"/>
          </p:cNvSpPr>
          <p:nvPr>
            <p:ph type="ftr" sz="quarter" idx="11"/>
          </p:nvPr>
        </p:nvSpPr>
        <p:spPr/>
        <p:txBody>
          <a:bodyPr/>
          <a:lstStyle/>
          <a:p>
            <a:endParaRPr lang="de-CH"/>
          </a:p>
        </p:txBody>
      </p:sp>
      <p:sp>
        <p:nvSpPr>
          <p:cNvPr id="6" name="Foliennummernplatzhalter 5"/>
          <p:cNvSpPr>
            <a:spLocks noGrp="1"/>
          </p:cNvSpPr>
          <p:nvPr>
            <p:ph type="sldNum" sz="quarter" idx="12"/>
          </p:nvPr>
        </p:nvSpPr>
        <p:spPr/>
        <p:txBody>
          <a:bodyPr/>
          <a:lstStyle/>
          <a:p>
            <a:fld id="{7D2E9142-EC7B-4178-ABB6-310B1AAD4A55}" type="slidenum">
              <a:rPr lang="de-CH" smtClean="0"/>
              <a:t>‹Nr.›</a:t>
            </a:fld>
            <a:endParaRPr lang="de-CH"/>
          </a:p>
        </p:txBody>
      </p:sp>
    </p:spTree>
    <p:extLst>
      <p:ext uri="{BB962C8B-B14F-4D97-AF65-F5344CB8AC3E}">
        <p14:creationId xmlns:p14="http://schemas.microsoft.com/office/powerpoint/2010/main" val="2665414719"/>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endParaRPr lang="de-CH"/>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EDF089-39DA-47E3-A74C-E64C6DBBD5AE}" type="datetimeFigureOut">
              <a:rPr lang="de-CH" smtClean="0"/>
              <a:t>19.01.2020</a:t>
            </a:fld>
            <a:endParaRPr lang="de-CH"/>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CH"/>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2E9142-EC7B-4178-ABB6-310B1AAD4A55}" type="slidenum">
              <a:rPr lang="de-CH" smtClean="0"/>
              <a:t>‹Nr.›</a:t>
            </a:fld>
            <a:endParaRPr lang="de-CH"/>
          </a:p>
        </p:txBody>
      </p:sp>
    </p:spTree>
    <p:extLst>
      <p:ext uri="{BB962C8B-B14F-4D97-AF65-F5344CB8AC3E}">
        <p14:creationId xmlns:p14="http://schemas.microsoft.com/office/powerpoint/2010/main" val="3651459628"/>
      </p:ext>
    </p:extLst>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5591" y="-1034427"/>
            <a:ext cx="10527956" cy="6359405"/>
          </a:xfrm>
          <a:prstGeom prst="rect">
            <a:avLst/>
          </a:prstGeom>
        </p:spPr>
      </p:pic>
      <p:sp>
        <p:nvSpPr>
          <p:cNvPr id="2" name="Textfeld 1"/>
          <p:cNvSpPr txBox="1"/>
          <p:nvPr/>
        </p:nvSpPr>
        <p:spPr>
          <a:xfrm>
            <a:off x="3428603" y="5007939"/>
            <a:ext cx="5334794" cy="938719"/>
          </a:xfrm>
          <a:prstGeom prst="rect">
            <a:avLst/>
          </a:prstGeom>
          <a:noFill/>
        </p:spPr>
        <p:txBody>
          <a:bodyPr wrap="none" rtlCol="0">
            <a:spAutoFit/>
          </a:bodyPr>
          <a:lstStyle/>
          <a:p>
            <a:r>
              <a:rPr lang="de-CH" sz="5500" b="1" dirty="0"/>
              <a:t>1. Korinther Teil 1</a:t>
            </a:r>
          </a:p>
        </p:txBody>
      </p:sp>
    </p:spTree>
    <p:extLst>
      <p:ext uri="{BB962C8B-B14F-4D97-AF65-F5344CB8AC3E}">
        <p14:creationId xmlns:p14="http://schemas.microsoft.com/office/powerpoint/2010/main" val="40062440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524422" y="1389834"/>
            <a:ext cx="10911705" cy="3785652"/>
          </a:xfrm>
          <a:prstGeom prst="rect">
            <a:avLst/>
          </a:prstGeom>
          <a:noFill/>
        </p:spPr>
        <p:txBody>
          <a:bodyPr wrap="none" rtlCol="0">
            <a:spAutoFit/>
          </a:bodyPr>
          <a:lstStyle/>
          <a:p>
            <a:r>
              <a:rPr lang="de-DE" sz="3000" dirty="0"/>
              <a:t>"Seht doch eure Berufung an, ihr Brüder! Da sind nicht viele </a:t>
            </a:r>
          </a:p>
          <a:p>
            <a:r>
              <a:rPr lang="de-DE" sz="3000" dirty="0"/>
              <a:t>Weise nach dem Fleisch, nicht viele Mächtige, nicht viele </a:t>
            </a:r>
          </a:p>
          <a:p>
            <a:r>
              <a:rPr lang="de-DE" sz="3000" dirty="0"/>
              <a:t>Vornehme; sondern das Törichte der Welt hat Gott erwählt, </a:t>
            </a:r>
          </a:p>
          <a:p>
            <a:r>
              <a:rPr lang="de-DE" sz="3000" dirty="0"/>
              <a:t>um die Weisen zuschanden zu machen, und das Schwache </a:t>
            </a:r>
          </a:p>
          <a:p>
            <a:r>
              <a:rPr lang="de-DE" sz="3000" dirty="0"/>
              <a:t>der Welt hat Gott erwählt, um das Starke zuschanden zu </a:t>
            </a:r>
          </a:p>
          <a:p>
            <a:r>
              <a:rPr lang="de-DE" sz="3000" dirty="0"/>
              <a:t>machen; und das Unedle der Welt und das Verachtete hat </a:t>
            </a:r>
          </a:p>
          <a:p>
            <a:r>
              <a:rPr lang="de-DE" sz="3000" dirty="0"/>
              <a:t>Gott erwählt, und das, was nichts ist, damit er zunichtemache, </a:t>
            </a:r>
          </a:p>
          <a:p>
            <a:r>
              <a:rPr lang="de-DE" sz="3000" dirty="0"/>
              <a:t>was etwas ist, damit sich vor ihm kein Fleisch rühme." </a:t>
            </a:r>
            <a:r>
              <a:rPr lang="de-DE" sz="3000" b="1" dirty="0"/>
              <a:t>(1Kor 1,26-29)</a:t>
            </a:r>
            <a:endParaRPr lang="de-CH" sz="3000" dirty="0"/>
          </a:p>
        </p:txBody>
      </p:sp>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2656496" cy="646331"/>
          </a:xfrm>
          <a:prstGeom prst="rect">
            <a:avLst/>
          </a:prstGeom>
          <a:noFill/>
        </p:spPr>
        <p:txBody>
          <a:bodyPr wrap="none" rtlCol="0">
            <a:spAutoFit/>
          </a:bodyPr>
          <a:lstStyle/>
          <a:p>
            <a:r>
              <a:rPr lang="de-CH" sz="3600" b="1" dirty="0"/>
              <a:t>Bevölkerung</a:t>
            </a:r>
            <a:endParaRPr lang="de-CH" sz="2600" b="1" dirty="0"/>
          </a:p>
        </p:txBody>
      </p:sp>
    </p:spTree>
    <p:extLst>
      <p:ext uri="{BB962C8B-B14F-4D97-AF65-F5344CB8AC3E}">
        <p14:creationId xmlns:p14="http://schemas.microsoft.com/office/powerpoint/2010/main" val="2492143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p:cTn id="14" dur="500" fill="hold"/>
                                        <p:tgtEl>
                                          <p:spTgt spid="3"/>
                                        </p:tgtEl>
                                        <p:attrNameLst>
                                          <p:attrName>ppt_w</p:attrName>
                                        </p:attrNameLst>
                                      </p:cBhvr>
                                      <p:tavLst>
                                        <p:tav tm="0">
                                          <p:val>
                                            <p:fltVal val="0"/>
                                          </p:val>
                                        </p:tav>
                                        <p:tav tm="100000">
                                          <p:val>
                                            <p:strVal val="#ppt_w"/>
                                          </p:val>
                                        </p:tav>
                                      </p:tavLst>
                                    </p:anim>
                                    <p:anim calcmode="lin" valueType="num">
                                      <p:cBhvr>
                                        <p:cTn id="15" dur="500" fill="hold"/>
                                        <p:tgtEl>
                                          <p:spTgt spid="3"/>
                                        </p:tgtEl>
                                        <p:attrNameLst>
                                          <p:attrName>ppt_h</p:attrName>
                                        </p:attrNameLst>
                                      </p:cBhvr>
                                      <p:tavLst>
                                        <p:tav tm="0">
                                          <p:val>
                                            <p:fltVal val="0"/>
                                          </p:val>
                                        </p:tav>
                                        <p:tav tm="100000">
                                          <p:val>
                                            <p:strVal val="#ppt_h"/>
                                          </p:val>
                                        </p:tav>
                                      </p:tavLst>
                                    </p:anim>
                                    <p:animEffect transition="in" filter="fade">
                                      <p:cBhvr>
                                        <p:cTn id="16"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524422" y="1389834"/>
            <a:ext cx="10722166" cy="1938992"/>
          </a:xfrm>
          <a:prstGeom prst="rect">
            <a:avLst/>
          </a:prstGeom>
          <a:noFill/>
        </p:spPr>
        <p:txBody>
          <a:bodyPr wrap="none" rtlCol="0">
            <a:spAutoFit/>
          </a:bodyPr>
          <a:lstStyle/>
          <a:p>
            <a:r>
              <a:rPr lang="de-DE" sz="3000" dirty="0"/>
              <a:t>Die Unmoral der heidnischen Kultur Korinths wurde sprichwörtlich. </a:t>
            </a:r>
          </a:p>
          <a:p>
            <a:r>
              <a:rPr lang="de-DE" sz="3000" dirty="0"/>
              <a:t>Das Wort "korinthisieren" (korinthisch leben = in tiefster Unmoral </a:t>
            </a:r>
          </a:p>
          <a:p>
            <a:r>
              <a:rPr lang="de-DE" sz="3000" dirty="0"/>
              <a:t>leben) bedeutete tiefste Unmoral und Sittenlosigkeit. Es gab </a:t>
            </a:r>
          </a:p>
          <a:p>
            <a:r>
              <a:rPr lang="de-DE" sz="3000" dirty="0"/>
              <a:t>viele Tempel, viele Sklaven und es war die Stadt der Prostitution. </a:t>
            </a:r>
            <a:endParaRPr lang="de-CH" sz="3000" dirty="0"/>
          </a:p>
        </p:txBody>
      </p:sp>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4662367" cy="646331"/>
          </a:xfrm>
          <a:prstGeom prst="rect">
            <a:avLst/>
          </a:prstGeom>
          <a:noFill/>
        </p:spPr>
        <p:txBody>
          <a:bodyPr wrap="none" rtlCol="0">
            <a:spAutoFit/>
          </a:bodyPr>
          <a:lstStyle/>
          <a:p>
            <a:r>
              <a:rPr lang="de-CH" sz="3600" b="1" dirty="0"/>
              <a:t>Der moralische Kontext</a:t>
            </a:r>
            <a:endParaRPr lang="de-CH" sz="2600" b="1" dirty="0"/>
          </a:p>
        </p:txBody>
      </p:sp>
    </p:spTree>
    <p:extLst>
      <p:ext uri="{BB962C8B-B14F-4D97-AF65-F5344CB8AC3E}">
        <p14:creationId xmlns:p14="http://schemas.microsoft.com/office/powerpoint/2010/main" val="2679145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par>
                          <p:cTn id="10" fill="hold">
                            <p:stCondLst>
                              <p:cond delay="500"/>
                            </p:stCondLst>
                            <p:childTnLst>
                              <p:par>
                                <p:cTn id="11" presetID="53" presetClass="entr" presetSubtype="16" fill="hold" grpId="0" nodeType="afterEffect">
                                  <p:stCondLst>
                                    <p:cond delay="100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ppt_w</p:attrName>
                                        </p:attrNameLst>
                                      </p:cBhvr>
                                      <p:tavLst>
                                        <p:tav tm="0">
                                          <p:val>
                                            <p:fltVal val="0"/>
                                          </p:val>
                                        </p:tav>
                                        <p:tav tm="100000">
                                          <p:val>
                                            <p:strVal val="#ppt_w"/>
                                          </p:val>
                                        </p:tav>
                                      </p:tavLst>
                                    </p:anim>
                                    <p:anim calcmode="lin" valueType="num">
                                      <p:cBhvr>
                                        <p:cTn id="14" dur="500" fill="hold"/>
                                        <p:tgtEl>
                                          <p:spTgt spid="3"/>
                                        </p:tgtEl>
                                        <p:attrNameLst>
                                          <p:attrName>ppt_h</p:attrName>
                                        </p:attrNameLst>
                                      </p:cBhvr>
                                      <p:tavLst>
                                        <p:tav tm="0">
                                          <p:val>
                                            <p:fltVal val="0"/>
                                          </p:val>
                                        </p:tav>
                                        <p:tav tm="100000">
                                          <p:val>
                                            <p:strVal val="#ppt_h"/>
                                          </p:val>
                                        </p:tav>
                                      </p:tavLst>
                                    </p:anim>
                                    <p:animEffect transition="in" filter="fade">
                                      <p:cBhvr>
                                        <p:cTn id="1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524422" y="1389834"/>
            <a:ext cx="9851928" cy="4247317"/>
          </a:xfrm>
          <a:prstGeom prst="rect">
            <a:avLst/>
          </a:prstGeom>
          <a:noFill/>
        </p:spPr>
        <p:txBody>
          <a:bodyPr wrap="none" rtlCol="0">
            <a:spAutoFit/>
          </a:bodyPr>
          <a:lstStyle/>
          <a:p>
            <a:r>
              <a:rPr lang="de-CH" sz="3000" dirty="0"/>
              <a:t>"</a:t>
            </a:r>
            <a:r>
              <a:rPr lang="de-DE" sz="3000" dirty="0"/>
              <a:t>Wisst ihr denn nicht, dass Ungerechte das Reich Gottes nicht </a:t>
            </a:r>
          </a:p>
          <a:p>
            <a:r>
              <a:rPr lang="de-DE" sz="3000" dirty="0"/>
              <a:t>erben werden? Irrt euch nicht: Weder Unzüchtige noch </a:t>
            </a:r>
          </a:p>
          <a:p>
            <a:r>
              <a:rPr lang="de-DE" sz="3000" dirty="0"/>
              <a:t>Götzendiener, weder Ehebrecher noch Weichlinge, noch </a:t>
            </a:r>
          </a:p>
          <a:p>
            <a:r>
              <a:rPr lang="de-DE" sz="3000" dirty="0"/>
              <a:t>Knabenschänder, weder Diebe noch Habsüchtige, noch </a:t>
            </a:r>
          </a:p>
          <a:p>
            <a:r>
              <a:rPr lang="de-DE" sz="3000" dirty="0"/>
              <a:t>Trunkenbolde, noch Lästerer, noch Räuber werden das </a:t>
            </a:r>
          </a:p>
          <a:p>
            <a:r>
              <a:rPr lang="de-DE" sz="3000" dirty="0"/>
              <a:t>Reich Gottes erben. Und solche sind etliche von euch </a:t>
            </a:r>
          </a:p>
          <a:p>
            <a:r>
              <a:rPr lang="de-DE" sz="3000" dirty="0"/>
              <a:t>gewesen; </a:t>
            </a:r>
            <a:r>
              <a:rPr lang="de-DE" sz="3000" b="1" u="sng" dirty="0"/>
              <a:t>aber</a:t>
            </a:r>
            <a:r>
              <a:rPr lang="de-DE" sz="3000" dirty="0"/>
              <a:t> ihr seid abgewaschen, ihr seid geheiligt, </a:t>
            </a:r>
          </a:p>
          <a:p>
            <a:r>
              <a:rPr lang="de-DE" sz="3000" dirty="0"/>
              <a:t>ihr seid gerechtfertigt worden in dem Namen des Herrn Jesus </a:t>
            </a:r>
          </a:p>
          <a:p>
            <a:r>
              <a:rPr lang="de-DE" sz="3000" dirty="0"/>
              <a:t>und in dem Geist unseres Gottes!</a:t>
            </a:r>
            <a:r>
              <a:rPr lang="de-CH" sz="3000" dirty="0"/>
              <a:t>" </a:t>
            </a:r>
            <a:r>
              <a:rPr lang="de-CH" sz="3000" b="1" dirty="0"/>
              <a:t>(1Kor 6,9-10)</a:t>
            </a:r>
            <a:endParaRPr lang="de-CH" sz="3000" dirty="0"/>
          </a:p>
        </p:txBody>
      </p:sp>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4662367" cy="646331"/>
          </a:xfrm>
          <a:prstGeom prst="rect">
            <a:avLst/>
          </a:prstGeom>
          <a:noFill/>
        </p:spPr>
        <p:txBody>
          <a:bodyPr wrap="none" rtlCol="0">
            <a:spAutoFit/>
          </a:bodyPr>
          <a:lstStyle/>
          <a:p>
            <a:r>
              <a:rPr lang="de-CH" sz="3600" b="1" dirty="0"/>
              <a:t>Der moralische Kontext</a:t>
            </a:r>
            <a:endParaRPr lang="de-CH" sz="2600" b="1" dirty="0"/>
          </a:p>
        </p:txBody>
      </p:sp>
    </p:spTree>
    <p:extLst>
      <p:ext uri="{BB962C8B-B14F-4D97-AF65-F5344CB8AC3E}">
        <p14:creationId xmlns:p14="http://schemas.microsoft.com/office/powerpoint/2010/main" val="3355309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524422" y="1389834"/>
            <a:ext cx="8878200" cy="2400657"/>
          </a:xfrm>
          <a:prstGeom prst="rect">
            <a:avLst/>
          </a:prstGeom>
          <a:noFill/>
        </p:spPr>
        <p:txBody>
          <a:bodyPr wrap="none" rtlCol="0">
            <a:spAutoFit/>
          </a:bodyPr>
          <a:lstStyle/>
          <a:p>
            <a:r>
              <a:rPr lang="de-CH" sz="3000" dirty="0"/>
              <a:t>Auch die griechische Philosophie war Hintergrund für </a:t>
            </a:r>
          </a:p>
          <a:p>
            <a:r>
              <a:rPr lang="de-CH" sz="3000" dirty="0"/>
              <a:t>verschiedene Haltungen der Korinther, und dies erklärt </a:t>
            </a:r>
          </a:p>
          <a:p>
            <a:r>
              <a:rPr lang="de-CH" sz="3000" dirty="0"/>
              <a:t>diverse ihrer Probleme. Da unsere westliche Zivilisation </a:t>
            </a:r>
          </a:p>
          <a:p>
            <a:r>
              <a:rPr lang="de-CH" sz="3000" dirty="0"/>
              <a:t>eben auf diesem griechischen Denken basiert, haben </a:t>
            </a:r>
          </a:p>
          <a:p>
            <a:r>
              <a:rPr lang="de-CH" sz="3000" dirty="0"/>
              <a:t>wir aktuell in der Gemeindepraxis ähnliche Probleme.</a:t>
            </a:r>
          </a:p>
        </p:txBody>
      </p:sp>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4754828" cy="646331"/>
          </a:xfrm>
          <a:prstGeom prst="rect">
            <a:avLst/>
          </a:prstGeom>
          <a:noFill/>
        </p:spPr>
        <p:txBody>
          <a:bodyPr wrap="none" rtlCol="0">
            <a:spAutoFit/>
          </a:bodyPr>
          <a:lstStyle/>
          <a:p>
            <a:r>
              <a:rPr lang="de-CH" sz="3600" b="1" dirty="0"/>
              <a:t>Griechische Philosophie</a:t>
            </a:r>
            <a:endParaRPr lang="de-CH" sz="2600" b="1" dirty="0"/>
          </a:p>
        </p:txBody>
      </p:sp>
    </p:spTree>
    <p:extLst>
      <p:ext uri="{BB962C8B-B14F-4D97-AF65-F5344CB8AC3E}">
        <p14:creationId xmlns:p14="http://schemas.microsoft.com/office/powerpoint/2010/main" val="37150226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par>
                          <p:cTn id="10" fill="hold">
                            <p:stCondLst>
                              <p:cond delay="500"/>
                            </p:stCondLst>
                            <p:childTnLst>
                              <p:par>
                                <p:cTn id="11" presetID="53" presetClass="entr" presetSubtype="16" fill="hold" grpId="0" nodeType="afterEffect">
                                  <p:stCondLst>
                                    <p:cond delay="100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ppt_w</p:attrName>
                                        </p:attrNameLst>
                                      </p:cBhvr>
                                      <p:tavLst>
                                        <p:tav tm="0">
                                          <p:val>
                                            <p:fltVal val="0"/>
                                          </p:val>
                                        </p:tav>
                                        <p:tav tm="100000">
                                          <p:val>
                                            <p:strVal val="#ppt_w"/>
                                          </p:val>
                                        </p:tav>
                                      </p:tavLst>
                                    </p:anim>
                                    <p:anim calcmode="lin" valueType="num">
                                      <p:cBhvr>
                                        <p:cTn id="14" dur="500" fill="hold"/>
                                        <p:tgtEl>
                                          <p:spTgt spid="3"/>
                                        </p:tgtEl>
                                        <p:attrNameLst>
                                          <p:attrName>ppt_h</p:attrName>
                                        </p:attrNameLst>
                                      </p:cBhvr>
                                      <p:tavLst>
                                        <p:tav tm="0">
                                          <p:val>
                                            <p:fltVal val="0"/>
                                          </p:val>
                                        </p:tav>
                                        <p:tav tm="100000">
                                          <p:val>
                                            <p:strVal val="#ppt_h"/>
                                          </p:val>
                                        </p:tav>
                                      </p:tavLst>
                                    </p:anim>
                                    <p:animEffect transition="in" filter="fade">
                                      <p:cBhvr>
                                        <p:cTn id="1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524422" y="1389834"/>
            <a:ext cx="9711376" cy="2862322"/>
          </a:xfrm>
          <a:prstGeom prst="rect">
            <a:avLst/>
          </a:prstGeom>
          <a:noFill/>
        </p:spPr>
        <p:txBody>
          <a:bodyPr wrap="none" rtlCol="0">
            <a:spAutoFit/>
          </a:bodyPr>
          <a:lstStyle/>
          <a:p>
            <a:r>
              <a:rPr lang="de-CH" sz="3000" b="1" dirty="0"/>
              <a:t>Körper und Seele: </a:t>
            </a:r>
            <a:r>
              <a:rPr lang="de-CH" sz="3000" dirty="0"/>
              <a:t>Der schlimmste Aspekt des griechischen </a:t>
            </a:r>
          </a:p>
          <a:p>
            <a:r>
              <a:rPr lang="de-CH" sz="3000" dirty="0"/>
              <a:t>Denkens ist jedoch die Trennung von Körper und Geist. Für </a:t>
            </a:r>
          </a:p>
          <a:p>
            <a:r>
              <a:rPr lang="de-CH" sz="3000" dirty="0"/>
              <a:t>die Griechen waren Körper und Seele zwei getrennte Dinge, </a:t>
            </a:r>
          </a:p>
          <a:p>
            <a:r>
              <a:rPr lang="de-CH" sz="3000" dirty="0"/>
              <a:t>und dies ist auch im christlichen Denken häufig der Fall. </a:t>
            </a:r>
          </a:p>
          <a:p>
            <a:r>
              <a:rPr lang="de-CH" sz="3000" dirty="0"/>
              <a:t>In der hebräischen Kultur hingegen wird der Mensch als eine </a:t>
            </a:r>
          </a:p>
          <a:p>
            <a:r>
              <a:rPr lang="de-CH" sz="3000" dirty="0"/>
              <a:t>Einheit wahrgenommen.</a:t>
            </a:r>
          </a:p>
        </p:txBody>
      </p:sp>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4754828" cy="646331"/>
          </a:xfrm>
          <a:prstGeom prst="rect">
            <a:avLst/>
          </a:prstGeom>
          <a:noFill/>
        </p:spPr>
        <p:txBody>
          <a:bodyPr wrap="none" rtlCol="0">
            <a:spAutoFit/>
          </a:bodyPr>
          <a:lstStyle/>
          <a:p>
            <a:r>
              <a:rPr lang="de-CH" sz="3600" b="1" dirty="0"/>
              <a:t>Griechische Philosophie</a:t>
            </a:r>
            <a:endParaRPr lang="de-CH" sz="2600" b="1" dirty="0"/>
          </a:p>
        </p:txBody>
      </p:sp>
    </p:spTree>
    <p:extLst>
      <p:ext uri="{BB962C8B-B14F-4D97-AF65-F5344CB8AC3E}">
        <p14:creationId xmlns:p14="http://schemas.microsoft.com/office/powerpoint/2010/main" val="4203772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524422" y="1389834"/>
            <a:ext cx="10697480" cy="2631490"/>
          </a:xfrm>
          <a:prstGeom prst="rect">
            <a:avLst/>
          </a:prstGeom>
          <a:noFill/>
        </p:spPr>
        <p:txBody>
          <a:bodyPr wrap="none" rtlCol="0">
            <a:spAutoFit/>
          </a:bodyPr>
          <a:lstStyle/>
          <a:p>
            <a:r>
              <a:rPr lang="de-CH" sz="3000" b="1" dirty="0"/>
              <a:t>Wichtigkeit des Leibes:</a:t>
            </a:r>
          </a:p>
          <a:p>
            <a:endParaRPr lang="de-CH" sz="1500" dirty="0"/>
          </a:p>
          <a:p>
            <a:r>
              <a:rPr lang="de-CH" sz="3000" dirty="0"/>
              <a:t>"</a:t>
            </a:r>
            <a:r>
              <a:rPr lang="de-DE" sz="3000" dirty="0"/>
              <a:t>Ich ermahne euch nun, ihr Brüder, angesichts der Barmherzigkeit </a:t>
            </a:r>
          </a:p>
          <a:p>
            <a:r>
              <a:rPr lang="de-DE" sz="3000" dirty="0"/>
              <a:t>Gottes, dass ihr eure Leiber darbringt als ein lebendiges, heiliges, </a:t>
            </a:r>
          </a:p>
          <a:p>
            <a:r>
              <a:rPr lang="de-DE" sz="3000" dirty="0"/>
              <a:t>Gott wohlgefälliges Opfer: Das sei euer vernünftiger Gottesdienst!</a:t>
            </a:r>
            <a:r>
              <a:rPr lang="de-CH" sz="3000" dirty="0"/>
              <a:t>" </a:t>
            </a:r>
          </a:p>
          <a:p>
            <a:r>
              <a:rPr lang="de-CH" sz="3000" b="1" dirty="0"/>
              <a:t>							(Röm 12,1)</a:t>
            </a:r>
            <a:endParaRPr lang="de-CH" sz="3000" dirty="0"/>
          </a:p>
        </p:txBody>
      </p:sp>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4754828" cy="646331"/>
          </a:xfrm>
          <a:prstGeom prst="rect">
            <a:avLst/>
          </a:prstGeom>
          <a:noFill/>
        </p:spPr>
        <p:txBody>
          <a:bodyPr wrap="none" rtlCol="0">
            <a:spAutoFit/>
          </a:bodyPr>
          <a:lstStyle/>
          <a:p>
            <a:r>
              <a:rPr lang="de-CH" sz="3600" b="1" dirty="0"/>
              <a:t>Griechische Philosophie</a:t>
            </a:r>
            <a:endParaRPr lang="de-CH" sz="2600" b="1" dirty="0"/>
          </a:p>
        </p:txBody>
      </p:sp>
    </p:spTree>
    <p:extLst>
      <p:ext uri="{BB962C8B-B14F-4D97-AF65-F5344CB8AC3E}">
        <p14:creationId xmlns:p14="http://schemas.microsoft.com/office/powerpoint/2010/main" val="659302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524422" y="1389834"/>
            <a:ext cx="9958367" cy="3785652"/>
          </a:xfrm>
          <a:prstGeom prst="rect">
            <a:avLst/>
          </a:prstGeom>
          <a:noFill/>
        </p:spPr>
        <p:txBody>
          <a:bodyPr wrap="none" rtlCol="0">
            <a:spAutoFit/>
          </a:bodyPr>
          <a:lstStyle/>
          <a:p>
            <a:r>
              <a:rPr lang="de-DE" sz="3000" dirty="0"/>
              <a:t>Zur Zeit der Abfassung des Briefes befindet Paulus sich in </a:t>
            </a:r>
          </a:p>
          <a:p>
            <a:r>
              <a:rPr lang="de-DE" sz="3000" dirty="0"/>
              <a:t>Ephesus </a:t>
            </a:r>
            <a:r>
              <a:rPr lang="de-DE" sz="3000" b="1" dirty="0"/>
              <a:t>(1Kor 16,8; </a:t>
            </a:r>
            <a:r>
              <a:rPr lang="de-DE" sz="3000" b="1" dirty="0" err="1"/>
              <a:t>Apg</a:t>
            </a:r>
            <a:r>
              <a:rPr lang="de-DE" sz="3000" b="1" dirty="0"/>
              <a:t> 20,16)</a:t>
            </a:r>
            <a:r>
              <a:rPr lang="de-DE" sz="3000" dirty="0"/>
              <a:t> wo er sich auf seiner </a:t>
            </a:r>
          </a:p>
          <a:p>
            <a:r>
              <a:rPr lang="de-DE" sz="3000" dirty="0"/>
              <a:t>3. Missionsreise während 3 Jahren aufhielt (er predigt </a:t>
            </a:r>
          </a:p>
          <a:p>
            <a:r>
              <a:rPr lang="de-DE" sz="3000" dirty="0"/>
              <a:t>3 Monate in der Synagoge, dann 2 Jahre in der Schule </a:t>
            </a:r>
          </a:p>
          <a:p>
            <a:r>
              <a:rPr lang="de-DE" sz="3000" dirty="0"/>
              <a:t>des </a:t>
            </a:r>
            <a:r>
              <a:rPr lang="de-DE" sz="3000" dirty="0" err="1"/>
              <a:t>Tyrannus</a:t>
            </a:r>
            <a:r>
              <a:rPr lang="de-DE" sz="3000" dirty="0"/>
              <a:t>) und er kündigt auch gleich sein Kommen an. </a:t>
            </a:r>
            <a:endParaRPr lang="de-CH" sz="3000" dirty="0"/>
          </a:p>
          <a:p>
            <a:r>
              <a:rPr lang="de-DE" sz="3000" dirty="0"/>
              <a:t> </a:t>
            </a:r>
            <a:endParaRPr lang="de-CH" sz="3000" dirty="0"/>
          </a:p>
          <a:p>
            <a:r>
              <a:rPr lang="de-DE" sz="3000" dirty="0"/>
              <a:t>Die Abfassungszeit ist im Frühjahr 54 n. Chr.; d.h. während des </a:t>
            </a:r>
          </a:p>
          <a:p>
            <a:r>
              <a:rPr lang="de-DE" sz="3000" dirty="0"/>
              <a:t>3-jährigen Ephesusaufenthalts von Paulus. </a:t>
            </a:r>
            <a:endParaRPr lang="de-CH" sz="3000" dirty="0"/>
          </a:p>
        </p:txBody>
      </p:sp>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5326202" cy="646331"/>
          </a:xfrm>
          <a:prstGeom prst="rect">
            <a:avLst/>
          </a:prstGeom>
          <a:noFill/>
        </p:spPr>
        <p:txBody>
          <a:bodyPr wrap="none" rtlCol="0">
            <a:spAutoFit/>
          </a:bodyPr>
          <a:lstStyle/>
          <a:p>
            <a:r>
              <a:rPr lang="de-CH" sz="3600" b="1" dirty="0"/>
              <a:t>Ort und Zeit der Abfassung</a:t>
            </a:r>
            <a:endParaRPr lang="de-CH" sz="2600" b="1" dirty="0"/>
          </a:p>
        </p:txBody>
      </p:sp>
    </p:spTree>
    <p:extLst>
      <p:ext uri="{BB962C8B-B14F-4D97-AF65-F5344CB8AC3E}">
        <p14:creationId xmlns:p14="http://schemas.microsoft.com/office/powerpoint/2010/main" val="3391622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par>
                          <p:cTn id="10" fill="hold">
                            <p:stCondLst>
                              <p:cond delay="500"/>
                            </p:stCondLst>
                            <p:childTnLst>
                              <p:par>
                                <p:cTn id="11" presetID="53" presetClass="entr" presetSubtype="16" fill="hold" grpId="0" nodeType="afterEffect">
                                  <p:stCondLst>
                                    <p:cond delay="100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ppt_w</p:attrName>
                                        </p:attrNameLst>
                                      </p:cBhvr>
                                      <p:tavLst>
                                        <p:tav tm="0">
                                          <p:val>
                                            <p:fltVal val="0"/>
                                          </p:val>
                                        </p:tav>
                                        <p:tav tm="100000">
                                          <p:val>
                                            <p:strVal val="#ppt_w"/>
                                          </p:val>
                                        </p:tav>
                                      </p:tavLst>
                                    </p:anim>
                                    <p:anim calcmode="lin" valueType="num">
                                      <p:cBhvr>
                                        <p:cTn id="14" dur="500" fill="hold"/>
                                        <p:tgtEl>
                                          <p:spTgt spid="3"/>
                                        </p:tgtEl>
                                        <p:attrNameLst>
                                          <p:attrName>ppt_h</p:attrName>
                                        </p:attrNameLst>
                                      </p:cBhvr>
                                      <p:tavLst>
                                        <p:tav tm="0">
                                          <p:val>
                                            <p:fltVal val="0"/>
                                          </p:val>
                                        </p:tav>
                                        <p:tav tm="100000">
                                          <p:val>
                                            <p:strVal val="#ppt_h"/>
                                          </p:val>
                                        </p:tav>
                                      </p:tavLst>
                                    </p:anim>
                                    <p:animEffect transition="in" filter="fade">
                                      <p:cBhvr>
                                        <p:cTn id="1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524422" y="1389834"/>
            <a:ext cx="8330101" cy="1015663"/>
          </a:xfrm>
          <a:prstGeom prst="rect">
            <a:avLst/>
          </a:prstGeom>
          <a:noFill/>
        </p:spPr>
        <p:txBody>
          <a:bodyPr wrap="none" rtlCol="0">
            <a:spAutoFit/>
          </a:bodyPr>
          <a:lstStyle/>
          <a:p>
            <a:r>
              <a:rPr lang="de-CH" sz="3000" dirty="0"/>
              <a:t>Paulus gründete die Gemeinde auf seiner </a:t>
            </a:r>
          </a:p>
          <a:p>
            <a:r>
              <a:rPr lang="de-CH" sz="3000" dirty="0"/>
              <a:t>2. Missionsreise (49 - 52 n.Chr.) </a:t>
            </a:r>
            <a:r>
              <a:rPr lang="de-CH" sz="3000" b="1" dirty="0"/>
              <a:t>(</a:t>
            </a:r>
            <a:r>
              <a:rPr lang="de-CH" sz="3000" b="1" dirty="0" err="1"/>
              <a:t>Apg</a:t>
            </a:r>
            <a:r>
              <a:rPr lang="de-CH" sz="3000" b="1" dirty="0"/>
              <a:t> 18 /1Kor 3,10)</a:t>
            </a:r>
            <a:r>
              <a:rPr lang="de-CH" sz="3000" dirty="0"/>
              <a:t> </a:t>
            </a:r>
          </a:p>
        </p:txBody>
      </p:sp>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7372980" cy="646331"/>
          </a:xfrm>
          <a:prstGeom prst="rect">
            <a:avLst/>
          </a:prstGeom>
          <a:noFill/>
        </p:spPr>
        <p:txBody>
          <a:bodyPr wrap="none" rtlCol="0">
            <a:spAutoFit/>
          </a:bodyPr>
          <a:lstStyle/>
          <a:p>
            <a:r>
              <a:rPr lang="de-CH" sz="3600" b="1" dirty="0"/>
              <a:t>Entstehungsgeschichte der Gemeinde</a:t>
            </a:r>
            <a:endParaRPr lang="de-CH" sz="2600" b="1" dirty="0"/>
          </a:p>
        </p:txBody>
      </p:sp>
    </p:spTree>
    <p:extLst>
      <p:ext uri="{BB962C8B-B14F-4D97-AF65-F5344CB8AC3E}">
        <p14:creationId xmlns:p14="http://schemas.microsoft.com/office/powerpoint/2010/main" val="787351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par>
                          <p:cTn id="10" fill="hold">
                            <p:stCondLst>
                              <p:cond delay="500"/>
                            </p:stCondLst>
                            <p:childTnLst>
                              <p:par>
                                <p:cTn id="11" presetID="53" presetClass="entr" presetSubtype="16" fill="hold" grpId="0" nodeType="afterEffect">
                                  <p:stCondLst>
                                    <p:cond delay="100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ppt_w</p:attrName>
                                        </p:attrNameLst>
                                      </p:cBhvr>
                                      <p:tavLst>
                                        <p:tav tm="0">
                                          <p:val>
                                            <p:fltVal val="0"/>
                                          </p:val>
                                        </p:tav>
                                        <p:tav tm="100000">
                                          <p:val>
                                            <p:strVal val="#ppt_w"/>
                                          </p:val>
                                        </p:tav>
                                      </p:tavLst>
                                    </p:anim>
                                    <p:anim calcmode="lin" valueType="num">
                                      <p:cBhvr>
                                        <p:cTn id="14" dur="500" fill="hold"/>
                                        <p:tgtEl>
                                          <p:spTgt spid="3"/>
                                        </p:tgtEl>
                                        <p:attrNameLst>
                                          <p:attrName>ppt_h</p:attrName>
                                        </p:attrNameLst>
                                      </p:cBhvr>
                                      <p:tavLst>
                                        <p:tav tm="0">
                                          <p:val>
                                            <p:fltVal val="0"/>
                                          </p:val>
                                        </p:tav>
                                        <p:tav tm="100000">
                                          <p:val>
                                            <p:strVal val="#ppt_h"/>
                                          </p:val>
                                        </p:tav>
                                      </p:tavLst>
                                    </p:anim>
                                    <p:animEffect transition="in" filter="fade">
                                      <p:cBhvr>
                                        <p:cTn id="1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524422" y="1389834"/>
            <a:ext cx="11777135" cy="4893647"/>
          </a:xfrm>
          <a:prstGeom prst="rect">
            <a:avLst/>
          </a:prstGeom>
          <a:noFill/>
        </p:spPr>
        <p:txBody>
          <a:bodyPr wrap="none" rtlCol="0">
            <a:spAutoFit/>
          </a:bodyPr>
          <a:lstStyle/>
          <a:p>
            <a:r>
              <a:rPr lang="de-CH" sz="2800" dirty="0"/>
              <a:t>Aufenthalt: 50-52 n. Chr.; 1½ Jahre wirkte Paulus in Korinth</a:t>
            </a:r>
            <a:r>
              <a:rPr lang="de-CH" sz="2800" b="1" dirty="0"/>
              <a:t> (</a:t>
            </a:r>
            <a:r>
              <a:rPr lang="de-CH" sz="2800" b="1" dirty="0" err="1"/>
              <a:t>Apg</a:t>
            </a:r>
            <a:r>
              <a:rPr lang="de-CH" sz="2800" b="1" dirty="0"/>
              <a:t> 18,11)</a:t>
            </a:r>
          </a:p>
          <a:p>
            <a:endParaRPr lang="de-CH" sz="1000" dirty="0"/>
          </a:p>
          <a:p>
            <a:r>
              <a:rPr lang="de-CH" sz="2800" dirty="0"/>
              <a:t>Teilzeitarbeit bei Aquila und Priscilla: (</a:t>
            </a:r>
            <a:r>
              <a:rPr lang="de-CH" sz="2800" b="1" dirty="0" err="1"/>
              <a:t>Apg</a:t>
            </a:r>
            <a:r>
              <a:rPr lang="de-CH" sz="2800" b="1" dirty="0"/>
              <a:t> 18,1-3)</a:t>
            </a:r>
          </a:p>
          <a:p>
            <a:endParaRPr lang="de-CH" sz="1000" dirty="0"/>
          </a:p>
          <a:p>
            <a:r>
              <a:rPr lang="de-CH" sz="2800" dirty="0"/>
              <a:t>Missionsarbeit in der Synagoge in 2 Stufen: Unterredungen </a:t>
            </a:r>
            <a:r>
              <a:rPr lang="de-CH" sz="2800" b="1" dirty="0"/>
              <a:t>(</a:t>
            </a:r>
            <a:r>
              <a:rPr lang="de-CH" sz="2800" b="1" dirty="0" err="1"/>
              <a:t>Apg</a:t>
            </a:r>
            <a:r>
              <a:rPr lang="de-CH" sz="2800" b="1" dirty="0"/>
              <a:t> 18,4)</a:t>
            </a:r>
          </a:p>
          <a:p>
            <a:endParaRPr lang="de-CH" sz="1000" dirty="0"/>
          </a:p>
          <a:p>
            <a:r>
              <a:rPr lang="de-CH" sz="2800" dirty="0"/>
              <a:t>Bruch mit der Synagoge: "Bezeugung, dass Jesus der Christus ist" (</a:t>
            </a:r>
            <a:r>
              <a:rPr lang="de-CH" sz="2800" b="1" dirty="0" err="1"/>
              <a:t>Apg</a:t>
            </a:r>
            <a:r>
              <a:rPr lang="de-CH" sz="2800" b="1" dirty="0"/>
              <a:t> 18,5)</a:t>
            </a:r>
          </a:p>
          <a:p>
            <a:endParaRPr lang="de-CH" sz="1000" dirty="0"/>
          </a:p>
          <a:p>
            <a:r>
              <a:rPr lang="de-CH" sz="2800" dirty="0"/>
              <a:t>Neuer Missionsstandort: Haus des Proselyten </a:t>
            </a:r>
            <a:r>
              <a:rPr lang="de-CH" sz="2800" dirty="0" err="1"/>
              <a:t>Titius</a:t>
            </a:r>
            <a:r>
              <a:rPr lang="de-CH" sz="2800" dirty="0"/>
              <a:t> Justus, neben der </a:t>
            </a:r>
          </a:p>
          <a:p>
            <a:r>
              <a:rPr lang="de-CH" sz="2800" dirty="0"/>
              <a:t>Synagoge: </a:t>
            </a:r>
            <a:r>
              <a:rPr lang="de-CH" sz="2800" b="1" dirty="0" err="1"/>
              <a:t>Apg</a:t>
            </a:r>
            <a:r>
              <a:rPr lang="de-CH" sz="2800" b="1" dirty="0"/>
              <a:t> 18,7</a:t>
            </a:r>
          </a:p>
          <a:p>
            <a:endParaRPr lang="de-CH" sz="1000" dirty="0"/>
          </a:p>
          <a:p>
            <a:r>
              <a:rPr lang="de-CH" sz="2800" dirty="0"/>
              <a:t>Durchbruch: </a:t>
            </a:r>
            <a:r>
              <a:rPr lang="de-CH" sz="2800" dirty="0" err="1"/>
              <a:t>Krispus</a:t>
            </a:r>
            <a:r>
              <a:rPr lang="de-CH" sz="2800" dirty="0"/>
              <a:t>, der Synagogenvorsteher, und seine Familie sowie eine </a:t>
            </a:r>
          </a:p>
          <a:p>
            <a:r>
              <a:rPr lang="de-CH" sz="2800" dirty="0"/>
              <a:t>grosse Menge von heidnischen Korinthern kommen zum Glauben </a:t>
            </a:r>
            <a:r>
              <a:rPr lang="de-CH" sz="2800" b="1" dirty="0"/>
              <a:t>(</a:t>
            </a:r>
            <a:r>
              <a:rPr lang="de-CH" sz="2800" b="1" dirty="0" err="1"/>
              <a:t>Apg</a:t>
            </a:r>
            <a:r>
              <a:rPr lang="de-CH" sz="2800" b="1" dirty="0"/>
              <a:t> 18,8-11)</a:t>
            </a:r>
          </a:p>
          <a:p>
            <a:endParaRPr lang="de-CH" sz="1000" dirty="0"/>
          </a:p>
          <a:p>
            <a:r>
              <a:rPr lang="de-CH" sz="2800" dirty="0"/>
              <a:t>Aufruhr unter dem röm. Prokonsul Gallion (51 – 52 n.Chr.): </a:t>
            </a:r>
            <a:r>
              <a:rPr lang="de-CH" sz="2800" b="1" dirty="0" err="1"/>
              <a:t>Apg</a:t>
            </a:r>
            <a:r>
              <a:rPr lang="de-CH" sz="2800" b="1" dirty="0"/>
              <a:t> 18,12-17</a:t>
            </a:r>
            <a:endParaRPr lang="de-CH" sz="2800" dirty="0"/>
          </a:p>
        </p:txBody>
      </p:sp>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7372980" cy="646331"/>
          </a:xfrm>
          <a:prstGeom prst="rect">
            <a:avLst/>
          </a:prstGeom>
          <a:noFill/>
        </p:spPr>
        <p:txBody>
          <a:bodyPr wrap="none" rtlCol="0">
            <a:spAutoFit/>
          </a:bodyPr>
          <a:lstStyle/>
          <a:p>
            <a:r>
              <a:rPr lang="de-CH" sz="3600" b="1" dirty="0"/>
              <a:t>Entstehungsgeschichte der Gemeinde</a:t>
            </a:r>
            <a:endParaRPr lang="de-CH" sz="2600" b="1" dirty="0"/>
          </a:p>
        </p:txBody>
      </p:sp>
    </p:spTree>
    <p:extLst>
      <p:ext uri="{BB962C8B-B14F-4D97-AF65-F5344CB8AC3E}">
        <p14:creationId xmlns:p14="http://schemas.microsoft.com/office/powerpoint/2010/main" val="1590710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p:cTn id="14"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p:cTn id="21"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 calcmode="lin" valueType="num">
                                      <p:cBhvr>
                                        <p:cTn id="28"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30" dur="500"/>
                                        <p:tgtEl>
                                          <p:spTgt spid="3">
                                            <p:txEl>
                                              <p:pRg st="6" end="6"/>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anim calcmode="lin" valueType="num">
                                      <p:cBhvr>
                                        <p:cTn id="35"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36" dur="500" fill="hold"/>
                                        <p:tgtEl>
                                          <p:spTgt spid="3">
                                            <p:txEl>
                                              <p:pRg st="8" end="8"/>
                                            </p:txEl>
                                          </p:spTgt>
                                        </p:tgtEl>
                                        <p:attrNameLst>
                                          <p:attrName>ppt_h</p:attrName>
                                        </p:attrNameLst>
                                      </p:cBhvr>
                                      <p:tavLst>
                                        <p:tav tm="0">
                                          <p:val>
                                            <p:fltVal val="0"/>
                                          </p:val>
                                        </p:tav>
                                        <p:tav tm="100000">
                                          <p:val>
                                            <p:strVal val="#ppt_h"/>
                                          </p:val>
                                        </p:tav>
                                      </p:tavLst>
                                    </p:anim>
                                    <p:animEffect transition="in" filter="fade">
                                      <p:cBhvr>
                                        <p:cTn id="37" dur="500"/>
                                        <p:tgtEl>
                                          <p:spTgt spid="3">
                                            <p:txEl>
                                              <p:pRg st="8" end="8"/>
                                            </p:txEl>
                                          </p:spTgt>
                                        </p:tgtEl>
                                      </p:cBhvr>
                                    </p:animEffect>
                                  </p:childTnLst>
                                </p:cTn>
                              </p:par>
                              <p:par>
                                <p:cTn id="38" presetID="53" presetClass="entr" presetSubtype="16" fill="hold" grpId="0" nodeType="withEffect">
                                  <p:stCondLst>
                                    <p:cond delay="0"/>
                                  </p:stCondLst>
                                  <p:childTnLst>
                                    <p:set>
                                      <p:cBhvr>
                                        <p:cTn id="39" dur="1" fill="hold">
                                          <p:stCondLst>
                                            <p:cond delay="0"/>
                                          </p:stCondLst>
                                        </p:cTn>
                                        <p:tgtEl>
                                          <p:spTgt spid="3">
                                            <p:txEl>
                                              <p:pRg st="9" end="9"/>
                                            </p:txEl>
                                          </p:spTgt>
                                        </p:tgtEl>
                                        <p:attrNameLst>
                                          <p:attrName>style.visibility</p:attrName>
                                        </p:attrNameLst>
                                      </p:cBhvr>
                                      <p:to>
                                        <p:strVal val="visible"/>
                                      </p:to>
                                    </p:set>
                                    <p:anim calcmode="lin" valueType="num">
                                      <p:cBhvr>
                                        <p:cTn id="40" dur="500" fill="hold"/>
                                        <p:tgtEl>
                                          <p:spTgt spid="3">
                                            <p:txEl>
                                              <p:pRg st="9" end="9"/>
                                            </p:txEl>
                                          </p:spTgt>
                                        </p:tgtEl>
                                        <p:attrNameLst>
                                          <p:attrName>ppt_w</p:attrName>
                                        </p:attrNameLst>
                                      </p:cBhvr>
                                      <p:tavLst>
                                        <p:tav tm="0">
                                          <p:val>
                                            <p:fltVal val="0"/>
                                          </p:val>
                                        </p:tav>
                                        <p:tav tm="100000">
                                          <p:val>
                                            <p:strVal val="#ppt_w"/>
                                          </p:val>
                                        </p:tav>
                                      </p:tavLst>
                                    </p:anim>
                                    <p:anim calcmode="lin" valueType="num">
                                      <p:cBhvr>
                                        <p:cTn id="41" dur="500" fill="hold"/>
                                        <p:tgtEl>
                                          <p:spTgt spid="3">
                                            <p:txEl>
                                              <p:pRg st="9" end="9"/>
                                            </p:txEl>
                                          </p:spTgt>
                                        </p:tgtEl>
                                        <p:attrNameLst>
                                          <p:attrName>ppt_h</p:attrName>
                                        </p:attrNameLst>
                                      </p:cBhvr>
                                      <p:tavLst>
                                        <p:tav tm="0">
                                          <p:val>
                                            <p:fltVal val="0"/>
                                          </p:val>
                                        </p:tav>
                                        <p:tav tm="100000">
                                          <p:val>
                                            <p:strVal val="#ppt_h"/>
                                          </p:val>
                                        </p:tav>
                                      </p:tavLst>
                                    </p:anim>
                                    <p:animEffect transition="in" filter="fade">
                                      <p:cBhvr>
                                        <p:cTn id="42" dur="500"/>
                                        <p:tgtEl>
                                          <p:spTgt spid="3">
                                            <p:txEl>
                                              <p:pRg st="9" end="9"/>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53" presetClass="entr" presetSubtype="16" fill="hold" grpId="0" nodeType="click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anim calcmode="lin" valueType="num">
                                      <p:cBhvr>
                                        <p:cTn id="47" dur="500" fill="hold"/>
                                        <p:tgtEl>
                                          <p:spTgt spid="3">
                                            <p:txEl>
                                              <p:pRg st="11" end="11"/>
                                            </p:txEl>
                                          </p:spTgt>
                                        </p:tgtEl>
                                        <p:attrNameLst>
                                          <p:attrName>ppt_w</p:attrName>
                                        </p:attrNameLst>
                                      </p:cBhvr>
                                      <p:tavLst>
                                        <p:tav tm="0">
                                          <p:val>
                                            <p:fltVal val="0"/>
                                          </p:val>
                                        </p:tav>
                                        <p:tav tm="100000">
                                          <p:val>
                                            <p:strVal val="#ppt_w"/>
                                          </p:val>
                                        </p:tav>
                                      </p:tavLst>
                                    </p:anim>
                                    <p:anim calcmode="lin" valueType="num">
                                      <p:cBhvr>
                                        <p:cTn id="48" dur="500" fill="hold"/>
                                        <p:tgtEl>
                                          <p:spTgt spid="3">
                                            <p:txEl>
                                              <p:pRg st="11" end="11"/>
                                            </p:txEl>
                                          </p:spTgt>
                                        </p:tgtEl>
                                        <p:attrNameLst>
                                          <p:attrName>ppt_h</p:attrName>
                                        </p:attrNameLst>
                                      </p:cBhvr>
                                      <p:tavLst>
                                        <p:tav tm="0">
                                          <p:val>
                                            <p:fltVal val="0"/>
                                          </p:val>
                                        </p:tav>
                                        <p:tav tm="100000">
                                          <p:val>
                                            <p:strVal val="#ppt_h"/>
                                          </p:val>
                                        </p:tav>
                                      </p:tavLst>
                                    </p:anim>
                                    <p:animEffect transition="in" filter="fade">
                                      <p:cBhvr>
                                        <p:cTn id="49" dur="500"/>
                                        <p:tgtEl>
                                          <p:spTgt spid="3">
                                            <p:txEl>
                                              <p:pRg st="11" end="11"/>
                                            </p:txEl>
                                          </p:spTgt>
                                        </p:tgtEl>
                                      </p:cBhvr>
                                    </p:animEffect>
                                  </p:childTnLst>
                                </p:cTn>
                              </p:par>
                              <p:par>
                                <p:cTn id="50" presetID="53" presetClass="entr" presetSubtype="16" fill="hold" grpId="0" nodeType="withEffect">
                                  <p:stCondLst>
                                    <p:cond delay="0"/>
                                  </p:stCondLst>
                                  <p:childTnLst>
                                    <p:set>
                                      <p:cBhvr>
                                        <p:cTn id="51" dur="1" fill="hold">
                                          <p:stCondLst>
                                            <p:cond delay="0"/>
                                          </p:stCondLst>
                                        </p:cTn>
                                        <p:tgtEl>
                                          <p:spTgt spid="3">
                                            <p:txEl>
                                              <p:pRg st="12" end="12"/>
                                            </p:txEl>
                                          </p:spTgt>
                                        </p:tgtEl>
                                        <p:attrNameLst>
                                          <p:attrName>style.visibility</p:attrName>
                                        </p:attrNameLst>
                                      </p:cBhvr>
                                      <p:to>
                                        <p:strVal val="visible"/>
                                      </p:to>
                                    </p:set>
                                    <p:anim calcmode="lin" valueType="num">
                                      <p:cBhvr>
                                        <p:cTn id="52" dur="500" fill="hold"/>
                                        <p:tgtEl>
                                          <p:spTgt spid="3">
                                            <p:txEl>
                                              <p:pRg st="12" end="12"/>
                                            </p:txEl>
                                          </p:spTgt>
                                        </p:tgtEl>
                                        <p:attrNameLst>
                                          <p:attrName>ppt_w</p:attrName>
                                        </p:attrNameLst>
                                      </p:cBhvr>
                                      <p:tavLst>
                                        <p:tav tm="0">
                                          <p:val>
                                            <p:fltVal val="0"/>
                                          </p:val>
                                        </p:tav>
                                        <p:tav tm="100000">
                                          <p:val>
                                            <p:strVal val="#ppt_w"/>
                                          </p:val>
                                        </p:tav>
                                      </p:tavLst>
                                    </p:anim>
                                    <p:anim calcmode="lin" valueType="num">
                                      <p:cBhvr>
                                        <p:cTn id="53" dur="500" fill="hold"/>
                                        <p:tgtEl>
                                          <p:spTgt spid="3">
                                            <p:txEl>
                                              <p:pRg st="12" end="12"/>
                                            </p:txEl>
                                          </p:spTgt>
                                        </p:tgtEl>
                                        <p:attrNameLst>
                                          <p:attrName>ppt_h</p:attrName>
                                        </p:attrNameLst>
                                      </p:cBhvr>
                                      <p:tavLst>
                                        <p:tav tm="0">
                                          <p:val>
                                            <p:fltVal val="0"/>
                                          </p:val>
                                        </p:tav>
                                        <p:tav tm="100000">
                                          <p:val>
                                            <p:strVal val="#ppt_h"/>
                                          </p:val>
                                        </p:tav>
                                      </p:tavLst>
                                    </p:anim>
                                    <p:animEffect transition="in" filter="fade">
                                      <p:cBhvr>
                                        <p:cTn id="54" dur="500"/>
                                        <p:tgtEl>
                                          <p:spTgt spid="3">
                                            <p:txEl>
                                              <p:pRg st="12" end="12"/>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53" presetClass="entr" presetSubtype="16" fill="hold" grpId="0" nodeType="clickEffect">
                                  <p:stCondLst>
                                    <p:cond delay="0"/>
                                  </p:stCondLst>
                                  <p:childTnLst>
                                    <p:set>
                                      <p:cBhvr>
                                        <p:cTn id="58" dur="1" fill="hold">
                                          <p:stCondLst>
                                            <p:cond delay="0"/>
                                          </p:stCondLst>
                                        </p:cTn>
                                        <p:tgtEl>
                                          <p:spTgt spid="3">
                                            <p:txEl>
                                              <p:pRg st="14" end="14"/>
                                            </p:txEl>
                                          </p:spTgt>
                                        </p:tgtEl>
                                        <p:attrNameLst>
                                          <p:attrName>style.visibility</p:attrName>
                                        </p:attrNameLst>
                                      </p:cBhvr>
                                      <p:to>
                                        <p:strVal val="visible"/>
                                      </p:to>
                                    </p:set>
                                    <p:anim calcmode="lin" valueType="num">
                                      <p:cBhvr>
                                        <p:cTn id="59" dur="500" fill="hold"/>
                                        <p:tgtEl>
                                          <p:spTgt spid="3">
                                            <p:txEl>
                                              <p:pRg st="14" end="14"/>
                                            </p:txEl>
                                          </p:spTgt>
                                        </p:tgtEl>
                                        <p:attrNameLst>
                                          <p:attrName>ppt_w</p:attrName>
                                        </p:attrNameLst>
                                      </p:cBhvr>
                                      <p:tavLst>
                                        <p:tav tm="0">
                                          <p:val>
                                            <p:fltVal val="0"/>
                                          </p:val>
                                        </p:tav>
                                        <p:tav tm="100000">
                                          <p:val>
                                            <p:strVal val="#ppt_w"/>
                                          </p:val>
                                        </p:tav>
                                      </p:tavLst>
                                    </p:anim>
                                    <p:anim calcmode="lin" valueType="num">
                                      <p:cBhvr>
                                        <p:cTn id="60" dur="500" fill="hold"/>
                                        <p:tgtEl>
                                          <p:spTgt spid="3">
                                            <p:txEl>
                                              <p:pRg st="14" end="14"/>
                                            </p:txEl>
                                          </p:spTgt>
                                        </p:tgtEl>
                                        <p:attrNameLst>
                                          <p:attrName>ppt_h</p:attrName>
                                        </p:attrNameLst>
                                      </p:cBhvr>
                                      <p:tavLst>
                                        <p:tav tm="0">
                                          <p:val>
                                            <p:fltVal val="0"/>
                                          </p:val>
                                        </p:tav>
                                        <p:tav tm="100000">
                                          <p:val>
                                            <p:strVal val="#ppt_h"/>
                                          </p:val>
                                        </p:tav>
                                      </p:tavLst>
                                    </p:anim>
                                    <p:animEffect transition="in" filter="fade">
                                      <p:cBhvr>
                                        <p:cTn id="61" dur="500"/>
                                        <p:tgtEl>
                                          <p:spTgt spid="3">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524422" y="1389834"/>
            <a:ext cx="8546314" cy="2400657"/>
          </a:xfrm>
          <a:prstGeom prst="rect">
            <a:avLst/>
          </a:prstGeom>
          <a:noFill/>
        </p:spPr>
        <p:txBody>
          <a:bodyPr wrap="none" rtlCol="0">
            <a:spAutoFit/>
          </a:bodyPr>
          <a:lstStyle/>
          <a:p>
            <a:r>
              <a:rPr lang="de-CH" sz="3000" dirty="0"/>
              <a:t>Paulus schrieb eigentlich vier Briefe an die Korinther, </a:t>
            </a:r>
          </a:p>
          <a:p>
            <a:r>
              <a:rPr lang="de-CH" sz="3000" dirty="0"/>
              <a:t>obwohl wir nur zwei davon haben. </a:t>
            </a:r>
            <a:r>
              <a:rPr lang="de-CH" sz="3000" b="1" dirty="0"/>
              <a:t>1Kor</a:t>
            </a:r>
            <a:r>
              <a:rPr lang="de-CH" sz="3000" dirty="0"/>
              <a:t> ist eigentlich </a:t>
            </a:r>
          </a:p>
          <a:p>
            <a:r>
              <a:rPr lang="de-CH" sz="3000" dirty="0"/>
              <a:t>sein zweiter Brief an die Gemeinde und der </a:t>
            </a:r>
            <a:r>
              <a:rPr lang="de-CH" sz="3000" b="1" dirty="0"/>
              <a:t>2Kor</a:t>
            </a:r>
            <a:r>
              <a:rPr lang="de-CH" sz="3000" dirty="0"/>
              <a:t> ist </a:t>
            </a:r>
          </a:p>
          <a:p>
            <a:r>
              <a:rPr lang="de-CH" sz="3000" dirty="0"/>
              <a:t>eigentlich sein vierter Brief. Die beide "unbekannten" </a:t>
            </a:r>
          </a:p>
          <a:p>
            <a:r>
              <a:rPr lang="de-CH" sz="3000" dirty="0"/>
              <a:t>Briefe sind uns nicht überliefert.</a:t>
            </a:r>
          </a:p>
        </p:txBody>
      </p:sp>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7989047" cy="646331"/>
          </a:xfrm>
          <a:prstGeom prst="rect">
            <a:avLst/>
          </a:prstGeom>
          <a:noFill/>
        </p:spPr>
        <p:txBody>
          <a:bodyPr wrap="none" rtlCol="0">
            <a:spAutoFit/>
          </a:bodyPr>
          <a:lstStyle/>
          <a:p>
            <a:r>
              <a:rPr lang="de-CH" sz="3600" b="1" dirty="0"/>
              <a:t>Korrespondenz – die vier Korintherbriefe</a:t>
            </a:r>
            <a:endParaRPr lang="de-CH" sz="2600" b="1" dirty="0"/>
          </a:p>
        </p:txBody>
      </p:sp>
    </p:spTree>
    <p:extLst>
      <p:ext uri="{BB962C8B-B14F-4D97-AF65-F5344CB8AC3E}">
        <p14:creationId xmlns:p14="http://schemas.microsoft.com/office/powerpoint/2010/main" val="23024014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par>
                          <p:cTn id="10" fill="hold">
                            <p:stCondLst>
                              <p:cond delay="500"/>
                            </p:stCondLst>
                            <p:childTnLst>
                              <p:par>
                                <p:cTn id="11" presetID="53" presetClass="entr" presetSubtype="16" fill="hold" grpId="0" nodeType="afterEffect">
                                  <p:stCondLst>
                                    <p:cond delay="100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ppt_w</p:attrName>
                                        </p:attrNameLst>
                                      </p:cBhvr>
                                      <p:tavLst>
                                        <p:tav tm="0">
                                          <p:val>
                                            <p:fltVal val="0"/>
                                          </p:val>
                                        </p:tav>
                                        <p:tav tm="100000">
                                          <p:val>
                                            <p:strVal val="#ppt_w"/>
                                          </p:val>
                                        </p:tav>
                                      </p:tavLst>
                                    </p:anim>
                                    <p:anim calcmode="lin" valueType="num">
                                      <p:cBhvr>
                                        <p:cTn id="14" dur="500" fill="hold"/>
                                        <p:tgtEl>
                                          <p:spTgt spid="3"/>
                                        </p:tgtEl>
                                        <p:attrNameLst>
                                          <p:attrName>ppt_h</p:attrName>
                                        </p:attrNameLst>
                                      </p:cBhvr>
                                      <p:tavLst>
                                        <p:tav tm="0">
                                          <p:val>
                                            <p:fltVal val="0"/>
                                          </p:val>
                                        </p:tav>
                                        <p:tav tm="100000">
                                          <p:val>
                                            <p:strVal val="#ppt_h"/>
                                          </p:val>
                                        </p:tav>
                                      </p:tavLst>
                                    </p:anim>
                                    <p:animEffect transition="in" filter="fade">
                                      <p:cBhvr>
                                        <p:cTn id="1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553480" y="313038"/>
            <a:ext cx="3351943" cy="861774"/>
          </a:xfrm>
          <a:prstGeom prst="rect">
            <a:avLst/>
          </a:prstGeom>
          <a:noFill/>
        </p:spPr>
        <p:txBody>
          <a:bodyPr wrap="none" rtlCol="0">
            <a:spAutoFit/>
          </a:bodyPr>
          <a:lstStyle/>
          <a:p>
            <a:r>
              <a:rPr lang="de-CH" sz="5000" b="1" dirty="0"/>
              <a:t>1. Korinther</a:t>
            </a:r>
            <a:endParaRPr lang="de-CH" sz="5000" dirty="0">
              <a:latin typeface="Trebuchet MS" panose="020B0603020202020204" pitchFamily="34" charset="0"/>
            </a:endParaRPr>
          </a:p>
        </p:txBody>
      </p:sp>
      <p:sp>
        <p:nvSpPr>
          <p:cNvPr id="4" name="Textfeld 3"/>
          <p:cNvSpPr txBox="1"/>
          <p:nvPr/>
        </p:nvSpPr>
        <p:spPr>
          <a:xfrm>
            <a:off x="553480" y="1549904"/>
            <a:ext cx="4301755" cy="615553"/>
          </a:xfrm>
          <a:prstGeom prst="rect">
            <a:avLst/>
          </a:prstGeom>
          <a:noFill/>
        </p:spPr>
        <p:txBody>
          <a:bodyPr wrap="none" rtlCol="0">
            <a:spAutoFit/>
          </a:bodyPr>
          <a:lstStyle/>
          <a:p>
            <a:pPr lvl="0"/>
            <a:r>
              <a:rPr lang="de-CH" sz="3400" dirty="0"/>
              <a:t>Kapitel: 16 | Verse: 437</a:t>
            </a:r>
          </a:p>
        </p:txBody>
      </p:sp>
    </p:spTree>
    <p:extLst>
      <p:ext uri="{BB962C8B-B14F-4D97-AF65-F5344CB8AC3E}">
        <p14:creationId xmlns:p14="http://schemas.microsoft.com/office/powerpoint/2010/main" val="611185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a:extLst>
              <a:ext uri="{FF2B5EF4-FFF2-40B4-BE49-F238E27FC236}">
                <a16:creationId xmlns:a16="http://schemas.microsoft.com/office/drawing/2014/main" id="{FDC5022D-0E43-4625-A2B3-351475E511D2}"/>
              </a:ext>
            </a:extLst>
          </p:cNvPr>
          <p:cNvGraphicFramePr>
            <a:graphicFrameLocks noGrp="1"/>
          </p:cNvGraphicFramePr>
          <p:nvPr>
            <p:extLst>
              <p:ext uri="{D42A27DB-BD31-4B8C-83A1-F6EECF244321}">
                <p14:modId xmlns:p14="http://schemas.microsoft.com/office/powerpoint/2010/main" val="873293356"/>
              </p:ext>
            </p:extLst>
          </p:nvPr>
        </p:nvGraphicFramePr>
        <p:xfrm>
          <a:off x="97055" y="1279279"/>
          <a:ext cx="11944137" cy="666575"/>
        </p:xfrm>
        <a:graphic>
          <a:graphicData uri="http://schemas.openxmlformats.org/drawingml/2006/table">
            <a:tbl>
              <a:tblPr firstRow="1" firstCol="1" bandRow="1">
                <a:tableStyleId>{5C22544A-7EE6-4342-B048-85BDC9FD1C3A}</a:tableStyleId>
              </a:tblPr>
              <a:tblGrid>
                <a:gridCol w="1749330">
                  <a:extLst>
                    <a:ext uri="{9D8B030D-6E8A-4147-A177-3AD203B41FA5}">
                      <a16:colId xmlns:a16="http://schemas.microsoft.com/office/drawing/2014/main" val="847045"/>
                    </a:ext>
                  </a:extLst>
                </a:gridCol>
                <a:gridCol w="10194807">
                  <a:extLst>
                    <a:ext uri="{9D8B030D-6E8A-4147-A177-3AD203B41FA5}">
                      <a16:colId xmlns:a16="http://schemas.microsoft.com/office/drawing/2014/main" val="65846070"/>
                    </a:ext>
                  </a:extLst>
                </a:gridCol>
              </a:tblGrid>
              <a:tr h="666575">
                <a:tc>
                  <a:txBody>
                    <a:bodyPr/>
                    <a:lstStyle/>
                    <a:p>
                      <a:pPr>
                        <a:lnSpc>
                          <a:spcPct val="150000"/>
                        </a:lnSpc>
                        <a:spcAft>
                          <a:spcPts val="0"/>
                        </a:spcAft>
                      </a:pPr>
                      <a:r>
                        <a:rPr lang="de-CH" sz="2600" dirty="0">
                          <a:effectLst/>
                        </a:rPr>
                        <a:t>Was:</a:t>
                      </a:r>
                      <a:endParaRPr lang="de-CH" sz="2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28687" marR="128687" marT="0" marB="0"/>
                </a:tc>
                <a:tc>
                  <a:txBody>
                    <a:bodyPr/>
                    <a:lstStyle/>
                    <a:p>
                      <a:pPr>
                        <a:lnSpc>
                          <a:spcPct val="150000"/>
                        </a:lnSpc>
                        <a:spcAft>
                          <a:spcPts val="0"/>
                        </a:spcAft>
                      </a:pPr>
                      <a:r>
                        <a:rPr lang="de-CH" sz="2600" b="0" dirty="0">
                          <a:solidFill>
                            <a:schemeClr val="tx1"/>
                          </a:solidFill>
                          <a:effectLst/>
                        </a:rPr>
                        <a:t>Oft wird dieser Brief "der verlorene Brief" genannt.</a:t>
                      </a:r>
                      <a:endParaRPr lang="de-CH" sz="26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8687" marR="128687" marT="0" marB="0">
                    <a:solidFill>
                      <a:schemeClr val="bg1"/>
                    </a:solidFill>
                  </a:tcPr>
                </a:tc>
                <a:extLst>
                  <a:ext uri="{0D108BD9-81ED-4DB2-BD59-A6C34878D82A}">
                    <a16:rowId xmlns:a16="http://schemas.microsoft.com/office/drawing/2014/main" val="4267591081"/>
                  </a:ext>
                </a:extLst>
              </a:tr>
            </a:tbl>
          </a:graphicData>
        </a:graphic>
      </p:graphicFrame>
      <p:sp>
        <p:nvSpPr>
          <p:cNvPr id="6" name="Textfeld 5">
            <a:extLst>
              <a:ext uri="{FF2B5EF4-FFF2-40B4-BE49-F238E27FC236}">
                <a16:creationId xmlns:a16="http://schemas.microsoft.com/office/drawing/2014/main" id="{D4FE174E-2317-44E2-B442-AA0F3FFB6A62}"/>
              </a:ext>
            </a:extLst>
          </p:cNvPr>
          <p:cNvSpPr txBox="1"/>
          <p:nvPr/>
        </p:nvSpPr>
        <p:spPr>
          <a:xfrm>
            <a:off x="524422" y="409547"/>
            <a:ext cx="4760534" cy="646331"/>
          </a:xfrm>
          <a:prstGeom prst="rect">
            <a:avLst/>
          </a:prstGeom>
          <a:noFill/>
        </p:spPr>
        <p:txBody>
          <a:bodyPr wrap="none" rtlCol="0">
            <a:spAutoFit/>
          </a:bodyPr>
          <a:lstStyle/>
          <a:p>
            <a:r>
              <a:rPr lang="de-CH" sz="3600" b="1" dirty="0"/>
              <a:t>1. Brief an die Korinther</a:t>
            </a:r>
            <a:endParaRPr lang="de-CH" sz="2600" b="1" dirty="0"/>
          </a:p>
        </p:txBody>
      </p:sp>
    </p:spTree>
    <p:extLst>
      <p:ext uri="{BB962C8B-B14F-4D97-AF65-F5344CB8AC3E}">
        <p14:creationId xmlns:p14="http://schemas.microsoft.com/office/powerpoint/2010/main" val="4239145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par>
                          <p:cTn id="10" fill="hold">
                            <p:stCondLst>
                              <p:cond delay="500"/>
                            </p:stCondLst>
                            <p:childTnLst>
                              <p:par>
                                <p:cTn id="11" presetID="53" presetClass="entr" presetSubtype="16" fill="hold" nodeType="afterEffect">
                                  <p:stCondLst>
                                    <p:cond delay="1000"/>
                                  </p:stCondLst>
                                  <p:childTnLst>
                                    <p:set>
                                      <p:cBhvr>
                                        <p:cTn id="12" dur="1" fill="hold">
                                          <p:stCondLst>
                                            <p:cond delay="0"/>
                                          </p:stCondLst>
                                        </p:cTn>
                                        <p:tgtEl>
                                          <p:spTgt spid="2"/>
                                        </p:tgtEl>
                                        <p:attrNameLst>
                                          <p:attrName>style.visibility</p:attrName>
                                        </p:attrNameLst>
                                      </p:cBhvr>
                                      <p:to>
                                        <p:strVal val="visible"/>
                                      </p:to>
                                    </p:set>
                                    <p:anim calcmode="lin" valueType="num">
                                      <p:cBhvr>
                                        <p:cTn id="13" dur="500" fill="hold"/>
                                        <p:tgtEl>
                                          <p:spTgt spid="2"/>
                                        </p:tgtEl>
                                        <p:attrNameLst>
                                          <p:attrName>ppt_w</p:attrName>
                                        </p:attrNameLst>
                                      </p:cBhvr>
                                      <p:tavLst>
                                        <p:tav tm="0">
                                          <p:val>
                                            <p:fltVal val="0"/>
                                          </p:val>
                                        </p:tav>
                                        <p:tav tm="100000">
                                          <p:val>
                                            <p:strVal val="#ppt_w"/>
                                          </p:val>
                                        </p:tav>
                                      </p:tavLst>
                                    </p:anim>
                                    <p:anim calcmode="lin" valueType="num">
                                      <p:cBhvr>
                                        <p:cTn id="14" dur="500" fill="hold"/>
                                        <p:tgtEl>
                                          <p:spTgt spid="2"/>
                                        </p:tgtEl>
                                        <p:attrNameLst>
                                          <p:attrName>ppt_h</p:attrName>
                                        </p:attrNameLst>
                                      </p:cBhvr>
                                      <p:tavLst>
                                        <p:tav tm="0">
                                          <p:val>
                                            <p:fltVal val="0"/>
                                          </p:val>
                                        </p:tav>
                                        <p:tav tm="100000">
                                          <p:val>
                                            <p:strVal val="#ppt_h"/>
                                          </p:val>
                                        </p:tav>
                                      </p:tavLst>
                                    </p:anim>
                                    <p:animEffect transition="in" filter="fade">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a:extLst>
              <a:ext uri="{FF2B5EF4-FFF2-40B4-BE49-F238E27FC236}">
                <a16:creationId xmlns:a16="http://schemas.microsoft.com/office/drawing/2014/main" id="{FDC5022D-0E43-4625-A2B3-351475E511D2}"/>
              </a:ext>
            </a:extLst>
          </p:cNvPr>
          <p:cNvGraphicFramePr>
            <a:graphicFrameLocks noGrp="1"/>
          </p:cNvGraphicFramePr>
          <p:nvPr>
            <p:extLst>
              <p:ext uri="{D42A27DB-BD31-4B8C-83A1-F6EECF244321}">
                <p14:modId xmlns:p14="http://schemas.microsoft.com/office/powerpoint/2010/main" val="1091494455"/>
              </p:ext>
            </p:extLst>
          </p:nvPr>
        </p:nvGraphicFramePr>
        <p:xfrm>
          <a:off x="97055" y="1279279"/>
          <a:ext cx="11944137" cy="1666144"/>
        </p:xfrm>
        <a:graphic>
          <a:graphicData uri="http://schemas.openxmlformats.org/drawingml/2006/table">
            <a:tbl>
              <a:tblPr firstRow="1" firstCol="1" bandRow="1">
                <a:tableStyleId>{5C22544A-7EE6-4342-B048-85BDC9FD1C3A}</a:tableStyleId>
              </a:tblPr>
              <a:tblGrid>
                <a:gridCol w="1749330">
                  <a:extLst>
                    <a:ext uri="{9D8B030D-6E8A-4147-A177-3AD203B41FA5}">
                      <a16:colId xmlns:a16="http://schemas.microsoft.com/office/drawing/2014/main" val="847045"/>
                    </a:ext>
                  </a:extLst>
                </a:gridCol>
                <a:gridCol w="10194807">
                  <a:extLst>
                    <a:ext uri="{9D8B030D-6E8A-4147-A177-3AD203B41FA5}">
                      <a16:colId xmlns:a16="http://schemas.microsoft.com/office/drawing/2014/main" val="65846070"/>
                    </a:ext>
                  </a:extLst>
                </a:gridCol>
              </a:tblGrid>
              <a:tr h="666575">
                <a:tc>
                  <a:txBody>
                    <a:bodyPr/>
                    <a:lstStyle/>
                    <a:p>
                      <a:pPr>
                        <a:lnSpc>
                          <a:spcPct val="150000"/>
                        </a:lnSpc>
                        <a:spcAft>
                          <a:spcPts val="0"/>
                        </a:spcAft>
                      </a:pPr>
                      <a:r>
                        <a:rPr lang="de-CH" sz="2600" dirty="0">
                          <a:effectLst/>
                        </a:rPr>
                        <a:t>Was:</a:t>
                      </a:r>
                      <a:endParaRPr lang="de-CH" sz="2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28687" marR="128687" marT="0" marB="0"/>
                </a:tc>
                <a:tc>
                  <a:txBody>
                    <a:bodyPr/>
                    <a:lstStyle/>
                    <a:p>
                      <a:pPr>
                        <a:lnSpc>
                          <a:spcPct val="150000"/>
                        </a:lnSpc>
                        <a:spcAft>
                          <a:spcPts val="0"/>
                        </a:spcAft>
                      </a:pPr>
                      <a:r>
                        <a:rPr lang="de-CH" sz="2600" b="0" dirty="0">
                          <a:solidFill>
                            <a:schemeClr val="tx1"/>
                          </a:solidFill>
                          <a:effectLst/>
                        </a:rPr>
                        <a:t>Oft wird dieser Brief "der verlorene Brief" genannt.</a:t>
                      </a:r>
                      <a:endParaRPr lang="de-CH" sz="26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8687" marR="128687" marT="0" marB="0">
                    <a:solidFill>
                      <a:schemeClr val="bg1"/>
                    </a:solidFill>
                  </a:tcPr>
                </a:tc>
                <a:extLst>
                  <a:ext uri="{0D108BD9-81ED-4DB2-BD59-A6C34878D82A}">
                    <a16:rowId xmlns:a16="http://schemas.microsoft.com/office/drawing/2014/main" val="4267591081"/>
                  </a:ext>
                </a:extLst>
              </a:tr>
              <a:tr h="999569">
                <a:tc>
                  <a:txBody>
                    <a:bodyPr/>
                    <a:lstStyle/>
                    <a:p>
                      <a:pPr>
                        <a:lnSpc>
                          <a:spcPct val="150000"/>
                        </a:lnSpc>
                        <a:spcAft>
                          <a:spcPts val="0"/>
                        </a:spcAft>
                      </a:pPr>
                      <a:r>
                        <a:rPr lang="de-CH" sz="2600" dirty="0">
                          <a:effectLst/>
                        </a:rPr>
                        <a:t>Referenz:</a:t>
                      </a:r>
                      <a:endParaRPr lang="de-CH" sz="2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28687" marR="128687" marT="0" marB="0"/>
                </a:tc>
                <a:tc>
                  <a:txBody>
                    <a:bodyPr/>
                    <a:lstStyle/>
                    <a:p>
                      <a:pPr>
                        <a:spcAft>
                          <a:spcPts val="0"/>
                        </a:spcAft>
                      </a:pPr>
                      <a:r>
                        <a:rPr lang="de-CH" sz="2600" b="0" dirty="0">
                          <a:solidFill>
                            <a:schemeClr val="tx1"/>
                          </a:solidFill>
                          <a:effectLst/>
                        </a:rPr>
                        <a:t>"</a:t>
                      </a:r>
                      <a:r>
                        <a:rPr lang="de-DE" sz="2600" b="0" dirty="0">
                          <a:solidFill>
                            <a:schemeClr val="tx1"/>
                          </a:solidFill>
                          <a:effectLst/>
                        </a:rPr>
                        <a:t>Ich habe euch in dem Brief geschrieben, dass ihr keinen Umgang mit Unzüchtigen haben sollt.</a:t>
                      </a:r>
                      <a:r>
                        <a:rPr lang="de-CH" sz="2600" b="0" dirty="0">
                          <a:solidFill>
                            <a:schemeClr val="tx1"/>
                          </a:solidFill>
                          <a:effectLst/>
                        </a:rPr>
                        <a:t>" (1Kor 5,9)</a:t>
                      </a:r>
                      <a:endParaRPr lang="de-CH" sz="26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8687" marR="128687" marT="0" marB="0">
                    <a:solidFill>
                      <a:schemeClr val="bg1"/>
                    </a:solidFill>
                  </a:tcPr>
                </a:tc>
                <a:extLst>
                  <a:ext uri="{0D108BD9-81ED-4DB2-BD59-A6C34878D82A}">
                    <a16:rowId xmlns:a16="http://schemas.microsoft.com/office/drawing/2014/main" val="3337451085"/>
                  </a:ext>
                </a:extLst>
              </a:tr>
            </a:tbl>
          </a:graphicData>
        </a:graphic>
      </p:graphicFrame>
      <p:sp>
        <p:nvSpPr>
          <p:cNvPr id="6" name="Textfeld 5">
            <a:extLst>
              <a:ext uri="{FF2B5EF4-FFF2-40B4-BE49-F238E27FC236}">
                <a16:creationId xmlns:a16="http://schemas.microsoft.com/office/drawing/2014/main" id="{D4FE174E-2317-44E2-B442-AA0F3FFB6A62}"/>
              </a:ext>
            </a:extLst>
          </p:cNvPr>
          <p:cNvSpPr txBox="1"/>
          <p:nvPr/>
        </p:nvSpPr>
        <p:spPr>
          <a:xfrm>
            <a:off x="524422" y="409547"/>
            <a:ext cx="4760534" cy="646331"/>
          </a:xfrm>
          <a:prstGeom prst="rect">
            <a:avLst/>
          </a:prstGeom>
          <a:noFill/>
        </p:spPr>
        <p:txBody>
          <a:bodyPr wrap="none" rtlCol="0">
            <a:spAutoFit/>
          </a:bodyPr>
          <a:lstStyle/>
          <a:p>
            <a:r>
              <a:rPr lang="de-CH" sz="3600" b="1" dirty="0"/>
              <a:t>1. Brief an die Korinther</a:t>
            </a:r>
            <a:endParaRPr lang="de-CH" sz="2600" b="1" dirty="0"/>
          </a:p>
        </p:txBody>
      </p:sp>
    </p:spTree>
    <p:extLst>
      <p:ext uri="{BB962C8B-B14F-4D97-AF65-F5344CB8AC3E}">
        <p14:creationId xmlns:p14="http://schemas.microsoft.com/office/powerpoint/2010/main" val="8859709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a:extLst>
              <a:ext uri="{FF2B5EF4-FFF2-40B4-BE49-F238E27FC236}">
                <a16:creationId xmlns:a16="http://schemas.microsoft.com/office/drawing/2014/main" id="{FDC5022D-0E43-4625-A2B3-351475E511D2}"/>
              </a:ext>
            </a:extLst>
          </p:cNvPr>
          <p:cNvGraphicFramePr>
            <a:graphicFrameLocks noGrp="1"/>
          </p:cNvGraphicFramePr>
          <p:nvPr>
            <p:extLst>
              <p:ext uri="{D42A27DB-BD31-4B8C-83A1-F6EECF244321}">
                <p14:modId xmlns:p14="http://schemas.microsoft.com/office/powerpoint/2010/main" val="1088596714"/>
              </p:ext>
            </p:extLst>
          </p:nvPr>
        </p:nvGraphicFramePr>
        <p:xfrm>
          <a:off x="97055" y="1279279"/>
          <a:ext cx="11944137" cy="3380644"/>
        </p:xfrm>
        <a:graphic>
          <a:graphicData uri="http://schemas.openxmlformats.org/drawingml/2006/table">
            <a:tbl>
              <a:tblPr firstRow="1" firstCol="1" bandRow="1">
                <a:tableStyleId>{5C22544A-7EE6-4342-B048-85BDC9FD1C3A}</a:tableStyleId>
              </a:tblPr>
              <a:tblGrid>
                <a:gridCol w="1749330">
                  <a:extLst>
                    <a:ext uri="{9D8B030D-6E8A-4147-A177-3AD203B41FA5}">
                      <a16:colId xmlns:a16="http://schemas.microsoft.com/office/drawing/2014/main" val="847045"/>
                    </a:ext>
                  </a:extLst>
                </a:gridCol>
                <a:gridCol w="10194807">
                  <a:extLst>
                    <a:ext uri="{9D8B030D-6E8A-4147-A177-3AD203B41FA5}">
                      <a16:colId xmlns:a16="http://schemas.microsoft.com/office/drawing/2014/main" val="65846070"/>
                    </a:ext>
                  </a:extLst>
                </a:gridCol>
              </a:tblGrid>
              <a:tr h="666575">
                <a:tc>
                  <a:txBody>
                    <a:bodyPr/>
                    <a:lstStyle/>
                    <a:p>
                      <a:pPr>
                        <a:lnSpc>
                          <a:spcPct val="150000"/>
                        </a:lnSpc>
                        <a:spcAft>
                          <a:spcPts val="0"/>
                        </a:spcAft>
                      </a:pPr>
                      <a:r>
                        <a:rPr lang="de-CH" sz="2600" dirty="0">
                          <a:effectLst/>
                        </a:rPr>
                        <a:t>Was:</a:t>
                      </a:r>
                      <a:endParaRPr lang="de-CH" sz="2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28687" marR="128687" marT="0" marB="0"/>
                </a:tc>
                <a:tc>
                  <a:txBody>
                    <a:bodyPr/>
                    <a:lstStyle/>
                    <a:p>
                      <a:pPr>
                        <a:lnSpc>
                          <a:spcPct val="150000"/>
                        </a:lnSpc>
                        <a:spcAft>
                          <a:spcPts val="0"/>
                        </a:spcAft>
                      </a:pPr>
                      <a:r>
                        <a:rPr lang="de-CH" sz="2600" b="0" dirty="0">
                          <a:solidFill>
                            <a:schemeClr val="tx1"/>
                          </a:solidFill>
                          <a:effectLst/>
                        </a:rPr>
                        <a:t>Oft wird dieser Brief "der verlorene Brief" genannt.</a:t>
                      </a:r>
                      <a:endParaRPr lang="de-CH" sz="26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8687" marR="128687" marT="0" marB="0">
                    <a:solidFill>
                      <a:schemeClr val="bg1"/>
                    </a:solidFill>
                  </a:tcPr>
                </a:tc>
                <a:extLst>
                  <a:ext uri="{0D108BD9-81ED-4DB2-BD59-A6C34878D82A}">
                    <a16:rowId xmlns:a16="http://schemas.microsoft.com/office/drawing/2014/main" val="4267591081"/>
                  </a:ext>
                </a:extLst>
              </a:tr>
              <a:tr h="999569">
                <a:tc>
                  <a:txBody>
                    <a:bodyPr/>
                    <a:lstStyle/>
                    <a:p>
                      <a:pPr>
                        <a:lnSpc>
                          <a:spcPct val="150000"/>
                        </a:lnSpc>
                        <a:spcAft>
                          <a:spcPts val="0"/>
                        </a:spcAft>
                      </a:pPr>
                      <a:r>
                        <a:rPr lang="de-CH" sz="2600">
                          <a:effectLst/>
                        </a:rPr>
                        <a:t>Referenz:</a:t>
                      </a:r>
                      <a:endParaRPr lang="de-CH" sz="2600">
                        <a:effectLst/>
                        <a:latin typeface="Arial" panose="020B0604020202020204" pitchFamily="34" charset="0"/>
                        <a:ea typeface="Times New Roman" panose="02020603050405020304" pitchFamily="18" charset="0"/>
                        <a:cs typeface="Times New Roman" panose="02020603050405020304" pitchFamily="18" charset="0"/>
                      </a:endParaRPr>
                    </a:p>
                  </a:txBody>
                  <a:tcPr marL="128687" marR="128687" marT="0" marB="0"/>
                </a:tc>
                <a:tc>
                  <a:txBody>
                    <a:bodyPr/>
                    <a:lstStyle/>
                    <a:p>
                      <a:pPr>
                        <a:spcAft>
                          <a:spcPts val="0"/>
                        </a:spcAft>
                      </a:pPr>
                      <a:r>
                        <a:rPr lang="de-CH" sz="2600" b="0" dirty="0">
                          <a:solidFill>
                            <a:schemeClr val="tx1"/>
                          </a:solidFill>
                          <a:effectLst/>
                        </a:rPr>
                        <a:t>"</a:t>
                      </a:r>
                      <a:r>
                        <a:rPr lang="de-DE" sz="2600" b="0" dirty="0">
                          <a:solidFill>
                            <a:schemeClr val="tx1"/>
                          </a:solidFill>
                          <a:effectLst/>
                        </a:rPr>
                        <a:t>Ich habe euch in dem Brief geschrieben, dass ihr keinen Umgang mit Unzüchtigen haben sollt.</a:t>
                      </a:r>
                      <a:r>
                        <a:rPr lang="de-CH" sz="2600" b="0" dirty="0">
                          <a:solidFill>
                            <a:schemeClr val="tx1"/>
                          </a:solidFill>
                          <a:effectLst/>
                        </a:rPr>
                        <a:t>" (1Kor 5,9)</a:t>
                      </a:r>
                      <a:endParaRPr lang="de-CH" sz="26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8687" marR="128687" marT="0" marB="0">
                    <a:solidFill>
                      <a:schemeClr val="bg1"/>
                    </a:solidFill>
                  </a:tcPr>
                </a:tc>
                <a:extLst>
                  <a:ext uri="{0D108BD9-81ED-4DB2-BD59-A6C34878D82A}">
                    <a16:rowId xmlns:a16="http://schemas.microsoft.com/office/drawing/2014/main" val="3337451085"/>
                  </a:ext>
                </a:extLst>
              </a:tr>
              <a:tr h="1714500">
                <a:tc>
                  <a:txBody>
                    <a:bodyPr/>
                    <a:lstStyle/>
                    <a:p>
                      <a:pPr>
                        <a:lnSpc>
                          <a:spcPct val="150000"/>
                        </a:lnSpc>
                        <a:spcAft>
                          <a:spcPts val="0"/>
                        </a:spcAft>
                      </a:pPr>
                      <a:r>
                        <a:rPr lang="de-CH" sz="2600" dirty="0">
                          <a:effectLst/>
                        </a:rPr>
                        <a:t>Wann:</a:t>
                      </a:r>
                      <a:endParaRPr lang="de-CH" sz="2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28687" marR="128687" marT="0" marB="0"/>
                </a:tc>
                <a:tc>
                  <a:txBody>
                    <a:bodyPr/>
                    <a:lstStyle/>
                    <a:p>
                      <a:pPr>
                        <a:spcAft>
                          <a:spcPts val="0"/>
                        </a:spcAft>
                      </a:pPr>
                      <a:r>
                        <a:rPr lang="de-CH" sz="2600" b="0" dirty="0">
                          <a:solidFill>
                            <a:schemeClr val="tx1"/>
                          </a:solidFill>
                          <a:effectLst/>
                        </a:rPr>
                        <a:t>Nachdem Paulus nach Abschluss seiner zweiten Missionsreise nach Antiochia zurückgekehrt ist, richtet er Ephesus als Basis für seine „dritte Missionsreise“ ein. Wahrscheinlich schrieb er diesen ersten Brief während seiner Zeit in Ephesus. Ca. 52 / 53 n.Chr.</a:t>
                      </a:r>
                      <a:endParaRPr lang="de-CH" sz="26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8687" marR="128687" marT="0" marB="0">
                    <a:solidFill>
                      <a:schemeClr val="bg1"/>
                    </a:solidFill>
                  </a:tcPr>
                </a:tc>
                <a:extLst>
                  <a:ext uri="{0D108BD9-81ED-4DB2-BD59-A6C34878D82A}">
                    <a16:rowId xmlns:a16="http://schemas.microsoft.com/office/drawing/2014/main" val="2814926635"/>
                  </a:ext>
                </a:extLst>
              </a:tr>
            </a:tbl>
          </a:graphicData>
        </a:graphic>
      </p:graphicFrame>
      <p:sp>
        <p:nvSpPr>
          <p:cNvPr id="6" name="Textfeld 5">
            <a:extLst>
              <a:ext uri="{FF2B5EF4-FFF2-40B4-BE49-F238E27FC236}">
                <a16:creationId xmlns:a16="http://schemas.microsoft.com/office/drawing/2014/main" id="{D4FE174E-2317-44E2-B442-AA0F3FFB6A62}"/>
              </a:ext>
            </a:extLst>
          </p:cNvPr>
          <p:cNvSpPr txBox="1"/>
          <p:nvPr/>
        </p:nvSpPr>
        <p:spPr>
          <a:xfrm>
            <a:off x="524422" y="409547"/>
            <a:ext cx="4760534" cy="646331"/>
          </a:xfrm>
          <a:prstGeom prst="rect">
            <a:avLst/>
          </a:prstGeom>
          <a:noFill/>
        </p:spPr>
        <p:txBody>
          <a:bodyPr wrap="none" rtlCol="0">
            <a:spAutoFit/>
          </a:bodyPr>
          <a:lstStyle/>
          <a:p>
            <a:r>
              <a:rPr lang="de-CH" sz="3600" b="1" dirty="0"/>
              <a:t>1. Brief an die Korinther</a:t>
            </a:r>
            <a:endParaRPr lang="de-CH" sz="2600" b="1" dirty="0"/>
          </a:p>
        </p:txBody>
      </p:sp>
    </p:spTree>
    <p:extLst>
      <p:ext uri="{BB962C8B-B14F-4D97-AF65-F5344CB8AC3E}">
        <p14:creationId xmlns:p14="http://schemas.microsoft.com/office/powerpoint/2010/main" val="25340176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a:extLst>
              <a:ext uri="{FF2B5EF4-FFF2-40B4-BE49-F238E27FC236}">
                <a16:creationId xmlns:a16="http://schemas.microsoft.com/office/drawing/2014/main" id="{FDC5022D-0E43-4625-A2B3-351475E511D2}"/>
              </a:ext>
            </a:extLst>
          </p:cNvPr>
          <p:cNvGraphicFramePr>
            <a:graphicFrameLocks noGrp="1"/>
          </p:cNvGraphicFramePr>
          <p:nvPr/>
        </p:nvGraphicFramePr>
        <p:xfrm>
          <a:off x="97055" y="1279279"/>
          <a:ext cx="11944137" cy="4047219"/>
        </p:xfrm>
        <a:graphic>
          <a:graphicData uri="http://schemas.openxmlformats.org/drawingml/2006/table">
            <a:tbl>
              <a:tblPr firstRow="1" firstCol="1" bandRow="1">
                <a:tableStyleId>{5C22544A-7EE6-4342-B048-85BDC9FD1C3A}</a:tableStyleId>
              </a:tblPr>
              <a:tblGrid>
                <a:gridCol w="1749330">
                  <a:extLst>
                    <a:ext uri="{9D8B030D-6E8A-4147-A177-3AD203B41FA5}">
                      <a16:colId xmlns:a16="http://schemas.microsoft.com/office/drawing/2014/main" val="847045"/>
                    </a:ext>
                  </a:extLst>
                </a:gridCol>
                <a:gridCol w="10194807">
                  <a:extLst>
                    <a:ext uri="{9D8B030D-6E8A-4147-A177-3AD203B41FA5}">
                      <a16:colId xmlns:a16="http://schemas.microsoft.com/office/drawing/2014/main" val="65846070"/>
                    </a:ext>
                  </a:extLst>
                </a:gridCol>
              </a:tblGrid>
              <a:tr h="666575">
                <a:tc>
                  <a:txBody>
                    <a:bodyPr/>
                    <a:lstStyle/>
                    <a:p>
                      <a:pPr>
                        <a:lnSpc>
                          <a:spcPct val="150000"/>
                        </a:lnSpc>
                        <a:spcAft>
                          <a:spcPts val="0"/>
                        </a:spcAft>
                      </a:pPr>
                      <a:r>
                        <a:rPr lang="de-CH" sz="2600" dirty="0">
                          <a:effectLst/>
                        </a:rPr>
                        <a:t>Was:</a:t>
                      </a:r>
                      <a:endParaRPr lang="de-CH" sz="2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28687" marR="128687" marT="0" marB="0"/>
                </a:tc>
                <a:tc>
                  <a:txBody>
                    <a:bodyPr/>
                    <a:lstStyle/>
                    <a:p>
                      <a:pPr>
                        <a:lnSpc>
                          <a:spcPct val="150000"/>
                        </a:lnSpc>
                        <a:spcAft>
                          <a:spcPts val="0"/>
                        </a:spcAft>
                      </a:pPr>
                      <a:r>
                        <a:rPr lang="de-CH" sz="2600" b="0" dirty="0">
                          <a:solidFill>
                            <a:schemeClr val="tx1"/>
                          </a:solidFill>
                          <a:effectLst/>
                        </a:rPr>
                        <a:t>Oft wird dieser Brief "der verlorene Brief" genannt.</a:t>
                      </a:r>
                      <a:endParaRPr lang="de-CH" sz="26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8687" marR="128687" marT="0" marB="0">
                    <a:solidFill>
                      <a:schemeClr val="bg1"/>
                    </a:solidFill>
                  </a:tcPr>
                </a:tc>
                <a:extLst>
                  <a:ext uri="{0D108BD9-81ED-4DB2-BD59-A6C34878D82A}">
                    <a16:rowId xmlns:a16="http://schemas.microsoft.com/office/drawing/2014/main" val="4267591081"/>
                  </a:ext>
                </a:extLst>
              </a:tr>
              <a:tr h="999569">
                <a:tc>
                  <a:txBody>
                    <a:bodyPr/>
                    <a:lstStyle/>
                    <a:p>
                      <a:pPr>
                        <a:lnSpc>
                          <a:spcPct val="150000"/>
                        </a:lnSpc>
                        <a:spcAft>
                          <a:spcPts val="0"/>
                        </a:spcAft>
                      </a:pPr>
                      <a:r>
                        <a:rPr lang="de-CH" sz="2600">
                          <a:effectLst/>
                        </a:rPr>
                        <a:t>Referenz:</a:t>
                      </a:r>
                      <a:endParaRPr lang="de-CH" sz="2600">
                        <a:effectLst/>
                        <a:latin typeface="Arial" panose="020B0604020202020204" pitchFamily="34" charset="0"/>
                        <a:ea typeface="Times New Roman" panose="02020603050405020304" pitchFamily="18" charset="0"/>
                        <a:cs typeface="Times New Roman" panose="02020603050405020304" pitchFamily="18" charset="0"/>
                      </a:endParaRPr>
                    </a:p>
                  </a:txBody>
                  <a:tcPr marL="128687" marR="128687" marT="0" marB="0"/>
                </a:tc>
                <a:tc>
                  <a:txBody>
                    <a:bodyPr/>
                    <a:lstStyle/>
                    <a:p>
                      <a:pPr>
                        <a:spcAft>
                          <a:spcPts val="0"/>
                        </a:spcAft>
                      </a:pPr>
                      <a:r>
                        <a:rPr lang="de-CH" sz="2600" b="0" dirty="0">
                          <a:solidFill>
                            <a:schemeClr val="tx1"/>
                          </a:solidFill>
                          <a:effectLst/>
                        </a:rPr>
                        <a:t>"</a:t>
                      </a:r>
                      <a:r>
                        <a:rPr lang="de-DE" sz="2600" b="0" dirty="0">
                          <a:solidFill>
                            <a:schemeClr val="tx1"/>
                          </a:solidFill>
                          <a:effectLst/>
                        </a:rPr>
                        <a:t>Ich habe euch in dem Brief geschrieben, dass ihr keinen Umgang mit Unzüchtigen haben sollt.</a:t>
                      </a:r>
                      <a:r>
                        <a:rPr lang="de-CH" sz="2600" b="0" dirty="0">
                          <a:solidFill>
                            <a:schemeClr val="tx1"/>
                          </a:solidFill>
                          <a:effectLst/>
                        </a:rPr>
                        <a:t>" (1Kor 5,9)</a:t>
                      </a:r>
                      <a:endParaRPr lang="de-CH" sz="26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8687" marR="128687" marT="0" marB="0">
                    <a:solidFill>
                      <a:schemeClr val="bg1"/>
                    </a:solidFill>
                  </a:tcPr>
                </a:tc>
                <a:extLst>
                  <a:ext uri="{0D108BD9-81ED-4DB2-BD59-A6C34878D82A}">
                    <a16:rowId xmlns:a16="http://schemas.microsoft.com/office/drawing/2014/main" val="3337451085"/>
                  </a:ext>
                </a:extLst>
              </a:tr>
              <a:tr h="1714500">
                <a:tc>
                  <a:txBody>
                    <a:bodyPr/>
                    <a:lstStyle/>
                    <a:p>
                      <a:pPr>
                        <a:lnSpc>
                          <a:spcPct val="150000"/>
                        </a:lnSpc>
                        <a:spcAft>
                          <a:spcPts val="0"/>
                        </a:spcAft>
                      </a:pPr>
                      <a:r>
                        <a:rPr lang="de-CH" sz="2600" dirty="0">
                          <a:effectLst/>
                        </a:rPr>
                        <a:t>Wann:</a:t>
                      </a:r>
                      <a:endParaRPr lang="de-CH" sz="2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28687" marR="128687" marT="0" marB="0"/>
                </a:tc>
                <a:tc>
                  <a:txBody>
                    <a:bodyPr/>
                    <a:lstStyle/>
                    <a:p>
                      <a:pPr>
                        <a:spcAft>
                          <a:spcPts val="0"/>
                        </a:spcAft>
                      </a:pPr>
                      <a:r>
                        <a:rPr lang="de-CH" sz="2600" b="0" dirty="0">
                          <a:solidFill>
                            <a:schemeClr val="tx1"/>
                          </a:solidFill>
                          <a:effectLst/>
                        </a:rPr>
                        <a:t>Nachdem Paulus nach Abschluss seiner zweiten Missionsreise nach Antiochia zurückgekehrt ist, richtet er Ephesus als Basis für seine „dritte Missionsreise“ ein. Wahrscheinlich schrieb er diesen ersten Brief während seiner Zeit in Ephesus. Ca. 52 / 53 n.Chr.</a:t>
                      </a:r>
                      <a:endParaRPr lang="de-CH" sz="26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8687" marR="128687" marT="0" marB="0">
                    <a:solidFill>
                      <a:schemeClr val="bg1"/>
                    </a:solidFill>
                  </a:tcPr>
                </a:tc>
                <a:extLst>
                  <a:ext uri="{0D108BD9-81ED-4DB2-BD59-A6C34878D82A}">
                    <a16:rowId xmlns:a16="http://schemas.microsoft.com/office/drawing/2014/main" val="2814926635"/>
                  </a:ext>
                </a:extLst>
              </a:tr>
              <a:tr h="666575">
                <a:tc>
                  <a:txBody>
                    <a:bodyPr/>
                    <a:lstStyle/>
                    <a:p>
                      <a:pPr>
                        <a:lnSpc>
                          <a:spcPct val="150000"/>
                        </a:lnSpc>
                        <a:spcAft>
                          <a:spcPts val="0"/>
                        </a:spcAft>
                      </a:pPr>
                      <a:r>
                        <a:rPr lang="de-CH" sz="2600" dirty="0">
                          <a:effectLst/>
                        </a:rPr>
                        <a:t>Warum:</a:t>
                      </a:r>
                      <a:endParaRPr lang="de-CH" sz="2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28687" marR="128687" marT="0" marB="0"/>
                </a:tc>
                <a:tc>
                  <a:txBody>
                    <a:bodyPr/>
                    <a:lstStyle/>
                    <a:p>
                      <a:pPr>
                        <a:lnSpc>
                          <a:spcPct val="150000"/>
                        </a:lnSpc>
                        <a:spcAft>
                          <a:spcPts val="0"/>
                        </a:spcAft>
                      </a:pPr>
                      <a:r>
                        <a:rPr lang="de-CH" sz="2600" b="0" dirty="0">
                          <a:solidFill>
                            <a:schemeClr val="tx1"/>
                          </a:solidFill>
                          <a:effectLst/>
                        </a:rPr>
                        <a:t>Paulus hörte von Problemen in der Gemeinde, u.a. von sexueller Unmoral.</a:t>
                      </a:r>
                      <a:endParaRPr lang="de-CH" sz="26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8687" marR="128687" marT="0" marB="0">
                    <a:solidFill>
                      <a:schemeClr val="bg1"/>
                    </a:solidFill>
                  </a:tcPr>
                </a:tc>
                <a:extLst>
                  <a:ext uri="{0D108BD9-81ED-4DB2-BD59-A6C34878D82A}">
                    <a16:rowId xmlns:a16="http://schemas.microsoft.com/office/drawing/2014/main" val="1257346306"/>
                  </a:ext>
                </a:extLst>
              </a:tr>
            </a:tbl>
          </a:graphicData>
        </a:graphic>
      </p:graphicFrame>
      <p:sp>
        <p:nvSpPr>
          <p:cNvPr id="6" name="Textfeld 5">
            <a:extLst>
              <a:ext uri="{FF2B5EF4-FFF2-40B4-BE49-F238E27FC236}">
                <a16:creationId xmlns:a16="http://schemas.microsoft.com/office/drawing/2014/main" id="{D4FE174E-2317-44E2-B442-AA0F3FFB6A62}"/>
              </a:ext>
            </a:extLst>
          </p:cNvPr>
          <p:cNvSpPr txBox="1"/>
          <p:nvPr/>
        </p:nvSpPr>
        <p:spPr>
          <a:xfrm>
            <a:off x="524422" y="409547"/>
            <a:ext cx="4760534" cy="646331"/>
          </a:xfrm>
          <a:prstGeom prst="rect">
            <a:avLst/>
          </a:prstGeom>
          <a:noFill/>
        </p:spPr>
        <p:txBody>
          <a:bodyPr wrap="none" rtlCol="0">
            <a:spAutoFit/>
          </a:bodyPr>
          <a:lstStyle/>
          <a:p>
            <a:r>
              <a:rPr lang="de-CH" sz="3600" b="1" dirty="0"/>
              <a:t>1. Brief an die Korinther</a:t>
            </a:r>
            <a:endParaRPr lang="de-CH" sz="2600" b="1" dirty="0"/>
          </a:p>
        </p:txBody>
      </p:sp>
    </p:spTree>
    <p:extLst>
      <p:ext uri="{BB962C8B-B14F-4D97-AF65-F5344CB8AC3E}">
        <p14:creationId xmlns:p14="http://schemas.microsoft.com/office/powerpoint/2010/main" val="29639081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a:extLst>
              <a:ext uri="{FF2B5EF4-FFF2-40B4-BE49-F238E27FC236}">
                <a16:creationId xmlns:a16="http://schemas.microsoft.com/office/drawing/2014/main" id="{D4FE174E-2317-44E2-B442-AA0F3FFB6A62}"/>
              </a:ext>
            </a:extLst>
          </p:cNvPr>
          <p:cNvSpPr txBox="1"/>
          <p:nvPr/>
        </p:nvSpPr>
        <p:spPr>
          <a:xfrm>
            <a:off x="524422" y="409547"/>
            <a:ext cx="9368014" cy="646331"/>
          </a:xfrm>
          <a:prstGeom prst="rect">
            <a:avLst/>
          </a:prstGeom>
          <a:noFill/>
        </p:spPr>
        <p:txBody>
          <a:bodyPr wrap="none" rtlCol="0">
            <a:spAutoFit/>
          </a:bodyPr>
          <a:lstStyle/>
          <a:p>
            <a:r>
              <a:rPr lang="de-CH" sz="3600" b="1" dirty="0"/>
              <a:t>Briefantwort der Korinther / Meldung der Chloe</a:t>
            </a:r>
            <a:endParaRPr lang="de-CH" sz="2600" b="1" dirty="0"/>
          </a:p>
        </p:txBody>
      </p:sp>
      <p:graphicFrame>
        <p:nvGraphicFramePr>
          <p:cNvPr id="3" name="Tabelle 2">
            <a:extLst>
              <a:ext uri="{FF2B5EF4-FFF2-40B4-BE49-F238E27FC236}">
                <a16:creationId xmlns:a16="http://schemas.microsoft.com/office/drawing/2014/main" id="{BD02F99E-BBF6-4CD3-94F1-C42DC277C940}"/>
              </a:ext>
            </a:extLst>
          </p:cNvPr>
          <p:cNvGraphicFramePr>
            <a:graphicFrameLocks noGrp="1"/>
          </p:cNvGraphicFramePr>
          <p:nvPr>
            <p:extLst>
              <p:ext uri="{D42A27DB-BD31-4B8C-83A1-F6EECF244321}">
                <p14:modId xmlns:p14="http://schemas.microsoft.com/office/powerpoint/2010/main" val="3552296853"/>
              </p:ext>
            </p:extLst>
          </p:nvPr>
        </p:nvGraphicFramePr>
        <p:xfrm>
          <a:off x="151183" y="2110154"/>
          <a:ext cx="11816489" cy="672611"/>
        </p:xfrm>
        <a:graphic>
          <a:graphicData uri="http://schemas.openxmlformats.org/drawingml/2006/table">
            <a:tbl>
              <a:tblPr firstRow="1" firstCol="1" bandRow="1">
                <a:tableStyleId>{5C22544A-7EE6-4342-B048-85BDC9FD1C3A}</a:tableStyleId>
              </a:tblPr>
              <a:tblGrid>
                <a:gridCol w="1567713">
                  <a:extLst>
                    <a:ext uri="{9D8B030D-6E8A-4147-A177-3AD203B41FA5}">
                      <a16:colId xmlns:a16="http://schemas.microsoft.com/office/drawing/2014/main" val="2297433833"/>
                    </a:ext>
                  </a:extLst>
                </a:gridCol>
                <a:gridCol w="10248776">
                  <a:extLst>
                    <a:ext uri="{9D8B030D-6E8A-4147-A177-3AD203B41FA5}">
                      <a16:colId xmlns:a16="http://schemas.microsoft.com/office/drawing/2014/main" val="113870044"/>
                    </a:ext>
                  </a:extLst>
                </a:gridCol>
              </a:tblGrid>
              <a:tr h="672611">
                <a:tc>
                  <a:txBody>
                    <a:bodyPr/>
                    <a:lstStyle/>
                    <a:p>
                      <a:pPr>
                        <a:lnSpc>
                          <a:spcPct val="150000"/>
                        </a:lnSpc>
                        <a:spcAft>
                          <a:spcPts val="0"/>
                        </a:spcAft>
                      </a:pPr>
                      <a:r>
                        <a:rPr lang="de-CH" sz="2600">
                          <a:effectLst/>
                        </a:rPr>
                        <a:t>Was:</a:t>
                      </a:r>
                      <a:endParaRPr lang="de-CH" sz="2600">
                        <a:effectLst/>
                        <a:latin typeface="Arial" panose="020B0604020202020204" pitchFamily="34" charset="0"/>
                        <a:ea typeface="Times New Roman" panose="02020603050405020304" pitchFamily="18" charset="0"/>
                        <a:cs typeface="Times New Roman" panose="02020603050405020304" pitchFamily="18" charset="0"/>
                      </a:endParaRPr>
                    </a:p>
                  </a:txBody>
                  <a:tcPr marL="127312" marR="127312" marT="0" marB="0"/>
                </a:tc>
                <a:tc>
                  <a:txBody>
                    <a:bodyPr/>
                    <a:lstStyle/>
                    <a:p>
                      <a:pPr>
                        <a:lnSpc>
                          <a:spcPct val="150000"/>
                        </a:lnSpc>
                        <a:spcAft>
                          <a:spcPts val="0"/>
                        </a:spcAft>
                      </a:pPr>
                      <a:r>
                        <a:rPr lang="de-CH" sz="2600" b="0" dirty="0">
                          <a:solidFill>
                            <a:schemeClr val="tx1"/>
                          </a:solidFill>
                          <a:effectLst/>
                        </a:rPr>
                        <a:t>Dies ist der Brief der in 1Kor 7 erwähnt wird.</a:t>
                      </a:r>
                      <a:endParaRPr lang="de-CH" sz="26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7312" marR="127312" marT="0" marB="0">
                    <a:solidFill>
                      <a:schemeClr val="bg1"/>
                    </a:solidFill>
                  </a:tcPr>
                </a:tc>
                <a:extLst>
                  <a:ext uri="{0D108BD9-81ED-4DB2-BD59-A6C34878D82A}">
                    <a16:rowId xmlns:a16="http://schemas.microsoft.com/office/drawing/2014/main" val="1599955457"/>
                  </a:ext>
                </a:extLst>
              </a:tr>
            </a:tbl>
          </a:graphicData>
        </a:graphic>
      </p:graphicFrame>
    </p:spTree>
    <p:extLst>
      <p:ext uri="{BB962C8B-B14F-4D97-AF65-F5344CB8AC3E}">
        <p14:creationId xmlns:p14="http://schemas.microsoft.com/office/powerpoint/2010/main" val="26251625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a:extLst>
              <a:ext uri="{FF2B5EF4-FFF2-40B4-BE49-F238E27FC236}">
                <a16:creationId xmlns:a16="http://schemas.microsoft.com/office/drawing/2014/main" id="{D4FE174E-2317-44E2-B442-AA0F3FFB6A62}"/>
              </a:ext>
            </a:extLst>
          </p:cNvPr>
          <p:cNvSpPr txBox="1"/>
          <p:nvPr/>
        </p:nvSpPr>
        <p:spPr>
          <a:xfrm>
            <a:off x="524422" y="409547"/>
            <a:ext cx="9368014" cy="646331"/>
          </a:xfrm>
          <a:prstGeom prst="rect">
            <a:avLst/>
          </a:prstGeom>
          <a:noFill/>
        </p:spPr>
        <p:txBody>
          <a:bodyPr wrap="none" rtlCol="0">
            <a:spAutoFit/>
          </a:bodyPr>
          <a:lstStyle/>
          <a:p>
            <a:r>
              <a:rPr lang="de-CH" sz="3600" b="1" dirty="0"/>
              <a:t>Briefantwort der Korinther / Meldung der Chloe</a:t>
            </a:r>
            <a:endParaRPr lang="de-CH" sz="2600" b="1" dirty="0"/>
          </a:p>
        </p:txBody>
      </p:sp>
      <p:graphicFrame>
        <p:nvGraphicFramePr>
          <p:cNvPr id="3" name="Tabelle 2">
            <a:extLst>
              <a:ext uri="{FF2B5EF4-FFF2-40B4-BE49-F238E27FC236}">
                <a16:creationId xmlns:a16="http://schemas.microsoft.com/office/drawing/2014/main" id="{BD02F99E-BBF6-4CD3-94F1-C42DC277C940}"/>
              </a:ext>
            </a:extLst>
          </p:cNvPr>
          <p:cNvGraphicFramePr>
            <a:graphicFrameLocks noGrp="1"/>
          </p:cNvGraphicFramePr>
          <p:nvPr>
            <p:extLst>
              <p:ext uri="{D42A27DB-BD31-4B8C-83A1-F6EECF244321}">
                <p14:modId xmlns:p14="http://schemas.microsoft.com/office/powerpoint/2010/main" val="2833323806"/>
              </p:ext>
            </p:extLst>
          </p:nvPr>
        </p:nvGraphicFramePr>
        <p:xfrm>
          <a:off x="151183" y="2110154"/>
          <a:ext cx="11816489" cy="1310054"/>
        </p:xfrm>
        <a:graphic>
          <a:graphicData uri="http://schemas.openxmlformats.org/drawingml/2006/table">
            <a:tbl>
              <a:tblPr firstRow="1" firstCol="1" bandRow="1">
                <a:tableStyleId>{5C22544A-7EE6-4342-B048-85BDC9FD1C3A}</a:tableStyleId>
              </a:tblPr>
              <a:tblGrid>
                <a:gridCol w="1567713">
                  <a:extLst>
                    <a:ext uri="{9D8B030D-6E8A-4147-A177-3AD203B41FA5}">
                      <a16:colId xmlns:a16="http://schemas.microsoft.com/office/drawing/2014/main" val="2297433833"/>
                    </a:ext>
                  </a:extLst>
                </a:gridCol>
                <a:gridCol w="10248776">
                  <a:extLst>
                    <a:ext uri="{9D8B030D-6E8A-4147-A177-3AD203B41FA5}">
                      <a16:colId xmlns:a16="http://schemas.microsoft.com/office/drawing/2014/main" val="113870044"/>
                    </a:ext>
                  </a:extLst>
                </a:gridCol>
              </a:tblGrid>
              <a:tr h="672611">
                <a:tc>
                  <a:txBody>
                    <a:bodyPr/>
                    <a:lstStyle/>
                    <a:p>
                      <a:pPr>
                        <a:lnSpc>
                          <a:spcPct val="150000"/>
                        </a:lnSpc>
                        <a:spcAft>
                          <a:spcPts val="0"/>
                        </a:spcAft>
                      </a:pPr>
                      <a:r>
                        <a:rPr lang="de-CH" sz="2600">
                          <a:effectLst/>
                        </a:rPr>
                        <a:t>Was:</a:t>
                      </a:r>
                      <a:endParaRPr lang="de-CH" sz="2600">
                        <a:effectLst/>
                        <a:latin typeface="Arial" panose="020B0604020202020204" pitchFamily="34" charset="0"/>
                        <a:ea typeface="Times New Roman" panose="02020603050405020304" pitchFamily="18" charset="0"/>
                        <a:cs typeface="Times New Roman" panose="02020603050405020304" pitchFamily="18" charset="0"/>
                      </a:endParaRPr>
                    </a:p>
                  </a:txBody>
                  <a:tcPr marL="127312" marR="127312" marT="0" marB="0"/>
                </a:tc>
                <a:tc>
                  <a:txBody>
                    <a:bodyPr/>
                    <a:lstStyle/>
                    <a:p>
                      <a:pPr>
                        <a:lnSpc>
                          <a:spcPct val="150000"/>
                        </a:lnSpc>
                        <a:spcAft>
                          <a:spcPts val="0"/>
                        </a:spcAft>
                      </a:pPr>
                      <a:r>
                        <a:rPr lang="de-CH" sz="2600" b="0" dirty="0">
                          <a:solidFill>
                            <a:schemeClr val="tx1"/>
                          </a:solidFill>
                          <a:effectLst/>
                        </a:rPr>
                        <a:t>Dies ist der Brief der in 1Kor 7 erwähnt wird.</a:t>
                      </a:r>
                      <a:endParaRPr lang="de-CH" sz="26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7312" marR="127312" marT="0" marB="0">
                    <a:solidFill>
                      <a:schemeClr val="bg1"/>
                    </a:solidFill>
                  </a:tcPr>
                </a:tc>
                <a:extLst>
                  <a:ext uri="{0D108BD9-81ED-4DB2-BD59-A6C34878D82A}">
                    <a16:rowId xmlns:a16="http://schemas.microsoft.com/office/drawing/2014/main" val="1599955457"/>
                  </a:ext>
                </a:extLst>
              </a:tr>
              <a:tr h="637443">
                <a:tc>
                  <a:txBody>
                    <a:bodyPr/>
                    <a:lstStyle/>
                    <a:p>
                      <a:pPr>
                        <a:lnSpc>
                          <a:spcPct val="150000"/>
                        </a:lnSpc>
                        <a:spcAft>
                          <a:spcPts val="0"/>
                        </a:spcAft>
                      </a:pPr>
                      <a:r>
                        <a:rPr lang="de-CH" sz="2600">
                          <a:effectLst/>
                        </a:rPr>
                        <a:t>Referenz:</a:t>
                      </a:r>
                      <a:endParaRPr lang="de-CH" sz="2600">
                        <a:effectLst/>
                        <a:latin typeface="Arial" panose="020B0604020202020204" pitchFamily="34" charset="0"/>
                        <a:ea typeface="Times New Roman" panose="02020603050405020304" pitchFamily="18" charset="0"/>
                        <a:cs typeface="Times New Roman" panose="02020603050405020304" pitchFamily="18" charset="0"/>
                      </a:endParaRPr>
                    </a:p>
                  </a:txBody>
                  <a:tcPr marL="127312" marR="127312" marT="0" marB="0"/>
                </a:tc>
                <a:tc>
                  <a:txBody>
                    <a:bodyPr/>
                    <a:lstStyle/>
                    <a:p>
                      <a:pPr>
                        <a:spcAft>
                          <a:spcPts val="0"/>
                        </a:spcAft>
                      </a:pPr>
                      <a:endParaRPr lang="de-CH" sz="900" b="0" dirty="0">
                        <a:solidFill>
                          <a:schemeClr val="tx1"/>
                        </a:solidFill>
                        <a:effectLst/>
                      </a:endParaRPr>
                    </a:p>
                    <a:p>
                      <a:pPr>
                        <a:spcAft>
                          <a:spcPts val="0"/>
                        </a:spcAft>
                      </a:pPr>
                      <a:r>
                        <a:rPr lang="de-CH" sz="2600" b="0" dirty="0">
                          <a:solidFill>
                            <a:schemeClr val="tx1"/>
                          </a:solidFill>
                          <a:effectLst/>
                        </a:rPr>
                        <a:t>"Was</a:t>
                      </a:r>
                      <a:r>
                        <a:rPr lang="de-DE" sz="2600" b="0" dirty="0">
                          <a:solidFill>
                            <a:schemeClr val="tx1"/>
                          </a:solidFill>
                          <a:effectLst/>
                        </a:rPr>
                        <a:t> aber das betrifft, wovon ihr mir geschrieben habt, …</a:t>
                      </a:r>
                      <a:r>
                        <a:rPr lang="de-CH" sz="2600" b="0" dirty="0">
                          <a:solidFill>
                            <a:schemeClr val="tx1"/>
                          </a:solidFill>
                          <a:effectLst/>
                        </a:rPr>
                        <a:t>" (1Kor 7,1)</a:t>
                      </a:r>
                      <a:endParaRPr lang="de-CH" sz="26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7312" marR="127312" marT="0" marB="0">
                    <a:solidFill>
                      <a:schemeClr val="bg1"/>
                    </a:solidFill>
                  </a:tcPr>
                </a:tc>
                <a:extLst>
                  <a:ext uri="{0D108BD9-81ED-4DB2-BD59-A6C34878D82A}">
                    <a16:rowId xmlns:a16="http://schemas.microsoft.com/office/drawing/2014/main" val="3310579964"/>
                  </a:ext>
                </a:extLst>
              </a:tr>
            </a:tbl>
          </a:graphicData>
        </a:graphic>
      </p:graphicFrame>
    </p:spTree>
    <p:extLst>
      <p:ext uri="{BB962C8B-B14F-4D97-AF65-F5344CB8AC3E}">
        <p14:creationId xmlns:p14="http://schemas.microsoft.com/office/powerpoint/2010/main" val="17689854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a:extLst>
              <a:ext uri="{FF2B5EF4-FFF2-40B4-BE49-F238E27FC236}">
                <a16:creationId xmlns:a16="http://schemas.microsoft.com/office/drawing/2014/main" id="{D4FE174E-2317-44E2-B442-AA0F3FFB6A62}"/>
              </a:ext>
            </a:extLst>
          </p:cNvPr>
          <p:cNvSpPr txBox="1"/>
          <p:nvPr/>
        </p:nvSpPr>
        <p:spPr>
          <a:xfrm>
            <a:off x="524422" y="409547"/>
            <a:ext cx="9368014" cy="646331"/>
          </a:xfrm>
          <a:prstGeom prst="rect">
            <a:avLst/>
          </a:prstGeom>
          <a:noFill/>
        </p:spPr>
        <p:txBody>
          <a:bodyPr wrap="none" rtlCol="0">
            <a:spAutoFit/>
          </a:bodyPr>
          <a:lstStyle/>
          <a:p>
            <a:r>
              <a:rPr lang="de-CH" sz="3600" b="1" dirty="0"/>
              <a:t>Briefantwort der Korinther / Meldung der Chloe</a:t>
            </a:r>
            <a:endParaRPr lang="de-CH" sz="2600" b="1" dirty="0"/>
          </a:p>
        </p:txBody>
      </p:sp>
      <p:graphicFrame>
        <p:nvGraphicFramePr>
          <p:cNvPr id="3" name="Tabelle 2">
            <a:extLst>
              <a:ext uri="{FF2B5EF4-FFF2-40B4-BE49-F238E27FC236}">
                <a16:creationId xmlns:a16="http://schemas.microsoft.com/office/drawing/2014/main" id="{BD02F99E-BBF6-4CD3-94F1-C42DC277C940}"/>
              </a:ext>
            </a:extLst>
          </p:cNvPr>
          <p:cNvGraphicFramePr>
            <a:graphicFrameLocks noGrp="1"/>
          </p:cNvGraphicFramePr>
          <p:nvPr>
            <p:extLst>
              <p:ext uri="{D42A27DB-BD31-4B8C-83A1-F6EECF244321}">
                <p14:modId xmlns:p14="http://schemas.microsoft.com/office/powerpoint/2010/main" val="1895342053"/>
              </p:ext>
            </p:extLst>
          </p:nvPr>
        </p:nvGraphicFramePr>
        <p:xfrm>
          <a:off x="151183" y="2110154"/>
          <a:ext cx="11816489" cy="2148904"/>
        </p:xfrm>
        <a:graphic>
          <a:graphicData uri="http://schemas.openxmlformats.org/drawingml/2006/table">
            <a:tbl>
              <a:tblPr firstRow="1" firstCol="1" bandRow="1">
                <a:tableStyleId>{5C22544A-7EE6-4342-B048-85BDC9FD1C3A}</a:tableStyleId>
              </a:tblPr>
              <a:tblGrid>
                <a:gridCol w="1567713">
                  <a:extLst>
                    <a:ext uri="{9D8B030D-6E8A-4147-A177-3AD203B41FA5}">
                      <a16:colId xmlns:a16="http://schemas.microsoft.com/office/drawing/2014/main" val="2297433833"/>
                    </a:ext>
                  </a:extLst>
                </a:gridCol>
                <a:gridCol w="10248776">
                  <a:extLst>
                    <a:ext uri="{9D8B030D-6E8A-4147-A177-3AD203B41FA5}">
                      <a16:colId xmlns:a16="http://schemas.microsoft.com/office/drawing/2014/main" val="113870044"/>
                    </a:ext>
                  </a:extLst>
                </a:gridCol>
              </a:tblGrid>
              <a:tr h="672611">
                <a:tc>
                  <a:txBody>
                    <a:bodyPr/>
                    <a:lstStyle/>
                    <a:p>
                      <a:pPr>
                        <a:lnSpc>
                          <a:spcPct val="150000"/>
                        </a:lnSpc>
                        <a:spcAft>
                          <a:spcPts val="0"/>
                        </a:spcAft>
                      </a:pPr>
                      <a:r>
                        <a:rPr lang="de-CH" sz="2600">
                          <a:effectLst/>
                        </a:rPr>
                        <a:t>Was:</a:t>
                      </a:r>
                      <a:endParaRPr lang="de-CH" sz="2600">
                        <a:effectLst/>
                        <a:latin typeface="Arial" panose="020B0604020202020204" pitchFamily="34" charset="0"/>
                        <a:ea typeface="Times New Roman" panose="02020603050405020304" pitchFamily="18" charset="0"/>
                        <a:cs typeface="Times New Roman" panose="02020603050405020304" pitchFamily="18" charset="0"/>
                      </a:endParaRPr>
                    </a:p>
                  </a:txBody>
                  <a:tcPr marL="127312" marR="127312" marT="0" marB="0"/>
                </a:tc>
                <a:tc>
                  <a:txBody>
                    <a:bodyPr/>
                    <a:lstStyle/>
                    <a:p>
                      <a:pPr>
                        <a:lnSpc>
                          <a:spcPct val="150000"/>
                        </a:lnSpc>
                        <a:spcAft>
                          <a:spcPts val="0"/>
                        </a:spcAft>
                      </a:pPr>
                      <a:r>
                        <a:rPr lang="de-CH" sz="2600" b="0" dirty="0">
                          <a:solidFill>
                            <a:schemeClr val="tx1"/>
                          </a:solidFill>
                          <a:effectLst/>
                        </a:rPr>
                        <a:t>Dies ist der Brief der in 1Kor 7 erwähnt wird.</a:t>
                      </a:r>
                      <a:endParaRPr lang="de-CH" sz="26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7312" marR="127312" marT="0" marB="0">
                    <a:solidFill>
                      <a:schemeClr val="bg1"/>
                    </a:solidFill>
                  </a:tcPr>
                </a:tc>
                <a:extLst>
                  <a:ext uri="{0D108BD9-81ED-4DB2-BD59-A6C34878D82A}">
                    <a16:rowId xmlns:a16="http://schemas.microsoft.com/office/drawing/2014/main" val="1599955457"/>
                  </a:ext>
                </a:extLst>
              </a:tr>
              <a:tr h="637443">
                <a:tc>
                  <a:txBody>
                    <a:bodyPr/>
                    <a:lstStyle/>
                    <a:p>
                      <a:pPr>
                        <a:lnSpc>
                          <a:spcPct val="150000"/>
                        </a:lnSpc>
                        <a:spcAft>
                          <a:spcPts val="0"/>
                        </a:spcAft>
                      </a:pPr>
                      <a:r>
                        <a:rPr lang="de-CH" sz="2600">
                          <a:effectLst/>
                        </a:rPr>
                        <a:t>Referenz:</a:t>
                      </a:r>
                      <a:endParaRPr lang="de-CH" sz="2600">
                        <a:effectLst/>
                        <a:latin typeface="Arial" panose="020B0604020202020204" pitchFamily="34" charset="0"/>
                        <a:ea typeface="Times New Roman" panose="02020603050405020304" pitchFamily="18" charset="0"/>
                        <a:cs typeface="Times New Roman" panose="02020603050405020304" pitchFamily="18" charset="0"/>
                      </a:endParaRPr>
                    </a:p>
                  </a:txBody>
                  <a:tcPr marL="127312" marR="127312" marT="0" marB="0"/>
                </a:tc>
                <a:tc>
                  <a:txBody>
                    <a:bodyPr/>
                    <a:lstStyle/>
                    <a:p>
                      <a:pPr>
                        <a:spcAft>
                          <a:spcPts val="0"/>
                        </a:spcAft>
                      </a:pPr>
                      <a:endParaRPr lang="de-CH" sz="900" b="0" dirty="0">
                        <a:solidFill>
                          <a:schemeClr val="tx1"/>
                        </a:solidFill>
                        <a:effectLst/>
                      </a:endParaRPr>
                    </a:p>
                    <a:p>
                      <a:pPr>
                        <a:spcAft>
                          <a:spcPts val="0"/>
                        </a:spcAft>
                      </a:pPr>
                      <a:r>
                        <a:rPr lang="de-CH" sz="2600" b="0" dirty="0">
                          <a:solidFill>
                            <a:schemeClr val="tx1"/>
                          </a:solidFill>
                          <a:effectLst/>
                        </a:rPr>
                        <a:t>"Was</a:t>
                      </a:r>
                      <a:r>
                        <a:rPr lang="de-DE" sz="2600" b="0" dirty="0">
                          <a:solidFill>
                            <a:schemeClr val="tx1"/>
                          </a:solidFill>
                          <a:effectLst/>
                        </a:rPr>
                        <a:t> aber das betrifft, wovon ihr mir geschrieben habt, …</a:t>
                      </a:r>
                      <a:r>
                        <a:rPr lang="de-CH" sz="2600" b="0" dirty="0">
                          <a:solidFill>
                            <a:schemeClr val="tx1"/>
                          </a:solidFill>
                          <a:effectLst/>
                        </a:rPr>
                        <a:t>" (1Kor 7,1)</a:t>
                      </a:r>
                      <a:endParaRPr lang="de-CH" sz="26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7312" marR="127312" marT="0" marB="0">
                    <a:solidFill>
                      <a:schemeClr val="bg1"/>
                    </a:solidFill>
                  </a:tcPr>
                </a:tc>
                <a:extLst>
                  <a:ext uri="{0D108BD9-81ED-4DB2-BD59-A6C34878D82A}">
                    <a16:rowId xmlns:a16="http://schemas.microsoft.com/office/drawing/2014/main" val="3310579964"/>
                  </a:ext>
                </a:extLst>
              </a:tr>
              <a:tr h="838850">
                <a:tc>
                  <a:txBody>
                    <a:bodyPr/>
                    <a:lstStyle/>
                    <a:p>
                      <a:pPr>
                        <a:lnSpc>
                          <a:spcPct val="150000"/>
                        </a:lnSpc>
                        <a:spcAft>
                          <a:spcPts val="0"/>
                        </a:spcAft>
                      </a:pPr>
                      <a:r>
                        <a:rPr lang="de-CH" sz="2600">
                          <a:effectLst/>
                        </a:rPr>
                        <a:t>Wann:</a:t>
                      </a:r>
                      <a:endParaRPr lang="de-CH" sz="2600">
                        <a:effectLst/>
                        <a:latin typeface="Arial" panose="020B0604020202020204" pitchFamily="34" charset="0"/>
                        <a:ea typeface="Times New Roman" panose="02020603050405020304" pitchFamily="18" charset="0"/>
                        <a:cs typeface="Times New Roman" panose="02020603050405020304" pitchFamily="18" charset="0"/>
                      </a:endParaRPr>
                    </a:p>
                  </a:txBody>
                  <a:tcPr marL="127312" marR="127312" marT="0" marB="0"/>
                </a:tc>
                <a:tc>
                  <a:txBody>
                    <a:bodyPr/>
                    <a:lstStyle/>
                    <a:p>
                      <a:pPr>
                        <a:spcAft>
                          <a:spcPts val="0"/>
                        </a:spcAft>
                      </a:pPr>
                      <a:endParaRPr lang="de-CH" sz="1100" b="0" dirty="0">
                        <a:solidFill>
                          <a:schemeClr val="tx1"/>
                        </a:solidFill>
                        <a:effectLst/>
                      </a:endParaRPr>
                    </a:p>
                    <a:p>
                      <a:pPr>
                        <a:spcAft>
                          <a:spcPts val="0"/>
                        </a:spcAft>
                      </a:pPr>
                      <a:r>
                        <a:rPr lang="de-CH" sz="2600" b="0" dirty="0">
                          <a:solidFill>
                            <a:schemeClr val="tx1"/>
                          </a:solidFill>
                          <a:effectLst/>
                        </a:rPr>
                        <a:t>Während Paulus in Ephesus war (ca. 53 n.Chr.)</a:t>
                      </a:r>
                      <a:endParaRPr lang="de-CH" sz="26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7312" marR="127312" marT="0" marB="0">
                    <a:solidFill>
                      <a:schemeClr val="bg1"/>
                    </a:solidFill>
                  </a:tcPr>
                </a:tc>
                <a:extLst>
                  <a:ext uri="{0D108BD9-81ED-4DB2-BD59-A6C34878D82A}">
                    <a16:rowId xmlns:a16="http://schemas.microsoft.com/office/drawing/2014/main" val="602177147"/>
                  </a:ext>
                </a:extLst>
              </a:tr>
            </a:tbl>
          </a:graphicData>
        </a:graphic>
      </p:graphicFrame>
    </p:spTree>
    <p:extLst>
      <p:ext uri="{BB962C8B-B14F-4D97-AF65-F5344CB8AC3E}">
        <p14:creationId xmlns:p14="http://schemas.microsoft.com/office/powerpoint/2010/main" val="13232571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a:extLst>
              <a:ext uri="{FF2B5EF4-FFF2-40B4-BE49-F238E27FC236}">
                <a16:creationId xmlns:a16="http://schemas.microsoft.com/office/drawing/2014/main" id="{D4FE174E-2317-44E2-B442-AA0F3FFB6A62}"/>
              </a:ext>
            </a:extLst>
          </p:cNvPr>
          <p:cNvSpPr txBox="1"/>
          <p:nvPr/>
        </p:nvSpPr>
        <p:spPr>
          <a:xfrm>
            <a:off x="524422" y="409547"/>
            <a:ext cx="9368014" cy="646331"/>
          </a:xfrm>
          <a:prstGeom prst="rect">
            <a:avLst/>
          </a:prstGeom>
          <a:noFill/>
        </p:spPr>
        <p:txBody>
          <a:bodyPr wrap="none" rtlCol="0">
            <a:spAutoFit/>
          </a:bodyPr>
          <a:lstStyle/>
          <a:p>
            <a:r>
              <a:rPr lang="de-CH" sz="3600" b="1" dirty="0"/>
              <a:t>Briefantwort der Korinther / Meldung der Chloe</a:t>
            </a:r>
            <a:endParaRPr lang="de-CH" sz="2600" b="1" dirty="0"/>
          </a:p>
        </p:txBody>
      </p:sp>
      <p:graphicFrame>
        <p:nvGraphicFramePr>
          <p:cNvPr id="3" name="Tabelle 2">
            <a:extLst>
              <a:ext uri="{FF2B5EF4-FFF2-40B4-BE49-F238E27FC236}">
                <a16:creationId xmlns:a16="http://schemas.microsoft.com/office/drawing/2014/main" id="{BD02F99E-BBF6-4CD3-94F1-C42DC277C940}"/>
              </a:ext>
            </a:extLst>
          </p:cNvPr>
          <p:cNvGraphicFramePr>
            <a:graphicFrameLocks noGrp="1"/>
          </p:cNvGraphicFramePr>
          <p:nvPr/>
        </p:nvGraphicFramePr>
        <p:xfrm>
          <a:off x="151183" y="2110154"/>
          <a:ext cx="11816489" cy="3215704"/>
        </p:xfrm>
        <a:graphic>
          <a:graphicData uri="http://schemas.openxmlformats.org/drawingml/2006/table">
            <a:tbl>
              <a:tblPr firstRow="1" firstCol="1" bandRow="1">
                <a:tableStyleId>{5C22544A-7EE6-4342-B048-85BDC9FD1C3A}</a:tableStyleId>
              </a:tblPr>
              <a:tblGrid>
                <a:gridCol w="1567713">
                  <a:extLst>
                    <a:ext uri="{9D8B030D-6E8A-4147-A177-3AD203B41FA5}">
                      <a16:colId xmlns:a16="http://schemas.microsoft.com/office/drawing/2014/main" val="2297433833"/>
                    </a:ext>
                  </a:extLst>
                </a:gridCol>
                <a:gridCol w="10248776">
                  <a:extLst>
                    <a:ext uri="{9D8B030D-6E8A-4147-A177-3AD203B41FA5}">
                      <a16:colId xmlns:a16="http://schemas.microsoft.com/office/drawing/2014/main" val="113870044"/>
                    </a:ext>
                  </a:extLst>
                </a:gridCol>
              </a:tblGrid>
              <a:tr h="672611">
                <a:tc>
                  <a:txBody>
                    <a:bodyPr/>
                    <a:lstStyle/>
                    <a:p>
                      <a:pPr>
                        <a:lnSpc>
                          <a:spcPct val="150000"/>
                        </a:lnSpc>
                        <a:spcAft>
                          <a:spcPts val="0"/>
                        </a:spcAft>
                      </a:pPr>
                      <a:r>
                        <a:rPr lang="de-CH" sz="2600">
                          <a:effectLst/>
                        </a:rPr>
                        <a:t>Was:</a:t>
                      </a:r>
                      <a:endParaRPr lang="de-CH" sz="2600">
                        <a:effectLst/>
                        <a:latin typeface="Arial" panose="020B0604020202020204" pitchFamily="34" charset="0"/>
                        <a:ea typeface="Times New Roman" panose="02020603050405020304" pitchFamily="18" charset="0"/>
                        <a:cs typeface="Times New Roman" panose="02020603050405020304" pitchFamily="18" charset="0"/>
                      </a:endParaRPr>
                    </a:p>
                  </a:txBody>
                  <a:tcPr marL="127312" marR="127312" marT="0" marB="0"/>
                </a:tc>
                <a:tc>
                  <a:txBody>
                    <a:bodyPr/>
                    <a:lstStyle/>
                    <a:p>
                      <a:pPr>
                        <a:lnSpc>
                          <a:spcPct val="150000"/>
                        </a:lnSpc>
                        <a:spcAft>
                          <a:spcPts val="0"/>
                        </a:spcAft>
                      </a:pPr>
                      <a:r>
                        <a:rPr lang="de-CH" sz="2600" b="0" dirty="0">
                          <a:solidFill>
                            <a:schemeClr val="tx1"/>
                          </a:solidFill>
                          <a:effectLst/>
                        </a:rPr>
                        <a:t>Dies ist der Brief der in 1Kor 7 erwähnt wird.</a:t>
                      </a:r>
                      <a:endParaRPr lang="de-CH" sz="26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7312" marR="127312" marT="0" marB="0">
                    <a:solidFill>
                      <a:schemeClr val="bg1"/>
                    </a:solidFill>
                  </a:tcPr>
                </a:tc>
                <a:extLst>
                  <a:ext uri="{0D108BD9-81ED-4DB2-BD59-A6C34878D82A}">
                    <a16:rowId xmlns:a16="http://schemas.microsoft.com/office/drawing/2014/main" val="1599955457"/>
                  </a:ext>
                </a:extLst>
              </a:tr>
              <a:tr h="637443">
                <a:tc>
                  <a:txBody>
                    <a:bodyPr/>
                    <a:lstStyle/>
                    <a:p>
                      <a:pPr>
                        <a:lnSpc>
                          <a:spcPct val="150000"/>
                        </a:lnSpc>
                        <a:spcAft>
                          <a:spcPts val="0"/>
                        </a:spcAft>
                      </a:pPr>
                      <a:r>
                        <a:rPr lang="de-CH" sz="2600">
                          <a:effectLst/>
                        </a:rPr>
                        <a:t>Referenz:</a:t>
                      </a:r>
                      <a:endParaRPr lang="de-CH" sz="2600">
                        <a:effectLst/>
                        <a:latin typeface="Arial" panose="020B0604020202020204" pitchFamily="34" charset="0"/>
                        <a:ea typeface="Times New Roman" panose="02020603050405020304" pitchFamily="18" charset="0"/>
                        <a:cs typeface="Times New Roman" panose="02020603050405020304" pitchFamily="18" charset="0"/>
                      </a:endParaRPr>
                    </a:p>
                  </a:txBody>
                  <a:tcPr marL="127312" marR="127312" marT="0" marB="0"/>
                </a:tc>
                <a:tc>
                  <a:txBody>
                    <a:bodyPr/>
                    <a:lstStyle/>
                    <a:p>
                      <a:pPr>
                        <a:spcAft>
                          <a:spcPts val="0"/>
                        </a:spcAft>
                      </a:pPr>
                      <a:endParaRPr lang="de-CH" sz="900" b="0" dirty="0">
                        <a:solidFill>
                          <a:schemeClr val="tx1"/>
                        </a:solidFill>
                        <a:effectLst/>
                      </a:endParaRPr>
                    </a:p>
                    <a:p>
                      <a:pPr>
                        <a:spcAft>
                          <a:spcPts val="0"/>
                        </a:spcAft>
                      </a:pPr>
                      <a:r>
                        <a:rPr lang="de-CH" sz="2600" b="0" dirty="0">
                          <a:solidFill>
                            <a:schemeClr val="tx1"/>
                          </a:solidFill>
                          <a:effectLst/>
                        </a:rPr>
                        <a:t>"Was</a:t>
                      </a:r>
                      <a:r>
                        <a:rPr lang="de-DE" sz="2600" b="0" dirty="0">
                          <a:solidFill>
                            <a:schemeClr val="tx1"/>
                          </a:solidFill>
                          <a:effectLst/>
                        </a:rPr>
                        <a:t> aber das betrifft, wovon ihr mir geschrieben habt, …</a:t>
                      </a:r>
                      <a:r>
                        <a:rPr lang="de-CH" sz="2600" b="0" dirty="0">
                          <a:solidFill>
                            <a:schemeClr val="tx1"/>
                          </a:solidFill>
                          <a:effectLst/>
                        </a:rPr>
                        <a:t>" (1Kor 7,1)</a:t>
                      </a:r>
                      <a:endParaRPr lang="de-CH" sz="26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7312" marR="127312" marT="0" marB="0">
                    <a:solidFill>
                      <a:schemeClr val="bg1"/>
                    </a:solidFill>
                  </a:tcPr>
                </a:tc>
                <a:extLst>
                  <a:ext uri="{0D108BD9-81ED-4DB2-BD59-A6C34878D82A}">
                    <a16:rowId xmlns:a16="http://schemas.microsoft.com/office/drawing/2014/main" val="3310579964"/>
                  </a:ext>
                </a:extLst>
              </a:tr>
              <a:tr h="838850">
                <a:tc>
                  <a:txBody>
                    <a:bodyPr/>
                    <a:lstStyle/>
                    <a:p>
                      <a:pPr>
                        <a:lnSpc>
                          <a:spcPct val="150000"/>
                        </a:lnSpc>
                        <a:spcAft>
                          <a:spcPts val="0"/>
                        </a:spcAft>
                      </a:pPr>
                      <a:r>
                        <a:rPr lang="de-CH" sz="2600">
                          <a:effectLst/>
                        </a:rPr>
                        <a:t>Wann:</a:t>
                      </a:r>
                      <a:endParaRPr lang="de-CH" sz="2600">
                        <a:effectLst/>
                        <a:latin typeface="Arial" panose="020B0604020202020204" pitchFamily="34" charset="0"/>
                        <a:ea typeface="Times New Roman" panose="02020603050405020304" pitchFamily="18" charset="0"/>
                        <a:cs typeface="Times New Roman" panose="02020603050405020304" pitchFamily="18" charset="0"/>
                      </a:endParaRPr>
                    </a:p>
                  </a:txBody>
                  <a:tcPr marL="127312" marR="127312" marT="0" marB="0"/>
                </a:tc>
                <a:tc>
                  <a:txBody>
                    <a:bodyPr/>
                    <a:lstStyle/>
                    <a:p>
                      <a:pPr>
                        <a:spcAft>
                          <a:spcPts val="0"/>
                        </a:spcAft>
                      </a:pPr>
                      <a:endParaRPr lang="de-CH" sz="1100" b="0" dirty="0">
                        <a:solidFill>
                          <a:schemeClr val="tx1"/>
                        </a:solidFill>
                        <a:effectLst/>
                      </a:endParaRPr>
                    </a:p>
                    <a:p>
                      <a:pPr>
                        <a:spcAft>
                          <a:spcPts val="0"/>
                        </a:spcAft>
                      </a:pPr>
                      <a:r>
                        <a:rPr lang="de-CH" sz="2600" b="0" dirty="0">
                          <a:solidFill>
                            <a:schemeClr val="tx1"/>
                          </a:solidFill>
                          <a:effectLst/>
                        </a:rPr>
                        <a:t>Während Paulus in Ephesus war (ca. 53 n.Chr.)</a:t>
                      </a:r>
                      <a:endParaRPr lang="de-CH" sz="26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7312" marR="127312" marT="0" marB="0">
                    <a:solidFill>
                      <a:schemeClr val="bg1"/>
                    </a:solidFill>
                  </a:tcPr>
                </a:tc>
                <a:extLst>
                  <a:ext uri="{0D108BD9-81ED-4DB2-BD59-A6C34878D82A}">
                    <a16:rowId xmlns:a16="http://schemas.microsoft.com/office/drawing/2014/main" val="602177147"/>
                  </a:ext>
                </a:extLst>
              </a:tr>
              <a:tr h="1066800">
                <a:tc>
                  <a:txBody>
                    <a:bodyPr/>
                    <a:lstStyle/>
                    <a:p>
                      <a:pPr>
                        <a:lnSpc>
                          <a:spcPct val="150000"/>
                        </a:lnSpc>
                        <a:spcAft>
                          <a:spcPts val="0"/>
                        </a:spcAft>
                      </a:pPr>
                      <a:r>
                        <a:rPr lang="de-CH" sz="2600">
                          <a:effectLst/>
                        </a:rPr>
                        <a:t>Warum:</a:t>
                      </a:r>
                      <a:endParaRPr lang="de-CH" sz="2600">
                        <a:effectLst/>
                        <a:latin typeface="Arial" panose="020B0604020202020204" pitchFamily="34" charset="0"/>
                        <a:ea typeface="Times New Roman" panose="02020603050405020304" pitchFamily="18" charset="0"/>
                        <a:cs typeface="Times New Roman" panose="02020603050405020304" pitchFamily="18" charset="0"/>
                      </a:endParaRPr>
                    </a:p>
                  </a:txBody>
                  <a:tcPr marL="127312" marR="127312" marT="0" marB="0"/>
                </a:tc>
                <a:tc>
                  <a:txBody>
                    <a:bodyPr/>
                    <a:lstStyle/>
                    <a:p>
                      <a:pPr>
                        <a:spcAft>
                          <a:spcPts val="0"/>
                        </a:spcAft>
                      </a:pPr>
                      <a:r>
                        <a:rPr lang="de-CH" sz="2600" b="0" dirty="0">
                          <a:solidFill>
                            <a:schemeClr val="tx1"/>
                          </a:solidFill>
                          <a:effectLst/>
                        </a:rPr>
                        <a:t>Verschiedene Kontroversen und Probleme veranlassten die Korinther, um bei Paulus um Antwort und Klärung anzufragen.</a:t>
                      </a:r>
                      <a:endParaRPr lang="de-CH" sz="26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7312" marR="127312" marT="0" marB="0">
                    <a:solidFill>
                      <a:schemeClr val="bg1"/>
                    </a:solidFill>
                  </a:tcPr>
                </a:tc>
                <a:extLst>
                  <a:ext uri="{0D108BD9-81ED-4DB2-BD59-A6C34878D82A}">
                    <a16:rowId xmlns:a16="http://schemas.microsoft.com/office/drawing/2014/main" val="570078999"/>
                  </a:ext>
                </a:extLst>
              </a:tr>
            </a:tbl>
          </a:graphicData>
        </a:graphic>
      </p:graphicFrame>
    </p:spTree>
    <p:extLst>
      <p:ext uri="{BB962C8B-B14F-4D97-AF65-F5344CB8AC3E}">
        <p14:creationId xmlns:p14="http://schemas.microsoft.com/office/powerpoint/2010/main" val="5754941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a:extLst>
              <a:ext uri="{FF2B5EF4-FFF2-40B4-BE49-F238E27FC236}">
                <a16:creationId xmlns:a16="http://schemas.microsoft.com/office/drawing/2014/main" id="{D4FE174E-2317-44E2-B442-AA0F3FFB6A62}"/>
              </a:ext>
            </a:extLst>
          </p:cNvPr>
          <p:cNvSpPr txBox="1"/>
          <p:nvPr/>
        </p:nvSpPr>
        <p:spPr>
          <a:xfrm>
            <a:off x="524422" y="409547"/>
            <a:ext cx="4760534" cy="646331"/>
          </a:xfrm>
          <a:prstGeom prst="rect">
            <a:avLst/>
          </a:prstGeom>
          <a:noFill/>
        </p:spPr>
        <p:txBody>
          <a:bodyPr wrap="none" rtlCol="0">
            <a:spAutoFit/>
          </a:bodyPr>
          <a:lstStyle/>
          <a:p>
            <a:r>
              <a:rPr lang="de-CH" sz="3600" b="1" dirty="0"/>
              <a:t>2. Brief an die Korinther</a:t>
            </a:r>
            <a:endParaRPr lang="de-CH" sz="2600" b="1" dirty="0"/>
          </a:p>
        </p:txBody>
      </p:sp>
      <p:graphicFrame>
        <p:nvGraphicFramePr>
          <p:cNvPr id="2" name="Tabelle 1">
            <a:extLst>
              <a:ext uri="{FF2B5EF4-FFF2-40B4-BE49-F238E27FC236}">
                <a16:creationId xmlns:a16="http://schemas.microsoft.com/office/drawing/2014/main" id="{D7552447-6B26-4414-ACC3-25507E120EF1}"/>
              </a:ext>
            </a:extLst>
          </p:cNvPr>
          <p:cNvGraphicFramePr>
            <a:graphicFrameLocks noGrp="1"/>
          </p:cNvGraphicFramePr>
          <p:nvPr>
            <p:extLst>
              <p:ext uri="{D42A27DB-BD31-4B8C-83A1-F6EECF244321}">
                <p14:modId xmlns:p14="http://schemas.microsoft.com/office/powerpoint/2010/main" val="2222478020"/>
              </p:ext>
            </p:extLst>
          </p:nvPr>
        </p:nvGraphicFramePr>
        <p:xfrm>
          <a:off x="201949" y="1433146"/>
          <a:ext cx="11796629" cy="962758"/>
        </p:xfrm>
        <a:graphic>
          <a:graphicData uri="http://schemas.openxmlformats.org/drawingml/2006/table">
            <a:tbl>
              <a:tblPr firstRow="1" firstCol="1" bandRow="1">
                <a:tableStyleId>{5C22544A-7EE6-4342-B048-85BDC9FD1C3A}</a:tableStyleId>
              </a:tblPr>
              <a:tblGrid>
                <a:gridCol w="1578493">
                  <a:extLst>
                    <a:ext uri="{9D8B030D-6E8A-4147-A177-3AD203B41FA5}">
                      <a16:colId xmlns:a16="http://schemas.microsoft.com/office/drawing/2014/main" val="3314229557"/>
                    </a:ext>
                  </a:extLst>
                </a:gridCol>
                <a:gridCol w="10218136">
                  <a:extLst>
                    <a:ext uri="{9D8B030D-6E8A-4147-A177-3AD203B41FA5}">
                      <a16:colId xmlns:a16="http://schemas.microsoft.com/office/drawing/2014/main" val="3689566344"/>
                    </a:ext>
                  </a:extLst>
                </a:gridCol>
              </a:tblGrid>
              <a:tr h="962758">
                <a:tc>
                  <a:txBody>
                    <a:bodyPr/>
                    <a:lstStyle/>
                    <a:p>
                      <a:pPr>
                        <a:lnSpc>
                          <a:spcPct val="150000"/>
                        </a:lnSpc>
                        <a:spcAft>
                          <a:spcPts val="0"/>
                        </a:spcAft>
                      </a:pPr>
                      <a:r>
                        <a:rPr lang="de-CH" sz="2600">
                          <a:effectLst/>
                        </a:rPr>
                        <a:t>Was:</a:t>
                      </a:r>
                      <a:endParaRPr lang="de-CH" sz="2600">
                        <a:effectLst/>
                        <a:latin typeface="Arial" panose="020B0604020202020204" pitchFamily="34" charset="0"/>
                        <a:ea typeface="Times New Roman" panose="02020603050405020304" pitchFamily="18" charset="0"/>
                        <a:cs typeface="Times New Roman" panose="02020603050405020304" pitchFamily="18" charset="0"/>
                      </a:endParaRPr>
                    </a:p>
                  </a:txBody>
                  <a:tcPr marL="127098" marR="127098" marT="0" marB="0"/>
                </a:tc>
                <a:tc>
                  <a:txBody>
                    <a:bodyPr/>
                    <a:lstStyle/>
                    <a:p>
                      <a:pPr>
                        <a:spcAft>
                          <a:spcPts val="0"/>
                        </a:spcAft>
                      </a:pPr>
                      <a:r>
                        <a:rPr lang="de-CH" sz="2600" b="0" dirty="0">
                          <a:solidFill>
                            <a:schemeClr val="tx1"/>
                          </a:solidFill>
                          <a:effectLst/>
                        </a:rPr>
                        <a:t>Dies ist der Brief welchen wir als 1Kor kennen. Chronologisch ist es der zweite Brief des Paulus an die Korinther.</a:t>
                      </a:r>
                      <a:endParaRPr lang="de-CH" sz="26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7098" marR="127098" marT="0" marB="0">
                    <a:solidFill>
                      <a:schemeClr val="bg1"/>
                    </a:solidFill>
                  </a:tcPr>
                </a:tc>
                <a:extLst>
                  <a:ext uri="{0D108BD9-81ED-4DB2-BD59-A6C34878D82A}">
                    <a16:rowId xmlns:a16="http://schemas.microsoft.com/office/drawing/2014/main" val="2012246140"/>
                  </a:ext>
                </a:extLst>
              </a:tr>
            </a:tbl>
          </a:graphicData>
        </a:graphic>
      </p:graphicFrame>
    </p:spTree>
    <p:extLst>
      <p:ext uri="{BB962C8B-B14F-4D97-AF65-F5344CB8AC3E}">
        <p14:creationId xmlns:p14="http://schemas.microsoft.com/office/powerpoint/2010/main" val="40110783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a:extLst>
              <a:ext uri="{FF2B5EF4-FFF2-40B4-BE49-F238E27FC236}">
                <a16:creationId xmlns:a16="http://schemas.microsoft.com/office/drawing/2014/main" id="{D4FE174E-2317-44E2-B442-AA0F3FFB6A62}"/>
              </a:ext>
            </a:extLst>
          </p:cNvPr>
          <p:cNvSpPr txBox="1"/>
          <p:nvPr/>
        </p:nvSpPr>
        <p:spPr>
          <a:xfrm>
            <a:off x="524422" y="409547"/>
            <a:ext cx="4760534" cy="646331"/>
          </a:xfrm>
          <a:prstGeom prst="rect">
            <a:avLst/>
          </a:prstGeom>
          <a:noFill/>
        </p:spPr>
        <p:txBody>
          <a:bodyPr wrap="none" rtlCol="0">
            <a:spAutoFit/>
          </a:bodyPr>
          <a:lstStyle/>
          <a:p>
            <a:r>
              <a:rPr lang="de-CH" sz="3600" b="1" dirty="0"/>
              <a:t>2. Brief an die Korinther</a:t>
            </a:r>
            <a:endParaRPr lang="de-CH" sz="2600" b="1" dirty="0"/>
          </a:p>
        </p:txBody>
      </p:sp>
      <p:graphicFrame>
        <p:nvGraphicFramePr>
          <p:cNvPr id="2" name="Tabelle 1">
            <a:extLst>
              <a:ext uri="{FF2B5EF4-FFF2-40B4-BE49-F238E27FC236}">
                <a16:creationId xmlns:a16="http://schemas.microsoft.com/office/drawing/2014/main" id="{D7552447-6B26-4414-ACC3-25507E120EF1}"/>
              </a:ext>
            </a:extLst>
          </p:cNvPr>
          <p:cNvGraphicFramePr>
            <a:graphicFrameLocks noGrp="1"/>
          </p:cNvGraphicFramePr>
          <p:nvPr>
            <p:extLst>
              <p:ext uri="{D42A27DB-BD31-4B8C-83A1-F6EECF244321}">
                <p14:modId xmlns:p14="http://schemas.microsoft.com/office/powerpoint/2010/main" val="1502956324"/>
              </p:ext>
            </p:extLst>
          </p:nvPr>
        </p:nvGraphicFramePr>
        <p:xfrm>
          <a:off x="201949" y="1433146"/>
          <a:ext cx="11796629" cy="2579370"/>
        </p:xfrm>
        <a:graphic>
          <a:graphicData uri="http://schemas.openxmlformats.org/drawingml/2006/table">
            <a:tbl>
              <a:tblPr firstRow="1" firstCol="1" bandRow="1">
                <a:tableStyleId>{5C22544A-7EE6-4342-B048-85BDC9FD1C3A}</a:tableStyleId>
              </a:tblPr>
              <a:tblGrid>
                <a:gridCol w="1578493">
                  <a:extLst>
                    <a:ext uri="{9D8B030D-6E8A-4147-A177-3AD203B41FA5}">
                      <a16:colId xmlns:a16="http://schemas.microsoft.com/office/drawing/2014/main" val="3314229557"/>
                    </a:ext>
                  </a:extLst>
                </a:gridCol>
                <a:gridCol w="10218136">
                  <a:extLst>
                    <a:ext uri="{9D8B030D-6E8A-4147-A177-3AD203B41FA5}">
                      <a16:colId xmlns:a16="http://schemas.microsoft.com/office/drawing/2014/main" val="3689566344"/>
                    </a:ext>
                  </a:extLst>
                </a:gridCol>
              </a:tblGrid>
              <a:tr h="962758">
                <a:tc>
                  <a:txBody>
                    <a:bodyPr/>
                    <a:lstStyle/>
                    <a:p>
                      <a:pPr>
                        <a:lnSpc>
                          <a:spcPct val="150000"/>
                        </a:lnSpc>
                        <a:spcAft>
                          <a:spcPts val="0"/>
                        </a:spcAft>
                      </a:pPr>
                      <a:r>
                        <a:rPr lang="de-CH" sz="2600">
                          <a:effectLst/>
                        </a:rPr>
                        <a:t>Was:</a:t>
                      </a:r>
                      <a:endParaRPr lang="de-CH" sz="2600">
                        <a:effectLst/>
                        <a:latin typeface="Arial" panose="020B0604020202020204" pitchFamily="34" charset="0"/>
                        <a:ea typeface="Times New Roman" panose="02020603050405020304" pitchFamily="18" charset="0"/>
                        <a:cs typeface="Times New Roman" panose="02020603050405020304" pitchFamily="18" charset="0"/>
                      </a:endParaRPr>
                    </a:p>
                  </a:txBody>
                  <a:tcPr marL="127098" marR="127098" marT="0" marB="0"/>
                </a:tc>
                <a:tc>
                  <a:txBody>
                    <a:bodyPr/>
                    <a:lstStyle/>
                    <a:p>
                      <a:pPr>
                        <a:spcAft>
                          <a:spcPts val="0"/>
                        </a:spcAft>
                      </a:pPr>
                      <a:r>
                        <a:rPr lang="de-CH" sz="2600" b="0">
                          <a:solidFill>
                            <a:schemeClr val="tx1"/>
                          </a:solidFill>
                          <a:effectLst/>
                        </a:rPr>
                        <a:t>Dies ist der Brief welchen wir als 1Kor kennen. Chronologisch ist es der zweite Brief des Paulus an die Korinther.</a:t>
                      </a:r>
                      <a:endParaRPr lang="de-CH" sz="2600" b="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7098" marR="127098" marT="0" marB="0">
                    <a:solidFill>
                      <a:schemeClr val="bg1"/>
                    </a:solidFill>
                  </a:tcPr>
                </a:tc>
                <a:extLst>
                  <a:ext uri="{0D108BD9-81ED-4DB2-BD59-A6C34878D82A}">
                    <a16:rowId xmlns:a16="http://schemas.microsoft.com/office/drawing/2014/main" val="2012246140"/>
                  </a:ext>
                </a:extLst>
              </a:tr>
              <a:tr h="1616612">
                <a:tc>
                  <a:txBody>
                    <a:bodyPr/>
                    <a:lstStyle/>
                    <a:p>
                      <a:pPr>
                        <a:lnSpc>
                          <a:spcPct val="150000"/>
                        </a:lnSpc>
                        <a:spcAft>
                          <a:spcPts val="0"/>
                        </a:spcAft>
                      </a:pPr>
                      <a:r>
                        <a:rPr lang="de-CH" sz="2600">
                          <a:effectLst/>
                        </a:rPr>
                        <a:t>Referenz:</a:t>
                      </a:r>
                      <a:endParaRPr lang="de-CH" sz="2600">
                        <a:effectLst/>
                        <a:latin typeface="Arial" panose="020B0604020202020204" pitchFamily="34" charset="0"/>
                        <a:ea typeface="Times New Roman" panose="02020603050405020304" pitchFamily="18" charset="0"/>
                        <a:cs typeface="Times New Roman" panose="02020603050405020304" pitchFamily="18" charset="0"/>
                      </a:endParaRPr>
                    </a:p>
                  </a:txBody>
                  <a:tcPr marL="127098" marR="127098" marT="0" marB="0"/>
                </a:tc>
                <a:tc>
                  <a:txBody>
                    <a:bodyPr/>
                    <a:lstStyle/>
                    <a:p>
                      <a:pPr>
                        <a:spcAft>
                          <a:spcPts val="0"/>
                        </a:spcAft>
                      </a:pPr>
                      <a:r>
                        <a:rPr lang="de-CH" sz="2600" b="0" dirty="0">
                          <a:solidFill>
                            <a:schemeClr val="tx1"/>
                          </a:solidFill>
                          <a:effectLst/>
                        </a:rPr>
                        <a:t>"</a:t>
                      </a:r>
                      <a:r>
                        <a:rPr lang="de-DE" sz="2600" b="0" dirty="0">
                          <a:solidFill>
                            <a:schemeClr val="tx1"/>
                          </a:solidFill>
                          <a:effectLst/>
                        </a:rPr>
                        <a:t>Mir ist nämlich, meine Brüder, durch die Leute (Hausgenossen) der Chloe bekannt geworden, dass Streitigkeiten unter euch sind.</a:t>
                      </a:r>
                      <a:r>
                        <a:rPr lang="de-CH" sz="2600" b="0" dirty="0">
                          <a:solidFill>
                            <a:schemeClr val="tx1"/>
                          </a:solidFill>
                          <a:effectLst/>
                        </a:rPr>
                        <a:t>" (1Kor 1,11)</a:t>
                      </a:r>
                    </a:p>
                    <a:p>
                      <a:pPr>
                        <a:spcAft>
                          <a:spcPts val="0"/>
                        </a:spcAft>
                      </a:pPr>
                      <a:r>
                        <a:rPr lang="de-CH" sz="1400" b="0" dirty="0">
                          <a:solidFill>
                            <a:schemeClr val="tx1"/>
                          </a:solidFill>
                          <a:effectLst/>
                        </a:rPr>
                        <a:t> </a:t>
                      </a:r>
                    </a:p>
                    <a:p>
                      <a:pPr>
                        <a:spcAft>
                          <a:spcPts val="0"/>
                        </a:spcAft>
                      </a:pPr>
                      <a:r>
                        <a:rPr lang="de-CH" sz="2600" b="0" dirty="0">
                          <a:solidFill>
                            <a:schemeClr val="tx1"/>
                          </a:solidFill>
                          <a:effectLst/>
                        </a:rPr>
                        <a:t>"Was</a:t>
                      </a:r>
                      <a:r>
                        <a:rPr lang="de-DE" sz="2600" b="0" dirty="0">
                          <a:solidFill>
                            <a:schemeClr val="tx1"/>
                          </a:solidFill>
                          <a:effectLst/>
                        </a:rPr>
                        <a:t> aber das betrifft, wovon ihr mir geschrieben habt, …</a:t>
                      </a:r>
                      <a:r>
                        <a:rPr lang="de-CH" sz="2600" b="0" dirty="0">
                          <a:solidFill>
                            <a:schemeClr val="tx1"/>
                          </a:solidFill>
                          <a:effectLst/>
                        </a:rPr>
                        <a:t>" (1Kor 7,1)</a:t>
                      </a:r>
                      <a:endParaRPr lang="de-CH" sz="26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7098" marR="127098" marT="0" marB="0">
                    <a:solidFill>
                      <a:schemeClr val="bg1"/>
                    </a:solidFill>
                  </a:tcPr>
                </a:tc>
                <a:extLst>
                  <a:ext uri="{0D108BD9-81ED-4DB2-BD59-A6C34878D82A}">
                    <a16:rowId xmlns:a16="http://schemas.microsoft.com/office/drawing/2014/main" val="1713301290"/>
                  </a:ext>
                </a:extLst>
              </a:tr>
            </a:tbl>
          </a:graphicData>
        </a:graphic>
      </p:graphicFrame>
    </p:spTree>
    <p:extLst>
      <p:ext uri="{BB962C8B-B14F-4D97-AF65-F5344CB8AC3E}">
        <p14:creationId xmlns:p14="http://schemas.microsoft.com/office/powerpoint/2010/main" val="41607756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599960" y="1012158"/>
            <a:ext cx="9718045" cy="3323987"/>
          </a:xfrm>
          <a:prstGeom prst="rect">
            <a:avLst/>
          </a:prstGeom>
          <a:noFill/>
        </p:spPr>
        <p:txBody>
          <a:bodyPr wrap="none" rtlCol="0">
            <a:spAutoFit/>
          </a:bodyPr>
          <a:lstStyle/>
          <a:p>
            <a:r>
              <a:rPr lang="de-CH" sz="3000" dirty="0"/>
              <a:t>"</a:t>
            </a:r>
            <a:r>
              <a:rPr lang="de-DE" sz="3000" dirty="0"/>
              <a:t>Paulus, berufener Apostel Jesu Christi durch Gottes Willen, </a:t>
            </a:r>
          </a:p>
          <a:p>
            <a:r>
              <a:rPr lang="de-DE" sz="3000" dirty="0"/>
              <a:t>und Sosthenes, der Bruder, an die Gemeinde Gottes, die in </a:t>
            </a:r>
          </a:p>
          <a:p>
            <a:r>
              <a:rPr lang="de-DE" sz="3000" dirty="0"/>
              <a:t>Korinth ist, an die Geheiligten in Christus Jesus, an die </a:t>
            </a:r>
          </a:p>
          <a:p>
            <a:r>
              <a:rPr lang="de-DE" sz="3000" dirty="0"/>
              <a:t>berufenen Heiligen, samt allen, die den Namen unseres </a:t>
            </a:r>
          </a:p>
          <a:p>
            <a:r>
              <a:rPr lang="de-DE" sz="3000" dirty="0"/>
              <a:t>Herrn Jesus Christus anrufen an jedem Ort, sowohl bei ihnen </a:t>
            </a:r>
          </a:p>
          <a:p>
            <a:r>
              <a:rPr lang="de-DE" sz="3000" dirty="0"/>
              <a:t>als auch bei uns: Gnade sei mit euch und Friede von Gott, </a:t>
            </a:r>
          </a:p>
          <a:p>
            <a:r>
              <a:rPr lang="de-DE" sz="3000" dirty="0"/>
              <a:t>unserem Vater, und dem Herrn Jesus Christus!" </a:t>
            </a:r>
            <a:r>
              <a:rPr lang="de-DE" sz="3000" b="1" dirty="0"/>
              <a:t>(1Kor 1,1-3)</a:t>
            </a:r>
            <a:r>
              <a:rPr lang="de-DE" sz="3000" dirty="0"/>
              <a:t> </a:t>
            </a:r>
            <a:endParaRPr lang="de-CH" sz="3000" dirty="0"/>
          </a:p>
        </p:txBody>
      </p:sp>
    </p:spTree>
    <p:extLst>
      <p:ext uri="{BB962C8B-B14F-4D97-AF65-F5344CB8AC3E}">
        <p14:creationId xmlns:p14="http://schemas.microsoft.com/office/powerpoint/2010/main" val="486319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a:extLst>
              <a:ext uri="{FF2B5EF4-FFF2-40B4-BE49-F238E27FC236}">
                <a16:creationId xmlns:a16="http://schemas.microsoft.com/office/drawing/2014/main" id="{D4FE174E-2317-44E2-B442-AA0F3FFB6A62}"/>
              </a:ext>
            </a:extLst>
          </p:cNvPr>
          <p:cNvSpPr txBox="1"/>
          <p:nvPr/>
        </p:nvSpPr>
        <p:spPr>
          <a:xfrm>
            <a:off x="524422" y="409547"/>
            <a:ext cx="4760534" cy="646331"/>
          </a:xfrm>
          <a:prstGeom prst="rect">
            <a:avLst/>
          </a:prstGeom>
          <a:noFill/>
        </p:spPr>
        <p:txBody>
          <a:bodyPr wrap="none" rtlCol="0">
            <a:spAutoFit/>
          </a:bodyPr>
          <a:lstStyle/>
          <a:p>
            <a:r>
              <a:rPr lang="de-CH" sz="3600" b="1" dirty="0"/>
              <a:t>2. Brief an die Korinther</a:t>
            </a:r>
            <a:endParaRPr lang="de-CH" sz="2600" b="1" dirty="0"/>
          </a:p>
        </p:txBody>
      </p:sp>
      <p:graphicFrame>
        <p:nvGraphicFramePr>
          <p:cNvPr id="2" name="Tabelle 1">
            <a:extLst>
              <a:ext uri="{FF2B5EF4-FFF2-40B4-BE49-F238E27FC236}">
                <a16:creationId xmlns:a16="http://schemas.microsoft.com/office/drawing/2014/main" id="{D7552447-6B26-4414-ACC3-25507E120EF1}"/>
              </a:ext>
            </a:extLst>
          </p:cNvPr>
          <p:cNvGraphicFramePr>
            <a:graphicFrameLocks noGrp="1"/>
          </p:cNvGraphicFramePr>
          <p:nvPr>
            <p:extLst>
              <p:ext uri="{D42A27DB-BD31-4B8C-83A1-F6EECF244321}">
                <p14:modId xmlns:p14="http://schemas.microsoft.com/office/powerpoint/2010/main" val="2112715978"/>
              </p:ext>
            </p:extLst>
          </p:nvPr>
        </p:nvGraphicFramePr>
        <p:xfrm>
          <a:off x="201949" y="1433146"/>
          <a:ext cx="11796629" cy="3319096"/>
        </p:xfrm>
        <a:graphic>
          <a:graphicData uri="http://schemas.openxmlformats.org/drawingml/2006/table">
            <a:tbl>
              <a:tblPr firstRow="1" firstCol="1" bandRow="1">
                <a:tableStyleId>{5C22544A-7EE6-4342-B048-85BDC9FD1C3A}</a:tableStyleId>
              </a:tblPr>
              <a:tblGrid>
                <a:gridCol w="1578493">
                  <a:extLst>
                    <a:ext uri="{9D8B030D-6E8A-4147-A177-3AD203B41FA5}">
                      <a16:colId xmlns:a16="http://schemas.microsoft.com/office/drawing/2014/main" val="3314229557"/>
                    </a:ext>
                  </a:extLst>
                </a:gridCol>
                <a:gridCol w="10218136">
                  <a:extLst>
                    <a:ext uri="{9D8B030D-6E8A-4147-A177-3AD203B41FA5}">
                      <a16:colId xmlns:a16="http://schemas.microsoft.com/office/drawing/2014/main" val="3689566344"/>
                    </a:ext>
                  </a:extLst>
                </a:gridCol>
              </a:tblGrid>
              <a:tr h="962758">
                <a:tc>
                  <a:txBody>
                    <a:bodyPr/>
                    <a:lstStyle/>
                    <a:p>
                      <a:pPr>
                        <a:lnSpc>
                          <a:spcPct val="150000"/>
                        </a:lnSpc>
                        <a:spcAft>
                          <a:spcPts val="0"/>
                        </a:spcAft>
                      </a:pPr>
                      <a:r>
                        <a:rPr lang="de-CH" sz="2600">
                          <a:effectLst/>
                        </a:rPr>
                        <a:t>Was:</a:t>
                      </a:r>
                      <a:endParaRPr lang="de-CH" sz="2600">
                        <a:effectLst/>
                        <a:latin typeface="Arial" panose="020B0604020202020204" pitchFamily="34" charset="0"/>
                        <a:ea typeface="Times New Roman" panose="02020603050405020304" pitchFamily="18" charset="0"/>
                        <a:cs typeface="Times New Roman" panose="02020603050405020304" pitchFamily="18" charset="0"/>
                      </a:endParaRPr>
                    </a:p>
                  </a:txBody>
                  <a:tcPr marL="127098" marR="127098" marT="0" marB="0"/>
                </a:tc>
                <a:tc>
                  <a:txBody>
                    <a:bodyPr/>
                    <a:lstStyle/>
                    <a:p>
                      <a:pPr>
                        <a:spcAft>
                          <a:spcPts val="0"/>
                        </a:spcAft>
                      </a:pPr>
                      <a:r>
                        <a:rPr lang="de-CH" sz="2600" b="0">
                          <a:solidFill>
                            <a:schemeClr val="tx1"/>
                          </a:solidFill>
                          <a:effectLst/>
                        </a:rPr>
                        <a:t>Dies ist der Brief welchen wir als 1Kor kennen. Chronologisch ist es der zweite Brief des Paulus an die Korinther.</a:t>
                      </a:r>
                      <a:endParaRPr lang="de-CH" sz="2600" b="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7098" marR="127098" marT="0" marB="0">
                    <a:solidFill>
                      <a:schemeClr val="bg1"/>
                    </a:solidFill>
                  </a:tcPr>
                </a:tc>
                <a:extLst>
                  <a:ext uri="{0D108BD9-81ED-4DB2-BD59-A6C34878D82A}">
                    <a16:rowId xmlns:a16="http://schemas.microsoft.com/office/drawing/2014/main" val="2012246140"/>
                  </a:ext>
                </a:extLst>
              </a:tr>
              <a:tr h="1616612">
                <a:tc>
                  <a:txBody>
                    <a:bodyPr/>
                    <a:lstStyle/>
                    <a:p>
                      <a:pPr>
                        <a:lnSpc>
                          <a:spcPct val="150000"/>
                        </a:lnSpc>
                        <a:spcAft>
                          <a:spcPts val="0"/>
                        </a:spcAft>
                      </a:pPr>
                      <a:r>
                        <a:rPr lang="de-CH" sz="2600">
                          <a:effectLst/>
                        </a:rPr>
                        <a:t>Referenz:</a:t>
                      </a:r>
                      <a:endParaRPr lang="de-CH" sz="2600">
                        <a:effectLst/>
                        <a:latin typeface="Arial" panose="020B0604020202020204" pitchFamily="34" charset="0"/>
                        <a:ea typeface="Times New Roman" panose="02020603050405020304" pitchFamily="18" charset="0"/>
                        <a:cs typeface="Times New Roman" panose="02020603050405020304" pitchFamily="18" charset="0"/>
                      </a:endParaRPr>
                    </a:p>
                  </a:txBody>
                  <a:tcPr marL="127098" marR="127098" marT="0" marB="0"/>
                </a:tc>
                <a:tc>
                  <a:txBody>
                    <a:bodyPr/>
                    <a:lstStyle/>
                    <a:p>
                      <a:pPr>
                        <a:spcAft>
                          <a:spcPts val="0"/>
                        </a:spcAft>
                      </a:pPr>
                      <a:r>
                        <a:rPr lang="de-CH" sz="2600" b="0" dirty="0">
                          <a:solidFill>
                            <a:schemeClr val="tx1"/>
                          </a:solidFill>
                          <a:effectLst/>
                        </a:rPr>
                        <a:t>"</a:t>
                      </a:r>
                      <a:r>
                        <a:rPr lang="de-DE" sz="2600" b="0" dirty="0">
                          <a:solidFill>
                            <a:schemeClr val="tx1"/>
                          </a:solidFill>
                          <a:effectLst/>
                        </a:rPr>
                        <a:t>Mir ist nämlich, meine Brüder, durch die Leute (Hausgenossen) der Chloe bekannt geworden, dass Streitigkeiten unter euch sind.</a:t>
                      </a:r>
                      <a:r>
                        <a:rPr lang="de-CH" sz="2600" b="0" dirty="0">
                          <a:solidFill>
                            <a:schemeClr val="tx1"/>
                          </a:solidFill>
                          <a:effectLst/>
                        </a:rPr>
                        <a:t>" (1Kor 1,11)</a:t>
                      </a:r>
                    </a:p>
                    <a:p>
                      <a:pPr>
                        <a:spcAft>
                          <a:spcPts val="0"/>
                        </a:spcAft>
                      </a:pPr>
                      <a:r>
                        <a:rPr lang="de-CH" sz="1400" b="0" dirty="0">
                          <a:solidFill>
                            <a:schemeClr val="tx1"/>
                          </a:solidFill>
                          <a:effectLst/>
                        </a:rPr>
                        <a:t> </a:t>
                      </a:r>
                    </a:p>
                    <a:p>
                      <a:pPr>
                        <a:spcAft>
                          <a:spcPts val="0"/>
                        </a:spcAft>
                      </a:pPr>
                      <a:r>
                        <a:rPr lang="de-CH" sz="2600" b="0" dirty="0">
                          <a:solidFill>
                            <a:schemeClr val="tx1"/>
                          </a:solidFill>
                          <a:effectLst/>
                        </a:rPr>
                        <a:t>"Was</a:t>
                      </a:r>
                      <a:r>
                        <a:rPr lang="de-DE" sz="2600" b="0" dirty="0">
                          <a:solidFill>
                            <a:schemeClr val="tx1"/>
                          </a:solidFill>
                          <a:effectLst/>
                        </a:rPr>
                        <a:t> aber das betrifft, wovon ihr mir geschrieben habt, …</a:t>
                      </a:r>
                      <a:r>
                        <a:rPr lang="de-CH" sz="2600" b="0" dirty="0">
                          <a:solidFill>
                            <a:schemeClr val="tx1"/>
                          </a:solidFill>
                          <a:effectLst/>
                        </a:rPr>
                        <a:t>" (1Kor 7,1)</a:t>
                      </a:r>
                      <a:endParaRPr lang="de-CH" sz="26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7098" marR="127098" marT="0" marB="0">
                    <a:solidFill>
                      <a:schemeClr val="bg1"/>
                    </a:solidFill>
                  </a:tcPr>
                </a:tc>
                <a:extLst>
                  <a:ext uri="{0D108BD9-81ED-4DB2-BD59-A6C34878D82A}">
                    <a16:rowId xmlns:a16="http://schemas.microsoft.com/office/drawing/2014/main" val="1713301290"/>
                  </a:ext>
                </a:extLst>
              </a:tr>
              <a:tr h="739726">
                <a:tc>
                  <a:txBody>
                    <a:bodyPr/>
                    <a:lstStyle/>
                    <a:p>
                      <a:pPr>
                        <a:lnSpc>
                          <a:spcPct val="150000"/>
                        </a:lnSpc>
                        <a:spcAft>
                          <a:spcPts val="0"/>
                        </a:spcAft>
                      </a:pPr>
                      <a:r>
                        <a:rPr lang="de-CH" sz="2600" dirty="0">
                          <a:effectLst/>
                        </a:rPr>
                        <a:t>Wann:</a:t>
                      </a:r>
                      <a:endParaRPr lang="de-CH" sz="2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27098" marR="127098" marT="0" marB="0"/>
                </a:tc>
                <a:tc>
                  <a:txBody>
                    <a:bodyPr/>
                    <a:lstStyle/>
                    <a:p>
                      <a:pPr>
                        <a:spcAft>
                          <a:spcPts val="0"/>
                        </a:spcAft>
                      </a:pPr>
                      <a:endParaRPr lang="de-CH" sz="1000" b="0" dirty="0">
                        <a:solidFill>
                          <a:schemeClr val="tx1"/>
                        </a:solidFill>
                        <a:effectLst/>
                      </a:endParaRPr>
                    </a:p>
                    <a:p>
                      <a:pPr>
                        <a:spcAft>
                          <a:spcPts val="0"/>
                        </a:spcAft>
                      </a:pPr>
                      <a:r>
                        <a:rPr lang="de-CH" sz="2600" b="0" dirty="0">
                          <a:solidFill>
                            <a:schemeClr val="tx1"/>
                          </a:solidFill>
                          <a:effectLst/>
                        </a:rPr>
                        <a:t>Paulus diktierte diesen Brief Sosthenes im Frühjahr 54 n.Chr.</a:t>
                      </a:r>
                      <a:endParaRPr lang="de-CH" sz="26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7098" marR="127098" marT="0" marB="0">
                    <a:solidFill>
                      <a:schemeClr val="bg1"/>
                    </a:solidFill>
                  </a:tcPr>
                </a:tc>
                <a:extLst>
                  <a:ext uri="{0D108BD9-81ED-4DB2-BD59-A6C34878D82A}">
                    <a16:rowId xmlns:a16="http://schemas.microsoft.com/office/drawing/2014/main" val="332450375"/>
                  </a:ext>
                </a:extLst>
              </a:tr>
            </a:tbl>
          </a:graphicData>
        </a:graphic>
      </p:graphicFrame>
    </p:spTree>
    <p:extLst>
      <p:ext uri="{BB962C8B-B14F-4D97-AF65-F5344CB8AC3E}">
        <p14:creationId xmlns:p14="http://schemas.microsoft.com/office/powerpoint/2010/main" val="215242739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a:extLst>
              <a:ext uri="{FF2B5EF4-FFF2-40B4-BE49-F238E27FC236}">
                <a16:creationId xmlns:a16="http://schemas.microsoft.com/office/drawing/2014/main" id="{D4FE174E-2317-44E2-B442-AA0F3FFB6A62}"/>
              </a:ext>
            </a:extLst>
          </p:cNvPr>
          <p:cNvSpPr txBox="1"/>
          <p:nvPr/>
        </p:nvSpPr>
        <p:spPr>
          <a:xfrm>
            <a:off x="524422" y="409547"/>
            <a:ext cx="4760534" cy="646331"/>
          </a:xfrm>
          <a:prstGeom prst="rect">
            <a:avLst/>
          </a:prstGeom>
          <a:noFill/>
        </p:spPr>
        <p:txBody>
          <a:bodyPr wrap="none" rtlCol="0">
            <a:spAutoFit/>
          </a:bodyPr>
          <a:lstStyle/>
          <a:p>
            <a:r>
              <a:rPr lang="de-CH" sz="3600" b="1" dirty="0"/>
              <a:t>2. Brief an die Korinther</a:t>
            </a:r>
            <a:endParaRPr lang="de-CH" sz="2600" b="1" dirty="0"/>
          </a:p>
        </p:txBody>
      </p:sp>
      <p:graphicFrame>
        <p:nvGraphicFramePr>
          <p:cNvPr id="2" name="Tabelle 1">
            <a:extLst>
              <a:ext uri="{FF2B5EF4-FFF2-40B4-BE49-F238E27FC236}">
                <a16:creationId xmlns:a16="http://schemas.microsoft.com/office/drawing/2014/main" id="{D7552447-6B26-4414-ACC3-25507E120EF1}"/>
              </a:ext>
            </a:extLst>
          </p:cNvPr>
          <p:cNvGraphicFramePr>
            <a:graphicFrameLocks noGrp="1"/>
          </p:cNvGraphicFramePr>
          <p:nvPr>
            <p:extLst>
              <p:ext uri="{D42A27DB-BD31-4B8C-83A1-F6EECF244321}">
                <p14:modId xmlns:p14="http://schemas.microsoft.com/office/powerpoint/2010/main" val="2475836827"/>
              </p:ext>
            </p:extLst>
          </p:nvPr>
        </p:nvGraphicFramePr>
        <p:xfrm>
          <a:off x="201949" y="1433146"/>
          <a:ext cx="11796629" cy="4240740"/>
        </p:xfrm>
        <a:graphic>
          <a:graphicData uri="http://schemas.openxmlformats.org/drawingml/2006/table">
            <a:tbl>
              <a:tblPr firstRow="1" firstCol="1" bandRow="1">
                <a:tableStyleId>{5C22544A-7EE6-4342-B048-85BDC9FD1C3A}</a:tableStyleId>
              </a:tblPr>
              <a:tblGrid>
                <a:gridCol w="1578493">
                  <a:extLst>
                    <a:ext uri="{9D8B030D-6E8A-4147-A177-3AD203B41FA5}">
                      <a16:colId xmlns:a16="http://schemas.microsoft.com/office/drawing/2014/main" val="3314229557"/>
                    </a:ext>
                  </a:extLst>
                </a:gridCol>
                <a:gridCol w="10218136">
                  <a:extLst>
                    <a:ext uri="{9D8B030D-6E8A-4147-A177-3AD203B41FA5}">
                      <a16:colId xmlns:a16="http://schemas.microsoft.com/office/drawing/2014/main" val="3689566344"/>
                    </a:ext>
                  </a:extLst>
                </a:gridCol>
              </a:tblGrid>
              <a:tr h="962758">
                <a:tc>
                  <a:txBody>
                    <a:bodyPr/>
                    <a:lstStyle/>
                    <a:p>
                      <a:pPr>
                        <a:lnSpc>
                          <a:spcPct val="150000"/>
                        </a:lnSpc>
                        <a:spcAft>
                          <a:spcPts val="0"/>
                        </a:spcAft>
                      </a:pPr>
                      <a:r>
                        <a:rPr lang="de-CH" sz="2600">
                          <a:effectLst/>
                        </a:rPr>
                        <a:t>Was:</a:t>
                      </a:r>
                      <a:endParaRPr lang="de-CH" sz="2600">
                        <a:effectLst/>
                        <a:latin typeface="Arial" panose="020B0604020202020204" pitchFamily="34" charset="0"/>
                        <a:ea typeface="Times New Roman" panose="02020603050405020304" pitchFamily="18" charset="0"/>
                        <a:cs typeface="Times New Roman" panose="02020603050405020304" pitchFamily="18" charset="0"/>
                      </a:endParaRPr>
                    </a:p>
                  </a:txBody>
                  <a:tcPr marL="127098" marR="127098" marT="0" marB="0"/>
                </a:tc>
                <a:tc>
                  <a:txBody>
                    <a:bodyPr/>
                    <a:lstStyle/>
                    <a:p>
                      <a:pPr>
                        <a:spcAft>
                          <a:spcPts val="0"/>
                        </a:spcAft>
                      </a:pPr>
                      <a:r>
                        <a:rPr lang="de-CH" sz="2600" b="0">
                          <a:solidFill>
                            <a:schemeClr val="tx1"/>
                          </a:solidFill>
                          <a:effectLst/>
                        </a:rPr>
                        <a:t>Dies ist der Brief welchen wir als 1Kor kennen. Chronologisch ist es der zweite Brief des Paulus an die Korinther.</a:t>
                      </a:r>
                      <a:endParaRPr lang="de-CH" sz="2600" b="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7098" marR="127098" marT="0" marB="0">
                    <a:solidFill>
                      <a:schemeClr val="bg1"/>
                    </a:solidFill>
                  </a:tcPr>
                </a:tc>
                <a:extLst>
                  <a:ext uri="{0D108BD9-81ED-4DB2-BD59-A6C34878D82A}">
                    <a16:rowId xmlns:a16="http://schemas.microsoft.com/office/drawing/2014/main" val="2012246140"/>
                  </a:ext>
                </a:extLst>
              </a:tr>
              <a:tr h="1616612">
                <a:tc>
                  <a:txBody>
                    <a:bodyPr/>
                    <a:lstStyle/>
                    <a:p>
                      <a:pPr>
                        <a:lnSpc>
                          <a:spcPct val="150000"/>
                        </a:lnSpc>
                        <a:spcAft>
                          <a:spcPts val="0"/>
                        </a:spcAft>
                      </a:pPr>
                      <a:r>
                        <a:rPr lang="de-CH" sz="2600">
                          <a:effectLst/>
                        </a:rPr>
                        <a:t>Referenz:</a:t>
                      </a:r>
                      <a:endParaRPr lang="de-CH" sz="2600">
                        <a:effectLst/>
                        <a:latin typeface="Arial" panose="020B0604020202020204" pitchFamily="34" charset="0"/>
                        <a:ea typeface="Times New Roman" panose="02020603050405020304" pitchFamily="18" charset="0"/>
                        <a:cs typeface="Times New Roman" panose="02020603050405020304" pitchFamily="18" charset="0"/>
                      </a:endParaRPr>
                    </a:p>
                  </a:txBody>
                  <a:tcPr marL="127098" marR="127098" marT="0" marB="0"/>
                </a:tc>
                <a:tc>
                  <a:txBody>
                    <a:bodyPr/>
                    <a:lstStyle/>
                    <a:p>
                      <a:pPr>
                        <a:spcAft>
                          <a:spcPts val="0"/>
                        </a:spcAft>
                      </a:pPr>
                      <a:r>
                        <a:rPr lang="de-CH" sz="2600" b="0" dirty="0">
                          <a:solidFill>
                            <a:schemeClr val="tx1"/>
                          </a:solidFill>
                          <a:effectLst/>
                        </a:rPr>
                        <a:t>"</a:t>
                      </a:r>
                      <a:r>
                        <a:rPr lang="de-DE" sz="2600" b="0" dirty="0">
                          <a:solidFill>
                            <a:schemeClr val="tx1"/>
                          </a:solidFill>
                          <a:effectLst/>
                        </a:rPr>
                        <a:t>Mir ist nämlich, meine Brüder, durch die Leute (Hausgenossen) der Chloe bekannt geworden, dass Streitigkeiten unter euch sind.</a:t>
                      </a:r>
                      <a:r>
                        <a:rPr lang="de-CH" sz="2600" b="0" dirty="0">
                          <a:solidFill>
                            <a:schemeClr val="tx1"/>
                          </a:solidFill>
                          <a:effectLst/>
                        </a:rPr>
                        <a:t>" (1Kor 1,11)</a:t>
                      </a:r>
                    </a:p>
                    <a:p>
                      <a:pPr>
                        <a:spcAft>
                          <a:spcPts val="0"/>
                        </a:spcAft>
                      </a:pPr>
                      <a:r>
                        <a:rPr lang="de-CH" sz="1400" b="0" dirty="0">
                          <a:solidFill>
                            <a:schemeClr val="tx1"/>
                          </a:solidFill>
                          <a:effectLst/>
                        </a:rPr>
                        <a:t> </a:t>
                      </a:r>
                    </a:p>
                    <a:p>
                      <a:pPr>
                        <a:spcAft>
                          <a:spcPts val="0"/>
                        </a:spcAft>
                      </a:pPr>
                      <a:r>
                        <a:rPr lang="de-CH" sz="2600" b="0" dirty="0">
                          <a:solidFill>
                            <a:schemeClr val="tx1"/>
                          </a:solidFill>
                          <a:effectLst/>
                        </a:rPr>
                        <a:t>"Was</a:t>
                      </a:r>
                      <a:r>
                        <a:rPr lang="de-DE" sz="2600" b="0" dirty="0">
                          <a:solidFill>
                            <a:schemeClr val="tx1"/>
                          </a:solidFill>
                          <a:effectLst/>
                        </a:rPr>
                        <a:t> aber das betrifft, wovon ihr mir geschrieben habt, …</a:t>
                      </a:r>
                      <a:r>
                        <a:rPr lang="de-CH" sz="2600" b="0" dirty="0">
                          <a:solidFill>
                            <a:schemeClr val="tx1"/>
                          </a:solidFill>
                          <a:effectLst/>
                        </a:rPr>
                        <a:t>" (1Kor 7,1)</a:t>
                      </a:r>
                      <a:endParaRPr lang="de-CH" sz="26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7098" marR="127098" marT="0" marB="0">
                    <a:solidFill>
                      <a:schemeClr val="bg1"/>
                    </a:solidFill>
                  </a:tcPr>
                </a:tc>
                <a:extLst>
                  <a:ext uri="{0D108BD9-81ED-4DB2-BD59-A6C34878D82A}">
                    <a16:rowId xmlns:a16="http://schemas.microsoft.com/office/drawing/2014/main" val="1713301290"/>
                  </a:ext>
                </a:extLst>
              </a:tr>
              <a:tr h="739726">
                <a:tc>
                  <a:txBody>
                    <a:bodyPr/>
                    <a:lstStyle/>
                    <a:p>
                      <a:pPr>
                        <a:lnSpc>
                          <a:spcPct val="150000"/>
                        </a:lnSpc>
                        <a:spcAft>
                          <a:spcPts val="0"/>
                        </a:spcAft>
                      </a:pPr>
                      <a:r>
                        <a:rPr lang="de-CH" sz="2600">
                          <a:effectLst/>
                        </a:rPr>
                        <a:t>Wann:</a:t>
                      </a:r>
                      <a:endParaRPr lang="de-CH" sz="2600">
                        <a:effectLst/>
                        <a:latin typeface="Arial" panose="020B0604020202020204" pitchFamily="34" charset="0"/>
                        <a:ea typeface="Times New Roman" panose="02020603050405020304" pitchFamily="18" charset="0"/>
                        <a:cs typeface="Times New Roman" panose="02020603050405020304" pitchFamily="18" charset="0"/>
                      </a:endParaRPr>
                    </a:p>
                  </a:txBody>
                  <a:tcPr marL="127098" marR="127098" marT="0" marB="0"/>
                </a:tc>
                <a:tc>
                  <a:txBody>
                    <a:bodyPr/>
                    <a:lstStyle/>
                    <a:p>
                      <a:pPr>
                        <a:spcAft>
                          <a:spcPts val="0"/>
                        </a:spcAft>
                      </a:pPr>
                      <a:endParaRPr lang="de-CH" sz="1000" b="0" dirty="0">
                        <a:solidFill>
                          <a:schemeClr val="tx1"/>
                        </a:solidFill>
                        <a:effectLst/>
                      </a:endParaRPr>
                    </a:p>
                    <a:p>
                      <a:pPr>
                        <a:spcAft>
                          <a:spcPts val="0"/>
                        </a:spcAft>
                      </a:pPr>
                      <a:r>
                        <a:rPr lang="de-CH" sz="2600" b="0" dirty="0">
                          <a:solidFill>
                            <a:schemeClr val="tx1"/>
                          </a:solidFill>
                          <a:effectLst/>
                        </a:rPr>
                        <a:t>Paulus diktierte diesen Brief Sosthenes im Frühjahr 54 n.Chr.</a:t>
                      </a:r>
                      <a:endParaRPr lang="de-CH" sz="26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7098" marR="127098" marT="0" marB="0">
                    <a:solidFill>
                      <a:schemeClr val="bg1"/>
                    </a:solidFill>
                  </a:tcPr>
                </a:tc>
                <a:extLst>
                  <a:ext uri="{0D108BD9-81ED-4DB2-BD59-A6C34878D82A}">
                    <a16:rowId xmlns:a16="http://schemas.microsoft.com/office/drawing/2014/main" val="332450375"/>
                  </a:ext>
                </a:extLst>
              </a:tr>
              <a:tr h="921644">
                <a:tc>
                  <a:txBody>
                    <a:bodyPr/>
                    <a:lstStyle/>
                    <a:p>
                      <a:pPr>
                        <a:lnSpc>
                          <a:spcPct val="150000"/>
                        </a:lnSpc>
                        <a:spcAft>
                          <a:spcPts val="0"/>
                        </a:spcAft>
                      </a:pPr>
                      <a:r>
                        <a:rPr lang="de-CH" sz="2600" dirty="0">
                          <a:effectLst/>
                        </a:rPr>
                        <a:t>Warum:</a:t>
                      </a:r>
                      <a:endParaRPr lang="de-CH" sz="2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27098" marR="127098" marT="0" marB="0"/>
                </a:tc>
                <a:tc>
                  <a:txBody>
                    <a:bodyPr/>
                    <a:lstStyle/>
                    <a:p>
                      <a:pPr>
                        <a:spcAft>
                          <a:spcPts val="0"/>
                        </a:spcAft>
                      </a:pPr>
                      <a:r>
                        <a:rPr lang="de-CH" sz="2600" b="0" dirty="0">
                          <a:solidFill>
                            <a:schemeClr val="tx1"/>
                          </a:solidFill>
                          <a:effectLst/>
                        </a:rPr>
                        <a:t>Paulus antwortet auf die Fragen im Brief, sowie auch auf die Rückmeldung durch die Hausgenossen der Chloe.</a:t>
                      </a:r>
                      <a:endParaRPr lang="de-CH" sz="26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7098" marR="127098" marT="0" marB="0">
                    <a:solidFill>
                      <a:schemeClr val="bg1"/>
                    </a:solidFill>
                  </a:tcPr>
                </a:tc>
                <a:extLst>
                  <a:ext uri="{0D108BD9-81ED-4DB2-BD59-A6C34878D82A}">
                    <a16:rowId xmlns:a16="http://schemas.microsoft.com/office/drawing/2014/main" val="1375241939"/>
                  </a:ext>
                </a:extLst>
              </a:tr>
            </a:tbl>
          </a:graphicData>
        </a:graphic>
      </p:graphicFrame>
    </p:spTree>
    <p:extLst>
      <p:ext uri="{BB962C8B-B14F-4D97-AF65-F5344CB8AC3E}">
        <p14:creationId xmlns:p14="http://schemas.microsoft.com/office/powerpoint/2010/main" val="272018782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a:extLst>
              <a:ext uri="{FF2B5EF4-FFF2-40B4-BE49-F238E27FC236}">
                <a16:creationId xmlns:a16="http://schemas.microsoft.com/office/drawing/2014/main" id="{D4FE174E-2317-44E2-B442-AA0F3FFB6A62}"/>
              </a:ext>
            </a:extLst>
          </p:cNvPr>
          <p:cNvSpPr txBox="1"/>
          <p:nvPr/>
        </p:nvSpPr>
        <p:spPr>
          <a:xfrm>
            <a:off x="524422" y="409547"/>
            <a:ext cx="4760534" cy="646331"/>
          </a:xfrm>
          <a:prstGeom prst="rect">
            <a:avLst/>
          </a:prstGeom>
          <a:noFill/>
        </p:spPr>
        <p:txBody>
          <a:bodyPr wrap="none" rtlCol="0">
            <a:spAutoFit/>
          </a:bodyPr>
          <a:lstStyle/>
          <a:p>
            <a:r>
              <a:rPr lang="de-CH" sz="3600" b="1" dirty="0"/>
              <a:t>2. Brief an die Korinther</a:t>
            </a:r>
            <a:endParaRPr lang="de-CH" sz="2600" b="1" dirty="0"/>
          </a:p>
        </p:txBody>
      </p:sp>
      <p:graphicFrame>
        <p:nvGraphicFramePr>
          <p:cNvPr id="2" name="Tabelle 1">
            <a:extLst>
              <a:ext uri="{FF2B5EF4-FFF2-40B4-BE49-F238E27FC236}">
                <a16:creationId xmlns:a16="http://schemas.microsoft.com/office/drawing/2014/main" id="{D7552447-6B26-4414-ACC3-25507E120EF1}"/>
              </a:ext>
            </a:extLst>
          </p:cNvPr>
          <p:cNvGraphicFramePr>
            <a:graphicFrameLocks noGrp="1"/>
          </p:cNvGraphicFramePr>
          <p:nvPr/>
        </p:nvGraphicFramePr>
        <p:xfrm>
          <a:off x="201949" y="1433146"/>
          <a:ext cx="11796629" cy="4771092"/>
        </p:xfrm>
        <a:graphic>
          <a:graphicData uri="http://schemas.openxmlformats.org/drawingml/2006/table">
            <a:tbl>
              <a:tblPr firstRow="1" firstCol="1" bandRow="1">
                <a:tableStyleId>{5C22544A-7EE6-4342-B048-85BDC9FD1C3A}</a:tableStyleId>
              </a:tblPr>
              <a:tblGrid>
                <a:gridCol w="1578493">
                  <a:extLst>
                    <a:ext uri="{9D8B030D-6E8A-4147-A177-3AD203B41FA5}">
                      <a16:colId xmlns:a16="http://schemas.microsoft.com/office/drawing/2014/main" val="3314229557"/>
                    </a:ext>
                  </a:extLst>
                </a:gridCol>
                <a:gridCol w="10218136">
                  <a:extLst>
                    <a:ext uri="{9D8B030D-6E8A-4147-A177-3AD203B41FA5}">
                      <a16:colId xmlns:a16="http://schemas.microsoft.com/office/drawing/2014/main" val="3689566344"/>
                    </a:ext>
                  </a:extLst>
                </a:gridCol>
              </a:tblGrid>
              <a:tr h="962758">
                <a:tc>
                  <a:txBody>
                    <a:bodyPr/>
                    <a:lstStyle/>
                    <a:p>
                      <a:pPr>
                        <a:lnSpc>
                          <a:spcPct val="150000"/>
                        </a:lnSpc>
                        <a:spcAft>
                          <a:spcPts val="0"/>
                        </a:spcAft>
                      </a:pPr>
                      <a:r>
                        <a:rPr lang="de-CH" sz="2600">
                          <a:effectLst/>
                        </a:rPr>
                        <a:t>Was:</a:t>
                      </a:r>
                      <a:endParaRPr lang="de-CH" sz="2600">
                        <a:effectLst/>
                        <a:latin typeface="Arial" panose="020B0604020202020204" pitchFamily="34" charset="0"/>
                        <a:ea typeface="Times New Roman" panose="02020603050405020304" pitchFamily="18" charset="0"/>
                        <a:cs typeface="Times New Roman" panose="02020603050405020304" pitchFamily="18" charset="0"/>
                      </a:endParaRPr>
                    </a:p>
                  </a:txBody>
                  <a:tcPr marL="127098" marR="127098" marT="0" marB="0"/>
                </a:tc>
                <a:tc>
                  <a:txBody>
                    <a:bodyPr/>
                    <a:lstStyle/>
                    <a:p>
                      <a:pPr>
                        <a:spcAft>
                          <a:spcPts val="0"/>
                        </a:spcAft>
                      </a:pPr>
                      <a:r>
                        <a:rPr lang="de-CH" sz="2600" b="0">
                          <a:solidFill>
                            <a:schemeClr val="tx1"/>
                          </a:solidFill>
                          <a:effectLst/>
                        </a:rPr>
                        <a:t>Dies ist der Brief welchen wir als 1Kor kennen. Chronologisch ist es der zweite Brief des Paulus an die Korinther.</a:t>
                      </a:r>
                      <a:endParaRPr lang="de-CH" sz="2600" b="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7098" marR="127098" marT="0" marB="0">
                    <a:solidFill>
                      <a:schemeClr val="bg1"/>
                    </a:solidFill>
                  </a:tcPr>
                </a:tc>
                <a:extLst>
                  <a:ext uri="{0D108BD9-81ED-4DB2-BD59-A6C34878D82A}">
                    <a16:rowId xmlns:a16="http://schemas.microsoft.com/office/drawing/2014/main" val="2012246140"/>
                  </a:ext>
                </a:extLst>
              </a:tr>
              <a:tr h="1616612">
                <a:tc>
                  <a:txBody>
                    <a:bodyPr/>
                    <a:lstStyle/>
                    <a:p>
                      <a:pPr>
                        <a:lnSpc>
                          <a:spcPct val="150000"/>
                        </a:lnSpc>
                        <a:spcAft>
                          <a:spcPts val="0"/>
                        </a:spcAft>
                      </a:pPr>
                      <a:r>
                        <a:rPr lang="de-CH" sz="2600">
                          <a:effectLst/>
                        </a:rPr>
                        <a:t>Referenz:</a:t>
                      </a:r>
                      <a:endParaRPr lang="de-CH" sz="2600">
                        <a:effectLst/>
                        <a:latin typeface="Arial" panose="020B0604020202020204" pitchFamily="34" charset="0"/>
                        <a:ea typeface="Times New Roman" panose="02020603050405020304" pitchFamily="18" charset="0"/>
                        <a:cs typeface="Times New Roman" panose="02020603050405020304" pitchFamily="18" charset="0"/>
                      </a:endParaRPr>
                    </a:p>
                  </a:txBody>
                  <a:tcPr marL="127098" marR="127098" marT="0" marB="0"/>
                </a:tc>
                <a:tc>
                  <a:txBody>
                    <a:bodyPr/>
                    <a:lstStyle/>
                    <a:p>
                      <a:pPr>
                        <a:spcAft>
                          <a:spcPts val="0"/>
                        </a:spcAft>
                      </a:pPr>
                      <a:r>
                        <a:rPr lang="de-CH" sz="2600" b="0" dirty="0">
                          <a:solidFill>
                            <a:schemeClr val="tx1"/>
                          </a:solidFill>
                          <a:effectLst/>
                        </a:rPr>
                        <a:t>"</a:t>
                      </a:r>
                      <a:r>
                        <a:rPr lang="de-DE" sz="2600" b="0" dirty="0">
                          <a:solidFill>
                            <a:schemeClr val="tx1"/>
                          </a:solidFill>
                          <a:effectLst/>
                        </a:rPr>
                        <a:t>Mir ist nämlich, meine Brüder, durch die Leute (Hausgenossen) der Chloe bekannt geworden, dass Streitigkeiten unter euch sind.</a:t>
                      </a:r>
                      <a:r>
                        <a:rPr lang="de-CH" sz="2600" b="0" dirty="0">
                          <a:solidFill>
                            <a:schemeClr val="tx1"/>
                          </a:solidFill>
                          <a:effectLst/>
                        </a:rPr>
                        <a:t>" (1Kor 1,11)</a:t>
                      </a:r>
                    </a:p>
                    <a:p>
                      <a:pPr>
                        <a:spcAft>
                          <a:spcPts val="0"/>
                        </a:spcAft>
                      </a:pPr>
                      <a:r>
                        <a:rPr lang="de-CH" sz="1400" b="0" dirty="0">
                          <a:solidFill>
                            <a:schemeClr val="tx1"/>
                          </a:solidFill>
                          <a:effectLst/>
                        </a:rPr>
                        <a:t> </a:t>
                      </a:r>
                    </a:p>
                    <a:p>
                      <a:pPr>
                        <a:spcAft>
                          <a:spcPts val="0"/>
                        </a:spcAft>
                      </a:pPr>
                      <a:r>
                        <a:rPr lang="de-CH" sz="2600" b="0" dirty="0">
                          <a:solidFill>
                            <a:schemeClr val="tx1"/>
                          </a:solidFill>
                          <a:effectLst/>
                        </a:rPr>
                        <a:t>"Was</a:t>
                      </a:r>
                      <a:r>
                        <a:rPr lang="de-DE" sz="2600" b="0" dirty="0">
                          <a:solidFill>
                            <a:schemeClr val="tx1"/>
                          </a:solidFill>
                          <a:effectLst/>
                        </a:rPr>
                        <a:t> aber das betrifft, wovon ihr mir geschrieben habt, …</a:t>
                      </a:r>
                      <a:r>
                        <a:rPr lang="de-CH" sz="2600" b="0" dirty="0">
                          <a:solidFill>
                            <a:schemeClr val="tx1"/>
                          </a:solidFill>
                          <a:effectLst/>
                        </a:rPr>
                        <a:t>" (1Kor 7,1)</a:t>
                      </a:r>
                      <a:endParaRPr lang="de-CH" sz="26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7098" marR="127098" marT="0" marB="0">
                    <a:solidFill>
                      <a:schemeClr val="bg1"/>
                    </a:solidFill>
                  </a:tcPr>
                </a:tc>
                <a:extLst>
                  <a:ext uri="{0D108BD9-81ED-4DB2-BD59-A6C34878D82A}">
                    <a16:rowId xmlns:a16="http://schemas.microsoft.com/office/drawing/2014/main" val="1713301290"/>
                  </a:ext>
                </a:extLst>
              </a:tr>
              <a:tr h="739726">
                <a:tc>
                  <a:txBody>
                    <a:bodyPr/>
                    <a:lstStyle/>
                    <a:p>
                      <a:pPr>
                        <a:lnSpc>
                          <a:spcPct val="150000"/>
                        </a:lnSpc>
                        <a:spcAft>
                          <a:spcPts val="0"/>
                        </a:spcAft>
                      </a:pPr>
                      <a:r>
                        <a:rPr lang="de-CH" sz="2600">
                          <a:effectLst/>
                        </a:rPr>
                        <a:t>Wann:</a:t>
                      </a:r>
                      <a:endParaRPr lang="de-CH" sz="2600">
                        <a:effectLst/>
                        <a:latin typeface="Arial" panose="020B0604020202020204" pitchFamily="34" charset="0"/>
                        <a:ea typeface="Times New Roman" panose="02020603050405020304" pitchFamily="18" charset="0"/>
                        <a:cs typeface="Times New Roman" panose="02020603050405020304" pitchFamily="18" charset="0"/>
                      </a:endParaRPr>
                    </a:p>
                  </a:txBody>
                  <a:tcPr marL="127098" marR="127098" marT="0" marB="0"/>
                </a:tc>
                <a:tc>
                  <a:txBody>
                    <a:bodyPr/>
                    <a:lstStyle/>
                    <a:p>
                      <a:pPr>
                        <a:spcAft>
                          <a:spcPts val="0"/>
                        </a:spcAft>
                      </a:pPr>
                      <a:endParaRPr lang="de-CH" sz="1000" b="0" dirty="0">
                        <a:solidFill>
                          <a:schemeClr val="tx1"/>
                        </a:solidFill>
                        <a:effectLst/>
                      </a:endParaRPr>
                    </a:p>
                    <a:p>
                      <a:pPr>
                        <a:spcAft>
                          <a:spcPts val="0"/>
                        </a:spcAft>
                      </a:pPr>
                      <a:r>
                        <a:rPr lang="de-CH" sz="2600" b="0" dirty="0">
                          <a:solidFill>
                            <a:schemeClr val="tx1"/>
                          </a:solidFill>
                          <a:effectLst/>
                        </a:rPr>
                        <a:t>Paulus diktierte diesen Brief Sosthenes im Frühjahr 54 n.Chr.</a:t>
                      </a:r>
                      <a:endParaRPr lang="de-CH" sz="26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7098" marR="127098" marT="0" marB="0">
                    <a:solidFill>
                      <a:schemeClr val="bg1"/>
                    </a:solidFill>
                  </a:tcPr>
                </a:tc>
                <a:extLst>
                  <a:ext uri="{0D108BD9-81ED-4DB2-BD59-A6C34878D82A}">
                    <a16:rowId xmlns:a16="http://schemas.microsoft.com/office/drawing/2014/main" val="332450375"/>
                  </a:ext>
                </a:extLst>
              </a:tr>
              <a:tr h="921644">
                <a:tc>
                  <a:txBody>
                    <a:bodyPr/>
                    <a:lstStyle/>
                    <a:p>
                      <a:pPr>
                        <a:lnSpc>
                          <a:spcPct val="150000"/>
                        </a:lnSpc>
                        <a:spcAft>
                          <a:spcPts val="0"/>
                        </a:spcAft>
                      </a:pPr>
                      <a:r>
                        <a:rPr lang="de-CH" sz="2600">
                          <a:effectLst/>
                        </a:rPr>
                        <a:t>Warum:</a:t>
                      </a:r>
                      <a:endParaRPr lang="de-CH" sz="2600">
                        <a:effectLst/>
                        <a:latin typeface="Arial" panose="020B0604020202020204" pitchFamily="34" charset="0"/>
                        <a:ea typeface="Times New Roman" panose="02020603050405020304" pitchFamily="18" charset="0"/>
                        <a:cs typeface="Times New Roman" panose="02020603050405020304" pitchFamily="18" charset="0"/>
                      </a:endParaRPr>
                    </a:p>
                  </a:txBody>
                  <a:tcPr marL="127098" marR="127098" marT="0" marB="0"/>
                </a:tc>
                <a:tc>
                  <a:txBody>
                    <a:bodyPr/>
                    <a:lstStyle/>
                    <a:p>
                      <a:pPr>
                        <a:spcAft>
                          <a:spcPts val="0"/>
                        </a:spcAft>
                      </a:pPr>
                      <a:r>
                        <a:rPr lang="de-CH" sz="2600" b="0" dirty="0">
                          <a:solidFill>
                            <a:schemeClr val="tx1"/>
                          </a:solidFill>
                          <a:effectLst/>
                        </a:rPr>
                        <a:t>Paulus antwortet auf die Fragen im Brief, sowie auch auf die Rückmeldung durch die Hausgenossen der Chloe.</a:t>
                      </a:r>
                      <a:endParaRPr lang="de-CH" sz="26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7098" marR="127098" marT="0" marB="0">
                    <a:solidFill>
                      <a:schemeClr val="bg1"/>
                    </a:solidFill>
                  </a:tcPr>
                </a:tc>
                <a:extLst>
                  <a:ext uri="{0D108BD9-81ED-4DB2-BD59-A6C34878D82A}">
                    <a16:rowId xmlns:a16="http://schemas.microsoft.com/office/drawing/2014/main" val="1375241939"/>
                  </a:ext>
                </a:extLst>
              </a:tr>
              <a:tr h="527144">
                <a:tc>
                  <a:txBody>
                    <a:bodyPr/>
                    <a:lstStyle/>
                    <a:p>
                      <a:pPr>
                        <a:lnSpc>
                          <a:spcPct val="150000"/>
                        </a:lnSpc>
                        <a:spcAft>
                          <a:spcPts val="0"/>
                        </a:spcAft>
                      </a:pPr>
                      <a:r>
                        <a:rPr lang="de-CH" sz="2600" dirty="0">
                          <a:effectLst/>
                        </a:rPr>
                        <a:t>Bote:</a:t>
                      </a:r>
                      <a:endParaRPr lang="de-CH" sz="26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27098" marR="127098" marT="0" marB="0"/>
                </a:tc>
                <a:tc>
                  <a:txBody>
                    <a:bodyPr/>
                    <a:lstStyle/>
                    <a:p>
                      <a:pPr>
                        <a:spcAft>
                          <a:spcPts val="0"/>
                        </a:spcAft>
                      </a:pPr>
                      <a:endParaRPr lang="de-CH" sz="800" b="0" dirty="0">
                        <a:solidFill>
                          <a:schemeClr val="tx1"/>
                        </a:solidFill>
                        <a:effectLst/>
                      </a:endParaRPr>
                    </a:p>
                    <a:p>
                      <a:pPr>
                        <a:spcAft>
                          <a:spcPts val="0"/>
                        </a:spcAft>
                      </a:pPr>
                      <a:r>
                        <a:rPr lang="de-CH" sz="2600" b="0" dirty="0">
                          <a:solidFill>
                            <a:schemeClr val="tx1"/>
                          </a:solidFill>
                          <a:effectLst/>
                        </a:rPr>
                        <a:t>Timotheus</a:t>
                      </a:r>
                      <a:endParaRPr lang="de-CH" sz="26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7098" marR="127098" marT="0" marB="0">
                    <a:solidFill>
                      <a:schemeClr val="bg1"/>
                    </a:solidFill>
                  </a:tcPr>
                </a:tc>
                <a:extLst>
                  <a:ext uri="{0D108BD9-81ED-4DB2-BD59-A6C34878D82A}">
                    <a16:rowId xmlns:a16="http://schemas.microsoft.com/office/drawing/2014/main" val="1648789157"/>
                  </a:ext>
                </a:extLst>
              </a:tr>
            </a:tbl>
          </a:graphicData>
        </a:graphic>
      </p:graphicFrame>
    </p:spTree>
    <p:extLst>
      <p:ext uri="{BB962C8B-B14F-4D97-AF65-F5344CB8AC3E}">
        <p14:creationId xmlns:p14="http://schemas.microsoft.com/office/powerpoint/2010/main" val="203494277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a:extLst>
              <a:ext uri="{FF2B5EF4-FFF2-40B4-BE49-F238E27FC236}">
                <a16:creationId xmlns:a16="http://schemas.microsoft.com/office/drawing/2014/main" id="{D4FE174E-2317-44E2-B442-AA0F3FFB6A62}"/>
              </a:ext>
            </a:extLst>
          </p:cNvPr>
          <p:cNvSpPr txBox="1"/>
          <p:nvPr/>
        </p:nvSpPr>
        <p:spPr>
          <a:xfrm>
            <a:off x="524422" y="409547"/>
            <a:ext cx="7278146" cy="646331"/>
          </a:xfrm>
          <a:prstGeom prst="rect">
            <a:avLst/>
          </a:prstGeom>
          <a:noFill/>
        </p:spPr>
        <p:txBody>
          <a:bodyPr wrap="none" rtlCol="0">
            <a:spAutoFit/>
          </a:bodyPr>
          <a:lstStyle/>
          <a:p>
            <a:r>
              <a:rPr lang="de-CH" sz="3600" b="1" dirty="0"/>
              <a:t>Zweiter Besuch von Paulus in Korinth</a:t>
            </a:r>
            <a:endParaRPr lang="de-CH" sz="2600" b="1" dirty="0"/>
          </a:p>
        </p:txBody>
      </p:sp>
      <p:graphicFrame>
        <p:nvGraphicFramePr>
          <p:cNvPr id="2" name="Tabelle 1">
            <a:extLst>
              <a:ext uri="{FF2B5EF4-FFF2-40B4-BE49-F238E27FC236}">
                <a16:creationId xmlns:a16="http://schemas.microsoft.com/office/drawing/2014/main" id="{2D43BDE1-3C17-4941-BE6E-AFF6E03E7AC6}"/>
              </a:ext>
            </a:extLst>
          </p:cNvPr>
          <p:cNvGraphicFramePr>
            <a:graphicFrameLocks noGrp="1"/>
          </p:cNvGraphicFramePr>
          <p:nvPr>
            <p:extLst>
              <p:ext uri="{D42A27DB-BD31-4B8C-83A1-F6EECF244321}">
                <p14:modId xmlns:p14="http://schemas.microsoft.com/office/powerpoint/2010/main" val="3059667555"/>
              </p:ext>
            </p:extLst>
          </p:nvPr>
        </p:nvGraphicFramePr>
        <p:xfrm>
          <a:off x="167054" y="1068441"/>
          <a:ext cx="11781691" cy="800412"/>
        </p:xfrm>
        <a:graphic>
          <a:graphicData uri="http://schemas.openxmlformats.org/drawingml/2006/table">
            <a:tbl>
              <a:tblPr firstRow="1" firstCol="1" bandRow="1">
                <a:tableStyleId>{5C22544A-7EE6-4342-B048-85BDC9FD1C3A}</a:tableStyleId>
              </a:tblPr>
              <a:tblGrid>
                <a:gridCol w="1493867">
                  <a:extLst>
                    <a:ext uri="{9D8B030D-6E8A-4147-A177-3AD203B41FA5}">
                      <a16:colId xmlns:a16="http://schemas.microsoft.com/office/drawing/2014/main" val="4284106685"/>
                    </a:ext>
                  </a:extLst>
                </a:gridCol>
                <a:gridCol w="10287824">
                  <a:extLst>
                    <a:ext uri="{9D8B030D-6E8A-4147-A177-3AD203B41FA5}">
                      <a16:colId xmlns:a16="http://schemas.microsoft.com/office/drawing/2014/main" val="3180736783"/>
                    </a:ext>
                  </a:extLst>
                </a:gridCol>
              </a:tblGrid>
              <a:tr h="800412">
                <a:tc>
                  <a:txBody>
                    <a:bodyPr/>
                    <a:lstStyle/>
                    <a:p>
                      <a:pPr>
                        <a:lnSpc>
                          <a:spcPct val="150000"/>
                        </a:lnSpc>
                        <a:spcAft>
                          <a:spcPts val="0"/>
                        </a:spcAft>
                      </a:pPr>
                      <a:r>
                        <a:rPr lang="de-CH" sz="2200">
                          <a:effectLst/>
                        </a:rPr>
                        <a:t>Was:</a:t>
                      </a:r>
                      <a:endParaRPr lang="de-CH" sz="2200">
                        <a:effectLst/>
                        <a:latin typeface="Arial" panose="020B0604020202020204" pitchFamily="34" charset="0"/>
                        <a:ea typeface="Times New Roman" panose="02020603050405020304" pitchFamily="18" charset="0"/>
                        <a:cs typeface="Times New Roman" panose="02020603050405020304" pitchFamily="18" charset="0"/>
                      </a:endParaRPr>
                    </a:p>
                  </a:txBody>
                  <a:tcPr marL="126937" marR="126937" marT="0" marB="0"/>
                </a:tc>
                <a:tc>
                  <a:txBody>
                    <a:bodyPr/>
                    <a:lstStyle/>
                    <a:p>
                      <a:pPr>
                        <a:spcAft>
                          <a:spcPts val="0"/>
                        </a:spcAft>
                      </a:pPr>
                      <a:r>
                        <a:rPr lang="de-CH" sz="2200" b="0" dirty="0">
                          <a:solidFill>
                            <a:schemeClr val="tx1"/>
                          </a:solidFill>
                          <a:effectLst/>
                        </a:rPr>
                        <a:t>Dieser Zwischenbesuch ist nicht erwähnt in der Apg. Er wird auch der "kurze und schmerzliche" Besuch des Paulus genannt.</a:t>
                      </a:r>
                      <a:endParaRPr lang="de-CH" sz="22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6937" marR="126937" marT="0" marB="0">
                    <a:solidFill>
                      <a:schemeClr val="bg1"/>
                    </a:solidFill>
                  </a:tcPr>
                </a:tc>
                <a:extLst>
                  <a:ext uri="{0D108BD9-81ED-4DB2-BD59-A6C34878D82A}">
                    <a16:rowId xmlns:a16="http://schemas.microsoft.com/office/drawing/2014/main" val="40864769"/>
                  </a:ext>
                </a:extLst>
              </a:tr>
            </a:tbl>
          </a:graphicData>
        </a:graphic>
      </p:graphicFrame>
    </p:spTree>
    <p:extLst>
      <p:ext uri="{BB962C8B-B14F-4D97-AF65-F5344CB8AC3E}">
        <p14:creationId xmlns:p14="http://schemas.microsoft.com/office/powerpoint/2010/main" val="403911852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a:extLst>
              <a:ext uri="{FF2B5EF4-FFF2-40B4-BE49-F238E27FC236}">
                <a16:creationId xmlns:a16="http://schemas.microsoft.com/office/drawing/2014/main" id="{D4FE174E-2317-44E2-B442-AA0F3FFB6A62}"/>
              </a:ext>
            </a:extLst>
          </p:cNvPr>
          <p:cNvSpPr txBox="1"/>
          <p:nvPr/>
        </p:nvSpPr>
        <p:spPr>
          <a:xfrm>
            <a:off x="524422" y="409547"/>
            <a:ext cx="7278146" cy="646331"/>
          </a:xfrm>
          <a:prstGeom prst="rect">
            <a:avLst/>
          </a:prstGeom>
          <a:noFill/>
        </p:spPr>
        <p:txBody>
          <a:bodyPr wrap="none" rtlCol="0">
            <a:spAutoFit/>
          </a:bodyPr>
          <a:lstStyle/>
          <a:p>
            <a:r>
              <a:rPr lang="de-CH" sz="3600" b="1" dirty="0"/>
              <a:t>Zweiter Besuch von Paulus in Korinth</a:t>
            </a:r>
            <a:endParaRPr lang="de-CH" sz="2600" b="1" dirty="0"/>
          </a:p>
        </p:txBody>
      </p:sp>
      <p:graphicFrame>
        <p:nvGraphicFramePr>
          <p:cNvPr id="2" name="Tabelle 1">
            <a:extLst>
              <a:ext uri="{FF2B5EF4-FFF2-40B4-BE49-F238E27FC236}">
                <a16:creationId xmlns:a16="http://schemas.microsoft.com/office/drawing/2014/main" id="{2D43BDE1-3C17-4941-BE6E-AFF6E03E7AC6}"/>
              </a:ext>
            </a:extLst>
          </p:cNvPr>
          <p:cNvGraphicFramePr>
            <a:graphicFrameLocks noGrp="1"/>
          </p:cNvGraphicFramePr>
          <p:nvPr>
            <p:extLst>
              <p:ext uri="{D42A27DB-BD31-4B8C-83A1-F6EECF244321}">
                <p14:modId xmlns:p14="http://schemas.microsoft.com/office/powerpoint/2010/main" val="3762720172"/>
              </p:ext>
            </p:extLst>
          </p:nvPr>
        </p:nvGraphicFramePr>
        <p:xfrm>
          <a:off x="167054" y="1068441"/>
          <a:ext cx="11781691" cy="2400124"/>
        </p:xfrm>
        <a:graphic>
          <a:graphicData uri="http://schemas.openxmlformats.org/drawingml/2006/table">
            <a:tbl>
              <a:tblPr firstRow="1" firstCol="1" bandRow="1">
                <a:tableStyleId>{5C22544A-7EE6-4342-B048-85BDC9FD1C3A}</a:tableStyleId>
              </a:tblPr>
              <a:tblGrid>
                <a:gridCol w="1493867">
                  <a:extLst>
                    <a:ext uri="{9D8B030D-6E8A-4147-A177-3AD203B41FA5}">
                      <a16:colId xmlns:a16="http://schemas.microsoft.com/office/drawing/2014/main" val="4284106685"/>
                    </a:ext>
                  </a:extLst>
                </a:gridCol>
                <a:gridCol w="10287824">
                  <a:extLst>
                    <a:ext uri="{9D8B030D-6E8A-4147-A177-3AD203B41FA5}">
                      <a16:colId xmlns:a16="http://schemas.microsoft.com/office/drawing/2014/main" val="3180736783"/>
                    </a:ext>
                  </a:extLst>
                </a:gridCol>
              </a:tblGrid>
              <a:tr h="800412">
                <a:tc>
                  <a:txBody>
                    <a:bodyPr/>
                    <a:lstStyle/>
                    <a:p>
                      <a:pPr>
                        <a:lnSpc>
                          <a:spcPct val="150000"/>
                        </a:lnSpc>
                        <a:spcAft>
                          <a:spcPts val="0"/>
                        </a:spcAft>
                      </a:pPr>
                      <a:r>
                        <a:rPr lang="de-CH" sz="2200">
                          <a:effectLst/>
                        </a:rPr>
                        <a:t>Was:</a:t>
                      </a:r>
                      <a:endParaRPr lang="de-CH" sz="2200">
                        <a:effectLst/>
                        <a:latin typeface="Arial" panose="020B0604020202020204" pitchFamily="34" charset="0"/>
                        <a:ea typeface="Times New Roman" panose="02020603050405020304" pitchFamily="18" charset="0"/>
                        <a:cs typeface="Times New Roman" panose="02020603050405020304" pitchFamily="18" charset="0"/>
                      </a:endParaRPr>
                    </a:p>
                  </a:txBody>
                  <a:tcPr marL="126937" marR="126937" marT="0" marB="0"/>
                </a:tc>
                <a:tc>
                  <a:txBody>
                    <a:bodyPr/>
                    <a:lstStyle/>
                    <a:p>
                      <a:pPr>
                        <a:spcAft>
                          <a:spcPts val="0"/>
                        </a:spcAft>
                      </a:pPr>
                      <a:r>
                        <a:rPr lang="de-CH" sz="2200" b="0">
                          <a:solidFill>
                            <a:schemeClr val="tx1"/>
                          </a:solidFill>
                          <a:effectLst/>
                        </a:rPr>
                        <a:t>Dieser Zwischenbesuch ist nicht erwähnt in der Apg. Er wird auch der "kurze und schmerzliche" Besuch des Paulus genannt.</a:t>
                      </a:r>
                      <a:endParaRPr lang="de-CH" sz="2200" b="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6937" marR="126937" marT="0" marB="0">
                    <a:solidFill>
                      <a:schemeClr val="bg1"/>
                    </a:solidFill>
                  </a:tcPr>
                </a:tc>
                <a:extLst>
                  <a:ext uri="{0D108BD9-81ED-4DB2-BD59-A6C34878D82A}">
                    <a16:rowId xmlns:a16="http://schemas.microsoft.com/office/drawing/2014/main" val="40864769"/>
                  </a:ext>
                </a:extLst>
              </a:tr>
              <a:tr h="1599712">
                <a:tc>
                  <a:txBody>
                    <a:bodyPr/>
                    <a:lstStyle/>
                    <a:p>
                      <a:pPr>
                        <a:lnSpc>
                          <a:spcPct val="150000"/>
                        </a:lnSpc>
                        <a:spcAft>
                          <a:spcPts val="0"/>
                        </a:spcAft>
                      </a:pPr>
                      <a:r>
                        <a:rPr lang="de-CH" sz="2200">
                          <a:effectLst/>
                        </a:rPr>
                        <a:t>Referenz:</a:t>
                      </a:r>
                      <a:endParaRPr lang="de-CH" sz="2200">
                        <a:effectLst/>
                        <a:latin typeface="Arial" panose="020B0604020202020204" pitchFamily="34" charset="0"/>
                        <a:ea typeface="Times New Roman" panose="02020603050405020304" pitchFamily="18" charset="0"/>
                        <a:cs typeface="Times New Roman" panose="02020603050405020304" pitchFamily="18" charset="0"/>
                      </a:endParaRPr>
                    </a:p>
                  </a:txBody>
                  <a:tcPr marL="126937" marR="126937" marT="0" marB="0"/>
                </a:tc>
                <a:tc>
                  <a:txBody>
                    <a:bodyPr/>
                    <a:lstStyle/>
                    <a:p>
                      <a:pPr>
                        <a:spcAft>
                          <a:spcPts val="0"/>
                        </a:spcAft>
                      </a:pPr>
                      <a:r>
                        <a:rPr lang="de-CH" sz="2200" b="0" dirty="0">
                          <a:solidFill>
                            <a:schemeClr val="tx1"/>
                          </a:solidFill>
                          <a:effectLst/>
                        </a:rPr>
                        <a:t>"</a:t>
                      </a:r>
                      <a:r>
                        <a:rPr lang="de-DE" sz="2200" b="0" dirty="0">
                          <a:solidFill>
                            <a:schemeClr val="tx1"/>
                          </a:solidFill>
                          <a:effectLst/>
                        </a:rPr>
                        <a:t>Zum dritten Mal komme ich jetzt zu euch: Durch zweier oder dreier Zeugen Mund wird jede Sache festgestellt werden. Ich habe es im Voraus gesagt und sage es im Voraus, wie das zweite Mal anwesend, so auch jetzt abwesend, denen, die vorher gesündigt haben, und allen Übrigen, dass, wenn ich wiederkomme, ich nicht schonen werde." </a:t>
                      </a:r>
                      <a:r>
                        <a:rPr lang="de-CH" sz="2200" b="0" dirty="0">
                          <a:solidFill>
                            <a:schemeClr val="tx1"/>
                          </a:solidFill>
                          <a:effectLst/>
                        </a:rPr>
                        <a:t>(2Kor 13,1)</a:t>
                      </a:r>
                      <a:endParaRPr lang="de-CH" sz="22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6937" marR="126937" marT="0" marB="0">
                    <a:solidFill>
                      <a:schemeClr val="bg1"/>
                    </a:solidFill>
                  </a:tcPr>
                </a:tc>
                <a:extLst>
                  <a:ext uri="{0D108BD9-81ED-4DB2-BD59-A6C34878D82A}">
                    <a16:rowId xmlns:a16="http://schemas.microsoft.com/office/drawing/2014/main" val="566169254"/>
                  </a:ext>
                </a:extLst>
              </a:tr>
            </a:tbl>
          </a:graphicData>
        </a:graphic>
      </p:graphicFrame>
    </p:spTree>
    <p:extLst>
      <p:ext uri="{BB962C8B-B14F-4D97-AF65-F5344CB8AC3E}">
        <p14:creationId xmlns:p14="http://schemas.microsoft.com/office/powerpoint/2010/main" val="428991772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a:extLst>
              <a:ext uri="{FF2B5EF4-FFF2-40B4-BE49-F238E27FC236}">
                <a16:creationId xmlns:a16="http://schemas.microsoft.com/office/drawing/2014/main" id="{D4FE174E-2317-44E2-B442-AA0F3FFB6A62}"/>
              </a:ext>
            </a:extLst>
          </p:cNvPr>
          <p:cNvSpPr txBox="1"/>
          <p:nvPr/>
        </p:nvSpPr>
        <p:spPr>
          <a:xfrm>
            <a:off x="524422" y="409547"/>
            <a:ext cx="7278146" cy="646331"/>
          </a:xfrm>
          <a:prstGeom prst="rect">
            <a:avLst/>
          </a:prstGeom>
          <a:noFill/>
        </p:spPr>
        <p:txBody>
          <a:bodyPr wrap="none" rtlCol="0">
            <a:spAutoFit/>
          </a:bodyPr>
          <a:lstStyle/>
          <a:p>
            <a:r>
              <a:rPr lang="de-CH" sz="3600" b="1" dirty="0"/>
              <a:t>Zweiter Besuch von Paulus in Korinth</a:t>
            </a:r>
            <a:endParaRPr lang="de-CH" sz="2600" b="1" dirty="0"/>
          </a:p>
        </p:txBody>
      </p:sp>
      <p:graphicFrame>
        <p:nvGraphicFramePr>
          <p:cNvPr id="2" name="Tabelle 1">
            <a:extLst>
              <a:ext uri="{FF2B5EF4-FFF2-40B4-BE49-F238E27FC236}">
                <a16:creationId xmlns:a16="http://schemas.microsoft.com/office/drawing/2014/main" id="{2D43BDE1-3C17-4941-BE6E-AFF6E03E7AC6}"/>
              </a:ext>
            </a:extLst>
          </p:cNvPr>
          <p:cNvGraphicFramePr>
            <a:graphicFrameLocks noGrp="1"/>
          </p:cNvGraphicFramePr>
          <p:nvPr>
            <p:extLst>
              <p:ext uri="{D42A27DB-BD31-4B8C-83A1-F6EECF244321}">
                <p14:modId xmlns:p14="http://schemas.microsoft.com/office/powerpoint/2010/main" val="1488143732"/>
              </p:ext>
            </p:extLst>
          </p:nvPr>
        </p:nvGraphicFramePr>
        <p:xfrm>
          <a:off x="167054" y="1068441"/>
          <a:ext cx="11781691" cy="2944310"/>
        </p:xfrm>
        <a:graphic>
          <a:graphicData uri="http://schemas.openxmlformats.org/drawingml/2006/table">
            <a:tbl>
              <a:tblPr firstRow="1" firstCol="1" bandRow="1">
                <a:tableStyleId>{5C22544A-7EE6-4342-B048-85BDC9FD1C3A}</a:tableStyleId>
              </a:tblPr>
              <a:tblGrid>
                <a:gridCol w="1493867">
                  <a:extLst>
                    <a:ext uri="{9D8B030D-6E8A-4147-A177-3AD203B41FA5}">
                      <a16:colId xmlns:a16="http://schemas.microsoft.com/office/drawing/2014/main" val="4284106685"/>
                    </a:ext>
                  </a:extLst>
                </a:gridCol>
                <a:gridCol w="10287824">
                  <a:extLst>
                    <a:ext uri="{9D8B030D-6E8A-4147-A177-3AD203B41FA5}">
                      <a16:colId xmlns:a16="http://schemas.microsoft.com/office/drawing/2014/main" val="3180736783"/>
                    </a:ext>
                  </a:extLst>
                </a:gridCol>
              </a:tblGrid>
              <a:tr h="800412">
                <a:tc>
                  <a:txBody>
                    <a:bodyPr/>
                    <a:lstStyle/>
                    <a:p>
                      <a:pPr>
                        <a:lnSpc>
                          <a:spcPct val="150000"/>
                        </a:lnSpc>
                        <a:spcAft>
                          <a:spcPts val="0"/>
                        </a:spcAft>
                      </a:pPr>
                      <a:r>
                        <a:rPr lang="de-CH" sz="2200">
                          <a:effectLst/>
                        </a:rPr>
                        <a:t>Was:</a:t>
                      </a:r>
                      <a:endParaRPr lang="de-CH" sz="2200">
                        <a:effectLst/>
                        <a:latin typeface="Arial" panose="020B0604020202020204" pitchFamily="34" charset="0"/>
                        <a:ea typeface="Times New Roman" panose="02020603050405020304" pitchFamily="18" charset="0"/>
                        <a:cs typeface="Times New Roman" panose="02020603050405020304" pitchFamily="18" charset="0"/>
                      </a:endParaRPr>
                    </a:p>
                  </a:txBody>
                  <a:tcPr marL="126937" marR="126937" marT="0" marB="0"/>
                </a:tc>
                <a:tc>
                  <a:txBody>
                    <a:bodyPr/>
                    <a:lstStyle/>
                    <a:p>
                      <a:pPr>
                        <a:spcAft>
                          <a:spcPts val="0"/>
                        </a:spcAft>
                      </a:pPr>
                      <a:r>
                        <a:rPr lang="de-CH" sz="2200" b="0">
                          <a:solidFill>
                            <a:schemeClr val="tx1"/>
                          </a:solidFill>
                          <a:effectLst/>
                        </a:rPr>
                        <a:t>Dieser Zwischenbesuch ist nicht erwähnt in der Apg. Er wird auch der "kurze und schmerzliche" Besuch des Paulus genannt.</a:t>
                      </a:r>
                      <a:endParaRPr lang="de-CH" sz="2200" b="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6937" marR="126937" marT="0" marB="0">
                    <a:solidFill>
                      <a:schemeClr val="bg1"/>
                    </a:solidFill>
                  </a:tcPr>
                </a:tc>
                <a:extLst>
                  <a:ext uri="{0D108BD9-81ED-4DB2-BD59-A6C34878D82A}">
                    <a16:rowId xmlns:a16="http://schemas.microsoft.com/office/drawing/2014/main" val="40864769"/>
                  </a:ext>
                </a:extLst>
              </a:tr>
              <a:tr h="1599712">
                <a:tc>
                  <a:txBody>
                    <a:bodyPr/>
                    <a:lstStyle/>
                    <a:p>
                      <a:pPr>
                        <a:lnSpc>
                          <a:spcPct val="150000"/>
                        </a:lnSpc>
                        <a:spcAft>
                          <a:spcPts val="0"/>
                        </a:spcAft>
                      </a:pPr>
                      <a:r>
                        <a:rPr lang="de-CH" sz="2200">
                          <a:effectLst/>
                        </a:rPr>
                        <a:t>Referenz:</a:t>
                      </a:r>
                      <a:endParaRPr lang="de-CH" sz="2200">
                        <a:effectLst/>
                        <a:latin typeface="Arial" panose="020B0604020202020204" pitchFamily="34" charset="0"/>
                        <a:ea typeface="Times New Roman" panose="02020603050405020304" pitchFamily="18" charset="0"/>
                        <a:cs typeface="Times New Roman" panose="02020603050405020304" pitchFamily="18" charset="0"/>
                      </a:endParaRPr>
                    </a:p>
                  </a:txBody>
                  <a:tcPr marL="126937" marR="126937" marT="0" marB="0"/>
                </a:tc>
                <a:tc>
                  <a:txBody>
                    <a:bodyPr/>
                    <a:lstStyle/>
                    <a:p>
                      <a:pPr>
                        <a:spcAft>
                          <a:spcPts val="0"/>
                        </a:spcAft>
                      </a:pPr>
                      <a:r>
                        <a:rPr lang="de-CH" sz="2200" b="0">
                          <a:solidFill>
                            <a:schemeClr val="tx1"/>
                          </a:solidFill>
                          <a:effectLst/>
                        </a:rPr>
                        <a:t>"</a:t>
                      </a:r>
                      <a:r>
                        <a:rPr lang="de-DE" sz="2200" b="0">
                          <a:solidFill>
                            <a:schemeClr val="tx1"/>
                          </a:solidFill>
                          <a:effectLst/>
                        </a:rPr>
                        <a:t>Zum dritten Mal komme ich jetzt zu euch: Durch zweier oder dreier Zeugen Mund wird jede Sache festgestellt werden. Ich habe es im Voraus gesagt und sage es im Voraus, wie das zweite Mal anwesend, so auch jetzt abwesend, denen, die vorher gesündigt haben, und allen Übrigen, dass, wenn ich wiederkomme, ich nicht schonen werde." </a:t>
                      </a:r>
                      <a:r>
                        <a:rPr lang="de-CH" sz="2200" b="0">
                          <a:solidFill>
                            <a:schemeClr val="tx1"/>
                          </a:solidFill>
                          <a:effectLst/>
                        </a:rPr>
                        <a:t>(2Kor 13,1)</a:t>
                      </a:r>
                      <a:endParaRPr lang="de-CH" sz="2200" b="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6937" marR="126937" marT="0" marB="0">
                    <a:solidFill>
                      <a:schemeClr val="bg1"/>
                    </a:solidFill>
                  </a:tcPr>
                </a:tc>
                <a:extLst>
                  <a:ext uri="{0D108BD9-81ED-4DB2-BD59-A6C34878D82A}">
                    <a16:rowId xmlns:a16="http://schemas.microsoft.com/office/drawing/2014/main" val="566169254"/>
                  </a:ext>
                </a:extLst>
              </a:tr>
              <a:tr h="544186">
                <a:tc>
                  <a:txBody>
                    <a:bodyPr/>
                    <a:lstStyle/>
                    <a:p>
                      <a:pPr>
                        <a:lnSpc>
                          <a:spcPct val="150000"/>
                        </a:lnSpc>
                        <a:spcAft>
                          <a:spcPts val="0"/>
                        </a:spcAft>
                      </a:pPr>
                      <a:r>
                        <a:rPr lang="de-CH" sz="2200">
                          <a:effectLst/>
                        </a:rPr>
                        <a:t>Wann:</a:t>
                      </a:r>
                      <a:endParaRPr lang="de-CH" sz="2200">
                        <a:effectLst/>
                        <a:latin typeface="Arial" panose="020B0604020202020204" pitchFamily="34" charset="0"/>
                        <a:ea typeface="Times New Roman" panose="02020603050405020304" pitchFamily="18" charset="0"/>
                        <a:cs typeface="Times New Roman" panose="02020603050405020304" pitchFamily="18" charset="0"/>
                      </a:endParaRPr>
                    </a:p>
                  </a:txBody>
                  <a:tcPr marL="126937" marR="126937" marT="0" marB="0"/>
                </a:tc>
                <a:tc>
                  <a:txBody>
                    <a:bodyPr/>
                    <a:lstStyle/>
                    <a:p>
                      <a:pPr>
                        <a:spcAft>
                          <a:spcPts val="0"/>
                        </a:spcAft>
                      </a:pPr>
                      <a:endParaRPr lang="de-CH" sz="800" b="0" dirty="0">
                        <a:solidFill>
                          <a:schemeClr val="tx1"/>
                        </a:solidFill>
                        <a:effectLst/>
                      </a:endParaRPr>
                    </a:p>
                    <a:p>
                      <a:pPr>
                        <a:spcAft>
                          <a:spcPts val="0"/>
                        </a:spcAft>
                      </a:pPr>
                      <a:r>
                        <a:rPr lang="de-CH" sz="2200" b="0" dirty="0">
                          <a:solidFill>
                            <a:schemeClr val="tx1"/>
                          </a:solidFill>
                          <a:effectLst/>
                        </a:rPr>
                        <a:t>Während seiner Zeit in Ephesus. Ca. 54 n.Chr.</a:t>
                      </a:r>
                      <a:endParaRPr lang="de-CH" sz="22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6937" marR="126937" marT="0" marB="0">
                    <a:solidFill>
                      <a:schemeClr val="bg1"/>
                    </a:solidFill>
                  </a:tcPr>
                </a:tc>
                <a:extLst>
                  <a:ext uri="{0D108BD9-81ED-4DB2-BD59-A6C34878D82A}">
                    <a16:rowId xmlns:a16="http://schemas.microsoft.com/office/drawing/2014/main" val="80721244"/>
                  </a:ext>
                </a:extLst>
              </a:tr>
            </a:tbl>
          </a:graphicData>
        </a:graphic>
      </p:graphicFrame>
    </p:spTree>
    <p:extLst>
      <p:ext uri="{BB962C8B-B14F-4D97-AF65-F5344CB8AC3E}">
        <p14:creationId xmlns:p14="http://schemas.microsoft.com/office/powerpoint/2010/main" val="377122608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a:extLst>
              <a:ext uri="{FF2B5EF4-FFF2-40B4-BE49-F238E27FC236}">
                <a16:creationId xmlns:a16="http://schemas.microsoft.com/office/drawing/2014/main" id="{D4FE174E-2317-44E2-B442-AA0F3FFB6A62}"/>
              </a:ext>
            </a:extLst>
          </p:cNvPr>
          <p:cNvSpPr txBox="1"/>
          <p:nvPr/>
        </p:nvSpPr>
        <p:spPr>
          <a:xfrm>
            <a:off x="524422" y="409547"/>
            <a:ext cx="7278146" cy="646331"/>
          </a:xfrm>
          <a:prstGeom prst="rect">
            <a:avLst/>
          </a:prstGeom>
          <a:noFill/>
        </p:spPr>
        <p:txBody>
          <a:bodyPr wrap="none" rtlCol="0">
            <a:spAutoFit/>
          </a:bodyPr>
          <a:lstStyle/>
          <a:p>
            <a:r>
              <a:rPr lang="de-CH" sz="3600" b="1" dirty="0"/>
              <a:t>Zweiter Besuch von Paulus in Korinth</a:t>
            </a:r>
            <a:endParaRPr lang="de-CH" sz="2600" b="1" dirty="0"/>
          </a:p>
        </p:txBody>
      </p:sp>
      <p:graphicFrame>
        <p:nvGraphicFramePr>
          <p:cNvPr id="2" name="Tabelle 1">
            <a:extLst>
              <a:ext uri="{FF2B5EF4-FFF2-40B4-BE49-F238E27FC236}">
                <a16:creationId xmlns:a16="http://schemas.microsoft.com/office/drawing/2014/main" id="{2D43BDE1-3C17-4941-BE6E-AFF6E03E7AC6}"/>
              </a:ext>
            </a:extLst>
          </p:cNvPr>
          <p:cNvGraphicFramePr>
            <a:graphicFrameLocks noGrp="1"/>
          </p:cNvGraphicFramePr>
          <p:nvPr>
            <p:extLst>
              <p:ext uri="{D42A27DB-BD31-4B8C-83A1-F6EECF244321}">
                <p14:modId xmlns:p14="http://schemas.microsoft.com/office/powerpoint/2010/main" val="910204733"/>
              </p:ext>
            </p:extLst>
          </p:nvPr>
        </p:nvGraphicFramePr>
        <p:xfrm>
          <a:off x="167054" y="1068441"/>
          <a:ext cx="11781691" cy="4136605"/>
        </p:xfrm>
        <a:graphic>
          <a:graphicData uri="http://schemas.openxmlformats.org/drawingml/2006/table">
            <a:tbl>
              <a:tblPr firstRow="1" firstCol="1" bandRow="1">
                <a:tableStyleId>{5C22544A-7EE6-4342-B048-85BDC9FD1C3A}</a:tableStyleId>
              </a:tblPr>
              <a:tblGrid>
                <a:gridCol w="1493867">
                  <a:extLst>
                    <a:ext uri="{9D8B030D-6E8A-4147-A177-3AD203B41FA5}">
                      <a16:colId xmlns:a16="http://schemas.microsoft.com/office/drawing/2014/main" val="4284106685"/>
                    </a:ext>
                  </a:extLst>
                </a:gridCol>
                <a:gridCol w="10287824">
                  <a:extLst>
                    <a:ext uri="{9D8B030D-6E8A-4147-A177-3AD203B41FA5}">
                      <a16:colId xmlns:a16="http://schemas.microsoft.com/office/drawing/2014/main" val="3180736783"/>
                    </a:ext>
                  </a:extLst>
                </a:gridCol>
              </a:tblGrid>
              <a:tr h="800412">
                <a:tc>
                  <a:txBody>
                    <a:bodyPr/>
                    <a:lstStyle/>
                    <a:p>
                      <a:pPr>
                        <a:lnSpc>
                          <a:spcPct val="150000"/>
                        </a:lnSpc>
                        <a:spcAft>
                          <a:spcPts val="0"/>
                        </a:spcAft>
                      </a:pPr>
                      <a:r>
                        <a:rPr lang="de-CH" sz="2200">
                          <a:effectLst/>
                        </a:rPr>
                        <a:t>Was:</a:t>
                      </a:r>
                      <a:endParaRPr lang="de-CH" sz="2200">
                        <a:effectLst/>
                        <a:latin typeface="Arial" panose="020B0604020202020204" pitchFamily="34" charset="0"/>
                        <a:ea typeface="Times New Roman" panose="02020603050405020304" pitchFamily="18" charset="0"/>
                        <a:cs typeface="Times New Roman" panose="02020603050405020304" pitchFamily="18" charset="0"/>
                      </a:endParaRPr>
                    </a:p>
                  </a:txBody>
                  <a:tcPr marL="126937" marR="126937" marT="0" marB="0"/>
                </a:tc>
                <a:tc>
                  <a:txBody>
                    <a:bodyPr/>
                    <a:lstStyle/>
                    <a:p>
                      <a:pPr>
                        <a:spcAft>
                          <a:spcPts val="0"/>
                        </a:spcAft>
                      </a:pPr>
                      <a:r>
                        <a:rPr lang="de-CH" sz="2200" b="0">
                          <a:solidFill>
                            <a:schemeClr val="tx1"/>
                          </a:solidFill>
                          <a:effectLst/>
                        </a:rPr>
                        <a:t>Dieser Zwischenbesuch ist nicht erwähnt in der Apg. Er wird auch der "kurze und schmerzliche" Besuch des Paulus genannt.</a:t>
                      </a:r>
                      <a:endParaRPr lang="de-CH" sz="2200" b="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6937" marR="126937" marT="0" marB="0">
                    <a:solidFill>
                      <a:schemeClr val="bg1"/>
                    </a:solidFill>
                  </a:tcPr>
                </a:tc>
                <a:extLst>
                  <a:ext uri="{0D108BD9-81ED-4DB2-BD59-A6C34878D82A}">
                    <a16:rowId xmlns:a16="http://schemas.microsoft.com/office/drawing/2014/main" val="40864769"/>
                  </a:ext>
                </a:extLst>
              </a:tr>
              <a:tr h="1599712">
                <a:tc>
                  <a:txBody>
                    <a:bodyPr/>
                    <a:lstStyle/>
                    <a:p>
                      <a:pPr>
                        <a:lnSpc>
                          <a:spcPct val="150000"/>
                        </a:lnSpc>
                        <a:spcAft>
                          <a:spcPts val="0"/>
                        </a:spcAft>
                      </a:pPr>
                      <a:r>
                        <a:rPr lang="de-CH" sz="2200">
                          <a:effectLst/>
                        </a:rPr>
                        <a:t>Referenz:</a:t>
                      </a:r>
                      <a:endParaRPr lang="de-CH" sz="2200">
                        <a:effectLst/>
                        <a:latin typeface="Arial" panose="020B0604020202020204" pitchFamily="34" charset="0"/>
                        <a:ea typeface="Times New Roman" panose="02020603050405020304" pitchFamily="18" charset="0"/>
                        <a:cs typeface="Times New Roman" panose="02020603050405020304" pitchFamily="18" charset="0"/>
                      </a:endParaRPr>
                    </a:p>
                  </a:txBody>
                  <a:tcPr marL="126937" marR="126937" marT="0" marB="0"/>
                </a:tc>
                <a:tc>
                  <a:txBody>
                    <a:bodyPr/>
                    <a:lstStyle/>
                    <a:p>
                      <a:pPr>
                        <a:spcAft>
                          <a:spcPts val="0"/>
                        </a:spcAft>
                      </a:pPr>
                      <a:r>
                        <a:rPr lang="de-CH" sz="2200" b="0">
                          <a:solidFill>
                            <a:schemeClr val="tx1"/>
                          </a:solidFill>
                          <a:effectLst/>
                        </a:rPr>
                        <a:t>"</a:t>
                      </a:r>
                      <a:r>
                        <a:rPr lang="de-DE" sz="2200" b="0">
                          <a:solidFill>
                            <a:schemeClr val="tx1"/>
                          </a:solidFill>
                          <a:effectLst/>
                        </a:rPr>
                        <a:t>Zum dritten Mal komme ich jetzt zu euch: Durch zweier oder dreier Zeugen Mund wird jede Sache festgestellt werden. Ich habe es im Voraus gesagt und sage es im Voraus, wie das zweite Mal anwesend, so auch jetzt abwesend, denen, die vorher gesündigt haben, und allen Übrigen, dass, wenn ich wiederkomme, ich nicht schonen werde." </a:t>
                      </a:r>
                      <a:r>
                        <a:rPr lang="de-CH" sz="2200" b="0">
                          <a:solidFill>
                            <a:schemeClr val="tx1"/>
                          </a:solidFill>
                          <a:effectLst/>
                        </a:rPr>
                        <a:t>(2Kor 13,1)</a:t>
                      </a:r>
                      <a:endParaRPr lang="de-CH" sz="2200" b="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6937" marR="126937" marT="0" marB="0">
                    <a:solidFill>
                      <a:schemeClr val="bg1"/>
                    </a:solidFill>
                  </a:tcPr>
                </a:tc>
                <a:extLst>
                  <a:ext uri="{0D108BD9-81ED-4DB2-BD59-A6C34878D82A}">
                    <a16:rowId xmlns:a16="http://schemas.microsoft.com/office/drawing/2014/main" val="566169254"/>
                  </a:ext>
                </a:extLst>
              </a:tr>
              <a:tr h="544186">
                <a:tc>
                  <a:txBody>
                    <a:bodyPr/>
                    <a:lstStyle/>
                    <a:p>
                      <a:pPr>
                        <a:lnSpc>
                          <a:spcPct val="150000"/>
                        </a:lnSpc>
                        <a:spcAft>
                          <a:spcPts val="0"/>
                        </a:spcAft>
                      </a:pPr>
                      <a:r>
                        <a:rPr lang="de-CH" sz="2200">
                          <a:effectLst/>
                        </a:rPr>
                        <a:t>Wann:</a:t>
                      </a:r>
                      <a:endParaRPr lang="de-CH" sz="2200">
                        <a:effectLst/>
                        <a:latin typeface="Arial" panose="020B0604020202020204" pitchFamily="34" charset="0"/>
                        <a:ea typeface="Times New Roman" panose="02020603050405020304" pitchFamily="18" charset="0"/>
                        <a:cs typeface="Times New Roman" panose="02020603050405020304" pitchFamily="18" charset="0"/>
                      </a:endParaRPr>
                    </a:p>
                  </a:txBody>
                  <a:tcPr marL="126937" marR="126937" marT="0" marB="0"/>
                </a:tc>
                <a:tc>
                  <a:txBody>
                    <a:bodyPr/>
                    <a:lstStyle/>
                    <a:p>
                      <a:pPr>
                        <a:spcAft>
                          <a:spcPts val="0"/>
                        </a:spcAft>
                      </a:pPr>
                      <a:endParaRPr lang="de-CH" sz="800" b="0" dirty="0">
                        <a:solidFill>
                          <a:schemeClr val="tx1"/>
                        </a:solidFill>
                        <a:effectLst/>
                      </a:endParaRPr>
                    </a:p>
                    <a:p>
                      <a:pPr>
                        <a:spcAft>
                          <a:spcPts val="0"/>
                        </a:spcAft>
                      </a:pPr>
                      <a:r>
                        <a:rPr lang="de-CH" sz="2200" b="0" dirty="0">
                          <a:solidFill>
                            <a:schemeClr val="tx1"/>
                          </a:solidFill>
                          <a:effectLst/>
                        </a:rPr>
                        <a:t>Während seiner Zeit in Ephesus. Ca. 52 / 53 n.Chr.</a:t>
                      </a:r>
                      <a:endParaRPr lang="de-CH" sz="22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6937" marR="126937" marT="0" marB="0">
                    <a:solidFill>
                      <a:schemeClr val="bg1"/>
                    </a:solidFill>
                  </a:tcPr>
                </a:tc>
                <a:extLst>
                  <a:ext uri="{0D108BD9-81ED-4DB2-BD59-A6C34878D82A}">
                    <a16:rowId xmlns:a16="http://schemas.microsoft.com/office/drawing/2014/main" val="80721244"/>
                  </a:ext>
                </a:extLst>
              </a:tr>
              <a:tr h="1192295">
                <a:tc>
                  <a:txBody>
                    <a:bodyPr/>
                    <a:lstStyle/>
                    <a:p>
                      <a:pPr>
                        <a:lnSpc>
                          <a:spcPct val="150000"/>
                        </a:lnSpc>
                        <a:spcAft>
                          <a:spcPts val="0"/>
                        </a:spcAft>
                      </a:pPr>
                      <a:r>
                        <a:rPr lang="de-CH" sz="2200">
                          <a:effectLst/>
                        </a:rPr>
                        <a:t>Warum:</a:t>
                      </a:r>
                      <a:endParaRPr lang="de-CH" sz="2200">
                        <a:effectLst/>
                        <a:latin typeface="Arial" panose="020B0604020202020204" pitchFamily="34" charset="0"/>
                        <a:ea typeface="Times New Roman" panose="02020603050405020304" pitchFamily="18" charset="0"/>
                        <a:cs typeface="Times New Roman" panose="02020603050405020304" pitchFamily="18" charset="0"/>
                      </a:endParaRPr>
                    </a:p>
                  </a:txBody>
                  <a:tcPr marL="126937" marR="126937" marT="0" marB="0"/>
                </a:tc>
                <a:tc>
                  <a:txBody>
                    <a:bodyPr/>
                    <a:lstStyle/>
                    <a:p>
                      <a:pPr>
                        <a:spcAft>
                          <a:spcPts val="0"/>
                        </a:spcAft>
                      </a:pPr>
                      <a:r>
                        <a:rPr lang="de-CH" sz="2200" b="0" dirty="0">
                          <a:solidFill>
                            <a:schemeClr val="tx1"/>
                          </a:solidFill>
                          <a:effectLst/>
                        </a:rPr>
                        <a:t>Von Timotheus wurde dem Paulus berichtet, dass die Probleme der Korinther trotz seines Briefes schlimmer geworden sind. </a:t>
                      </a:r>
                      <a:r>
                        <a:rPr lang="de-DE" sz="2200" b="0" dirty="0">
                          <a:solidFill>
                            <a:schemeClr val="tx1"/>
                          </a:solidFill>
                          <a:effectLst/>
                        </a:rPr>
                        <a:t>Paulus entschliesst sich, durch einen Blitzbesuch von Ephesus aus die Lage wieder in den Griff zu bekommen.</a:t>
                      </a:r>
                      <a:endParaRPr lang="de-CH" sz="22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6937" marR="126937" marT="0" marB="0">
                    <a:solidFill>
                      <a:schemeClr val="bg1"/>
                    </a:solidFill>
                  </a:tcPr>
                </a:tc>
                <a:extLst>
                  <a:ext uri="{0D108BD9-81ED-4DB2-BD59-A6C34878D82A}">
                    <a16:rowId xmlns:a16="http://schemas.microsoft.com/office/drawing/2014/main" val="1128979926"/>
                  </a:ext>
                </a:extLst>
              </a:tr>
            </a:tbl>
          </a:graphicData>
        </a:graphic>
      </p:graphicFrame>
    </p:spTree>
    <p:extLst>
      <p:ext uri="{BB962C8B-B14F-4D97-AF65-F5344CB8AC3E}">
        <p14:creationId xmlns:p14="http://schemas.microsoft.com/office/powerpoint/2010/main" val="16276071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a:extLst>
              <a:ext uri="{FF2B5EF4-FFF2-40B4-BE49-F238E27FC236}">
                <a16:creationId xmlns:a16="http://schemas.microsoft.com/office/drawing/2014/main" id="{D4FE174E-2317-44E2-B442-AA0F3FFB6A62}"/>
              </a:ext>
            </a:extLst>
          </p:cNvPr>
          <p:cNvSpPr txBox="1"/>
          <p:nvPr/>
        </p:nvSpPr>
        <p:spPr>
          <a:xfrm>
            <a:off x="524422" y="409547"/>
            <a:ext cx="7278146" cy="646331"/>
          </a:xfrm>
          <a:prstGeom prst="rect">
            <a:avLst/>
          </a:prstGeom>
          <a:noFill/>
        </p:spPr>
        <p:txBody>
          <a:bodyPr wrap="none" rtlCol="0">
            <a:spAutoFit/>
          </a:bodyPr>
          <a:lstStyle/>
          <a:p>
            <a:r>
              <a:rPr lang="de-CH" sz="3600" b="1" dirty="0"/>
              <a:t>Zweiter Besuch von Paulus in Korinth</a:t>
            </a:r>
            <a:endParaRPr lang="de-CH" sz="2600" b="1" dirty="0"/>
          </a:p>
        </p:txBody>
      </p:sp>
      <p:graphicFrame>
        <p:nvGraphicFramePr>
          <p:cNvPr id="2" name="Tabelle 1">
            <a:extLst>
              <a:ext uri="{FF2B5EF4-FFF2-40B4-BE49-F238E27FC236}">
                <a16:creationId xmlns:a16="http://schemas.microsoft.com/office/drawing/2014/main" id="{2D43BDE1-3C17-4941-BE6E-AFF6E03E7AC6}"/>
              </a:ext>
            </a:extLst>
          </p:cNvPr>
          <p:cNvGraphicFramePr>
            <a:graphicFrameLocks noGrp="1"/>
          </p:cNvGraphicFramePr>
          <p:nvPr/>
        </p:nvGraphicFramePr>
        <p:xfrm>
          <a:off x="167054" y="1068441"/>
          <a:ext cx="11781691" cy="5300199"/>
        </p:xfrm>
        <a:graphic>
          <a:graphicData uri="http://schemas.openxmlformats.org/drawingml/2006/table">
            <a:tbl>
              <a:tblPr firstRow="1" firstCol="1" bandRow="1">
                <a:tableStyleId>{5C22544A-7EE6-4342-B048-85BDC9FD1C3A}</a:tableStyleId>
              </a:tblPr>
              <a:tblGrid>
                <a:gridCol w="1493867">
                  <a:extLst>
                    <a:ext uri="{9D8B030D-6E8A-4147-A177-3AD203B41FA5}">
                      <a16:colId xmlns:a16="http://schemas.microsoft.com/office/drawing/2014/main" val="4284106685"/>
                    </a:ext>
                  </a:extLst>
                </a:gridCol>
                <a:gridCol w="10287824">
                  <a:extLst>
                    <a:ext uri="{9D8B030D-6E8A-4147-A177-3AD203B41FA5}">
                      <a16:colId xmlns:a16="http://schemas.microsoft.com/office/drawing/2014/main" val="3180736783"/>
                    </a:ext>
                  </a:extLst>
                </a:gridCol>
              </a:tblGrid>
              <a:tr h="800412">
                <a:tc>
                  <a:txBody>
                    <a:bodyPr/>
                    <a:lstStyle/>
                    <a:p>
                      <a:pPr>
                        <a:lnSpc>
                          <a:spcPct val="150000"/>
                        </a:lnSpc>
                        <a:spcAft>
                          <a:spcPts val="0"/>
                        </a:spcAft>
                      </a:pPr>
                      <a:r>
                        <a:rPr lang="de-CH" sz="2200">
                          <a:effectLst/>
                        </a:rPr>
                        <a:t>Was:</a:t>
                      </a:r>
                      <a:endParaRPr lang="de-CH" sz="2200">
                        <a:effectLst/>
                        <a:latin typeface="Arial" panose="020B0604020202020204" pitchFamily="34" charset="0"/>
                        <a:ea typeface="Times New Roman" panose="02020603050405020304" pitchFamily="18" charset="0"/>
                        <a:cs typeface="Times New Roman" panose="02020603050405020304" pitchFamily="18" charset="0"/>
                      </a:endParaRPr>
                    </a:p>
                  </a:txBody>
                  <a:tcPr marL="126937" marR="126937" marT="0" marB="0"/>
                </a:tc>
                <a:tc>
                  <a:txBody>
                    <a:bodyPr/>
                    <a:lstStyle/>
                    <a:p>
                      <a:pPr>
                        <a:spcAft>
                          <a:spcPts val="0"/>
                        </a:spcAft>
                      </a:pPr>
                      <a:r>
                        <a:rPr lang="de-CH" sz="2200" b="0">
                          <a:solidFill>
                            <a:schemeClr val="tx1"/>
                          </a:solidFill>
                          <a:effectLst/>
                        </a:rPr>
                        <a:t>Dieser Zwischenbesuch ist nicht erwähnt in der Apg. Er wird auch der "kurze und schmerzliche" Besuch des Paulus genannt.</a:t>
                      </a:r>
                      <a:endParaRPr lang="de-CH" sz="2200" b="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6937" marR="126937" marT="0" marB="0">
                    <a:solidFill>
                      <a:schemeClr val="bg1"/>
                    </a:solidFill>
                  </a:tcPr>
                </a:tc>
                <a:extLst>
                  <a:ext uri="{0D108BD9-81ED-4DB2-BD59-A6C34878D82A}">
                    <a16:rowId xmlns:a16="http://schemas.microsoft.com/office/drawing/2014/main" val="40864769"/>
                  </a:ext>
                </a:extLst>
              </a:tr>
              <a:tr h="1599712">
                <a:tc>
                  <a:txBody>
                    <a:bodyPr/>
                    <a:lstStyle/>
                    <a:p>
                      <a:pPr>
                        <a:lnSpc>
                          <a:spcPct val="150000"/>
                        </a:lnSpc>
                        <a:spcAft>
                          <a:spcPts val="0"/>
                        </a:spcAft>
                      </a:pPr>
                      <a:r>
                        <a:rPr lang="de-CH" sz="2200">
                          <a:effectLst/>
                        </a:rPr>
                        <a:t>Referenz:</a:t>
                      </a:r>
                      <a:endParaRPr lang="de-CH" sz="2200">
                        <a:effectLst/>
                        <a:latin typeface="Arial" panose="020B0604020202020204" pitchFamily="34" charset="0"/>
                        <a:ea typeface="Times New Roman" panose="02020603050405020304" pitchFamily="18" charset="0"/>
                        <a:cs typeface="Times New Roman" panose="02020603050405020304" pitchFamily="18" charset="0"/>
                      </a:endParaRPr>
                    </a:p>
                  </a:txBody>
                  <a:tcPr marL="126937" marR="126937" marT="0" marB="0"/>
                </a:tc>
                <a:tc>
                  <a:txBody>
                    <a:bodyPr/>
                    <a:lstStyle/>
                    <a:p>
                      <a:pPr>
                        <a:spcAft>
                          <a:spcPts val="0"/>
                        </a:spcAft>
                      </a:pPr>
                      <a:r>
                        <a:rPr lang="de-CH" sz="2200" b="0">
                          <a:solidFill>
                            <a:schemeClr val="tx1"/>
                          </a:solidFill>
                          <a:effectLst/>
                        </a:rPr>
                        <a:t>"</a:t>
                      </a:r>
                      <a:r>
                        <a:rPr lang="de-DE" sz="2200" b="0">
                          <a:solidFill>
                            <a:schemeClr val="tx1"/>
                          </a:solidFill>
                          <a:effectLst/>
                        </a:rPr>
                        <a:t>Zum dritten Mal komme ich jetzt zu euch: Durch zweier oder dreier Zeugen Mund wird jede Sache festgestellt werden. Ich habe es im Voraus gesagt und sage es im Voraus, wie das zweite Mal anwesend, so auch jetzt abwesend, denen, die vorher gesündigt haben, und allen Übrigen, dass, wenn ich wiederkomme, ich nicht schonen werde." </a:t>
                      </a:r>
                      <a:r>
                        <a:rPr lang="de-CH" sz="2200" b="0">
                          <a:solidFill>
                            <a:schemeClr val="tx1"/>
                          </a:solidFill>
                          <a:effectLst/>
                        </a:rPr>
                        <a:t>(2Kor 13,1)</a:t>
                      </a:r>
                      <a:endParaRPr lang="de-CH" sz="2200" b="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6937" marR="126937" marT="0" marB="0">
                    <a:solidFill>
                      <a:schemeClr val="bg1"/>
                    </a:solidFill>
                  </a:tcPr>
                </a:tc>
                <a:extLst>
                  <a:ext uri="{0D108BD9-81ED-4DB2-BD59-A6C34878D82A}">
                    <a16:rowId xmlns:a16="http://schemas.microsoft.com/office/drawing/2014/main" val="566169254"/>
                  </a:ext>
                </a:extLst>
              </a:tr>
              <a:tr h="544186">
                <a:tc>
                  <a:txBody>
                    <a:bodyPr/>
                    <a:lstStyle/>
                    <a:p>
                      <a:pPr>
                        <a:lnSpc>
                          <a:spcPct val="150000"/>
                        </a:lnSpc>
                        <a:spcAft>
                          <a:spcPts val="0"/>
                        </a:spcAft>
                      </a:pPr>
                      <a:r>
                        <a:rPr lang="de-CH" sz="2200">
                          <a:effectLst/>
                        </a:rPr>
                        <a:t>Wann:</a:t>
                      </a:r>
                      <a:endParaRPr lang="de-CH" sz="2200">
                        <a:effectLst/>
                        <a:latin typeface="Arial" panose="020B0604020202020204" pitchFamily="34" charset="0"/>
                        <a:ea typeface="Times New Roman" panose="02020603050405020304" pitchFamily="18" charset="0"/>
                        <a:cs typeface="Times New Roman" panose="02020603050405020304" pitchFamily="18" charset="0"/>
                      </a:endParaRPr>
                    </a:p>
                  </a:txBody>
                  <a:tcPr marL="126937" marR="126937" marT="0" marB="0"/>
                </a:tc>
                <a:tc>
                  <a:txBody>
                    <a:bodyPr/>
                    <a:lstStyle/>
                    <a:p>
                      <a:pPr>
                        <a:spcAft>
                          <a:spcPts val="0"/>
                        </a:spcAft>
                      </a:pPr>
                      <a:endParaRPr lang="de-CH" sz="800" b="0" dirty="0">
                        <a:solidFill>
                          <a:schemeClr val="tx1"/>
                        </a:solidFill>
                        <a:effectLst/>
                      </a:endParaRPr>
                    </a:p>
                    <a:p>
                      <a:pPr>
                        <a:spcAft>
                          <a:spcPts val="0"/>
                        </a:spcAft>
                      </a:pPr>
                      <a:r>
                        <a:rPr lang="de-CH" sz="2200" b="0" dirty="0">
                          <a:solidFill>
                            <a:schemeClr val="tx1"/>
                          </a:solidFill>
                          <a:effectLst/>
                        </a:rPr>
                        <a:t>Während seiner Zeit in Ephesus. Ca. 52 / 53 n.Chr.</a:t>
                      </a:r>
                      <a:endParaRPr lang="de-CH" sz="22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6937" marR="126937" marT="0" marB="0">
                    <a:solidFill>
                      <a:schemeClr val="bg1"/>
                    </a:solidFill>
                  </a:tcPr>
                </a:tc>
                <a:extLst>
                  <a:ext uri="{0D108BD9-81ED-4DB2-BD59-A6C34878D82A}">
                    <a16:rowId xmlns:a16="http://schemas.microsoft.com/office/drawing/2014/main" val="80721244"/>
                  </a:ext>
                </a:extLst>
              </a:tr>
              <a:tr h="1192295">
                <a:tc>
                  <a:txBody>
                    <a:bodyPr/>
                    <a:lstStyle/>
                    <a:p>
                      <a:pPr>
                        <a:lnSpc>
                          <a:spcPct val="150000"/>
                        </a:lnSpc>
                        <a:spcAft>
                          <a:spcPts val="0"/>
                        </a:spcAft>
                      </a:pPr>
                      <a:r>
                        <a:rPr lang="de-CH" sz="2200">
                          <a:effectLst/>
                        </a:rPr>
                        <a:t>Warum:</a:t>
                      </a:r>
                      <a:endParaRPr lang="de-CH" sz="2200">
                        <a:effectLst/>
                        <a:latin typeface="Arial" panose="020B0604020202020204" pitchFamily="34" charset="0"/>
                        <a:ea typeface="Times New Roman" panose="02020603050405020304" pitchFamily="18" charset="0"/>
                        <a:cs typeface="Times New Roman" panose="02020603050405020304" pitchFamily="18" charset="0"/>
                      </a:endParaRPr>
                    </a:p>
                  </a:txBody>
                  <a:tcPr marL="126937" marR="126937" marT="0" marB="0"/>
                </a:tc>
                <a:tc>
                  <a:txBody>
                    <a:bodyPr/>
                    <a:lstStyle/>
                    <a:p>
                      <a:pPr>
                        <a:spcAft>
                          <a:spcPts val="0"/>
                        </a:spcAft>
                      </a:pPr>
                      <a:r>
                        <a:rPr lang="de-CH" sz="2200" b="0" dirty="0">
                          <a:solidFill>
                            <a:schemeClr val="tx1"/>
                          </a:solidFill>
                          <a:effectLst/>
                        </a:rPr>
                        <a:t>Von Timotheus wurde dem Paulus berichtet, dass die Probleme der Korinther trotz seines Briefes schlimmer geworden sind. </a:t>
                      </a:r>
                      <a:r>
                        <a:rPr lang="de-DE" sz="2200" b="0" dirty="0">
                          <a:solidFill>
                            <a:schemeClr val="tx1"/>
                          </a:solidFill>
                          <a:effectLst/>
                        </a:rPr>
                        <a:t>Paulus entschliesst sich, durch einen Blitzbesuch von Ephesus aus die Lage wieder in den Griff zu bekommen.</a:t>
                      </a:r>
                      <a:endParaRPr lang="de-CH" sz="22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6937" marR="126937" marT="0" marB="0">
                    <a:solidFill>
                      <a:schemeClr val="bg1"/>
                    </a:solidFill>
                  </a:tcPr>
                </a:tc>
                <a:extLst>
                  <a:ext uri="{0D108BD9-81ED-4DB2-BD59-A6C34878D82A}">
                    <a16:rowId xmlns:a16="http://schemas.microsoft.com/office/drawing/2014/main" val="1128979926"/>
                  </a:ext>
                </a:extLst>
              </a:tr>
              <a:tr h="1163594">
                <a:tc>
                  <a:txBody>
                    <a:bodyPr/>
                    <a:lstStyle/>
                    <a:p>
                      <a:pPr>
                        <a:lnSpc>
                          <a:spcPct val="150000"/>
                        </a:lnSpc>
                        <a:spcAft>
                          <a:spcPts val="0"/>
                        </a:spcAft>
                      </a:pPr>
                      <a:r>
                        <a:rPr lang="de-CH" sz="2200">
                          <a:effectLst/>
                        </a:rPr>
                        <a:t>Folge:</a:t>
                      </a:r>
                      <a:endParaRPr lang="de-CH" sz="2200">
                        <a:effectLst/>
                        <a:latin typeface="Arial" panose="020B0604020202020204" pitchFamily="34" charset="0"/>
                        <a:ea typeface="Times New Roman" panose="02020603050405020304" pitchFamily="18" charset="0"/>
                        <a:cs typeface="Times New Roman" panose="02020603050405020304" pitchFamily="18" charset="0"/>
                      </a:endParaRPr>
                    </a:p>
                  </a:txBody>
                  <a:tcPr marL="126937" marR="126937" marT="0" marB="0"/>
                </a:tc>
                <a:tc>
                  <a:txBody>
                    <a:bodyPr/>
                    <a:lstStyle/>
                    <a:p>
                      <a:pPr>
                        <a:spcAft>
                          <a:spcPts val="0"/>
                        </a:spcAft>
                      </a:pPr>
                      <a:r>
                        <a:rPr lang="de-CH" sz="2200" b="0" dirty="0">
                          <a:solidFill>
                            <a:schemeClr val="tx1"/>
                          </a:solidFill>
                          <a:effectLst/>
                        </a:rPr>
                        <a:t>Dieser Besuch endete in einer "Katastrophe". Der Besuch war kurz und schmerzvoll. Selbsternannte Apostel widerstanden dem Paulus und beleidigten ihn. Die Rückendeckung für Paulus in der Gemeinde blieb aus.</a:t>
                      </a:r>
                      <a:endParaRPr lang="de-CH" sz="22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6937" marR="126937" marT="0" marB="0">
                    <a:solidFill>
                      <a:schemeClr val="bg1"/>
                    </a:solidFill>
                  </a:tcPr>
                </a:tc>
                <a:extLst>
                  <a:ext uri="{0D108BD9-81ED-4DB2-BD59-A6C34878D82A}">
                    <a16:rowId xmlns:a16="http://schemas.microsoft.com/office/drawing/2014/main" val="229128649"/>
                  </a:ext>
                </a:extLst>
              </a:tr>
            </a:tbl>
          </a:graphicData>
        </a:graphic>
      </p:graphicFrame>
    </p:spTree>
    <p:extLst>
      <p:ext uri="{BB962C8B-B14F-4D97-AF65-F5344CB8AC3E}">
        <p14:creationId xmlns:p14="http://schemas.microsoft.com/office/powerpoint/2010/main" val="9098576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a:extLst>
              <a:ext uri="{FF2B5EF4-FFF2-40B4-BE49-F238E27FC236}">
                <a16:creationId xmlns:a16="http://schemas.microsoft.com/office/drawing/2014/main" id="{D4FE174E-2317-44E2-B442-AA0F3FFB6A62}"/>
              </a:ext>
            </a:extLst>
          </p:cNvPr>
          <p:cNvSpPr txBox="1"/>
          <p:nvPr/>
        </p:nvSpPr>
        <p:spPr>
          <a:xfrm>
            <a:off x="524422" y="409547"/>
            <a:ext cx="4760534" cy="646331"/>
          </a:xfrm>
          <a:prstGeom prst="rect">
            <a:avLst/>
          </a:prstGeom>
          <a:noFill/>
        </p:spPr>
        <p:txBody>
          <a:bodyPr wrap="none" rtlCol="0">
            <a:spAutoFit/>
          </a:bodyPr>
          <a:lstStyle/>
          <a:p>
            <a:r>
              <a:rPr lang="de-CH" sz="3600" b="1" dirty="0"/>
              <a:t>3. Brief an die Korinther</a:t>
            </a:r>
            <a:endParaRPr lang="de-CH" sz="2600" b="1" dirty="0"/>
          </a:p>
        </p:txBody>
      </p:sp>
      <p:graphicFrame>
        <p:nvGraphicFramePr>
          <p:cNvPr id="2" name="Tabelle 1">
            <a:extLst>
              <a:ext uri="{FF2B5EF4-FFF2-40B4-BE49-F238E27FC236}">
                <a16:creationId xmlns:a16="http://schemas.microsoft.com/office/drawing/2014/main" id="{449F8F57-D02E-4141-B09F-A0F3BD2A6D2F}"/>
              </a:ext>
            </a:extLst>
          </p:cNvPr>
          <p:cNvGraphicFramePr>
            <a:graphicFrameLocks noGrp="1"/>
          </p:cNvGraphicFramePr>
          <p:nvPr>
            <p:extLst>
              <p:ext uri="{D42A27DB-BD31-4B8C-83A1-F6EECF244321}">
                <p14:modId xmlns:p14="http://schemas.microsoft.com/office/powerpoint/2010/main" val="4175939863"/>
              </p:ext>
            </p:extLst>
          </p:nvPr>
        </p:nvGraphicFramePr>
        <p:xfrm>
          <a:off x="202980" y="1173780"/>
          <a:ext cx="11786040" cy="1353121"/>
        </p:xfrm>
        <a:graphic>
          <a:graphicData uri="http://schemas.openxmlformats.org/drawingml/2006/table">
            <a:tbl>
              <a:tblPr firstRow="1" firstCol="1" bandRow="1">
                <a:tableStyleId>{5C22544A-7EE6-4342-B048-85BDC9FD1C3A}</a:tableStyleId>
              </a:tblPr>
              <a:tblGrid>
                <a:gridCol w="1564274">
                  <a:extLst>
                    <a:ext uri="{9D8B030D-6E8A-4147-A177-3AD203B41FA5}">
                      <a16:colId xmlns:a16="http://schemas.microsoft.com/office/drawing/2014/main" val="1719554061"/>
                    </a:ext>
                  </a:extLst>
                </a:gridCol>
                <a:gridCol w="10221766">
                  <a:extLst>
                    <a:ext uri="{9D8B030D-6E8A-4147-A177-3AD203B41FA5}">
                      <a16:colId xmlns:a16="http://schemas.microsoft.com/office/drawing/2014/main" val="575936963"/>
                    </a:ext>
                  </a:extLst>
                </a:gridCol>
              </a:tblGrid>
              <a:tr h="1353121">
                <a:tc>
                  <a:txBody>
                    <a:bodyPr/>
                    <a:lstStyle/>
                    <a:p>
                      <a:pPr>
                        <a:lnSpc>
                          <a:spcPct val="150000"/>
                        </a:lnSpc>
                        <a:spcAft>
                          <a:spcPts val="0"/>
                        </a:spcAft>
                      </a:pPr>
                      <a:r>
                        <a:rPr lang="de-CH" sz="2600">
                          <a:effectLst/>
                        </a:rPr>
                        <a:t>Was:</a:t>
                      </a:r>
                      <a:endParaRPr lang="de-CH" sz="2600">
                        <a:effectLst/>
                        <a:latin typeface="Arial" panose="020B0604020202020204" pitchFamily="34" charset="0"/>
                        <a:ea typeface="Times New Roman" panose="02020603050405020304" pitchFamily="18" charset="0"/>
                        <a:cs typeface="Times New Roman" panose="02020603050405020304" pitchFamily="18" charset="0"/>
                      </a:endParaRPr>
                    </a:p>
                  </a:txBody>
                  <a:tcPr marL="126984" marR="126984" marT="0" marB="0"/>
                </a:tc>
                <a:tc>
                  <a:txBody>
                    <a:bodyPr/>
                    <a:lstStyle/>
                    <a:p>
                      <a:pPr>
                        <a:spcAft>
                          <a:spcPts val="0"/>
                        </a:spcAft>
                      </a:pPr>
                      <a:endParaRPr lang="de-CH" sz="1000" b="0" dirty="0">
                        <a:solidFill>
                          <a:schemeClr val="tx1"/>
                        </a:solidFill>
                        <a:effectLst/>
                      </a:endParaRPr>
                    </a:p>
                    <a:p>
                      <a:pPr>
                        <a:spcAft>
                          <a:spcPts val="0"/>
                        </a:spcAft>
                      </a:pPr>
                      <a:r>
                        <a:rPr lang="de-CH" sz="2600" b="0" dirty="0">
                          <a:solidFill>
                            <a:schemeClr val="tx1"/>
                          </a:solidFill>
                          <a:effectLst/>
                        </a:rPr>
                        <a:t>Oft wird dieser Brief "Tränenbrief" genannt. Chronologisch ist es der dritte Brief des Paulus an die Korinther. (</a:t>
                      </a:r>
                      <a:r>
                        <a:rPr lang="de-DE" sz="2600" b="0" dirty="0">
                          <a:solidFill>
                            <a:schemeClr val="tx1"/>
                          </a:solidFill>
                          <a:effectLst/>
                        </a:rPr>
                        <a:t>Dieser Tränenbrief könnte im Wesentlichen mit 2Kor 10-13 identisch sein)</a:t>
                      </a:r>
                      <a:endParaRPr lang="de-CH" sz="26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6984" marR="126984" marT="0" marB="0">
                    <a:solidFill>
                      <a:schemeClr val="bg1"/>
                    </a:solidFill>
                  </a:tcPr>
                </a:tc>
                <a:extLst>
                  <a:ext uri="{0D108BD9-81ED-4DB2-BD59-A6C34878D82A}">
                    <a16:rowId xmlns:a16="http://schemas.microsoft.com/office/drawing/2014/main" val="2097961478"/>
                  </a:ext>
                </a:extLst>
              </a:tr>
            </a:tbl>
          </a:graphicData>
        </a:graphic>
      </p:graphicFrame>
    </p:spTree>
    <p:extLst>
      <p:ext uri="{BB962C8B-B14F-4D97-AF65-F5344CB8AC3E}">
        <p14:creationId xmlns:p14="http://schemas.microsoft.com/office/powerpoint/2010/main" val="361209714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a:extLst>
              <a:ext uri="{FF2B5EF4-FFF2-40B4-BE49-F238E27FC236}">
                <a16:creationId xmlns:a16="http://schemas.microsoft.com/office/drawing/2014/main" id="{D4FE174E-2317-44E2-B442-AA0F3FFB6A62}"/>
              </a:ext>
            </a:extLst>
          </p:cNvPr>
          <p:cNvSpPr txBox="1"/>
          <p:nvPr/>
        </p:nvSpPr>
        <p:spPr>
          <a:xfrm>
            <a:off x="524422" y="409547"/>
            <a:ext cx="4760534" cy="646331"/>
          </a:xfrm>
          <a:prstGeom prst="rect">
            <a:avLst/>
          </a:prstGeom>
          <a:noFill/>
        </p:spPr>
        <p:txBody>
          <a:bodyPr wrap="none" rtlCol="0">
            <a:spAutoFit/>
          </a:bodyPr>
          <a:lstStyle/>
          <a:p>
            <a:r>
              <a:rPr lang="de-CH" sz="3600" b="1" dirty="0"/>
              <a:t>3. Brief an die Korinther</a:t>
            </a:r>
            <a:endParaRPr lang="de-CH" sz="2600" b="1" dirty="0"/>
          </a:p>
        </p:txBody>
      </p:sp>
      <p:graphicFrame>
        <p:nvGraphicFramePr>
          <p:cNvPr id="2" name="Tabelle 1">
            <a:extLst>
              <a:ext uri="{FF2B5EF4-FFF2-40B4-BE49-F238E27FC236}">
                <a16:creationId xmlns:a16="http://schemas.microsoft.com/office/drawing/2014/main" id="{449F8F57-D02E-4141-B09F-A0F3BD2A6D2F}"/>
              </a:ext>
            </a:extLst>
          </p:cNvPr>
          <p:cNvGraphicFramePr>
            <a:graphicFrameLocks noGrp="1"/>
          </p:cNvGraphicFramePr>
          <p:nvPr>
            <p:extLst>
              <p:ext uri="{D42A27DB-BD31-4B8C-83A1-F6EECF244321}">
                <p14:modId xmlns:p14="http://schemas.microsoft.com/office/powerpoint/2010/main" val="1345004743"/>
              </p:ext>
            </p:extLst>
          </p:nvPr>
        </p:nvGraphicFramePr>
        <p:xfrm>
          <a:off x="202980" y="1173780"/>
          <a:ext cx="11786040" cy="3209070"/>
        </p:xfrm>
        <a:graphic>
          <a:graphicData uri="http://schemas.openxmlformats.org/drawingml/2006/table">
            <a:tbl>
              <a:tblPr firstRow="1" firstCol="1" bandRow="1">
                <a:tableStyleId>{5C22544A-7EE6-4342-B048-85BDC9FD1C3A}</a:tableStyleId>
              </a:tblPr>
              <a:tblGrid>
                <a:gridCol w="1564274">
                  <a:extLst>
                    <a:ext uri="{9D8B030D-6E8A-4147-A177-3AD203B41FA5}">
                      <a16:colId xmlns:a16="http://schemas.microsoft.com/office/drawing/2014/main" val="1719554061"/>
                    </a:ext>
                  </a:extLst>
                </a:gridCol>
                <a:gridCol w="10221766">
                  <a:extLst>
                    <a:ext uri="{9D8B030D-6E8A-4147-A177-3AD203B41FA5}">
                      <a16:colId xmlns:a16="http://schemas.microsoft.com/office/drawing/2014/main" val="575936963"/>
                    </a:ext>
                  </a:extLst>
                </a:gridCol>
              </a:tblGrid>
              <a:tr h="1353121">
                <a:tc>
                  <a:txBody>
                    <a:bodyPr/>
                    <a:lstStyle/>
                    <a:p>
                      <a:pPr>
                        <a:lnSpc>
                          <a:spcPct val="150000"/>
                        </a:lnSpc>
                        <a:spcAft>
                          <a:spcPts val="0"/>
                        </a:spcAft>
                      </a:pPr>
                      <a:r>
                        <a:rPr lang="de-CH" sz="2600">
                          <a:effectLst/>
                        </a:rPr>
                        <a:t>Was:</a:t>
                      </a:r>
                      <a:endParaRPr lang="de-CH" sz="2600">
                        <a:effectLst/>
                        <a:latin typeface="Arial" panose="020B0604020202020204" pitchFamily="34" charset="0"/>
                        <a:ea typeface="Times New Roman" panose="02020603050405020304" pitchFamily="18" charset="0"/>
                        <a:cs typeface="Times New Roman" panose="02020603050405020304" pitchFamily="18" charset="0"/>
                      </a:endParaRPr>
                    </a:p>
                  </a:txBody>
                  <a:tcPr marL="126984" marR="126984" marT="0" marB="0"/>
                </a:tc>
                <a:tc>
                  <a:txBody>
                    <a:bodyPr/>
                    <a:lstStyle/>
                    <a:p>
                      <a:pPr>
                        <a:spcAft>
                          <a:spcPts val="0"/>
                        </a:spcAft>
                      </a:pPr>
                      <a:endParaRPr lang="de-CH" sz="1000" b="0" dirty="0">
                        <a:solidFill>
                          <a:schemeClr val="tx1"/>
                        </a:solidFill>
                        <a:effectLst/>
                      </a:endParaRPr>
                    </a:p>
                    <a:p>
                      <a:pPr>
                        <a:spcAft>
                          <a:spcPts val="0"/>
                        </a:spcAft>
                      </a:pPr>
                      <a:r>
                        <a:rPr lang="de-CH" sz="2600" b="0" dirty="0">
                          <a:solidFill>
                            <a:schemeClr val="tx1"/>
                          </a:solidFill>
                          <a:effectLst/>
                        </a:rPr>
                        <a:t>Oft wird dieser Brief "Tränenbrief" genannt. Chronologisch ist es der dritte Brief des Paulus an die Korinther. (</a:t>
                      </a:r>
                      <a:r>
                        <a:rPr lang="de-DE" sz="2600" b="0" dirty="0">
                          <a:solidFill>
                            <a:schemeClr val="tx1"/>
                          </a:solidFill>
                          <a:effectLst/>
                        </a:rPr>
                        <a:t>Dieser Tränenbrief könnte im Wesentlichen mit 2Kor 10-13 identisch sein)</a:t>
                      </a:r>
                      <a:endParaRPr lang="de-CH" sz="26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6984" marR="126984" marT="0" marB="0">
                    <a:solidFill>
                      <a:schemeClr val="bg1"/>
                    </a:solidFill>
                  </a:tcPr>
                </a:tc>
                <a:extLst>
                  <a:ext uri="{0D108BD9-81ED-4DB2-BD59-A6C34878D82A}">
                    <a16:rowId xmlns:a16="http://schemas.microsoft.com/office/drawing/2014/main" val="2097961478"/>
                  </a:ext>
                </a:extLst>
              </a:tr>
              <a:tr h="1855949">
                <a:tc>
                  <a:txBody>
                    <a:bodyPr/>
                    <a:lstStyle/>
                    <a:p>
                      <a:pPr>
                        <a:lnSpc>
                          <a:spcPct val="150000"/>
                        </a:lnSpc>
                        <a:spcAft>
                          <a:spcPts val="0"/>
                        </a:spcAft>
                      </a:pPr>
                      <a:r>
                        <a:rPr lang="de-CH" sz="2600">
                          <a:effectLst/>
                        </a:rPr>
                        <a:t>Referenz:</a:t>
                      </a:r>
                      <a:endParaRPr lang="de-CH" sz="2600">
                        <a:effectLst/>
                        <a:latin typeface="Arial" panose="020B0604020202020204" pitchFamily="34" charset="0"/>
                        <a:ea typeface="Times New Roman" panose="02020603050405020304" pitchFamily="18" charset="0"/>
                        <a:cs typeface="Times New Roman" panose="02020603050405020304" pitchFamily="18" charset="0"/>
                      </a:endParaRPr>
                    </a:p>
                  </a:txBody>
                  <a:tcPr marL="126984" marR="126984" marT="0" marB="0"/>
                </a:tc>
                <a:tc>
                  <a:txBody>
                    <a:bodyPr/>
                    <a:lstStyle/>
                    <a:p>
                      <a:pPr>
                        <a:spcAft>
                          <a:spcPts val="0"/>
                        </a:spcAft>
                      </a:pPr>
                      <a:endParaRPr lang="de-CH" sz="1000" b="0" dirty="0">
                        <a:solidFill>
                          <a:schemeClr val="tx1"/>
                        </a:solidFill>
                        <a:effectLst/>
                      </a:endParaRPr>
                    </a:p>
                    <a:p>
                      <a:pPr>
                        <a:spcAft>
                          <a:spcPts val="0"/>
                        </a:spcAft>
                      </a:pPr>
                      <a:r>
                        <a:rPr lang="de-CH" sz="2600" b="0" dirty="0">
                          <a:solidFill>
                            <a:schemeClr val="tx1"/>
                          </a:solidFill>
                          <a:effectLst/>
                        </a:rPr>
                        <a:t>"</a:t>
                      </a:r>
                      <a:r>
                        <a:rPr lang="de-DE" sz="2600" b="0" dirty="0">
                          <a:solidFill>
                            <a:schemeClr val="tx1"/>
                          </a:solidFill>
                          <a:effectLst/>
                        </a:rPr>
                        <a:t>Ich habe euch nämlich aus viel Bedrängnis und Herzensnot heraus geschrieben, unter vielen Tränen, nicht damit ihr betrübt werdet, sondern damit ihr die Liebe erkennt, die ich in besonderer Weise zu euch habe.</a:t>
                      </a:r>
                      <a:r>
                        <a:rPr lang="de-CH" sz="2600" b="0" dirty="0">
                          <a:solidFill>
                            <a:schemeClr val="tx1"/>
                          </a:solidFill>
                          <a:effectLst/>
                        </a:rPr>
                        <a:t>" (2Kor 2,4)</a:t>
                      </a:r>
                      <a:endParaRPr lang="de-CH" sz="26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6984" marR="126984" marT="0" marB="0">
                    <a:solidFill>
                      <a:schemeClr val="bg1"/>
                    </a:solidFill>
                  </a:tcPr>
                </a:tc>
                <a:extLst>
                  <a:ext uri="{0D108BD9-81ED-4DB2-BD59-A6C34878D82A}">
                    <a16:rowId xmlns:a16="http://schemas.microsoft.com/office/drawing/2014/main" val="209417650"/>
                  </a:ext>
                </a:extLst>
              </a:tr>
            </a:tbl>
          </a:graphicData>
        </a:graphic>
      </p:graphicFrame>
    </p:spTree>
    <p:extLst>
      <p:ext uri="{BB962C8B-B14F-4D97-AF65-F5344CB8AC3E}">
        <p14:creationId xmlns:p14="http://schemas.microsoft.com/office/powerpoint/2010/main" val="14946361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524422" y="409547"/>
            <a:ext cx="4005584" cy="646331"/>
          </a:xfrm>
          <a:prstGeom prst="rect">
            <a:avLst/>
          </a:prstGeom>
          <a:noFill/>
        </p:spPr>
        <p:txBody>
          <a:bodyPr wrap="none" rtlCol="0">
            <a:spAutoFit/>
          </a:bodyPr>
          <a:lstStyle/>
          <a:p>
            <a:r>
              <a:rPr lang="de-CH" sz="3600" b="1" dirty="0"/>
              <a:t>Geographische Lage</a:t>
            </a:r>
            <a:endParaRPr lang="de-CH" sz="2600" b="1" dirty="0"/>
          </a:p>
        </p:txBody>
      </p:sp>
    </p:spTree>
    <p:extLst>
      <p:ext uri="{BB962C8B-B14F-4D97-AF65-F5344CB8AC3E}">
        <p14:creationId xmlns:p14="http://schemas.microsoft.com/office/powerpoint/2010/main" val="1885927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a:extLst>
              <a:ext uri="{FF2B5EF4-FFF2-40B4-BE49-F238E27FC236}">
                <a16:creationId xmlns:a16="http://schemas.microsoft.com/office/drawing/2014/main" id="{D4FE174E-2317-44E2-B442-AA0F3FFB6A62}"/>
              </a:ext>
            </a:extLst>
          </p:cNvPr>
          <p:cNvSpPr txBox="1"/>
          <p:nvPr/>
        </p:nvSpPr>
        <p:spPr>
          <a:xfrm>
            <a:off x="524422" y="409547"/>
            <a:ext cx="4760534" cy="646331"/>
          </a:xfrm>
          <a:prstGeom prst="rect">
            <a:avLst/>
          </a:prstGeom>
          <a:noFill/>
        </p:spPr>
        <p:txBody>
          <a:bodyPr wrap="none" rtlCol="0">
            <a:spAutoFit/>
          </a:bodyPr>
          <a:lstStyle/>
          <a:p>
            <a:r>
              <a:rPr lang="de-CH" sz="3600" b="1" dirty="0"/>
              <a:t>3. Brief an die Korinther</a:t>
            </a:r>
            <a:endParaRPr lang="de-CH" sz="2600" b="1" dirty="0"/>
          </a:p>
        </p:txBody>
      </p:sp>
      <p:graphicFrame>
        <p:nvGraphicFramePr>
          <p:cNvPr id="2" name="Tabelle 1">
            <a:extLst>
              <a:ext uri="{FF2B5EF4-FFF2-40B4-BE49-F238E27FC236}">
                <a16:creationId xmlns:a16="http://schemas.microsoft.com/office/drawing/2014/main" id="{449F8F57-D02E-4141-B09F-A0F3BD2A6D2F}"/>
              </a:ext>
            </a:extLst>
          </p:cNvPr>
          <p:cNvGraphicFramePr>
            <a:graphicFrameLocks noGrp="1"/>
          </p:cNvGraphicFramePr>
          <p:nvPr>
            <p:extLst>
              <p:ext uri="{D42A27DB-BD31-4B8C-83A1-F6EECF244321}">
                <p14:modId xmlns:p14="http://schemas.microsoft.com/office/powerpoint/2010/main" val="2211614910"/>
              </p:ext>
            </p:extLst>
          </p:nvPr>
        </p:nvGraphicFramePr>
        <p:xfrm>
          <a:off x="202980" y="1173780"/>
          <a:ext cx="11786040" cy="4657183"/>
        </p:xfrm>
        <a:graphic>
          <a:graphicData uri="http://schemas.openxmlformats.org/drawingml/2006/table">
            <a:tbl>
              <a:tblPr firstRow="1" firstCol="1" bandRow="1">
                <a:tableStyleId>{5C22544A-7EE6-4342-B048-85BDC9FD1C3A}</a:tableStyleId>
              </a:tblPr>
              <a:tblGrid>
                <a:gridCol w="1564274">
                  <a:extLst>
                    <a:ext uri="{9D8B030D-6E8A-4147-A177-3AD203B41FA5}">
                      <a16:colId xmlns:a16="http://schemas.microsoft.com/office/drawing/2014/main" val="1719554061"/>
                    </a:ext>
                  </a:extLst>
                </a:gridCol>
                <a:gridCol w="10221766">
                  <a:extLst>
                    <a:ext uri="{9D8B030D-6E8A-4147-A177-3AD203B41FA5}">
                      <a16:colId xmlns:a16="http://schemas.microsoft.com/office/drawing/2014/main" val="575936963"/>
                    </a:ext>
                  </a:extLst>
                </a:gridCol>
              </a:tblGrid>
              <a:tr h="1353121">
                <a:tc>
                  <a:txBody>
                    <a:bodyPr/>
                    <a:lstStyle/>
                    <a:p>
                      <a:pPr>
                        <a:lnSpc>
                          <a:spcPct val="150000"/>
                        </a:lnSpc>
                        <a:spcAft>
                          <a:spcPts val="0"/>
                        </a:spcAft>
                      </a:pPr>
                      <a:r>
                        <a:rPr lang="de-CH" sz="2600">
                          <a:effectLst/>
                        </a:rPr>
                        <a:t>Was:</a:t>
                      </a:r>
                      <a:endParaRPr lang="de-CH" sz="2600">
                        <a:effectLst/>
                        <a:latin typeface="Arial" panose="020B0604020202020204" pitchFamily="34" charset="0"/>
                        <a:ea typeface="Times New Roman" panose="02020603050405020304" pitchFamily="18" charset="0"/>
                        <a:cs typeface="Times New Roman" panose="02020603050405020304" pitchFamily="18" charset="0"/>
                      </a:endParaRPr>
                    </a:p>
                  </a:txBody>
                  <a:tcPr marL="126984" marR="126984" marT="0" marB="0"/>
                </a:tc>
                <a:tc>
                  <a:txBody>
                    <a:bodyPr/>
                    <a:lstStyle/>
                    <a:p>
                      <a:pPr>
                        <a:spcAft>
                          <a:spcPts val="0"/>
                        </a:spcAft>
                      </a:pPr>
                      <a:endParaRPr lang="de-CH" sz="1000" b="0" dirty="0">
                        <a:solidFill>
                          <a:schemeClr val="tx1"/>
                        </a:solidFill>
                        <a:effectLst/>
                      </a:endParaRPr>
                    </a:p>
                    <a:p>
                      <a:pPr>
                        <a:spcAft>
                          <a:spcPts val="0"/>
                        </a:spcAft>
                      </a:pPr>
                      <a:r>
                        <a:rPr lang="de-CH" sz="2600" b="0" dirty="0">
                          <a:solidFill>
                            <a:schemeClr val="tx1"/>
                          </a:solidFill>
                          <a:effectLst/>
                        </a:rPr>
                        <a:t>Oft wird dieser Brief "Tränenbrief" genannt. Chronologisch ist es der dritte Brief des Paulus an die Korinther. (</a:t>
                      </a:r>
                      <a:r>
                        <a:rPr lang="de-DE" sz="2600" b="0" dirty="0">
                          <a:solidFill>
                            <a:schemeClr val="tx1"/>
                          </a:solidFill>
                          <a:effectLst/>
                        </a:rPr>
                        <a:t>Dieser Tränenbrief könnte im Wesentlichen mit 2Kor 10-13 identisch sein)</a:t>
                      </a:r>
                      <a:endParaRPr lang="de-CH" sz="26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6984" marR="126984" marT="0" marB="0">
                    <a:solidFill>
                      <a:schemeClr val="bg1"/>
                    </a:solidFill>
                  </a:tcPr>
                </a:tc>
                <a:extLst>
                  <a:ext uri="{0D108BD9-81ED-4DB2-BD59-A6C34878D82A}">
                    <a16:rowId xmlns:a16="http://schemas.microsoft.com/office/drawing/2014/main" val="2097961478"/>
                  </a:ext>
                </a:extLst>
              </a:tr>
              <a:tr h="1855949">
                <a:tc>
                  <a:txBody>
                    <a:bodyPr/>
                    <a:lstStyle/>
                    <a:p>
                      <a:pPr>
                        <a:lnSpc>
                          <a:spcPct val="150000"/>
                        </a:lnSpc>
                        <a:spcAft>
                          <a:spcPts val="0"/>
                        </a:spcAft>
                      </a:pPr>
                      <a:r>
                        <a:rPr lang="de-CH" sz="2600">
                          <a:effectLst/>
                        </a:rPr>
                        <a:t>Referenz:</a:t>
                      </a:r>
                      <a:endParaRPr lang="de-CH" sz="2600">
                        <a:effectLst/>
                        <a:latin typeface="Arial" panose="020B0604020202020204" pitchFamily="34" charset="0"/>
                        <a:ea typeface="Times New Roman" panose="02020603050405020304" pitchFamily="18" charset="0"/>
                        <a:cs typeface="Times New Roman" panose="02020603050405020304" pitchFamily="18" charset="0"/>
                      </a:endParaRPr>
                    </a:p>
                  </a:txBody>
                  <a:tcPr marL="126984" marR="126984" marT="0" marB="0"/>
                </a:tc>
                <a:tc>
                  <a:txBody>
                    <a:bodyPr/>
                    <a:lstStyle/>
                    <a:p>
                      <a:pPr>
                        <a:spcAft>
                          <a:spcPts val="0"/>
                        </a:spcAft>
                      </a:pPr>
                      <a:endParaRPr lang="de-CH" sz="1000" b="0" dirty="0">
                        <a:solidFill>
                          <a:schemeClr val="tx1"/>
                        </a:solidFill>
                        <a:effectLst/>
                      </a:endParaRPr>
                    </a:p>
                    <a:p>
                      <a:pPr>
                        <a:spcAft>
                          <a:spcPts val="0"/>
                        </a:spcAft>
                      </a:pPr>
                      <a:r>
                        <a:rPr lang="de-CH" sz="2600" b="0" dirty="0">
                          <a:solidFill>
                            <a:schemeClr val="tx1"/>
                          </a:solidFill>
                          <a:effectLst/>
                        </a:rPr>
                        <a:t>"</a:t>
                      </a:r>
                      <a:r>
                        <a:rPr lang="de-DE" sz="2600" b="0" dirty="0">
                          <a:solidFill>
                            <a:schemeClr val="tx1"/>
                          </a:solidFill>
                          <a:effectLst/>
                        </a:rPr>
                        <a:t>Ich habe euch nämlich aus viel Bedrängnis und Herzensnot heraus geschrieben, unter vielen Tränen, nicht damit ihr betrübt werdet, sondern damit ihr die Liebe erkennt, die ich in besonderer Weise zu euch habe.</a:t>
                      </a:r>
                      <a:r>
                        <a:rPr lang="de-CH" sz="2600" b="0" dirty="0">
                          <a:solidFill>
                            <a:schemeClr val="tx1"/>
                          </a:solidFill>
                          <a:effectLst/>
                        </a:rPr>
                        <a:t>" (2Kor 2,4)</a:t>
                      </a:r>
                      <a:endParaRPr lang="de-CH" sz="26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6984" marR="126984" marT="0" marB="0">
                    <a:solidFill>
                      <a:schemeClr val="bg1"/>
                    </a:solidFill>
                  </a:tcPr>
                </a:tc>
                <a:extLst>
                  <a:ext uri="{0D108BD9-81ED-4DB2-BD59-A6C34878D82A}">
                    <a16:rowId xmlns:a16="http://schemas.microsoft.com/office/drawing/2014/main" val="209417650"/>
                  </a:ext>
                </a:extLst>
              </a:tr>
              <a:tr h="1448113">
                <a:tc>
                  <a:txBody>
                    <a:bodyPr/>
                    <a:lstStyle/>
                    <a:p>
                      <a:pPr>
                        <a:lnSpc>
                          <a:spcPct val="150000"/>
                        </a:lnSpc>
                        <a:spcAft>
                          <a:spcPts val="0"/>
                        </a:spcAft>
                      </a:pPr>
                      <a:r>
                        <a:rPr lang="de-CH" sz="2600">
                          <a:effectLst/>
                        </a:rPr>
                        <a:t>Wann:</a:t>
                      </a:r>
                      <a:endParaRPr lang="de-CH" sz="2600">
                        <a:effectLst/>
                        <a:latin typeface="Arial" panose="020B0604020202020204" pitchFamily="34" charset="0"/>
                        <a:ea typeface="Times New Roman" panose="02020603050405020304" pitchFamily="18" charset="0"/>
                        <a:cs typeface="Times New Roman" panose="02020603050405020304" pitchFamily="18" charset="0"/>
                      </a:endParaRPr>
                    </a:p>
                  </a:txBody>
                  <a:tcPr marL="126984" marR="126984" marT="0" marB="0"/>
                </a:tc>
                <a:tc>
                  <a:txBody>
                    <a:bodyPr/>
                    <a:lstStyle/>
                    <a:p>
                      <a:pPr>
                        <a:spcAft>
                          <a:spcPts val="0"/>
                        </a:spcAft>
                      </a:pPr>
                      <a:endParaRPr lang="de-CH" sz="1000" b="0" dirty="0">
                        <a:solidFill>
                          <a:schemeClr val="tx1"/>
                        </a:solidFill>
                        <a:effectLst/>
                      </a:endParaRPr>
                    </a:p>
                    <a:p>
                      <a:pPr>
                        <a:spcAft>
                          <a:spcPts val="0"/>
                        </a:spcAft>
                      </a:pPr>
                      <a:r>
                        <a:rPr lang="de-CH" sz="2600" b="0" dirty="0">
                          <a:solidFill>
                            <a:schemeClr val="tx1"/>
                          </a:solidFill>
                          <a:effectLst/>
                        </a:rPr>
                        <a:t>Zurück</a:t>
                      </a:r>
                      <a:r>
                        <a:rPr lang="de-DE" sz="2600" b="0" dirty="0">
                          <a:solidFill>
                            <a:schemeClr val="tx1"/>
                          </a:solidFill>
                          <a:effectLst/>
                        </a:rPr>
                        <a:t>gekehrt nach Ephesus schreibt Paulus einen weiteren Brief. In diesem geht er scharf gegen die selbsternannten Apostel vor und kündigt an, beim nächsten Mal härter durchzugreifen (2Kor 13,2).</a:t>
                      </a:r>
                      <a:endParaRPr lang="de-CH" sz="26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6984" marR="126984" marT="0" marB="0">
                    <a:solidFill>
                      <a:schemeClr val="bg1"/>
                    </a:solidFill>
                  </a:tcPr>
                </a:tc>
                <a:extLst>
                  <a:ext uri="{0D108BD9-81ED-4DB2-BD59-A6C34878D82A}">
                    <a16:rowId xmlns:a16="http://schemas.microsoft.com/office/drawing/2014/main" val="858303492"/>
                  </a:ext>
                </a:extLst>
              </a:tr>
            </a:tbl>
          </a:graphicData>
        </a:graphic>
      </p:graphicFrame>
    </p:spTree>
    <p:extLst>
      <p:ext uri="{BB962C8B-B14F-4D97-AF65-F5344CB8AC3E}">
        <p14:creationId xmlns:p14="http://schemas.microsoft.com/office/powerpoint/2010/main" val="260935394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feld 5">
            <a:extLst>
              <a:ext uri="{FF2B5EF4-FFF2-40B4-BE49-F238E27FC236}">
                <a16:creationId xmlns:a16="http://schemas.microsoft.com/office/drawing/2014/main" id="{D4FE174E-2317-44E2-B442-AA0F3FFB6A62}"/>
              </a:ext>
            </a:extLst>
          </p:cNvPr>
          <p:cNvSpPr txBox="1"/>
          <p:nvPr/>
        </p:nvSpPr>
        <p:spPr>
          <a:xfrm>
            <a:off x="524422" y="409547"/>
            <a:ext cx="4760534" cy="646331"/>
          </a:xfrm>
          <a:prstGeom prst="rect">
            <a:avLst/>
          </a:prstGeom>
          <a:noFill/>
        </p:spPr>
        <p:txBody>
          <a:bodyPr wrap="none" rtlCol="0">
            <a:spAutoFit/>
          </a:bodyPr>
          <a:lstStyle/>
          <a:p>
            <a:r>
              <a:rPr lang="de-CH" sz="3600" b="1" dirty="0"/>
              <a:t>3. Brief an die Korinther</a:t>
            </a:r>
            <a:endParaRPr lang="de-CH" sz="2600" b="1" dirty="0"/>
          </a:p>
        </p:txBody>
      </p:sp>
      <p:graphicFrame>
        <p:nvGraphicFramePr>
          <p:cNvPr id="2" name="Tabelle 1">
            <a:extLst>
              <a:ext uri="{FF2B5EF4-FFF2-40B4-BE49-F238E27FC236}">
                <a16:creationId xmlns:a16="http://schemas.microsoft.com/office/drawing/2014/main" id="{449F8F57-D02E-4141-B09F-A0F3BD2A6D2F}"/>
              </a:ext>
            </a:extLst>
          </p:cNvPr>
          <p:cNvGraphicFramePr>
            <a:graphicFrameLocks noGrp="1"/>
          </p:cNvGraphicFramePr>
          <p:nvPr/>
        </p:nvGraphicFramePr>
        <p:xfrm>
          <a:off x="202980" y="1173780"/>
          <a:ext cx="11786040" cy="5215784"/>
        </p:xfrm>
        <a:graphic>
          <a:graphicData uri="http://schemas.openxmlformats.org/drawingml/2006/table">
            <a:tbl>
              <a:tblPr firstRow="1" firstCol="1" bandRow="1">
                <a:tableStyleId>{5C22544A-7EE6-4342-B048-85BDC9FD1C3A}</a:tableStyleId>
              </a:tblPr>
              <a:tblGrid>
                <a:gridCol w="1564274">
                  <a:extLst>
                    <a:ext uri="{9D8B030D-6E8A-4147-A177-3AD203B41FA5}">
                      <a16:colId xmlns:a16="http://schemas.microsoft.com/office/drawing/2014/main" val="1719554061"/>
                    </a:ext>
                  </a:extLst>
                </a:gridCol>
                <a:gridCol w="10221766">
                  <a:extLst>
                    <a:ext uri="{9D8B030D-6E8A-4147-A177-3AD203B41FA5}">
                      <a16:colId xmlns:a16="http://schemas.microsoft.com/office/drawing/2014/main" val="575936963"/>
                    </a:ext>
                  </a:extLst>
                </a:gridCol>
              </a:tblGrid>
              <a:tr h="1353121">
                <a:tc>
                  <a:txBody>
                    <a:bodyPr/>
                    <a:lstStyle/>
                    <a:p>
                      <a:pPr>
                        <a:lnSpc>
                          <a:spcPct val="150000"/>
                        </a:lnSpc>
                        <a:spcAft>
                          <a:spcPts val="0"/>
                        </a:spcAft>
                      </a:pPr>
                      <a:r>
                        <a:rPr lang="de-CH" sz="2600">
                          <a:effectLst/>
                        </a:rPr>
                        <a:t>Was:</a:t>
                      </a:r>
                      <a:endParaRPr lang="de-CH" sz="2600">
                        <a:effectLst/>
                        <a:latin typeface="Arial" panose="020B0604020202020204" pitchFamily="34" charset="0"/>
                        <a:ea typeface="Times New Roman" panose="02020603050405020304" pitchFamily="18" charset="0"/>
                        <a:cs typeface="Times New Roman" panose="02020603050405020304" pitchFamily="18" charset="0"/>
                      </a:endParaRPr>
                    </a:p>
                  </a:txBody>
                  <a:tcPr marL="126984" marR="126984" marT="0" marB="0"/>
                </a:tc>
                <a:tc>
                  <a:txBody>
                    <a:bodyPr/>
                    <a:lstStyle/>
                    <a:p>
                      <a:pPr>
                        <a:spcAft>
                          <a:spcPts val="0"/>
                        </a:spcAft>
                      </a:pPr>
                      <a:endParaRPr lang="de-CH" sz="1000" b="0" dirty="0">
                        <a:solidFill>
                          <a:schemeClr val="tx1"/>
                        </a:solidFill>
                        <a:effectLst/>
                      </a:endParaRPr>
                    </a:p>
                    <a:p>
                      <a:pPr>
                        <a:spcAft>
                          <a:spcPts val="0"/>
                        </a:spcAft>
                      </a:pPr>
                      <a:r>
                        <a:rPr lang="de-CH" sz="2600" b="0" dirty="0">
                          <a:solidFill>
                            <a:schemeClr val="tx1"/>
                          </a:solidFill>
                          <a:effectLst/>
                        </a:rPr>
                        <a:t>Oft wird dieser Brief "Tränenbrief" genannt. Chronologisch ist es der dritte Brief des Paulus an die Korinther. (</a:t>
                      </a:r>
                      <a:r>
                        <a:rPr lang="de-DE" sz="2600" b="0" dirty="0">
                          <a:solidFill>
                            <a:schemeClr val="tx1"/>
                          </a:solidFill>
                          <a:effectLst/>
                        </a:rPr>
                        <a:t>Dieser Tränenbrief könnte im Wesentlichen mit 2Kor 10-13 identisch sein)</a:t>
                      </a:r>
                      <a:endParaRPr lang="de-CH" sz="26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6984" marR="126984" marT="0" marB="0">
                    <a:solidFill>
                      <a:schemeClr val="bg1"/>
                    </a:solidFill>
                  </a:tcPr>
                </a:tc>
                <a:extLst>
                  <a:ext uri="{0D108BD9-81ED-4DB2-BD59-A6C34878D82A}">
                    <a16:rowId xmlns:a16="http://schemas.microsoft.com/office/drawing/2014/main" val="2097961478"/>
                  </a:ext>
                </a:extLst>
              </a:tr>
              <a:tr h="1855949">
                <a:tc>
                  <a:txBody>
                    <a:bodyPr/>
                    <a:lstStyle/>
                    <a:p>
                      <a:pPr>
                        <a:lnSpc>
                          <a:spcPct val="150000"/>
                        </a:lnSpc>
                        <a:spcAft>
                          <a:spcPts val="0"/>
                        </a:spcAft>
                      </a:pPr>
                      <a:r>
                        <a:rPr lang="de-CH" sz="2600">
                          <a:effectLst/>
                        </a:rPr>
                        <a:t>Referenz:</a:t>
                      </a:r>
                      <a:endParaRPr lang="de-CH" sz="2600">
                        <a:effectLst/>
                        <a:latin typeface="Arial" panose="020B0604020202020204" pitchFamily="34" charset="0"/>
                        <a:ea typeface="Times New Roman" panose="02020603050405020304" pitchFamily="18" charset="0"/>
                        <a:cs typeface="Times New Roman" panose="02020603050405020304" pitchFamily="18" charset="0"/>
                      </a:endParaRPr>
                    </a:p>
                  </a:txBody>
                  <a:tcPr marL="126984" marR="126984" marT="0" marB="0"/>
                </a:tc>
                <a:tc>
                  <a:txBody>
                    <a:bodyPr/>
                    <a:lstStyle/>
                    <a:p>
                      <a:pPr>
                        <a:spcAft>
                          <a:spcPts val="0"/>
                        </a:spcAft>
                      </a:pPr>
                      <a:endParaRPr lang="de-CH" sz="1000" b="0" dirty="0">
                        <a:solidFill>
                          <a:schemeClr val="tx1"/>
                        </a:solidFill>
                        <a:effectLst/>
                      </a:endParaRPr>
                    </a:p>
                    <a:p>
                      <a:pPr>
                        <a:spcAft>
                          <a:spcPts val="0"/>
                        </a:spcAft>
                      </a:pPr>
                      <a:r>
                        <a:rPr lang="de-CH" sz="2600" b="0" dirty="0">
                          <a:solidFill>
                            <a:schemeClr val="tx1"/>
                          </a:solidFill>
                          <a:effectLst/>
                        </a:rPr>
                        <a:t>"</a:t>
                      </a:r>
                      <a:r>
                        <a:rPr lang="de-DE" sz="2600" b="0" dirty="0">
                          <a:solidFill>
                            <a:schemeClr val="tx1"/>
                          </a:solidFill>
                          <a:effectLst/>
                        </a:rPr>
                        <a:t>Ich habe euch nämlich aus viel Bedrängnis und Herzensnot heraus geschrieben, unter vielen Tränen, nicht damit ihr betrübt werdet, sondern damit ihr die Liebe erkennt, die ich in besonderer Weise zu euch habe.</a:t>
                      </a:r>
                      <a:r>
                        <a:rPr lang="de-CH" sz="2600" b="0" dirty="0">
                          <a:solidFill>
                            <a:schemeClr val="tx1"/>
                          </a:solidFill>
                          <a:effectLst/>
                        </a:rPr>
                        <a:t>" (2Kor 2,4)</a:t>
                      </a:r>
                      <a:endParaRPr lang="de-CH" sz="26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6984" marR="126984" marT="0" marB="0">
                    <a:solidFill>
                      <a:schemeClr val="bg1"/>
                    </a:solidFill>
                  </a:tcPr>
                </a:tc>
                <a:extLst>
                  <a:ext uri="{0D108BD9-81ED-4DB2-BD59-A6C34878D82A}">
                    <a16:rowId xmlns:a16="http://schemas.microsoft.com/office/drawing/2014/main" val="209417650"/>
                  </a:ext>
                </a:extLst>
              </a:tr>
              <a:tr h="1448113">
                <a:tc>
                  <a:txBody>
                    <a:bodyPr/>
                    <a:lstStyle/>
                    <a:p>
                      <a:pPr>
                        <a:lnSpc>
                          <a:spcPct val="150000"/>
                        </a:lnSpc>
                        <a:spcAft>
                          <a:spcPts val="0"/>
                        </a:spcAft>
                      </a:pPr>
                      <a:r>
                        <a:rPr lang="de-CH" sz="2600">
                          <a:effectLst/>
                        </a:rPr>
                        <a:t>Wann:</a:t>
                      </a:r>
                      <a:endParaRPr lang="de-CH" sz="2600">
                        <a:effectLst/>
                        <a:latin typeface="Arial" panose="020B0604020202020204" pitchFamily="34" charset="0"/>
                        <a:ea typeface="Times New Roman" panose="02020603050405020304" pitchFamily="18" charset="0"/>
                        <a:cs typeface="Times New Roman" panose="02020603050405020304" pitchFamily="18" charset="0"/>
                      </a:endParaRPr>
                    </a:p>
                  </a:txBody>
                  <a:tcPr marL="126984" marR="126984" marT="0" marB="0"/>
                </a:tc>
                <a:tc>
                  <a:txBody>
                    <a:bodyPr/>
                    <a:lstStyle/>
                    <a:p>
                      <a:pPr>
                        <a:spcAft>
                          <a:spcPts val="0"/>
                        </a:spcAft>
                      </a:pPr>
                      <a:endParaRPr lang="de-CH" sz="1000" b="0" dirty="0">
                        <a:solidFill>
                          <a:schemeClr val="tx1"/>
                        </a:solidFill>
                        <a:effectLst/>
                      </a:endParaRPr>
                    </a:p>
                    <a:p>
                      <a:pPr>
                        <a:spcAft>
                          <a:spcPts val="0"/>
                        </a:spcAft>
                      </a:pPr>
                      <a:r>
                        <a:rPr lang="de-CH" sz="2600" b="0" dirty="0">
                          <a:solidFill>
                            <a:schemeClr val="tx1"/>
                          </a:solidFill>
                          <a:effectLst/>
                        </a:rPr>
                        <a:t>Zurück</a:t>
                      </a:r>
                      <a:r>
                        <a:rPr lang="de-DE" sz="2600" b="0" dirty="0">
                          <a:solidFill>
                            <a:schemeClr val="tx1"/>
                          </a:solidFill>
                          <a:effectLst/>
                        </a:rPr>
                        <a:t>gekehrt nach Ephesus schreibt Paulus einen weiteren Brief. In diesem geht er scharf gegen die selbsternannten Apostel vor und kündigt an, beim nächsten Mal härter durchzugreifen (2Kor 13,2).</a:t>
                      </a:r>
                      <a:endParaRPr lang="de-CH" sz="26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6984" marR="126984" marT="0" marB="0">
                    <a:solidFill>
                      <a:schemeClr val="bg1"/>
                    </a:solidFill>
                  </a:tcPr>
                </a:tc>
                <a:extLst>
                  <a:ext uri="{0D108BD9-81ED-4DB2-BD59-A6C34878D82A}">
                    <a16:rowId xmlns:a16="http://schemas.microsoft.com/office/drawing/2014/main" val="858303492"/>
                  </a:ext>
                </a:extLst>
              </a:tr>
              <a:tr h="558601">
                <a:tc>
                  <a:txBody>
                    <a:bodyPr/>
                    <a:lstStyle/>
                    <a:p>
                      <a:pPr>
                        <a:lnSpc>
                          <a:spcPct val="150000"/>
                        </a:lnSpc>
                        <a:spcAft>
                          <a:spcPts val="0"/>
                        </a:spcAft>
                      </a:pPr>
                      <a:r>
                        <a:rPr lang="de-CH" sz="2600">
                          <a:effectLst/>
                        </a:rPr>
                        <a:t>Bote:</a:t>
                      </a:r>
                      <a:endParaRPr lang="de-CH" sz="2600">
                        <a:effectLst/>
                        <a:latin typeface="Arial" panose="020B0604020202020204" pitchFamily="34" charset="0"/>
                        <a:ea typeface="Times New Roman" panose="02020603050405020304" pitchFamily="18" charset="0"/>
                        <a:cs typeface="Times New Roman" panose="02020603050405020304" pitchFamily="18" charset="0"/>
                      </a:endParaRPr>
                    </a:p>
                  </a:txBody>
                  <a:tcPr marL="126984" marR="126984" marT="0" marB="0"/>
                </a:tc>
                <a:tc>
                  <a:txBody>
                    <a:bodyPr/>
                    <a:lstStyle/>
                    <a:p>
                      <a:pPr>
                        <a:spcAft>
                          <a:spcPts val="0"/>
                        </a:spcAft>
                      </a:pPr>
                      <a:endParaRPr lang="de-CH" sz="800" b="0" dirty="0">
                        <a:solidFill>
                          <a:schemeClr val="tx1"/>
                        </a:solidFill>
                        <a:effectLst/>
                      </a:endParaRPr>
                    </a:p>
                    <a:p>
                      <a:pPr>
                        <a:spcAft>
                          <a:spcPts val="0"/>
                        </a:spcAft>
                      </a:pPr>
                      <a:r>
                        <a:rPr lang="de-CH" sz="2600" b="0" dirty="0">
                          <a:solidFill>
                            <a:schemeClr val="tx1"/>
                          </a:solidFill>
                          <a:effectLst/>
                        </a:rPr>
                        <a:t>Titus (2Kor 7,7f)</a:t>
                      </a:r>
                      <a:endParaRPr lang="de-CH" sz="26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6984" marR="126984" marT="0" marB="0">
                    <a:solidFill>
                      <a:schemeClr val="bg1"/>
                    </a:solidFill>
                  </a:tcPr>
                </a:tc>
                <a:extLst>
                  <a:ext uri="{0D108BD9-81ED-4DB2-BD59-A6C34878D82A}">
                    <a16:rowId xmlns:a16="http://schemas.microsoft.com/office/drawing/2014/main" val="2837478950"/>
                  </a:ext>
                </a:extLst>
              </a:tr>
            </a:tbl>
          </a:graphicData>
        </a:graphic>
      </p:graphicFrame>
    </p:spTree>
    <p:extLst>
      <p:ext uri="{BB962C8B-B14F-4D97-AF65-F5344CB8AC3E}">
        <p14:creationId xmlns:p14="http://schemas.microsoft.com/office/powerpoint/2010/main" val="331237531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8B61823E-80DB-46D3-AA93-1B43E68DAA75}"/>
              </a:ext>
            </a:extLst>
          </p:cNvPr>
          <p:cNvSpPr txBox="1"/>
          <p:nvPr/>
        </p:nvSpPr>
        <p:spPr>
          <a:xfrm>
            <a:off x="524422" y="409547"/>
            <a:ext cx="4760534" cy="646331"/>
          </a:xfrm>
          <a:prstGeom prst="rect">
            <a:avLst/>
          </a:prstGeom>
          <a:noFill/>
        </p:spPr>
        <p:txBody>
          <a:bodyPr wrap="none" rtlCol="0">
            <a:spAutoFit/>
          </a:bodyPr>
          <a:lstStyle/>
          <a:p>
            <a:r>
              <a:rPr lang="de-CH" sz="3600" b="1" dirty="0"/>
              <a:t>4. Brief an die Korinther</a:t>
            </a:r>
            <a:endParaRPr lang="de-CH" sz="2600" b="1" dirty="0"/>
          </a:p>
        </p:txBody>
      </p:sp>
      <p:graphicFrame>
        <p:nvGraphicFramePr>
          <p:cNvPr id="2" name="Tabelle 1">
            <a:extLst>
              <a:ext uri="{FF2B5EF4-FFF2-40B4-BE49-F238E27FC236}">
                <a16:creationId xmlns:a16="http://schemas.microsoft.com/office/drawing/2014/main" id="{E869126E-7C68-4E6F-8FA1-EC7D750D34A0}"/>
              </a:ext>
            </a:extLst>
          </p:cNvPr>
          <p:cNvGraphicFramePr>
            <a:graphicFrameLocks noGrp="1"/>
          </p:cNvGraphicFramePr>
          <p:nvPr>
            <p:extLst>
              <p:ext uri="{D42A27DB-BD31-4B8C-83A1-F6EECF244321}">
                <p14:modId xmlns:p14="http://schemas.microsoft.com/office/powerpoint/2010/main" val="915711356"/>
              </p:ext>
            </p:extLst>
          </p:nvPr>
        </p:nvGraphicFramePr>
        <p:xfrm>
          <a:off x="132617" y="1055878"/>
          <a:ext cx="11812466" cy="900312"/>
        </p:xfrm>
        <a:graphic>
          <a:graphicData uri="http://schemas.openxmlformats.org/drawingml/2006/table">
            <a:tbl>
              <a:tblPr firstRow="1" firstCol="1" bandRow="1">
                <a:tableStyleId>{5C22544A-7EE6-4342-B048-85BDC9FD1C3A}</a:tableStyleId>
              </a:tblPr>
              <a:tblGrid>
                <a:gridCol w="1497770">
                  <a:extLst>
                    <a:ext uri="{9D8B030D-6E8A-4147-A177-3AD203B41FA5}">
                      <a16:colId xmlns:a16="http://schemas.microsoft.com/office/drawing/2014/main" val="3191709087"/>
                    </a:ext>
                  </a:extLst>
                </a:gridCol>
                <a:gridCol w="10314696">
                  <a:extLst>
                    <a:ext uri="{9D8B030D-6E8A-4147-A177-3AD203B41FA5}">
                      <a16:colId xmlns:a16="http://schemas.microsoft.com/office/drawing/2014/main" val="1791540800"/>
                    </a:ext>
                  </a:extLst>
                </a:gridCol>
              </a:tblGrid>
              <a:tr h="900312">
                <a:tc>
                  <a:txBody>
                    <a:bodyPr/>
                    <a:lstStyle/>
                    <a:p>
                      <a:pPr>
                        <a:lnSpc>
                          <a:spcPct val="150000"/>
                        </a:lnSpc>
                        <a:spcAft>
                          <a:spcPts val="0"/>
                        </a:spcAft>
                      </a:pPr>
                      <a:r>
                        <a:rPr lang="de-CH" sz="2200">
                          <a:effectLst/>
                        </a:rPr>
                        <a:t>Was:</a:t>
                      </a:r>
                      <a:endParaRPr lang="de-CH" sz="2200">
                        <a:effectLst/>
                        <a:latin typeface="Arial" panose="020B0604020202020204" pitchFamily="34" charset="0"/>
                        <a:ea typeface="Times New Roman" panose="02020603050405020304" pitchFamily="18" charset="0"/>
                        <a:cs typeface="Times New Roman" panose="02020603050405020304" pitchFamily="18" charset="0"/>
                      </a:endParaRPr>
                    </a:p>
                  </a:txBody>
                  <a:tcPr marL="127269" marR="127269" marT="0" marB="0"/>
                </a:tc>
                <a:tc>
                  <a:txBody>
                    <a:bodyPr/>
                    <a:lstStyle/>
                    <a:p>
                      <a:pPr>
                        <a:spcAft>
                          <a:spcPts val="0"/>
                        </a:spcAft>
                      </a:pPr>
                      <a:endParaRPr lang="de-CH" sz="600" b="0" dirty="0">
                        <a:solidFill>
                          <a:schemeClr val="tx1"/>
                        </a:solidFill>
                        <a:effectLst/>
                      </a:endParaRPr>
                    </a:p>
                    <a:p>
                      <a:pPr>
                        <a:spcAft>
                          <a:spcPts val="0"/>
                        </a:spcAft>
                      </a:pPr>
                      <a:r>
                        <a:rPr lang="de-CH" sz="2200" b="0" dirty="0">
                          <a:solidFill>
                            <a:schemeClr val="tx1"/>
                          </a:solidFill>
                          <a:effectLst/>
                        </a:rPr>
                        <a:t>Wir kennen diesen Brief als den 2Kor. Dieser Brief wird auch "Versöhnungsbrief" genannt. Chronologisch ist es der vierte Brief des Paulus an die Korinther.</a:t>
                      </a:r>
                      <a:endParaRPr lang="de-CH" sz="22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7269" marR="127269" marT="0" marB="0">
                    <a:solidFill>
                      <a:schemeClr val="bg1"/>
                    </a:solidFill>
                  </a:tcPr>
                </a:tc>
                <a:extLst>
                  <a:ext uri="{0D108BD9-81ED-4DB2-BD59-A6C34878D82A}">
                    <a16:rowId xmlns:a16="http://schemas.microsoft.com/office/drawing/2014/main" val="3727734285"/>
                  </a:ext>
                </a:extLst>
              </a:tr>
            </a:tbl>
          </a:graphicData>
        </a:graphic>
      </p:graphicFrame>
    </p:spTree>
    <p:extLst>
      <p:ext uri="{BB962C8B-B14F-4D97-AF65-F5344CB8AC3E}">
        <p14:creationId xmlns:p14="http://schemas.microsoft.com/office/powerpoint/2010/main" val="129603392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8B61823E-80DB-46D3-AA93-1B43E68DAA75}"/>
              </a:ext>
            </a:extLst>
          </p:cNvPr>
          <p:cNvSpPr txBox="1"/>
          <p:nvPr/>
        </p:nvSpPr>
        <p:spPr>
          <a:xfrm>
            <a:off x="524422" y="409547"/>
            <a:ext cx="4760534" cy="646331"/>
          </a:xfrm>
          <a:prstGeom prst="rect">
            <a:avLst/>
          </a:prstGeom>
          <a:noFill/>
        </p:spPr>
        <p:txBody>
          <a:bodyPr wrap="none" rtlCol="0">
            <a:spAutoFit/>
          </a:bodyPr>
          <a:lstStyle/>
          <a:p>
            <a:r>
              <a:rPr lang="de-CH" sz="3600" b="1" dirty="0"/>
              <a:t>4. Brief an die Korinther</a:t>
            </a:r>
            <a:endParaRPr lang="de-CH" sz="2600" b="1" dirty="0"/>
          </a:p>
        </p:txBody>
      </p:sp>
      <p:graphicFrame>
        <p:nvGraphicFramePr>
          <p:cNvPr id="2" name="Tabelle 1">
            <a:extLst>
              <a:ext uri="{FF2B5EF4-FFF2-40B4-BE49-F238E27FC236}">
                <a16:creationId xmlns:a16="http://schemas.microsoft.com/office/drawing/2014/main" id="{E869126E-7C68-4E6F-8FA1-EC7D750D34A0}"/>
              </a:ext>
            </a:extLst>
          </p:cNvPr>
          <p:cNvGraphicFramePr>
            <a:graphicFrameLocks noGrp="1"/>
          </p:cNvGraphicFramePr>
          <p:nvPr>
            <p:extLst>
              <p:ext uri="{D42A27DB-BD31-4B8C-83A1-F6EECF244321}">
                <p14:modId xmlns:p14="http://schemas.microsoft.com/office/powerpoint/2010/main" val="1972743889"/>
              </p:ext>
            </p:extLst>
          </p:nvPr>
        </p:nvGraphicFramePr>
        <p:xfrm>
          <a:off x="132617" y="1055878"/>
          <a:ext cx="11812466" cy="1407032"/>
        </p:xfrm>
        <a:graphic>
          <a:graphicData uri="http://schemas.openxmlformats.org/drawingml/2006/table">
            <a:tbl>
              <a:tblPr firstRow="1" firstCol="1" bandRow="1">
                <a:tableStyleId>{5C22544A-7EE6-4342-B048-85BDC9FD1C3A}</a:tableStyleId>
              </a:tblPr>
              <a:tblGrid>
                <a:gridCol w="1497770">
                  <a:extLst>
                    <a:ext uri="{9D8B030D-6E8A-4147-A177-3AD203B41FA5}">
                      <a16:colId xmlns:a16="http://schemas.microsoft.com/office/drawing/2014/main" val="3191709087"/>
                    </a:ext>
                  </a:extLst>
                </a:gridCol>
                <a:gridCol w="10314696">
                  <a:extLst>
                    <a:ext uri="{9D8B030D-6E8A-4147-A177-3AD203B41FA5}">
                      <a16:colId xmlns:a16="http://schemas.microsoft.com/office/drawing/2014/main" val="1791540800"/>
                    </a:ext>
                  </a:extLst>
                </a:gridCol>
              </a:tblGrid>
              <a:tr h="900312">
                <a:tc>
                  <a:txBody>
                    <a:bodyPr/>
                    <a:lstStyle/>
                    <a:p>
                      <a:pPr>
                        <a:lnSpc>
                          <a:spcPct val="150000"/>
                        </a:lnSpc>
                        <a:spcAft>
                          <a:spcPts val="0"/>
                        </a:spcAft>
                      </a:pPr>
                      <a:r>
                        <a:rPr lang="de-CH" sz="2200">
                          <a:effectLst/>
                        </a:rPr>
                        <a:t>Was:</a:t>
                      </a:r>
                      <a:endParaRPr lang="de-CH" sz="2200">
                        <a:effectLst/>
                        <a:latin typeface="Arial" panose="020B0604020202020204" pitchFamily="34" charset="0"/>
                        <a:ea typeface="Times New Roman" panose="02020603050405020304" pitchFamily="18" charset="0"/>
                        <a:cs typeface="Times New Roman" panose="02020603050405020304" pitchFamily="18" charset="0"/>
                      </a:endParaRPr>
                    </a:p>
                  </a:txBody>
                  <a:tcPr marL="127269" marR="127269" marT="0" marB="0"/>
                </a:tc>
                <a:tc>
                  <a:txBody>
                    <a:bodyPr/>
                    <a:lstStyle/>
                    <a:p>
                      <a:pPr>
                        <a:spcAft>
                          <a:spcPts val="0"/>
                        </a:spcAft>
                      </a:pPr>
                      <a:endParaRPr lang="de-CH" sz="600" b="0" dirty="0">
                        <a:solidFill>
                          <a:schemeClr val="tx1"/>
                        </a:solidFill>
                        <a:effectLst/>
                      </a:endParaRPr>
                    </a:p>
                    <a:p>
                      <a:pPr>
                        <a:spcAft>
                          <a:spcPts val="0"/>
                        </a:spcAft>
                      </a:pPr>
                      <a:r>
                        <a:rPr lang="de-CH" sz="2200" b="0" dirty="0">
                          <a:solidFill>
                            <a:schemeClr val="tx1"/>
                          </a:solidFill>
                          <a:effectLst/>
                        </a:rPr>
                        <a:t>Wir kennen diesen Brief als den 2Kor. Dieser Brief wird auch "Versöhnungsbrief" genannt. Chronologisch ist es der vierte Brief des Paulus an die Korinther.</a:t>
                      </a:r>
                      <a:endParaRPr lang="de-CH" sz="22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7269" marR="127269" marT="0" marB="0">
                    <a:solidFill>
                      <a:schemeClr val="bg1"/>
                    </a:solidFill>
                  </a:tcPr>
                </a:tc>
                <a:extLst>
                  <a:ext uri="{0D108BD9-81ED-4DB2-BD59-A6C34878D82A}">
                    <a16:rowId xmlns:a16="http://schemas.microsoft.com/office/drawing/2014/main" val="3727734285"/>
                  </a:ext>
                </a:extLst>
              </a:tr>
              <a:tr h="506720">
                <a:tc>
                  <a:txBody>
                    <a:bodyPr/>
                    <a:lstStyle/>
                    <a:p>
                      <a:pPr>
                        <a:lnSpc>
                          <a:spcPct val="150000"/>
                        </a:lnSpc>
                        <a:spcAft>
                          <a:spcPts val="0"/>
                        </a:spcAft>
                      </a:pPr>
                      <a:r>
                        <a:rPr lang="de-CH" sz="2200">
                          <a:effectLst/>
                        </a:rPr>
                        <a:t>Referenz:</a:t>
                      </a:r>
                      <a:endParaRPr lang="de-CH" sz="2200">
                        <a:effectLst/>
                        <a:latin typeface="Arial" panose="020B0604020202020204" pitchFamily="34" charset="0"/>
                        <a:ea typeface="Times New Roman" panose="02020603050405020304" pitchFamily="18" charset="0"/>
                        <a:cs typeface="Times New Roman" panose="02020603050405020304" pitchFamily="18" charset="0"/>
                      </a:endParaRPr>
                    </a:p>
                  </a:txBody>
                  <a:tcPr marL="127269" marR="127269" marT="0" marB="0"/>
                </a:tc>
                <a:tc>
                  <a:txBody>
                    <a:bodyPr/>
                    <a:lstStyle/>
                    <a:p>
                      <a:pPr>
                        <a:spcAft>
                          <a:spcPts val="0"/>
                        </a:spcAft>
                      </a:pPr>
                      <a:endParaRPr lang="de-CH" sz="600" b="0" dirty="0">
                        <a:solidFill>
                          <a:schemeClr val="tx1"/>
                        </a:solidFill>
                        <a:effectLst/>
                      </a:endParaRPr>
                    </a:p>
                    <a:p>
                      <a:pPr>
                        <a:spcAft>
                          <a:spcPts val="0"/>
                        </a:spcAft>
                      </a:pPr>
                      <a:r>
                        <a:rPr lang="de-CH" sz="2200" b="0" dirty="0">
                          <a:solidFill>
                            <a:schemeClr val="tx1"/>
                          </a:solidFill>
                          <a:effectLst/>
                        </a:rPr>
                        <a:t>2Kor 7,5-16</a:t>
                      </a:r>
                      <a:endParaRPr lang="de-CH" sz="22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7269" marR="127269" marT="0" marB="0">
                    <a:solidFill>
                      <a:schemeClr val="bg1"/>
                    </a:solidFill>
                  </a:tcPr>
                </a:tc>
                <a:extLst>
                  <a:ext uri="{0D108BD9-81ED-4DB2-BD59-A6C34878D82A}">
                    <a16:rowId xmlns:a16="http://schemas.microsoft.com/office/drawing/2014/main" val="2461590507"/>
                  </a:ext>
                </a:extLst>
              </a:tr>
            </a:tbl>
          </a:graphicData>
        </a:graphic>
      </p:graphicFrame>
    </p:spTree>
    <p:extLst>
      <p:ext uri="{BB962C8B-B14F-4D97-AF65-F5344CB8AC3E}">
        <p14:creationId xmlns:p14="http://schemas.microsoft.com/office/powerpoint/2010/main" val="383620898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8B61823E-80DB-46D3-AA93-1B43E68DAA75}"/>
              </a:ext>
            </a:extLst>
          </p:cNvPr>
          <p:cNvSpPr txBox="1"/>
          <p:nvPr/>
        </p:nvSpPr>
        <p:spPr>
          <a:xfrm>
            <a:off x="524422" y="409547"/>
            <a:ext cx="4760534" cy="646331"/>
          </a:xfrm>
          <a:prstGeom prst="rect">
            <a:avLst/>
          </a:prstGeom>
          <a:noFill/>
        </p:spPr>
        <p:txBody>
          <a:bodyPr wrap="none" rtlCol="0">
            <a:spAutoFit/>
          </a:bodyPr>
          <a:lstStyle/>
          <a:p>
            <a:r>
              <a:rPr lang="de-CH" sz="3600" b="1" dirty="0"/>
              <a:t>4. Brief an die Korinther</a:t>
            </a:r>
            <a:endParaRPr lang="de-CH" sz="2600" b="1" dirty="0"/>
          </a:p>
        </p:txBody>
      </p:sp>
      <p:graphicFrame>
        <p:nvGraphicFramePr>
          <p:cNvPr id="2" name="Tabelle 1">
            <a:extLst>
              <a:ext uri="{FF2B5EF4-FFF2-40B4-BE49-F238E27FC236}">
                <a16:creationId xmlns:a16="http://schemas.microsoft.com/office/drawing/2014/main" id="{E869126E-7C68-4E6F-8FA1-EC7D750D34A0}"/>
              </a:ext>
            </a:extLst>
          </p:cNvPr>
          <p:cNvGraphicFramePr>
            <a:graphicFrameLocks noGrp="1"/>
          </p:cNvGraphicFramePr>
          <p:nvPr>
            <p:extLst>
              <p:ext uri="{D42A27DB-BD31-4B8C-83A1-F6EECF244321}">
                <p14:modId xmlns:p14="http://schemas.microsoft.com/office/powerpoint/2010/main" val="1616178874"/>
              </p:ext>
            </p:extLst>
          </p:nvPr>
        </p:nvGraphicFramePr>
        <p:xfrm>
          <a:off x="132617" y="1055878"/>
          <a:ext cx="11812466" cy="2565417"/>
        </p:xfrm>
        <a:graphic>
          <a:graphicData uri="http://schemas.openxmlformats.org/drawingml/2006/table">
            <a:tbl>
              <a:tblPr firstRow="1" firstCol="1" bandRow="1">
                <a:tableStyleId>{5C22544A-7EE6-4342-B048-85BDC9FD1C3A}</a:tableStyleId>
              </a:tblPr>
              <a:tblGrid>
                <a:gridCol w="1497770">
                  <a:extLst>
                    <a:ext uri="{9D8B030D-6E8A-4147-A177-3AD203B41FA5}">
                      <a16:colId xmlns:a16="http://schemas.microsoft.com/office/drawing/2014/main" val="3191709087"/>
                    </a:ext>
                  </a:extLst>
                </a:gridCol>
                <a:gridCol w="10314696">
                  <a:extLst>
                    <a:ext uri="{9D8B030D-6E8A-4147-A177-3AD203B41FA5}">
                      <a16:colId xmlns:a16="http://schemas.microsoft.com/office/drawing/2014/main" val="1791540800"/>
                    </a:ext>
                  </a:extLst>
                </a:gridCol>
              </a:tblGrid>
              <a:tr h="900312">
                <a:tc>
                  <a:txBody>
                    <a:bodyPr/>
                    <a:lstStyle/>
                    <a:p>
                      <a:pPr>
                        <a:lnSpc>
                          <a:spcPct val="150000"/>
                        </a:lnSpc>
                        <a:spcAft>
                          <a:spcPts val="0"/>
                        </a:spcAft>
                      </a:pPr>
                      <a:r>
                        <a:rPr lang="de-CH" sz="2200">
                          <a:effectLst/>
                        </a:rPr>
                        <a:t>Was:</a:t>
                      </a:r>
                      <a:endParaRPr lang="de-CH" sz="2200">
                        <a:effectLst/>
                        <a:latin typeface="Arial" panose="020B0604020202020204" pitchFamily="34" charset="0"/>
                        <a:ea typeface="Times New Roman" panose="02020603050405020304" pitchFamily="18" charset="0"/>
                        <a:cs typeface="Times New Roman" panose="02020603050405020304" pitchFamily="18" charset="0"/>
                      </a:endParaRPr>
                    </a:p>
                  </a:txBody>
                  <a:tcPr marL="127269" marR="127269" marT="0" marB="0"/>
                </a:tc>
                <a:tc>
                  <a:txBody>
                    <a:bodyPr/>
                    <a:lstStyle/>
                    <a:p>
                      <a:pPr>
                        <a:spcAft>
                          <a:spcPts val="0"/>
                        </a:spcAft>
                      </a:pPr>
                      <a:endParaRPr lang="de-CH" sz="600" b="0" dirty="0">
                        <a:solidFill>
                          <a:schemeClr val="tx1"/>
                        </a:solidFill>
                        <a:effectLst/>
                      </a:endParaRPr>
                    </a:p>
                    <a:p>
                      <a:pPr>
                        <a:spcAft>
                          <a:spcPts val="0"/>
                        </a:spcAft>
                      </a:pPr>
                      <a:r>
                        <a:rPr lang="de-CH" sz="2200" b="0" dirty="0">
                          <a:solidFill>
                            <a:schemeClr val="tx1"/>
                          </a:solidFill>
                          <a:effectLst/>
                        </a:rPr>
                        <a:t>Wir kennen diesen Brief als den 2Kor. Dieser Brief wird auch "Versöhnungsbrief" genannt. Chronologisch ist es der vierte Brief des Paulus an die Korinther.</a:t>
                      </a:r>
                      <a:endParaRPr lang="de-CH" sz="22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7269" marR="127269" marT="0" marB="0">
                    <a:solidFill>
                      <a:schemeClr val="bg1"/>
                    </a:solidFill>
                  </a:tcPr>
                </a:tc>
                <a:extLst>
                  <a:ext uri="{0D108BD9-81ED-4DB2-BD59-A6C34878D82A}">
                    <a16:rowId xmlns:a16="http://schemas.microsoft.com/office/drawing/2014/main" val="3727734285"/>
                  </a:ext>
                </a:extLst>
              </a:tr>
              <a:tr h="506720">
                <a:tc>
                  <a:txBody>
                    <a:bodyPr/>
                    <a:lstStyle/>
                    <a:p>
                      <a:pPr>
                        <a:lnSpc>
                          <a:spcPct val="150000"/>
                        </a:lnSpc>
                        <a:spcAft>
                          <a:spcPts val="0"/>
                        </a:spcAft>
                      </a:pPr>
                      <a:r>
                        <a:rPr lang="de-CH" sz="2200">
                          <a:effectLst/>
                        </a:rPr>
                        <a:t>Referenz:</a:t>
                      </a:r>
                      <a:endParaRPr lang="de-CH" sz="2200">
                        <a:effectLst/>
                        <a:latin typeface="Arial" panose="020B0604020202020204" pitchFamily="34" charset="0"/>
                        <a:ea typeface="Times New Roman" panose="02020603050405020304" pitchFamily="18" charset="0"/>
                        <a:cs typeface="Times New Roman" panose="02020603050405020304" pitchFamily="18" charset="0"/>
                      </a:endParaRPr>
                    </a:p>
                  </a:txBody>
                  <a:tcPr marL="127269" marR="127269" marT="0" marB="0"/>
                </a:tc>
                <a:tc>
                  <a:txBody>
                    <a:bodyPr/>
                    <a:lstStyle/>
                    <a:p>
                      <a:pPr>
                        <a:spcAft>
                          <a:spcPts val="0"/>
                        </a:spcAft>
                      </a:pPr>
                      <a:endParaRPr lang="de-CH" sz="600" b="0" dirty="0">
                        <a:solidFill>
                          <a:schemeClr val="tx1"/>
                        </a:solidFill>
                        <a:effectLst/>
                      </a:endParaRPr>
                    </a:p>
                    <a:p>
                      <a:pPr>
                        <a:spcAft>
                          <a:spcPts val="0"/>
                        </a:spcAft>
                      </a:pPr>
                      <a:r>
                        <a:rPr lang="de-CH" sz="2200" b="0" dirty="0">
                          <a:solidFill>
                            <a:schemeClr val="tx1"/>
                          </a:solidFill>
                          <a:effectLst/>
                        </a:rPr>
                        <a:t>2Kor 7,5-16</a:t>
                      </a:r>
                      <a:endParaRPr lang="de-CH" sz="22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7269" marR="127269" marT="0" marB="0">
                    <a:solidFill>
                      <a:schemeClr val="bg1"/>
                    </a:solidFill>
                  </a:tcPr>
                </a:tc>
                <a:extLst>
                  <a:ext uri="{0D108BD9-81ED-4DB2-BD59-A6C34878D82A}">
                    <a16:rowId xmlns:a16="http://schemas.microsoft.com/office/drawing/2014/main" val="2461590507"/>
                  </a:ext>
                </a:extLst>
              </a:tr>
              <a:tr h="1158385">
                <a:tc>
                  <a:txBody>
                    <a:bodyPr/>
                    <a:lstStyle/>
                    <a:p>
                      <a:pPr>
                        <a:lnSpc>
                          <a:spcPct val="150000"/>
                        </a:lnSpc>
                        <a:spcAft>
                          <a:spcPts val="0"/>
                        </a:spcAft>
                      </a:pPr>
                      <a:r>
                        <a:rPr lang="de-CH" sz="2200">
                          <a:effectLst/>
                        </a:rPr>
                        <a:t>Wann:</a:t>
                      </a:r>
                      <a:endParaRPr lang="de-CH" sz="2200">
                        <a:effectLst/>
                        <a:latin typeface="Arial" panose="020B0604020202020204" pitchFamily="34" charset="0"/>
                        <a:ea typeface="Times New Roman" panose="02020603050405020304" pitchFamily="18" charset="0"/>
                        <a:cs typeface="Times New Roman" panose="02020603050405020304" pitchFamily="18" charset="0"/>
                      </a:endParaRPr>
                    </a:p>
                  </a:txBody>
                  <a:tcPr marL="127269" marR="127269" marT="0" marB="0"/>
                </a:tc>
                <a:tc>
                  <a:txBody>
                    <a:bodyPr/>
                    <a:lstStyle/>
                    <a:p>
                      <a:pPr>
                        <a:spcAft>
                          <a:spcPts val="0"/>
                        </a:spcAft>
                      </a:pPr>
                      <a:endParaRPr lang="de-CH" sz="800" b="0" dirty="0">
                        <a:solidFill>
                          <a:schemeClr val="tx1"/>
                        </a:solidFill>
                        <a:effectLst/>
                      </a:endParaRPr>
                    </a:p>
                    <a:p>
                      <a:pPr>
                        <a:spcAft>
                          <a:spcPts val="0"/>
                        </a:spcAft>
                      </a:pPr>
                      <a:r>
                        <a:rPr lang="de-CH" sz="2200" b="0" dirty="0">
                          <a:solidFill>
                            <a:schemeClr val="tx1"/>
                          </a:solidFill>
                          <a:effectLst/>
                        </a:rPr>
                        <a:t>Paulus schrieb diesen Brief während seines dritten Besuchs in Mazedonien (55 n.Chr.; 1 Jahr nach dem 1Kor), nachdem Titus mit ermutigenden Neuigkeiten über die Situation in Korinth eingetroffen war. (2Kor 7,5-16)</a:t>
                      </a:r>
                      <a:endParaRPr lang="de-CH" sz="22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7269" marR="127269" marT="0" marB="0">
                    <a:solidFill>
                      <a:schemeClr val="bg1"/>
                    </a:solidFill>
                  </a:tcPr>
                </a:tc>
                <a:extLst>
                  <a:ext uri="{0D108BD9-81ED-4DB2-BD59-A6C34878D82A}">
                    <a16:rowId xmlns:a16="http://schemas.microsoft.com/office/drawing/2014/main" val="1696792551"/>
                  </a:ext>
                </a:extLst>
              </a:tr>
            </a:tbl>
          </a:graphicData>
        </a:graphic>
      </p:graphicFrame>
    </p:spTree>
    <p:extLst>
      <p:ext uri="{BB962C8B-B14F-4D97-AF65-F5344CB8AC3E}">
        <p14:creationId xmlns:p14="http://schemas.microsoft.com/office/powerpoint/2010/main" val="372930809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8B61823E-80DB-46D3-AA93-1B43E68DAA75}"/>
              </a:ext>
            </a:extLst>
          </p:cNvPr>
          <p:cNvSpPr txBox="1"/>
          <p:nvPr/>
        </p:nvSpPr>
        <p:spPr>
          <a:xfrm>
            <a:off x="524422" y="409547"/>
            <a:ext cx="4760534" cy="646331"/>
          </a:xfrm>
          <a:prstGeom prst="rect">
            <a:avLst/>
          </a:prstGeom>
          <a:noFill/>
        </p:spPr>
        <p:txBody>
          <a:bodyPr wrap="none" rtlCol="0">
            <a:spAutoFit/>
          </a:bodyPr>
          <a:lstStyle/>
          <a:p>
            <a:r>
              <a:rPr lang="de-CH" sz="3600" b="1" dirty="0"/>
              <a:t>4. Brief an die Korinther</a:t>
            </a:r>
            <a:endParaRPr lang="de-CH" sz="2600" b="1" dirty="0"/>
          </a:p>
        </p:txBody>
      </p:sp>
      <p:graphicFrame>
        <p:nvGraphicFramePr>
          <p:cNvPr id="2" name="Tabelle 1">
            <a:extLst>
              <a:ext uri="{FF2B5EF4-FFF2-40B4-BE49-F238E27FC236}">
                <a16:creationId xmlns:a16="http://schemas.microsoft.com/office/drawing/2014/main" id="{E869126E-7C68-4E6F-8FA1-EC7D750D34A0}"/>
              </a:ext>
            </a:extLst>
          </p:cNvPr>
          <p:cNvGraphicFramePr>
            <a:graphicFrameLocks noGrp="1"/>
          </p:cNvGraphicFramePr>
          <p:nvPr>
            <p:extLst>
              <p:ext uri="{D42A27DB-BD31-4B8C-83A1-F6EECF244321}">
                <p14:modId xmlns:p14="http://schemas.microsoft.com/office/powerpoint/2010/main" val="1809658375"/>
              </p:ext>
            </p:extLst>
          </p:nvPr>
        </p:nvGraphicFramePr>
        <p:xfrm>
          <a:off x="132617" y="1055878"/>
          <a:ext cx="11812466" cy="4138606"/>
        </p:xfrm>
        <a:graphic>
          <a:graphicData uri="http://schemas.openxmlformats.org/drawingml/2006/table">
            <a:tbl>
              <a:tblPr firstRow="1" firstCol="1" bandRow="1">
                <a:tableStyleId>{5C22544A-7EE6-4342-B048-85BDC9FD1C3A}</a:tableStyleId>
              </a:tblPr>
              <a:tblGrid>
                <a:gridCol w="1497770">
                  <a:extLst>
                    <a:ext uri="{9D8B030D-6E8A-4147-A177-3AD203B41FA5}">
                      <a16:colId xmlns:a16="http://schemas.microsoft.com/office/drawing/2014/main" val="3191709087"/>
                    </a:ext>
                  </a:extLst>
                </a:gridCol>
                <a:gridCol w="10314696">
                  <a:extLst>
                    <a:ext uri="{9D8B030D-6E8A-4147-A177-3AD203B41FA5}">
                      <a16:colId xmlns:a16="http://schemas.microsoft.com/office/drawing/2014/main" val="1791540800"/>
                    </a:ext>
                  </a:extLst>
                </a:gridCol>
              </a:tblGrid>
              <a:tr h="900312">
                <a:tc>
                  <a:txBody>
                    <a:bodyPr/>
                    <a:lstStyle/>
                    <a:p>
                      <a:pPr>
                        <a:lnSpc>
                          <a:spcPct val="150000"/>
                        </a:lnSpc>
                        <a:spcAft>
                          <a:spcPts val="0"/>
                        </a:spcAft>
                      </a:pPr>
                      <a:r>
                        <a:rPr lang="de-CH" sz="2200">
                          <a:effectLst/>
                        </a:rPr>
                        <a:t>Was:</a:t>
                      </a:r>
                      <a:endParaRPr lang="de-CH" sz="2200">
                        <a:effectLst/>
                        <a:latin typeface="Arial" panose="020B0604020202020204" pitchFamily="34" charset="0"/>
                        <a:ea typeface="Times New Roman" panose="02020603050405020304" pitchFamily="18" charset="0"/>
                        <a:cs typeface="Times New Roman" panose="02020603050405020304" pitchFamily="18" charset="0"/>
                      </a:endParaRPr>
                    </a:p>
                  </a:txBody>
                  <a:tcPr marL="127269" marR="127269" marT="0" marB="0"/>
                </a:tc>
                <a:tc>
                  <a:txBody>
                    <a:bodyPr/>
                    <a:lstStyle/>
                    <a:p>
                      <a:pPr>
                        <a:spcAft>
                          <a:spcPts val="0"/>
                        </a:spcAft>
                      </a:pPr>
                      <a:endParaRPr lang="de-CH" sz="600" b="0" dirty="0">
                        <a:solidFill>
                          <a:schemeClr val="tx1"/>
                        </a:solidFill>
                        <a:effectLst/>
                      </a:endParaRPr>
                    </a:p>
                    <a:p>
                      <a:pPr>
                        <a:spcAft>
                          <a:spcPts val="0"/>
                        </a:spcAft>
                      </a:pPr>
                      <a:r>
                        <a:rPr lang="de-CH" sz="2200" b="0" dirty="0">
                          <a:solidFill>
                            <a:schemeClr val="tx1"/>
                          </a:solidFill>
                          <a:effectLst/>
                        </a:rPr>
                        <a:t>Wir kennen diesen Brief als den 2Kor. Dieser Brief wird auch "Versöhnungsbrief" genannt. Chronologisch ist es der vierte Brief des Paulus an die Korinther.</a:t>
                      </a:r>
                      <a:endParaRPr lang="de-CH" sz="22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7269" marR="127269" marT="0" marB="0">
                    <a:solidFill>
                      <a:schemeClr val="bg1"/>
                    </a:solidFill>
                  </a:tcPr>
                </a:tc>
                <a:extLst>
                  <a:ext uri="{0D108BD9-81ED-4DB2-BD59-A6C34878D82A}">
                    <a16:rowId xmlns:a16="http://schemas.microsoft.com/office/drawing/2014/main" val="3727734285"/>
                  </a:ext>
                </a:extLst>
              </a:tr>
              <a:tr h="506720">
                <a:tc>
                  <a:txBody>
                    <a:bodyPr/>
                    <a:lstStyle/>
                    <a:p>
                      <a:pPr>
                        <a:lnSpc>
                          <a:spcPct val="150000"/>
                        </a:lnSpc>
                        <a:spcAft>
                          <a:spcPts val="0"/>
                        </a:spcAft>
                      </a:pPr>
                      <a:r>
                        <a:rPr lang="de-CH" sz="2200">
                          <a:effectLst/>
                        </a:rPr>
                        <a:t>Referenz:</a:t>
                      </a:r>
                      <a:endParaRPr lang="de-CH" sz="2200">
                        <a:effectLst/>
                        <a:latin typeface="Arial" panose="020B0604020202020204" pitchFamily="34" charset="0"/>
                        <a:ea typeface="Times New Roman" panose="02020603050405020304" pitchFamily="18" charset="0"/>
                        <a:cs typeface="Times New Roman" panose="02020603050405020304" pitchFamily="18" charset="0"/>
                      </a:endParaRPr>
                    </a:p>
                  </a:txBody>
                  <a:tcPr marL="127269" marR="127269" marT="0" marB="0"/>
                </a:tc>
                <a:tc>
                  <a:txBody>
                    <a:bodyPr/>
                    <a:lstStyle/>
                    <a:p>
                      <a:pPr>
                        <a:spcAft>
                          <a:spcPts val="0"/>
                        </a:spcAft>
                      </a:pPr>
                      <a:endParaRPr lang="de-CH" sz="600" b="0" dirty="0">
                        <a:solidFill>
                          <a:schemeClr val="tx1"/>
                        </a:solidFill>
                        <a:effectLst/>
                      </a:endParaRPr>
                    </a:p>
                    <a:p>
                      <a:pPr>
                        <a:spcAft>
                          <a:spcPts val="0"/>
                        </a:spcAft>
                      </a:pPr>
                      <a:r>
                        <a:rPr lang="de-CH" sz="2200" b="0" dirty="0">
                          <a:solidFill>
                            <a:schemeClr val="tx1"/>
                          </a:solidFill>
                          <a:effectLst/>
                        </a:rPr>
                        <a:t>2Kor 7,5-16</a:t>
                      </a:r>
                      <a:endParaRPr lang="de-CH" sz="22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7269" marR="127269" marT="0" marB="0">
                    <a:solidFill>
                      <a:schemeClr val="bg1"/>
                    </a:solidFill>
                  </a:tcPr>
                </a:tc>
                <a:extLst>
                  <a:ext uri="{0D108BD9-81ED-4DB2-BD59-A6C34878D82A}">
                    <a16:rowId xmlns:a16="http://schemas.microsoft.com/office/drawing/2014/main" val="2461590507"/>
                  </a:ext>
                </a:extLst>
              </a:tr>
              <a:tr h="1158385">
                <a:tc>
                  <a:txBody>
                    <a:bodyPr/>
                    <a:lstStyle/>
                    <a:p>
                      <a:pPr>
                        <a:lnSpc>
                          <a:spcPct val="150000"/>
                        </a:lnSpc>
                        <a:spcAft>
                          <a:spcPts val="0"/>
                        </a:spcAft>
                      </a:pPr>
                      <a:r>
                        <a:rPr lang="de-CH" sz="2200">
                          <a:effectLst/>
                        </a:rPr>
                        <a:t>Wann:</a:t>
                      </a:r>
                      <a:endParaRPr lang="de-CH" sz="2200">
                        <a:effectLst/>
                        <a:latin typeface="Arial" panose="020B0604020202020204" pitchFamily="34" charset="0"/>
                        <a:ea typeface="Times New Roman" panose="02020603050405020304" pitchFamily="18" charset="0"/>
                        <a:cs typeface="Times New Roman" panose="02020603050405020304" pitchFamily="18" charset="0"/>
                      </a:endParaRPr>
                    </a:p>
                  </a:txBody>
                  <a:tcPr marL="127269" marR="127269" marT="0" marB="0"/>
                </a:tc>
                <a:tc>
                  <a:txBody>
                    <a:bodyPr/>
                    <a:lstStyle/>
                    <a:p>
                      <a:pPr>
                        <a:spcAft>
                          <a:spcPts val="0"/>
                        </a:spcAft>
                      </a:pPr>
                      <a:endParaRPr lang="de-CH" sz="800" b="0" dirty="0">
                        <a:solidFill>
                          <a:schemeClr val="tx1"/>
                        </a:solidFill>
                        <a:effectLst/>
                      </a:endParaRPr>
                    </a:p>
                    <a:p>
                      <a:pPr>
                        <a:spcAft>
                          <a:spcPts val="0"/>
                        </a:spcAft>
                      </a:pPr>
                      <a:r>
                        <a:rPr lang="de-CH" sz="2200" b="0" dirty="0">
                          <a:solidFill>
                            <a:schemeClr val="tx1"/>
                          </a:solidFill>
                          <a:effectLst/>
                        </a:rPr>
                        <a:t>Paulus schrieb diesen Brief während seines dritten Besuchs in Mazedonien (55 n.Chr.; 1 Jahr nach dem 1Kor), nachdem Titus mit ermutigenden Neuigkeiten über die Situation in Korinth eingetroffen war. (2Kor 7,5-16)</a:t>
                      </a:r>
                      <a:endParaRPr lang="de-CH" sz="22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7269" marR="127269" marT="0" marB="0">
                    <a:solidFill>
                      <a:schemeClr val="bg1"/>
                    </a:solidFill>
                  </a:tcPr>
                </a:tc>
                <a:extLst>
                  <a:ext uri="{0D108BD9-81ED-4DB2-BD59-A6C34878D82A}">
                    <a16:rowId xmlns:a16="http://schemas.microsoft.com/office/drawing/2014/main" val="1696792551"/>
                  </a:ext>
                </a:extLst>
              </a:tr>
              <a:tr h="1573189">
                <a:tc>
                  <a:txBody>
                    <a:bodyPr/>
                    <a:lstStyle/>
                    <a:p>
                      <a:pPr>
                        <a:lnSpc>
                          <a:spcPct val="150000"/>
                        </a:lnSpc>
                        <a:spcAft>
                          <a:spcPts val="0"/>
                        </a:spcAft>
                      </a:pPr>
                      <a:r>
                        <a:rPr lang="de-CH" sz="2200" dirty="0">
                          <a:effectLst/>
                        </a:rPr>
                        <a:t>Warum:</a:t>
                      </a:r>
                      <a:endParaRPr lang="de-CH" sz="2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27269" marR="127269" marT="0" marB="0"/>
                </a:tc>
                <a:tc>
                  <a:txBody>
                    <a:bodyPr/>
                    <a:lstStyle/>
                    <a:p>
                      <a:pPr>
                        <a:spcAft>
                          <a:spcPts val="0"/>
                        </a:spcAft>
                      </a:pPr>
                      <a:endParaRPr lang="de-CH" sz="1000" b="0" dirty="0">
                        <a:solidFill>
                          <a:schemeClr val="tx1"/>
                        </a:solidFill>
                        <a:effectLst/>
                      </a:endParaRPr>
                    </a:p>
                    <a:p>
                      <a:pPr>
                        <a:spcAft>
                          <a:spcPts val="0"/>
                        </a:spcAft>
                      </a:pPr>
                      <a:r>
                        <a:rPr lang="de-CH" sz="2200" b="0" dirty="0">
                          <a:solidFill>
                            <a:schemeClr val="tx1"/>
                          </a:solidFill>
                          <a:effectLst/>
                        </a:rPr>
                        <a:t>Paulus schrieb diesen Brief aus primär zwei Gründen: Um sein Wiedersehen vorzubereiten (3. Besuch, Kollekte für die Armen in Jerusalem), und aus Dankbarkeit über die wieder</a:t>
                      </a:r>
                      <a:r>
                        <a:rPr lang="de-DE" sz="2200" b="0" dirty="0">
                          <a:solidFill>
                            <a:schemeClr val="tx1"/>
                          </a:solidFill>
                          <a:effectLst/>
                        </a:rPr>
                        <a:t> gewonnene Einheit (Versöhnung) (vgl. 2Kor 7,16: "Ich freue mich nun, dass ich mich in allem auf euch verlassen kann.")</a:t>
                      </a:r>
                      <a:endParaRPr lang="de-CH" sz="22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7269" marR="127269" marT="0" marB="0">
                    <a:solidFill>
                      <a:schemeClr val="bg1"/>
                    </a:solidFill>
                  </a:tcPr>
                </a:tc>
                <a:extLst>
                  <a:ext uri="{0D108BD9-81ED-4DB2-BD59-A6C34878D82A}">
                    <a16:rowId xmlns:a16="http://schemas.microsoft.com/office/drawing/2014/main" val="3256813806"/>
                  </a:ext>
                </a:extLst>
              </a:tr>
            </a:tbl>
          </a:graphicData>
        </a:graphic>
      </p:graphicFrame>
    </p:spTree>
    <p:extLst>
      <p:ext uri="{BB962C8B-B14F-4D97-AF65-F5344CB8AC3E}">
        <p14:creationId xmlns:p14="http://schemas.microsoft.com/office/powerpoint/2010/main" val="157634859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8B61823E-80DB-46D3-AA93-1B43E68DAA75}"/>
              </a:ext>
            </a:extLst>
          </p:cNvPr>
          <p:cNvSpPr txBox="1"/>
          <p:nvPr/>
        </p:nvSpPr>
        <p:spPr>
          <a:xfrm>
            <a:off x="524422" y="409547"/>
            <a:ext cx="4760534" cy="646331"/>
          </a:xfrm>
          <a:prstGeom prst="rect">
            <a:avLst/>
          </a:prstGeom>
          <a:noFill/>
        </p:spPr>
        <p:txBody>
          <a:bodyPr wrap="none" rtlCol="0">
            <a:spAutoFit/>
          </a:bodyPr>
          <a:lstStyle/>
          <a:p>
            <a:r>
              <a:rPr lang="de-CH" sz="3600" b="1" dirty="0"/>
              <a:t>4. Brief an die Korinther</a:t>
            </a:r>
            <a:endParaRPr lang="de-CH" sz="2600" b="1" dirty="0"/>
          </a:p>
        </p:txBody>
      </p:sp>
      <p:graphicFrame>
        <p:nvGraphicFramePr>
          <p:cNvPr id="2" name="Tabelle 1">
            <a:extLst>
              <a:ext uri="{FF2B5EF4-FFF2-40B4-BE49-F238E27FC236}">
                <a16:creationId xmlns:a16="http://schemas.microsoft.com/office/drawing/2014/main" id="{E869126E-7C68-4E6F-8FA1-EC7D750D34A0}"/>
              </a:ext>
            </a:extLst>
          </p:cNvPr>
          <p:cNvGraphicFramePr>
            <a:graphicFrameLocks noGrp="1"/>
          </p:cNvGraphicFramePr>
          <p:nvPr>
            <p:extLst>
              <p:ext uri="{D42A27DB-BD31-4B8C-83A1-F6EECF244321}">
                <p14:modId xmlns:p14="http://schemas.microsoft.com/office/powerpoint/2010/main" val="3083038720"/>
              </p:ext>
            </p:extLst>
          </p:nvPr>
        </p:nvGraphicFramePr>
        <p:xfrm>
          <a:off x="132617" y="1055878"/>
          <a:ext cx="11812466" cy="4592887"/>
        </p:xfrm>
        <a:graphic>
          <a:graphicData uri="http://schemas.openxmlformats.org/drawingml/2006/table">
            <a:tbl>
              <a:tblPr firstRow="1" firstCol="1" bandRow="1">
                <a:tableStyleId>{5C22544A-7EE6-4342-B048-85BDC9FD1C3A}</a:tableStyleId>
              </a:tblPr>
              <a:tblGrid>
                <a:gridCol w="1497770">
                  <a:extLst>
                    <a:ext uri="{9D8B030D-6E8A-4147-A177-3AD203B41FA5}">
                      <a16:colId xmlns:a16="http://schemas.microsoft.com/office/drawing/2014/main" val="3191709087"/>
                    </a:ext>
                  </a:extLst>
                </a:gridCol>
                <a:gridCol w="10314696">
                  <a:extLst>
                    <a:ext uri="{9D8B030D-6E8A-4147-A177-3AD203B41FA5}">
                      <a16:colId xmlns:a16="http://schemas.microsoft.com/office/drawing/2014/main" val="1791540800"/>
                    </a:ext>
                  </a:extLst>
                </a:gridCol>
              </a:tblGrid>
              <a:tr h="900312">
                <a:tc>
                  <a:txBody>
                    <a:bodyPr/>
                    <a:lstStyle/>
                    <a:p>
                      <a:pPr>
                        <a:lnSpc>
                          <a:spcPct val="150000"/>
                        </a:lnSpc>
                        <a:spcAft>
                          <a:spcPts val="0"/>
                        </a:spcAft>
                      </a:pPr>
                      <a:r>
                        <a:rPr lang="de-CH" sz="2200">
                          <a:effectLst/>
                        </a:rPr>
                        <a:t>Was:</a:t>
                      </a:r>
                      <a:endParaRPr lang="de-CH" sz="2200">
                        <a:effectLst/>
                        <a:latin typeface="Arial" panose="020B0604020202020204" pitchFamily="34" charset="0"/>
                        <a:ea typeface="Times New Roman" panose="02020603050405020304" pitchFamily="18" charset="0"/>
                        <a:cs typeface="Times New Roman" panose="02020603050405020304" pitchFamily="18" charset="0"/>
                      </a:endParaRPr>
                    </a:p>
                  </a:txBody>
                  <a:tcPr marL="127269" marR="127269" marT="0" marB="0"/>
                </a:tc>
                <a:tc>
                  <a:txBody>
                    <a:bodyPr/>
                    <a:lstStyle/>
                    <a:p>
                      <a:pPr>
                        <a:spcAft>
                          <a:spcPts val="0"/>
                        </a:spcAft>
                      </a:pPr>
                      <a:endParaRPr lang="de-CH" sz="600" b="0" dirty="0">
                        <a:solidFill>
                          <a:schemeClr val="tx1"/>
                        </a:solidFill>
                        <a:effectLst/>
                      </a:endParaRPr>
                    </a:p>
                    <a:p>
                      <a:pPr>
                        <a:spcAft>
                          <a:spcPts val="0"/>
                        </a:spcAft>
                      </a:pPr>
                      <a:r>
                        <a:rPr lang="de-CH" sz="2200" b="0" dirty="0">
                          <a:solidFill>
                            <a:schemeClr val="tx1"/>
                          </a:solidFill>
                          <a:effectLst/>
                        </a:rPr>
                        <a:t>Wir kennen diesen Brief als den 2Kor. Dieser Brief wird auch "Versöhnungsbrief" genannt. Chronologisch ist es der vierte Brief des Paulus an die Korinther.</a:t>
                      </a:r>
                      <a:endParaRPr lang="de-CH" sz="22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7269" marR="127269" marT="0" marB="0">
                    <a:solidFill>
                      <a:schemeClr val="bg1"/>
                    </a:solidFill>
                  </a:tcPr>
                </a:tc>
                <a:extLst>
                  <a:ext uri="{0D108BD9-81ED-4DB2-BD59-A6C34878D82A}">
                    <a16:rowId xmlns:a16="http://schemas.microsoft.com/office/drawing/2014/main" val="3727734285"/>
                  </a:ext>
                </a:extLst>
              </a:tr>
              <a:tr h="506720">
                <a:tc>
                  <a:txBody>
                    <a:bodyPr/>
                    <a:lstStyle/>
                    <a:p>
                      <a:pPr>
                        <a:lnSpc>
                          <a:spcPct val="150000"/>
                        </a:lnSpc>
                        <a:spcAft>
                          <a:spcPts val="0"/>
                        </a:spcAft>
                      </a:pPr>
                      <a:r>
                        <a:rPr lang="de-CH" sz="2200">
                          <a:effectLst/>
                        </a:rPr>
                        <a:t>Referenz:</a:t>
                      </a:r>
                      <a:endParaRPr lang="de-CH" sz="2200">
                        <a:effectLst/>
                        <a:latin typeface="Arial" panose="020B0604020202020204" pitchFamily="34" charset="0"/>
                        <a:ea typeface="Times New Roman" panose="02020603050405020304" pitchFamily="18" charset="0"/>
                        <a:cs typeface="Times New Roman" panose="02020603050405020304" pitchFamily="18" charset="0"/>
                      </a:endParaRPr>
                    </a:p>
                  </a:txBody>
                  <a:tcPr marL="127269" marR="127269" marT="0" marB="0"/>
                </a:tc>
                <a:tc>
                  <a:txBody>
                    <a:bodyPr/>
                    <a:lstStyle/>
                    <a:p>
                      <a:pPr>
                        <a:spcAft>
                          <a:spcPts val="0"/>
                        </a:spcAft>
                      </a:pPr>
                      <a:endParaRPr lang="de-CH" sz="600" b="0" dirty="0">
                        <a:solidFill>
                          <a:schemeClr val="tx1"/>
                        </a:solidFill>
                        <a:effectLst/>
                      </a:endParaRPr>
                    </a:p>
                    <a:p>
                      <a:pPr>
                        <a:spcAft>
                          <a:spcPts val="0"/>
                        </a:spcAft>
                      </a:pPr>
                      <a:r>
                        <a:rPr lang="de-CH" sz="2200" b="0" dirty="0">
                          <a:solidFill>
                            <a:schemeClr val="tx1"/>
                          </a:solidFill>
                          <a:effectLst/>
                        </a:rPr>
                        <a:t>2Kor 7,5-16</a:t>
                      </a:r>
                      <a:endParaRPr lang="de-CH" sz="22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7269" marR="127269" marT="0" marB="0">
                    <a:solidFill>
                      <a:schemeClr val="bg1"/>
                    </a:solidFill>
                  </a:tcPr>
                </a:tc>
                <a:extLst>
                  <a:ext uri="{0D108BD9-81ED-4DB2-BD59-A6C34878D82A}">
                    <a16:rowId xmlns:a16="http://schemas.microsoft.com/office/drawing/2014/main" val="2461590507"/>
                  </a:ext>
                </a:extLst>
              </a:tr>
              <a:tr h="1158385">
                <a:tc>
                  <a:txBody>
                    <a:bodyPr/>
                    <a:lstStyle/>
                    <a:p>
                      <a:pPr>
                        <a:lnSpc>
                          <a:spcPct val="150000"/>
                        </a:lnSpc>
                        <a:spcAft>
                          <a:spcPts val="0"/>
                        </a:spcAft>
                      </a:pPr>
                      <a:r>
                        <a:rPr lang="de-CH" sz="2200">
                          <a:effectLst/>
                        </a:rPr>
                        <a:t>Wann:</a:t>
                      </a:r>
                      <a:endParaRPr lang="de-CH" sz="2200">
                        <a:effectLst/>
                        <a:latin typeface="Arial" panose="020B0604020202020204" pitchFamily="34" charset="0"/>
                        <a:ea typeface="Times New Roman" panose="02020603050405020304" pitchFamily="18" charset="0"/>
                        <a:cs typeface="Times New Roman" panose="02020603050405020304" pitchFamily="18" charset="0"/>
                      </a:endParaRPr>
                    </a:p>
                  </a:txBody>
                  <a:tcPr marL="127269" marR="127269" marT="0" marB="0"/>
                </a:tc>
                <a:tc>
                  <a:txBody>
                    <a:bodyPr/>
                    <a:lstStyle/>
                    <a:p>
                      <a:pPr>
                        <a:spcAft>
                          <a:spcPts val="0"/>
                        </a:spcAft>
                      </a:pPr>
                      <a:endParaRPr lang="de-CH" sz="800" b="0" dirty="0">
                        <a:solidFill>
                          <a:schemeClr val="tx1"/>
                        </a:solidFill>
                        <a:effectLst/>
                      </a:endParaRPr>
                    </a:p>
                    <a:p>
                      <a:pPr>
                        <a:spcAft>
                          <a:spcPts val="0"/>
                        </a:spcAft>
                      </a:pPr>
                      <a:r>
                        <a:rPr lang="de-CH" sz="2200" b="0" dirty="0">
                          <a:solidFill>
                            <a:schemeClr val="tx1"/>
                          </a:solidFill>
                          <a:effectLst/>
                        </a:rPr>
                        <a:t>Paulus schrieb diesen Brief während seines dritten Besuchs in Mazedonien (55 n.Chr.; 1 Jahr nach dem 1Kor), nachdem Titus mit ermutigenden Neuigkeiten über die Situation in Korinth eingetroffen war. (2Kor 7,5-16)</a:t>
                      </a:r>
                      <a:endParaRPr lang="de-CH" sz="22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7269" marR="127269" marT="0" marB="0">
                    <a:solidFill>
                      <a:schemeClr val="bg1"/>
                    </a:solidFill>
                  </a:tcPr>
                </a:tc>
                <a:extLst>
                  <a:ext uri="{0D108BD9-81ED-4DB2-BD59-A6C34878D82A}">
                    <a16:rowId xmlns:a16="http://schemas.microsoft.com/office/drawing/2014/main" val="1696792551"/>
                  </a:ext>
                </a:extLst>
              </a:tr>
              <a:tr h="1573189">
                <a:tc>
                  <a:txBody>
                    <a:bodyPr/>
                    <a:lstStyle/>
                    <a:p>
                      <a:pPr>
                        <a:lnSpc>
                          <a:spcPct val="150000"/>
                        </a:lnSpc>
                        <a:spcAft>
                          <a:spcPts val="0"/>
                        </a:spcAft>
                      </a:pPr>
                      <a:r>
                        <a:rPr lang="de-CH" sz="2200" dirty="0">
                          <a:effectLst/>
                        </a:rPr>
                        <a:t>Warum:</a:t>
                      </a:r>
                      <a:endParaRPr lang="de-CH" sz="2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27269" marR="127269" marT="0" marB="0"/>
                </a:tc>
                <a:tc>
                  <a:txBody>
                    <a:bodyPr/>
                    <a:lstStyle/>
                    <a:p>
                      <a:pPr>
                        <a:spcAft>
                          <a:spcPts val="0"/>
                        </a:spcAft>
                      </a:pPr>
                      <a:endParaRPr lang="de-CH" sz="1000" b="0" dirty="0">
                        <a:solidFill>
                          <a:schemeClr val="tx1"/>
                        </a:solidFill>
                        <a:effectLst/>
                      </a:endParaRPr>
                    </a:p>
                    <a:p>
                      <a:pPr>
                        <a:spcAft>
                          <a:spcPts val="0"/>
                        </a:spcAft>
                      </a:pPr>
                      <a:r>
                        <a:rPr lang="de-CH" sz="2200" b="0" dirty="0">
                          <a:solidFill>
                            <a:schemeClr val="tx1"/>
                          </a:solidFill>
                          <a:effectLst/>
                        </a:rPr>
                        <a:t>Paulus schrieb diesen Brief aus primär zwei Gründen: Um sein Wiedersehen vorzubereiten (3. Besuch, Kollekte für die Armen in Jerusalem), und aus Dankbarkeit über die wieder</a:t>
                      </a:r>
                      <a:r>
                        <a:rPr lang="de-DE" sz="2200" b="0" dirty="0">
                          <a:solidFill>
                            <a:schemeClr val="tx1"/>
                          </a:solidFill>
                          <a:effectLst/>
                        </a:rPr>
                        <a:t> gewonnene Einheit (Versöhnung) (vgl. 2Kor 7,16: "Ich freue mich nun, dass ich mich in allem auf euch verlassen kann.")</a:t>
                      </a:r>
                      <a:endParaRPr lang="de-CH" sz="22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7269" marR="127269" marT="0" marB="0">
                    <a:solidFill>
                      <a:schemeClr val="bg1"/>
                    </a:solidFill>
                  </a:tcPr>
                </a:tc>
                <a:extLst>
                  <a:ext uri="{0D108BD9-81ED-4DB2-BD59-A6C34878D82A}">
                    <a16:rowId xmlns:a16="http://schemas.microsoft.com/office/drawing/2014/main" val="3256813806"/>
                  </a:ext>
                </a:extLst>
              </a:tr>
              <a:tr h="454281">
                <a:tc>
                  <a:txBody>
                    <a:bodyPr/>
                    <a:lstStyle/>
                    <a:p>
                      <a:pPr>
                        <a:lnSpc>
                          <a:spcPct val="150000"/>
                        </a:lnSpc>
                        <a:spcAft>
                          <a:spcPts val="0"/>
                        </a:spcAft>
                      </a:pPr>
                      <a:r>
                        <a:rPr lang="de-CH" sz="2200">
                          <a:effectLst/>
                        </a:rPr>
                        <a:t>Bote:</a:t>
                      </a:r>
                      <a:endParaRPr lang="de-CH" sz="2200">
                        <a:effectLst/>
                        <a:latin typeface="Arial" panose="020B0604020202020204" pitchFamily="34" charset="0"/>
                        <a:ea typeface="Times New Roman" panose="02020603050405020304" pitchFamily="18" charset="0"/>
                        <a:cs typeface="Times New Roman" panose="02020603050405020304" pitchFamily="18" charset="0"/>
                      </a:endParaRPr>
                    </a:p>
                  </a:txBody>
                  <a:tcPr marL="127269" marR="127269" marT="0" marB="0"/>
                </a:tc>
                <a:tc>
                  <a:txBody>
                    <a:bodyPr/>
                    <a:lstStyle/>
                    <a:p>
                      <a:pPr>
                        <a:spcAft>
                          <a:spcPts val="0"/>
                        </a:spcAft>
                      </a:pPr>
                      <a:endParaRPr lang="de-CH" sz="400" b="0" dirty="0">
                        <a:solidFill>
                          <a:schemeClr val="tx1"/>
                        </a:solidFill>
                        <a:effectLst/>
                      </a:endParaRPr>
                    </a:p>
                    <a:p>
                      <a:pPr>
                        <a:spcAft>
                          <a:spcPts val="0"/>
                        </a:spcAft>
                      </a:pPr>
                      <a:r>
                        <a:rPr lang="de-CH" sz="2200" b="0" dirty="0">
                          <a:solidFill>
                            <a:schemeClr val="tx1"/>
                          </a:solidFill>
                          <a:effectLst/>
                        </a:rPr>
                        <a:t>Titus (2Kor 7,7f)</a:t>
                      </a:r>
                      <a:endParaRPr lang="de-CH" sz="22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7269" marR="127269" marT="0" marB="0">
                    <a:solidFill>
                      <a:schemeClr val="bg1"/>
                    </a:solidFill>
                  </a:tcPr>
                </a:tc>
                <a:extLst>
                  <a:ext uri="{0D108BD9-81ED-4DB2-BD59-A6C34878D82A}">
                    <a16:rowId xmlns:a16="http://schemas.microsoft.com/office/drawing/2014/main" val="724459343"/>
                  </a:ext>
                </a:extLst>
              </a:tr>
            </a:tbl>
          </a:graphicData>
        </a:graphic>
      </p:graphicFrame>
    </p:spTree>
    <p:extLst>
      <p:ext uri="{BB962C8B-B14F-4D97-AF65-F5344CB8AC3E}">
        <p14:creationId xmlns:p14="http://schemas.microsoft.com/office/powerpoint/2010/main" val="158875056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8B61823E-80DB-46D3-AA93-1B43E68DAA75}"/>
              </a:ext>
            </a:extLst>
          </p:cNvPr>
          <p:cNvSpPr txBox="1"/>
          <p:nvPr/>
        </p:nvSpPr>
        <p:spPr>
          <a:xfrm>
            <a:off x="524422" y="409547"/>
            <a:ext cx="4760534" cy="646331"/>
          </a:xfrm>
          <a:prstGeom prst="rect">
            <a:avLst/>
          </a:prstGeom>
          <a:noFill/>
        </p:spPr>
        <p:txBody>
          <a:bodyPr wrap="none" rtlCol="0">
            <a:spAutoFit/>
          </a:bodyPr>
          <a:lstStyle/>
          <a:p>
            <a:r>
              <a:rPr lang="de-CH" sz="3600" b="1" dirty="0"/>
              <a:t>4. Brief an die Korinther</a:t>
            </a:r>
            <a:endParaRPr lang="de-CH" sz="2600" b="1" dirty="0"/>
          </a:p>
        </p:txBody>
      </p:sp>
      <p:graphicFrame>
        <p:nvGraphicFramePr>
          <p:cNvPr id="2" name="Tabelle 1">
            <a:extLst>
              <a:ext uri="{FF2B5EF4-FFF2-40B4-BE49-F238E27FC236}">
                <a16:creationId xmlns:a16="http://schemas.microsoft.com/office/drawing/2014/main" id="{E869126E-7C68-4E6F-8FA1-EC7D750D34A0}"/>
              </a:ext>
            </a:extLst>
          </p:cNvPr>
          <p:cNvGraphicFramePr>
            <a:graphicFrameLocks noGrp="1"/>
          </p:cNvGraphicFramePr>
          <p:nvPr>
            <p:extLst>
              <p:ext uri="{D42A27DB-BD31-4B8C-83A1-F6EECF244321}">
                <p14:modId xmlns:p14="http://schemas.microsoft.com/office/powerpoint/2010/main" val="130600082"/>
              </p:ext>
            </p:extLst>
          </p:nvPr>
        </p:nvGraphicFramePr>
        <p:xfrm>
          <a:off x="132617" y="1055878"/>
          <a:ext cx="11812466" cy="5771349"/>
        </p:xfrm>
        <a:graphic>
          <a:graphicData uri="http://schemas.openxmlformats.org/drawingml/2006/table">
            <a:tbl>
              <a:tblPr firstRow="1" firstCol="1" bandRow="1">
                <a:tableStyleId>{5C22544A-7EE6-4342-B048-85BDC9FD1C3A}</a:tableStyleId>
              </a:tblPr>
              <a:tblGrid>
                <a:gridCol w="1497770">
                  <a:extLst>
                    <a:ext uri="{9D8B030D-6E8A-4147-A177-3AD203B41FA5}">
                      <a16:colId xmlns:a16="http://schemas.microsoft.com/office/drawing/2014/main" val="3191709087"/>
                    </a:ext>
                  </a:extLst>
                </a:gridCol>
                <a:gridCol w="10314696">
                  <a:extLst>
                    <a:ext uri="{9D8B030D-6E8A-4147-A177-3AD203B41FA5}">
                      <a16:colId xmlns:a16="http://schemas.microsoft.com/office/drawing/2014/main" val="1791540800"/>
                    </a:ext>
                  </a:extLst>
                </a:gridCol>
              </a:tblGrid>
              <a:tr h="900312">
                <a:tc>
                  <a:txBody>
                    <a:bodyPr/>
                    <a:lstStyle/>
                    <a:p>
                      <a:pPr>
                        <a:lnSpc>
                          <a:spcPct val="150000"/>
                        </a:lnSpc>
                        <a:spcAft>
                          <a:spcPts val="0"/>
                        </a:spcAft>
                      </a:pPr>
                      <a:r>
                        <a:rPr lang="de-CH" sz="2200">
                          <a:effectLst/>
                        </a:rPr>
                        <a:t>Was:</a:t>
                      </a:r>
                      <a:endParaRPr lang="de-CH" sz="2200">
                        <a:effectLst/>
                        <a:latin typeface="Arial" panose="020B0604020202020204" pitchFamily="34" charset="0"/>
                        <a:ea typeface="Times New Roman" panose="02020603050405020304" pitchFamily="18" charset="0"/>
                        <a:cs typeface="Times New Roman" panose="02020603050405020304" pitchFamily="18" charset="0"/>
                      </a:endParaRPr>
                    </a:p>
                  </a:txBody>
                  <a:tcPr marL="127269" marR="127269" marT="0" marB="0"/>
                </a:tc>
                <a:tc>
                  <a:txBody>
                    <a:bodyPr/>
                    <a:lstStyle/>
                    <a:p>
                      <a:pPr>
                        <a:spcAft>
                          <a:spcPts val="0"/>
                        </a:spcAft>
                      </a:pPr>
                      <a:endParaRPr lang="de-CH" sz="600" b="0" dirty="0">
                        <a:solidFill>
                          <a:schemeClr val="tx1"/>
                        </a:solidFill>
                        <a:effectLst/>
                      </a:endParaRPr>
                    </a:p>
                    <a:p>
                      <a:pPr>
                        <a:spcAft>
                          <a:spcPts val="0"/>
                        </a:spcAft>
                      </a:pPr>
                      <a:r>
                        <a:rPr lang="de-CH" sz="2200" b="0" dirty="0">
                          <a:solidFill>
                            <a:schemeClr val="tx1"/>
                          </a:solidFill>
                          <a:effectLst/>
                        </a:rPr>
                        <a:t>Wir kennen diesen Brief als den 2Kor. Dieser Brief wird auch "Versöhnungsbrief" genannt. Chronologisch ist es der vierte Brief des Paulus an die Korinther.</a:t>
                      </a:r>
                      <a:endParaRPr lang="de-CH" sz="22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7269" marR="127269" marT="0" marB="0">
                    <a:solidFill>
                      <a:schemeClr val="bg1"/>
                    </a:solidFill>
                  </a:tcPr>
                </a:tc>
                <a:extLst>
                  <a:ext uri="{0D108BD9-81ED-4DB2-BD59-A6C34878D82A}">
                    <a16:rowId xmlns:a16="http://schemas.microsoft.com/office/drawing/2014/main" val="3727734285"/>
                  </a:ext>
                </a:extLst>
              </a:tr>
              <a:tr h="506720">
                <a:tc>
                  <a:txBody>
                    <a:bodyPr/>
                    <a:lstStyle/>
                    <a:p>
                      <a:pPr>
                        <a:lnSpc>
                          <a:spcPct val="150000"/>
                        </a:lnSpc>
                        <a:spcAft>
                          <a:spcPts val="0"/>
                        </a:spcAft>
                      </a:pPr>
                      <a:r>
                        <a:rPr lang="de-CH" sz="2200">
                          <a:effectLst/>
                        </a:rPr>
                        <a:t>Referenz:</a:t>
                      </a:r>
                      <a:endParaRPr lang="de-CH" sz="2200">
                        <a:effectLst/>
                        <a:latin typeface="Arial" panose="020B0604020202020204" pitchFamily="34" charset="0"/>
                        <a:ea typeface="Times New Roman" panose="02020603050405020304" pitchFamily="18" charset="0"/>
                        <a:cs typeface="Times New Roman" panose="02020603050405020304" pitchFamily="18" charset="0"/>
                      </a:endParaRPr>
                    </a:p>
                  </a:txBody>
                  <a:tcPr marL="127269" marR="127269" marT="0" marB="0"/>
                </a:tc>
                <a:tc>
                  <a:txBody>
                    <a:bodyPr/>
                    <a:lstStyle/>
                    <a:p>
                      <a:pPr>
                        <a:spcAft>
                          <a:spcPts val="0"/>
                        </a:spcAft>
                      </a:pPr>
                      <a:endParaRPr lang="de-CH" sz="600" b="0" dirty="0">
                        <a:solidFill>
                          <a:schemeClr val="tx1"/>
                        </a:solidFill>
                        <a:effectLst/>
                      </a:endParaRPr>
                    </a:p>
                    <a:p>
                      <a:pPr>
                        <a:spcAft>
                          <a:spcPts val="0"/>
                        </a:spcAft>
                      </a:pPr>
                      <a:r>
                        <a:rPr lang="de-CH" sz="2200" b="0" dirty="0">
                          <a:solidFill>
                            <a:schemeClr val="tx1"/>
                          </a:solidFill>
                          <a:effectLst/>
                        </a:rPr>
                        <a:t>2Kor 7,5-16</a:t>
                      </a:r>
                      <a:endParaRPr lang="de-CH" sz="22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7269" marR="127269" marT="0" marB="0">
                    <a:solidFill>
                      <a:schemeClr val="bg1"/>
                    </a:solidFill>
                  </a:tcPr>
                </a:tc>
                <a:extLst>
                  <a:ext uri="{0D108BD9-81ED-4DB2-BD59-A6C34878D82A}">
                    <a16:rowId xmlns:a16="http://schemas.microsoft.com/office/drawing/2014/main" val="2461590507"/>
                  </a:ext>
                </a:extLst>
              </a:tr>
              <a:tr h="1158385">
                <a:tc>
                  <a:txBody>
                    <a:bodyPr/>
                    <a:lstStyle/>
                    <a:p>
                      <a:pPr>
                        <a:lnSpc>
                          <a:spcPct val="150000"/>
                        </a:lnSpc>
                        <a:spcAft>
                          <a:spcPts val="0"/>
                        </a:spcAft>
                      </a:pPr>
                      <a:r>
                        <a:rPr lang="de-CH" sz="2200">
                          <a:effectLst/>
                        </a:rPr>
                        <a:t>Wann:</a:t>
                      </a:r>
                      <a:endParaRPr lang="de-CH" sz="2200">
                        <a:effectLst/>
                        <a:latin typeface="Arial" panose="020B0604020202020204" pitchFamily="34" charset="0"/>
                        <a:ea typeface="Times New Roman" panose="02020603050405020304" pitchFamily="18" charset="0"/>
                        <a:cs typeface="Times New Roman" panose="02020603050405020304" pitchFamily="18" charset="0"/>
                      </a:endParaRPr>
                    </a:p>
                  </a:txBody>
                  <a:tcPr marL="127269" marR="127269" marT="0" marB="0"/>
                </a:tc>
                <a:tc>
                  <a:txBody>
                    <a:bodyPr/>
                    <a:lstStyle/>
                    <a:p>
                      <a:pPr>
                        <a:spcAft>
                          <a:spcPts val="0"/>
                        </a:spcAft>
                      </a:pPr>
                      <a:endParaRPr lang="de-CH" sz="800" b="0" dirty="0">
                        <a:solidFill>
                          <a:schemeClr val="tx1"/>
                        </a:solidFill>
                        <a:effectLst/>
                      </a:endParaRPr>
                    </a:p>
                    <a:p>
                      <a:pPr>
                        <a:spcAft>
                          <a:spcPts val="0"/>
                        </a:spcAft>
                      </a:pPr>
                      <a:r>
                        <a:rPr lang="de-CH" sz="2200" b="0" dirty="0">
                          <a:solidFill>
                            <a:schemeClr val="tx1"/>
                          </a:solidFill>
                          <a:effectLst/>
                        </a:rPr>
                        <a:t>Paulus schrieb diesen Brief während seines dritten Besuchs in Mazedonien (55 n.Chr.; 1 Jahr nach dem 1Kor), nachdem Titus mit ermutigenden Neuigkeiten über die Situation in Korinth eingetroffen war. (2Kor 7,5-16)</a:t>
                      </a:r>
                      <a:endParaRPr lang="de-CH" sz="22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7269" marR="127269" marT="0" marB="0">
                    <a:solidFill>
                      <a:schemeClr val="bg1"/>
                    </a:solidFill>
                  </a:tcPr>
                </a:tc>
                <a:extLst>
                  <a:ext uri="{0D108BD9-81ED-4DB2-BD59-A6C34878D82A}">
                    <a16:rowId xmlns:a16="http://schemas.microsoft.com/office/drawing/2014/main" val="1696792551"/>
                  </a:ext>
                </a:extLst>
              </a:tr>
              <a:tr h="1573189">
                <a:tc>
                  <a:txBody>
                    <a:bodyPr/>
                    <a:lstStyle/>
                    <a:p>
                      <a:pPr>
                        <a:lnSpc>
                          <a:spcPct val="150000"/>
                        </a:lnSpc>
                        <a:spcAft>
                          <a:spcPts val="0"/>
                        </a:spcAft>
                      </a:pPr>
                      <a:r>
                        <a:rPr lang="de-CH" sz="2200" dirty="0">
                          <a:effectLst/>
                        </a:rPr>
                        <a:t>Warum:</a:t>
                      </a:r>
                      <a:endParaRPr lang="de-CH" sz="2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127269" marR="127269" marT="0" marB="0"/>
                </a:tc>
                <a:tc>
                  <a:txBody>
                    <a:bodyPr/>
                    <a:lstStyle/>
                    <a:p>
                      <a:pPr>
                        <a:spcAft>
                          <a:spcPts val="0"/>
                        </a:spcAft>
                      </a:pPr>
                      <a:endParaRPr lang="de-CH" sz="1000" b="0" dirty="0">
                        <a:solidFill>
                          <a:schemeClr val="tx1"/>
                        </a:solidFill>
                        <a:effectLst/>
                      </a:endParaRPr>
                    </a:p>
                    <a:p>
                      <a:pPr>
                        <a:spcAft>
                          <a:spcPts val="0"/>
                        </a:spcAft>
                      </a:pPr>
                      <a:r>
                        <a:rPr lang="de-CH" sz="2200" b="0" dirty="0">
                          <a:solidFill>
                            <a:schemeClr val="tx1"/>
                          </a:solidFill>
                          <a:effectLst/>
                        </a:rPr>
                        <a:t>Paulus schrieb diesen Brief aus primär zwei Gründen: Um sein Wiedersehen vorzubereiten (3. Besuch, Kollekte für die Armen in Jerusalem), und aus Dankbarkeit über die wieder</a:t>
                      </a:r>
                      <a:r>
                        <a:rPr lang="de-DE" sz="2200" b="0" dirty="0">
                          <a:solidFill>
                            <a:schemeClr val="tx1"/>
                          </a:solidFill>
                          <a:effectLst/>
                        </a:rPr>
                        <a:t> gewonnene Einheit (Versöhnung) (vgl. 2Kor 7,16: "Ich freue mich nun, dass ich mich in allem auf euch verlassen kann.")</a:t>
                      </a:r>
                      <a:endParaRPr lang="de-CH" sz="22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7269" marR="127269" marT="0" marB="0">
                    <a:solidFill>
                      <a:schemeClr val="bg1"/>
                    </a:solidFill>
                  </a:tcPr>
                </a:tc>
                <a:extLst>
                  <a:ext uri="{0D108BD9-81ED-4DB2-BD59-A6C34878D82A}">
                    <a16:rowId xmlns:a16="http://schemas.microsoft.com/office/drawing/2014/main" val="3256813806"/>
                  </a:ext>
                </a:extLst>
              </a:tr>
              <a:tr h="454281">
                <a:tc>
                  <a:txBody>
                    <a:bodyPr/>
                    <a:lstStyle/>
                    <a:p>
                      <a:pPr>
                        <a:lnSpc>
                          <a:spcPct val="150000"/>
                        </a:lnSpc>
                        <a:spcAft>
                          <a:spcPts val="0"/>
                        </a:spcAft>
                      </a:pPr>
                      <a:r>
                        <a:rPr lang="de-CH" sz="2200">
                          <a:effectLst/>
                        </a:rPr>
                        <a:t>Bote:</a:t>
                      </a:r>
                      <a:endParaRPr lang="de-CH" sz="2200">
                        <a:effectLst/>
                        <a:latin typeface="Arial" panose="020B0604020202020204" pitchFamily="34" charset="0"/>
                        <a:ea typeface="Times New Roman" panose="02020603050405020304" pitchFamily="18" charset="0"/>
                        <a:cs typeface="Times New Roman" panose="02020603050405020304" pitchFamily="18" charset="0"/>
                      </a:endParaRPr>
                    </a:p>
                  </a:txBody>
                  <a:tcPr marL="127269" marR="127269" marT="0" marB="0"/>
                </a:tc>
                <a:tc>
                  <a:txBody>
                    <a:bodyPr/>
                    <a:lstStyle/>
                    <a:p>
                      <a:pPr>
                        <a:spcAft>
                          <a:spcPts val="0"/>
                        </a:spcAft>
                      </a:pPr>
                      <a:endParaRPr lang="de-CH" sz="400" b="0" dirty="0">
                        <a:solidFill>
                          <a:schemeClr val="tx1"/>
                        </a:solidFill>
                        <a:effectLst/>
                      </a:endParaRPr>
                    </a:p>
                    <a:p>
                      <a:pPr>
                        <a:spcAft>
                          <a:spcPts val="0"/>
                        </a:spcAft>
                      </a:pPr>
                      <a:r>
                        <a:rPr lang="de-CH" sz="2200" b="0" dirty="0">
                          <a:solidFill>
                            <a:schemeClr val="tx1"/>
                          </a:solidFill>
                          <a:effectLst/>
                        </a:rPr>
                        <a:t>Titus (2Kor 7,7f)</a:t>
                      </a:r>
                      <a:endParaRPr lang="de-CH" sz="22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7269" marR="127269" marT="0" marB="0">
                    <a:solidFill>
                      <a:schemeClr val="bg1"/>
                    </a:solidFill>
                  </a:tcPr>
                </a:tc>
                <a:extLst>
                  <a:ext uri="{0D108BD9-81ED-4DB2-BD59-A6C34878D82A}">
                    <a16:rowId xmlns:a16="http://schemas.microsoft.com/office/drawing/2014/main" val="724459343"/>
                  </a:ext>
                </a:extLst>
              </a:tr>
              <a:tr h="1178462">
                <a:tc>
                  <a:txBody>
                    <a:bodyPr/>
                    <a:lstStyle/>
                    <a:p>
                      <a:pPr>
                        <a:lnSpc>
                          <a:spcPct val="150000"/>
                        </a:lnSpc>
                        <a:spcAft>
                          <a:spcPts val="0"/>
                        </a:spcAft>
                      </a:pPr>
                      <a:r>
                        <a:rPr lang="de-CH" sz="2200">
                          <a:effectLst/>
                        </a:rPr>
                        <a:t>Ergebnis:</a:t>
                      </a:r>
                      <a:endParaRPr lang="de-CH" sz="2200">
                        <a:effectLst/>
                        <a:latin typeface="Arial" panose="020B0604020202020204" pitchFamily="34" charset="0"/>
                        <a:ea typeface="Times New Roman" panose="02020603050405020304" pitchFamily="18" charset="0"/>
                        <a:cs typeface="Times New Roman" panose="02020603050405020304" pitchFamily="18" charset="0"/>
                      </a:endParaRPr>
                    </a:p>
                  </a:txBody>
                  <a:tcPr marL="127269" marR="127269" marT="0" marB="0"/>
                </a:tc>
                <a:tc>
                  <a:txBody>
                    <a:bodyPr/>
                    <a:lstStyle/>
                    <a:p>
                      <a:pPr>
                        <a:spcAft>
                          <a:spcPts val="0"/>
                        </a:spcAft>
                      </a:pPr>
                      <a:endParaRPr lang="de-CH" sz="800" b="0" dirty="0">
                        <a:solidFill>
                          <a:schemeClr val="tx1"/>
                        </a:solidFill>
                        <a:effectLst/>
                      </a:endParaRPr>
                    </a:p>
                    <a:p>
                      <a:pPr>
                        <a:spcAft>
                          <a:spcPts val="0"/>
                        </a:spcAft>
                      </a:pPr>
                      <a:r>
                        <a:rPr lang="de-CH" sz="2200" b="0" dirty="0">
                          <a:solidFill>
                            <a:schemeClr val="tx1"/>
                          </a:solidFill>
                          <a:effectLst/>
                        </a:rPr>
                        <a:t>Dieser</a:t>
                      </a:r>
                      <a:r>
                        <a:rPr lang="de-DE" sz="2200" b="0" dirty="0">
                          <a:solidFill>
                            <a:schemeClr val="tx1"/>
                          </a:solidFill>
                          <a:effectLst/>
                        </a:rPr>
                        <a:t> dritte (und letzte) Korinthbesuch scheint ohne weitere Zwischenfälle verlaufen zu sein. Im Röm, den Paulus während dieses letzten Korinthaufenthaltes verfasst hat, sind jedenfalls keinerlei Hinweise auf noch bestehende Unstimmigkeiten in Korinth zu finden.</a:t>
                      </a:r>
                      <a:r>
                        <a:rPr lang="de-CH" sz="2200" b="0" dirty="0">
                          <a:solidFill>
                            <a:schemeClr val="tx1"/>
                          </a:solidFill>
                          <a:effectLst/>
                        </a:rPr>
                        <a:t>	</a:t>
                      </a:r>
                      <a:endParaRPr lang="de-CH" sz="2200" b="0" dirty="0">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127269" marR="127269" marT="0" marB="0">
                    <a:solidFill>
                      <a:schemeClr val="bg1"/>
                    </a:solidFill>
                  </a:tcPr>
                </a:tc>
                <a:extLst>
                  <a:ext uri="{0D108BD9-81ED-4DB2-BD59-A6C34878D82A}">
                    <a16:rowId xmlns:a16="http://schemas.microsoft.com/office/drawing/2014/main" val="1849034438"/>
                  </a:ext>
                </a:extLst>
              </a:tr>
            </a:tbl>
          </a:graphicData>
        </a:graphic>
      </p:graphicFrame>
    </p:spTree>
    <p:extLst>
      <p:ext uri="{BB962C8B-B14F-4D97-AF65-F5344CB8AC3E}">
        <p14:creationId xmlns:p14="http://schemas.microsoft.com/office/powerpoint/2010/main" val="128182632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a:extLst>
              <a:ext uri="{FF2B5EF4-FFF2-40B4-BE49-F238E27FC236}">
                <a16:creationId xmlns:a16="http://schemas.microsoft.com/office/drawing/2014/main" id="{F65BCBAF-3541-43BF-80B2-7E85DFC623B9}"/>
              </a:ext>
            </a:extLst>
          </p:cNvPr>
          <p:cNvGraphicFramePr>
            <a:graphicFrameLocks noGrp="1"/>
          </p:cNvGraphicFramePr>
          <p:nvPr>
            <p:extLst>
              <p:ext uri="{D42A27DB-BD31-4B8C-83A1-F6EECF244321}">
                <p14:modId xmlns:p14="http://schemas.microsoft.com/office/powerpoint/2010/main" val="3703252653"/>
              </p:ext>
            </p:extLst>
          </p:nvPr>
        </p:nvGraphicFramePr>
        <p:xfrm>
          <a:off x="224205" y="1196448"/>
          <a:ext cx="11665312" cy="5507686"/>
        </p:xfrm>
        <a:graphic>
          <a:graphicData uri="http://schemas.openxmlformats.org/drawingml/2006/table">
            <a:tbl>
              <a:tblPr firstRow="1" firstCol="1" bandRow="1">
                <a:tableStyleId>{5C22544A-7EE6-4342-B048-85BDC9FD1C3A}</a:tableStyleId>
              </a:tblPr>
              <a:tblGrid>
                <a:gridCol w="1815432">
                  <a:extLst>
                    <a:ext uri="{9D8B030D-6E8A-4147-A177-3AD203B41FA5}">
                      <a16:colId xmlns:a16="http://schemas.microsoft.com/office/drawing/2014/main" val="4096001478"/>
                    </a:ext>
                  </a:extLst>
                </a:gridCol>
                <a:gridCol w="4924940">
                  <a:extLst>
                    <a:ext uri="{9D8B030D-6E8A-4147-A177-3AD203B41FA5}">
                      <a16:colId xmlns:a16="http://schemas.microsoft.com/office/drawing/2014/main" val="1068398933"/>
                    </a:ext>
                  </a:extLst>
                </a:gridCol>
                <a:gridCol w="4924940">
                  <a:extLst>
                    <a:ext uri="{9D8B030D-6E8A-4147-A177-3AD203B41FA5}">
                      <a16:colId xmlns:a16="http://schemas.microsoft.com/office/drawing/2014/main" val="4059852276"/>
                    </a:ext>
                  </a:extLst>
                </a:gridCol>
              </a:tblGrid>
              <a:tr h="503703">
                <a:tc>
                  <a:txBody>
                    <a:bodyPr/>
                    <a:lstStyle/>
                    <a:p>
                      <a:pPr>
                        <a:spcAft>
                          <a:spcPts val="0"/>
                        </a:spcAft>
                      </a:pPr>
                      <a:r>
                        <a:rPr lang="de-CH" sz="2200">
                          <a:effectLst/>
                        </a:rPr>
                        <a:t> </a:t>
                      </a:r>
                      <a:endParaRPr lang="de-CH" sz="2200">
                        <a:effectLst/>
                        <a:latin typeface="Calibri" panose="020F0502020204030204" pitchFamily="34" charset="0"/>
                        <a:ea typeface="Calibri" panose="020F0502020204030204" pitchFamily="34" charset="0"/>
                        <a:cs typeface="Times New Roman" panose="02020603050405020304" pitchFamily="18" charset="0"/>
                      </a:endParaRPr>
                    </a:p>
                  </a:txBody>
                  <a:tcPr marL="125970" marR="125970" marT="0" marB="0">
                    <a:solidFill>
                      <a:schemeClr val="bg1"/>
                    </a:solidFill>
                  </a:tcPr>
                </a:tc>
                <a:tc gridSpan="2">
                  <a:txBody>
                    <a:bodyPr/>
                    <a:lstStyle/>
                    <a:p>
                      <a:pPr algn="ctr">
                        <a:spcAft>
                          <a:spcPts val="0"/>
                        </a:spcAft>
                      </a:pPr>
                      <a:r>
                        <a:rPr lang="de-CH" sz="2200">
                          <a:effectLst/>
                        </a:rPr>
                        <a:t>Probleme der Gemeinde</a:t>
                      </a:r>
                      <a:endParaRPr lang="de-CH" sz="2200">
                        <a:effectLst/>
                        <a:latin typeface="Calibri" panose="020F0502020204030204" pitchFamily="34" charset="0"/>
                        <a:ea typeface="Calibri" panose="020F0502020204030204" pitchFamily="34" charset="0"/>
                        <a:cs typeface="Times New Roman" panose="02020603050405020304" pitchFamily="18" charset="0"/>
                      </a:endParaRPr>
                    </a:p>
                  </a:txBody>
                  <a:tcPr marL="118498" marR="118498" marT="59249" marB="59249" anchor="ctr"/>
                </a:tc>
                <a:tc hMerge="1">
                  <a:txBody>
                    <a:bodyPr/>
                    <a:lstStyle/>
                    <a:p>
                      <a:endParaRPr lang="de-CH"/>
                    </a:p>
                  </a:txBody>
                  <a:tcPr/>
                </a:tc>
                <a:extLst>
                  <a:ext uri="{0D108BD9-81ED-4DB2-BD59-A6C34878D82A}">
                    <a16:rowId xmlns:a16="http://schemas.microsoft.com/office/drawing/2014/main" val="3902204410"/>
                  </a:ext>
                </a:extLst>
              </a:tr>
              <a:tr h="503703">
                <a:tc>
                  <a:txBody>
                    <a:bodyPr/>
                    <a:lstStyle/>
                    <a:p>
                      <a:pPr>
                        <a:spcAft>
                          <a:spcPts val="0"/>
                        </a:spcAft>
                      </a:pPr>
                      <a:r>
                        <a:rPr lang="de-CH" sz="2200">
                          <a:effectLst/>
                        </a:rPr>
                        <a:t> </a:t>
                      </a:r>
                      <a:endParaRPr lang="de-CH" sz="2200">
                        <a:effectLst/>
                        <a:latin typeface="Calibri" panose="020F0502020204030204" pitchFamily="34" charset="0"/>
                        <a:ea typeface="Calibri" panose="020F0502020204030204" pitchFamily="34" charset="0"/>
                        <a:cs typeface="Times New Roman" panose="02020603050405020304" pitchFamily="18" charset="0"/>
                      </a:endParaRPr>
                    </a:p>
                  </a:txBody>
                  <a:tcPr marL="125970" marR="125970" marT="0" marB="0">
                    <a:solidFill>
                      <a:schemeClr val="bg1"/>
                    </a:solidFill>
                  </a:tcPr>
                </a:tc>
                <a:tc gridSpan="2">
                  <a:txBody>
                    <a:bodyPr/>
                    <a:lstStyle/>
                    <a:p>
                      <a:pPr algn="ctr">
                        <a:spcAft>
                          <a:spcPts val="0"/>
                        </a:spcAft>
                      </a:pPr>
                      <a:r>
                        <a:rPr lang="de-CH" sz="2200">
                          <a:effectLst/>
                        </a:rPr>
                        <a:t>Kapitel 1 - 6</a:t>
                      </a:r>
                      <a:endParaRPr lang="de-CH" sz="2200">
                        <a:effectLst/>
                        <a:latin typeface="Calibri" panose="020F0502020204030204" pitchFamily="34" charset="0"/>
                        <a:ea typeface="Calibri" panose="020F0502020204030204" pitchFamily="34" charset="0"/>
                        <a:cs typeface="Times New Roman" panose="02020603050405020304" pitchFamily="18" charset="0"/>
                      </a:endParaRPr>
                    </a:p>
                  </a:txBody>
                  <a:tcPr marL="118498" marR="118498" marT="59249" marB="59249" anchor="ctr"/>
                </a:tc>
                <a:tc hMerge="1">
                  <a:txBody>
                    <a:bodyPr/>
                    <a:lstStyle/>
                    <a:p>
                      <a:endParaRPr lang="de-CH"/>
                    </a:p>
                  </a:txBody>
                  <a:tcPr/>
                </a:tc>
                <a:extLst>
                  <a:ext uri="{0D108BD9-81ED-4DB2-BD59-A6C34878D82A}">
                    <a16:rowId xmlns:a16="http://schemas.microsoft.com/office/drawing/2014/main" val="1522209430"/>
                  </a:ext>
                </a:extLst>
              </a:tr>
              <a:tr h="484949">
                <a:tc>
                  <a:txBody>
                    <a:bodyPr/>
                    <a:lstStyle/>
                    <a:p>
                      <a:pPr>
                        <a:spcAft>
                          <a:spcPts val="0"/>
                        </a:spcAft>
                      </a:pPr>
                      <a:r>
                        <a:rPr lang="de-CH" sz="2200" dirty="0">
                          <a:effectLst/>
                        </a:rPr>
                        <a:t> </a:t>
                      </a:r>
                      <a:endParaRPr lang="de-CH"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125970" marR="125970" marT="0" marB="0">
                    <a:solidFill>
                      <a:schemeClr val="bg1"/>
                    </a:solidFill>
                  </a:tcPr>
                </a:tc>
                <a:tc>
                  <a:txBody>
                    <a:bodyPr/>
                    <a:lstStyle/>
                    <a:p>
                      <a:pPr algn="ctr">
                        <a:spcAft>
                          <a:spcPts val="0"/>
                        </a:spcAft>
                      </a:pPr>
                      <a:r>
                        <a:rPr lang="de-CH" sz="2200" dirty="0">
                          <a:effectLst/>
                        </a:rPr>
                        <a:t>Spaltungen</a:t>
                      </a:r>
                      <a:endParaRPr lang="de-CH"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125970" marR="125970" marT="0" marB="0" anchor="ctr">
                    <a:solidFill>
                      <a:schemeClr val="bg1"/>
                    </a:solidFill>
                  </a:tcPr>
                </a:tc>
                <a:tc>
                  <a:txBody>
                    <a:bodyPr/>
                    <a:lstStyle/>
                    <a:p>
                      <a:pPr algn="ctr">
                        <a:spcAft>
                          <a:spcPts val="0"/>
                        </a:spcAft>
                      </a:pPr>
                      <a:r>
                        <a:rPr lang="de-CH" sz="2200" dirty="0">
                          <a:effectLst/>
                        </a:rPr>
                        <a:t>Missstände</a:t>
                      </a:r>
                      <a:endParaRPr lang="de-CH"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125970" marR="125970" marT="0" marB="0" anchor="ctr">
                    <a:solidFill>
                      <a:schemeClr val="bg1"/>
                    </a:solidFill>
                  </a:tcPr>
                </a:tc>
                <a:extLst>
                  <a:ext uri="{0D108BD9-81ED-4DB2-BD59-A6C34878D82A}">
                    <a16:rowId xmlns:a16="http://schemas.microsoft.com/office/drawing/2014/main" val="1438228876"/>
                  </a:ext>
                </a:extLst>
              </a:tr>
              <a:tr h="3468894">
                <a:tc>
                  <a:txBody>
                    <a:bodyPr/>
                    <a:lstStyle/>
                    <a:p>
                      <a:pPr marL="71755" marR="71755" algn="ctr">
                        <a:spcAft>
                          <a:spcPts val="0"/>
                        </a:spcAft>
                      </a:pPr>
                      <a:r>
                        <a:rPr lang="de-CH" sz="2200">
                          <a:effectLst/>
                        </a:rPr>
                        <a:t>Einleitung (1,1 – 9)</a:t>
                      </a:r>
                      <a:endParaRPr lang="de-CH" sz="2200">
                        <a:effectLst/>
                        <a:latin typeface="Calibri" panose="020F0502020204030204" pitchFamily="34" charset="0"/>
                        <a:ea typeface="Calibri" panose="020F0502020204030204" pitchFamily="34" charset="0"/>
                        <a:cs typeface="Times New Roman" panose="02020603050405020304" pitchFamily="18" charset="0"/>
                      </a:endParaRPr>
                    </a:p>
                  </a:txBody>
                  <a:tcPr marL="125970" marR="125970" marT="0" marB="0" vert="vert270" anchor="ctr"/>
                </a:tc>
                <a:tc>
                  <a:txBody>
                    <a:bodyPr/>
                    <a:lstStyle/>
                    <a:p>
                      <a:pPr algn="ctr">
                        <a:spcAft>
                          <a:spcPts val="0"/>
                        </a:spcAft>
                      </a:pPr>
                      <a:r>
                        <a:rPr lang="de-CH" sz="2200" dirty="0">
                          <a:effectLst/>
                        </a:rPr>
                        <a:t>Mahnung zur Einheit (1,10 - 17)</a:t>
                      </a:r>
                    </a:p>
                    <a:p>
                      <a:pPr algn="ctr">
                        <a:spcAft>
                          <a:spcPts val="0"/>
                        </a:spcAft>
                      </a:pPr>
                      <a:r>
                        <a:rPr lang="de-CH" sz="2200" dirty="0">
                          <a:effectLst/>
                        </a:rPr>
                        <a:t> </a:t>
                      </a:r>
                    </a:p>
                    <a:p>
                      <a:pPr algn="ctr">
                        <a:spcAft>
                          <a:spcPts val="0"/>
                        </a:spcAft>
                      </a:pPr>
                      <a:r>
                        <a:rPr lang="de-CH" sz="2200" dirty="0">
                          <a:effectLst/>
                        </a:rPr>
                        <a:t>Kreuz als Gottes Weisheit (1,18 - 31)</a:t>
                      </a:r>
                    </a:p>
                    <a:p>
                      <a:pPr algn="ctr">
                        <a:spcAft>
                          <a:spcPts val="0"/>
                        </a:spcAft>
                      </a:pPr>
                      <a:r>
                        <a:rPr lang="de-CH" sz="2200" dirty="0">
                          <a:effectLst/>
                        </a:rPr>
                        <a:t> </a:t>
                      </a:r>
                    </a:p>
                    <a:p>
                      <a:pPr algn="ctr">
                        <a:spcAft>
                          <a:spcPts val="0"/>
                        </a:spcAft>
                      </a:pPr>
                      <a:r>
                        <a:rPr lang="de-CH" sz="2200" dirty="0">
                          <a:effectLst/>
                        </a:rPr>
                        <a:t>Predigt in Weisheit (2,1 - 5)</a:t>
                      </a:r>
                    </a:p>
                    <a:p>
                      <a:pPr algn="ctr">
                        <a:spcAft>
                          <a:spcPts val="0"/>
                        </a:spcAft>
                      </a:pPr>
                      <a:r>
                        <a:rPr lang="de-CH" sz="2200" dirty="0">
                          <a:effectLst/>
                        </a:rPr>
                        <a:t> </a:t>
                      </a:r>
                    </a:p>
                    <a:p>
                      <a:pPr algn="ctr">
                        <a:spcAft>
                          <a:spcPts val="0"/>
                        </a:spcAft>
                      </a:pPr>
                      <a:r>
                        <a:rPr lang="de-CH" sz="2200" dirty="0">
                          <a:effectLst/>
                        </a:rPr>
                        <a:t>Erkenntnis der Weisheit (2,6 - 16)</a:t>
                      </a:r>
                    </a:p>
                    <a:p>
                      <a:pPr algn="ctr">
                        <a:spcAft>
                          <a:spcPts val="0"/>
                        </a:spcAft>
                      </a:pPr>
                      <a:r>
                        <a:rPr lang="de-CH" sz="2200" dirty="0">
                          <a:effectLst/>
                        </a:rPr>
                        <a:t> </a:t>
                      </a:r>
                    </a:p>
                    <a:p>
                      <a:pPr algn="ctr">
                        <a:spcAft>
                          <a:spcPts val="0"/>
                        </a:spcAft>
                      </a:pPr>
                      <a:r>
                        <a:rPr lang="de-CH" sz="2200" dirty="0">
                          <a:effectLst/>
                        </a:rPr>
                        <a:t>Dienst in der Weisheit (3,1 - 4,21)</a:t>
                      </a:r>
                      <a:endParaRPr lang="de-CH"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125970" marR="125970" marT="0" marB="0" anchor="ctr"/>
                </a:tc>
                <a:tc>
                  <a:txBody>
                    <a:bodyPr/>
                    <a:lstStyle/>
                    <a:p>
                      <a:pPr algn="ctr">
                        <a:spcAft>
                          <a:spcPts val="0"/>
                        </a:spcAft>
                      </a:pPr>
                      <a:r>
                        <a:rPr lang="de-CH" sz="2200">
                          <a:effectLst/>
                        </a:rPr>
                        <a:t>Fall von grober Unzucht –</a:t>
                      </a:r>
                    </a:p>
                    <a:p>
                      <a:pPr algn="ctr">
                        <a:spcAft>
                          <a:spcPts val="0"/>
                        </a:spcAft>
                      </a:pPr>
                      <a:r>
                        <a:rPr lang="de-CH" sz="2200">
                          <a:effectLst/>
                        </a:rPr>
                        <a:t>Aufforderung zum Ausschluss (5,1 - 13)</a:t>
                      </a:r>
                    </a:p>
                    <a:p>
                      <a:pPr algn="ctr">
                        <a:spcAft>
                          <a:spcPts val="0"/>
                        </a:spcAft>
                      </a:pPr>
                      <a:r>
                        <a:rPr lang="de-CH" sz="2200">
                          <a:effectLst/>
                        </a:rPr>
                        <a:t> </a:t>
                      </a:r>
                    </a:p>
                    <a:p>
                      <a:pPr algn="ctr">
                        <a:spcAft>
                          <a:spcPts val="0"/>
                        </a:spcAft>
                      </a:pPr>
                      <a:r>
                        <a:rPr lang="de-CH" sz="2200">
                          <a:effectLst/>
                        </a:rPr>
                        <a:t>Rechtsstreitigkeiten (6,1 - 11)</a:t>
                      </a:r>
                    </a:p>
                    <a:p>
                      <a:pPr algn="ctr">
                        <a:spcAft>
                          <a:spcPts val="0"/>
                        </a:spcAft>
                      </a:pPr>
                      <a:r>
                        <a:rPr lang="de-CH" sz="2200">
                          <a:effectLst/>
                        </a:rPr>
                        <a:t> </a:t>
                      </a:r>
                    </a:p>
                    <a:p>
                      <a:pPr algn="ctr">
                        <a:spcAft>
                          <a:spcPts val="0"/>
                        </a:spcAft>
                      </a:pPr>
                      <a:r>
                        <a:rPr lang="de-CH" sz="2200">
                          <a:effectLst/>
                        </a:rPr>
                        <a:t>Warnung vor Hurerei (6,12 - 20)</a:t>
                      </a:r>
                      <a:endParaRPr lang="de-CH" sz="2200">
                        <a:effectLst/>
                        <a:latin typeface="Calibri" panose="020F0502020204030204" pitchFamily="34" charset="0"/>
                        <a:ea typeface="Calibri" panose="020F0502020204030204" pitchFamily="34" charset="0"/>
                        <a:cs typeface="Times New Roman" panose="02020603050405020304" pitchFamily="18" charset="0"/>
                      </a:endParaRPr>
                    </a:p>
                  </a:txBody>
                  <a:tcPr marL="125970" marR="125970" marT="0" marB="0" anchor="ctr"/>
                </a:tc>
                <a:extLst>
                  <a:ext uri="{0D108BD9-81ED-4DB2-BD59-A6C34878D82A}">
                    <a16:rowId xmlns:a16="http://schemas.microsoft.com/office/drawing/2014/main" val="2151613892"/>
                  </a:ext>
                </a:extLst>
              </a:tr>
              <a:tr h="546437">
                <a:tc>
                  <a:txBody>
                    <a:bodyPr/>
                    <a:lstStyle/>
                    <a:p>
                      <a:pPr>
                        <a:spcAft>
                          <a:spcPts val="0"/>
                        </a:spcAft>
                      </a:pPr>
                      <a:r>
                        <a:rPr lang="de-CH" sz="2200">
                          <a:effectLst/>
                        </a:rPr>
                        <a:t>Schlüssel</a:t>
                      </a:r>
                      <a:endParaRPr lang="de-CH" sz="2200">
                        <a:effectLst/>
                        <a:latin typeface="Calibri" panose="020F0502020204030204" pitchFamily="34" charset="0"/>
                        <a:ea typeface="Calibri" panose="020F0502020204030204" pitchFamily="34" charset="0"/>
                        <a:cs typeface="Times New Roman" panose="02020603050405020304" pitchFamily="18" charset="0"/>
                      </a:endParaRPr>
                    </a:p>
                  </a:txBody>
                  <a:tcPr marL="125970" marR="125970" marT="0" marB="0" anchor="ctr"/>
                </a:tc>
                <a:tc gridSpan="2">
                  <a:txBody>
                    <a:bodyPr/>
                    <a:lstStyle/>
                    <a:p>
                      <a:pPr algn="ctr">
                        <a:spcAft>
                          <a:spcPts val="0"/>
                        </a:spcAft>
                      </a:pPr>
                      <a:r>
                        <a:rPr lang="de-CH" sz="2200" dirty="0">
                          <a:effectLst/>
                        </a:rPr>
                        <a:t>"Ich ermahne euch aber, ihr Brüder, …" (1,10)</a:t>
                      </a:r>
                      <a:endParaRPr lang="de-CH" sz="2200" dirty="0">
                        <a:effectLst/>
                        <a:latin typeface="Calibri" panose="020F0502020204030204" pitchFamily="34" charset="0"/>
                        <a:ea typeface="Calibri" panose="020F0502020204030204" pitchFamily="34" charset="0"/>
                        <a:cs typeface="Times New Roman" panose="02020603050405020304" pitchFamily="18" charset="0"/>
                      </a:endParaRPr>
                    </a:p>
                  </a:txBody>
                  <a:tcPr marL="118498" marR="118498" marT="59249" marB="59249" anchor="ctr"/>
                </a:tc>
                <a:tc hMerge="1">
                  <a:txBody>
                    <a:bodyPr/>
                    <a:lstStyle/>
                    <a:p>
                      <a:endParaRPr lang="de-CH"/>
                    </a:p>
                  </a:txBody>
                  <a:tcPr/>
                </a:tc>
                <a:extLst>
                  <a:ext uri="{0D108BD9-81ED-4DB2-BD59-A6C34878D82A}">
                    <a16:rowId xmlns:a16="http://schemas.microsoft.com/office/drawing/2014/main" val="424279656"/>
                  </a:ext>
                </a:extLst>
              </a:tr>
            </a:tbl>
          </a:graphicData>
        </a:graphic>
      </p:graphicFrame>
      <p:sp>
        <p:nvSpPr>
          <p:cNvPr id="6" name="Textfeld 5">
            <a:extLst>
              <a:ext uri="{FF2B5EF4-FFF2-40B4-BE49-F238E27FC236}">
                <a16:creationId xmlns:a16="http://schemas.microsoft.com/office/drawing/2014/main" id="{F380DF27-8177-4F9F-9B16-7E41B206A39B}"/>
              </a:ext>
            </a:extLst>
          </p:cNvPr>
          <p:cNvSpPr txBox="1"/>
          <p:nvPr/>
        </p:nvSpPr>
        <p:spPr>
          <a:xfrm>
            <a:off x="524422" y="220515"/>
            <a:ext cx="3572773" cy="646331"/>
          </a:xfrm>
          <a:prstGeom prst="rect">
            <a:avLst/>
          </a:prstGeom>
          <a:noFill/>
        </p:spPr>
        <p:txBody>
          <a:bodyPr wrap="none" rtlCol="0">
            <a:spAutoFit/>
          </a:bodyPr>
          <a:lstStyle/>
          <a:p>
            <a:r>
              <a:rPr lang="de-CH" sz="3600" b="1" dirty="0"/>
              <a:t>Struktur / Aufbau</a:t>
            </a:r>
            <a:endParaRPr lang="de-CH" sz="2600" b="1" dirty="0"/>
          </a:p>
        </p:txBody>
      </p:sp>
    </p:spTree>
    <p:extLst>
      <p:ext uri="{BB962C8B-B14F-4D97-AF65-F5344CB8AC3E}">
        <p14:creationId xmlns:p14="http://schemas.microsoft.com/office/powerpoint/2010/main" val="10931649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36FFDA61-FA29-4513-8A44-EE51DB8B8F24}"/>
              </a:ext>
            </a:extLst>
          </p:cNvPr>
          <p:cNvSpPr txBox="1"/>
          <p:nvPr/>
        </p:nvSpPr>
        <p:spPr>
          <a:xfrm>
            <a:off x="524422" y="220515"/>
            <a:ext cx="3572773" cy="646331"/>
          </a:xfrm>
          <a:prstGeom prst="rect">
            <a:avLst/>
          </a:prstGeom>
          <a:noFill/>
        </p:spPr>
        <p:txBody>
          <a:bodyPr wrap="none" rtlCol="0">
            <a:spAutoFit/>
          </a:bodyPr>
          <a:lstStyle/>
          <a:p>
            <a:r>
              <a:rPr lang="de-CH" sz="3600" b="1" dirty="0"/>
              <a:t>Struktur / Aufbau</a:t>
            </a:r>
            <a:endParaRPr lang="de-CH" sz="2600" b="1" dirty="0"/>
          </a:p>
        </p:txBody>
      </p:sp>
      <p:graphicFrame>
        <p:nvGraphicFramePr>
          <p:cNvPr id="3" name="Tabelle 2">
            <a:extLst>
              <a:ext uri="{FF2B5EF4-FFF2-40B4-BE49-F238E27FC236}">
                <a16:creationId xmlns:a16="http://schemas.microsoft.com/office/drawing/2014/main" id="{E3909DAC-5363-48F5-8C4C-D2219A673F5D}"/>
              </a:ext>
            </a:extLst>
          </p:cNvPr>
          <p:cNvGraphicFramePr>
            <a:graphicFrameLocks noGrp="1"/>
          </p:cNvGraphicFramePr>
          <p:nvPr>
            <p:extLst>
              <p:ext uri="{D42A27DB-BD31-4B8C-83A1-F6EECF244321}">
                <p14:modId xmlns:p14="http://schemas.microsoft.com/office/powerpoint/2010/main" val="1044739898"/>
              </p:ext>
            </p:extLst>
          </p:nvPr>
        </p:nvGraphicFramePr>
        <p:xfrm>
          <a:off x="1314450" y="1020488"/>
          <a:ext cx="9741877" cy="5774251"/>
        </p:xfrm>
        <a:graphic>
          <a:graphicData uri="http://schemas.openxmlformats.org/drawingml/2006/table">
            <a:tbl>
              <a:tblPr firstRow="1" firstCol="1" bandRow="1">
                <a:tableStyleId>{5C22544A-7EE6-4342-B048-85BDC9FD1C3A}</a:tableStyleId>
              </a:tblPr>
              <a:tblGrid>
                <a:gridCol w="1065859">
                  <a:extLst>
                    <a:ext uri="{9D8B030D-6E8A-4147-A177-3AD203B41FA5}">
                      <a16:colId xmlns:a16="http://schemas.microsoft.com/office/drawing/2014/main" val="635662815"/>
                    </a:ext>
                  </a:extLst>
                </a:gridCol>
                <a:gridCol w="4077057">
                  <a:extLst>
                    <a:ext uri="{9D8B030D-6E8A-4147-A177-3AD203B41FA5}">
                      <a16:colId xmlns:a16="http://schemas.microsoft.com/office/drawing/2014/main" val="2395674631"/>
                    </a:ext>
                  </a:extLst>
                </a:gridCol>
                <a:gridCol w="239422">
                  <a:extLst>
                    <a:ext uri="{9D8B030D-6E8A-4147-A177-3AD203B41FA5}">
                      <a16:colId xmlns:a16="http://schemas.microsoft.com/office/drawing/2014/main" val="2052803623"/>
                    </a:ext>
                  </a:extLst>
                </a:gridCol>
                <a:gridCol w="3839228">
                  <a:extLst>
                    <a:ext uri="{9D8B030D-6E8A-4147-A177-3AD203B41FA5}">
                      <a16:colId xmlns:a16="http://schemas.microsoft.com/office/drawing/2014/main" val="1201509998"/>
                    </a:ext>
                  </a:extLst>
                </a:gridCol>
                <a:gridCol w="520311">
                  <a:extLst>
                    <a:ext uri="{9D8B030D-6E8A-4147-A177-3AD203B41FA5}">
                      <a16:colId xmlns:a16="http://schemas.microsoft.com/office/drawing/2014/main" val="536278670"/>
                    </a:ext>
                  </a:extLst>
                </a:gridCol>
              </a:tblGrid>
              <a:tr h="425048">
                <a:tc>
                  <a:txBody>
                    <a:bodyPr/>
                    <a:lstStyle/>
                    <a:p>
                      <a:pPr>
                        <a:spcAft>
                          <a:spcPts val="0"/>
                        </a:spcAft>
                      </a:pPr>
                      <a:r>
                        <a:rPr lang="de-CH" sz="1700">
                          <a:effectLst/>
                        </a:rPr>
                        <a:t> </a:t>
                      </a:r>
                      <a:endParaRPr lang="de-CH" sz="1700">
                        <a:effectLst/>
                        <a:latin typeface="Calibri" panose="020F0502020204030204" pitchFamily="34" charset="0"/>
                        <a:ea typeface="Calibri" panose="020F0502020204030204" pitchFamily="34" charset="0"/>
                        <a:cs typeface="Times New Roman" panose="02020603050405020304" pitchFamily="18" charset="0"/>
                      </a:endParaRPr>
                    </a:p>
                  </a:txBody>
                  <a:tcPr marL="104838" marR="104838" marT="0" marB="0">
                    <a:solidFill>
                      <a:schemeClr val="bg1"/>
                    </a:solidFill>
                  </a:tcPr>
                </a:tc>
                <a:tc gridSpan="3">
                  <a:txBody>
                    <a:bodyPr/>
                    <a:lstStyle/>
                    <a:p>
                      <a:pPr algn="ctr">
                        <a:spcAft>
                          <a:spcPts val="0"/>
                        </a:spcAft>
                      </a:pPr>
                      <a:r>
                        <a:rPr lang="de-CH" sz="1700">
                          <a:effectLst/>
                        </a:rPr>
                        <a:t>Fragen der Gemeinde</a:t>
                      </a:r>
                      <a:endParaRPr lang="de-CH" sz="1700">
                        <a:effectLst/>
                        <a:latin typeface="Calibri" panose="020F0502020204030204" pitchFamily="34" charset="0"/>
                        <a:ea typeface="Calibri" panose="020F0502020204030204" pitchFamily="34" charset="0"/>
                        <a:cs typeface="Times New Roman" panose="02020603050405020304" pitchFamily="18" charset="0"/>
                      </a:endParaRPr>
                    </a:p>
                  </a:txBody>
                  <a:tcPr marL="96262" marR="96262" marT="48131" marB="48131" anchor="ctr"/>
                </a:tc>
                <a:tc hMerge="1">
                  <a:txBody>
                    <a:bodyPr/>
                    <a:lstStyle/>
                    <a:p>
                      <a:endParaRPr lang="de-CH"/>
                    </a:p>
                  </a:txBody>
                  <a:tcPr/>
                </a:tc>
                <a:tc hMerge="1">
                  <a:txBody>
                    <a:bodyPr/>
                    <a:lstStyle/>
                    <a:p>
                      <a:endParaRPr lang="de-CH"/>
                    </a:p>
                  </a:txBody>
                  <a:tcPr/>
                </a:tc>
                <a:tc>
                  <a:txBody>
                    <a:bodyPr/>
                    <a:lstStyle/>
                    <a:p>
                      <a:pPr algn="ctr">
                        <a:spcAft>
                          <a:spcPts val="0"/>
                        </a:spcAft>
                      </a:pPr>
                      <a:r>
                        <a:rPr lang="de-CH" sz="1700">
                          <a:effectLst/>
                        </a:rPr>
                        <a:t> </a:t>
                      </a:r>
                      <a:endParaRPr lang="de-CH" sz="1700">
                        <a:effectLst/>
                        <a:latin typeface="Calibri" panose="020F0502020204030204" pitchFamily="34" charset="0"/>
                        <a:ea typeface="Calibri" panose="020F0502020204030204" pitchFamily="34" charset="0"/>
                        <a:cs typeface="Times New Roman" panose="02020603050405020304" pitchFamily="18" charset="0"/>
                      </a:endParaRPr>
                    </a:p>
                  </a:txBody>
                  <a:tcPr marL="104838" marR="104838" marT="0" marB="0">
                    <a:solidFill>
                      <a:schemeClr val="accent5">
                        <a:lumMod val="20000"/>
                        <a:lumOff val="80000"/>
                      </a:schemeClr>
                    </a:solidFill>
                  </a:tcPr>
                </a:tc>
                <a:extLst>
                  <a:ext uri="{0D108BD9-81ED-4DB2-BD59-A6C34878D82A}">
                    <a16:rowId xmlns:a16="http://schemas.microsoft.com/office/drawing/2014/main" val="3954092646"/>
                  </a:ext>
                </a:extLst>
              </a:tr>
              <a:tr h="425048">
                <a:tc>
                  <a:txBody>
                    <a:bodyPr/>
                    <a:lstStyle/>
                    <a:p>
                      <a:pPr>
                        <a:spcAft>
                          <a:spcPts val="0"/>
                        </a:spcAft>
                      </a:pPr>
                      <a:r>
                        <a:rPr lang="de-CH" sz="1700">
                          <a:effectLst/>
                        </a:rPr>
                        <a:t> </a:t>
                      </a:r>
                      <a:endParaRPr lang="de-CH" sz="1700">
                        <a:effectLst/>
                        <a:latin typeface="Calibri" panose="020F0502020204030204" pitchFamily="34" charset="0"/>
                        <a:ea typeface="Calibri" panose="020F0502020204030204" pitchFamily="34" charset="0"/>
                        <a:cs typeface="Times New Roman" panose="02020603050405020304" pitchFamily="18" charset="0"/>
                      </a:endParaRPr>
                    </a:p>
                  </a:txBody>
                  <a:tcPr marL="104838" marR="104838" marT="0" marB="0">
                    <a:solidFill>
                      <a:schemeClr val="bg1"/>
                    </a:solidFill>
                  </a:tcPr>
                </a:tc>
                <a:tc gridSpan="3">
                  <a:txBody>
                    <a:bodyPr/>
                    <a:lstStyle/>
                    <a:p>
                      <a:pPr algn="ctr">
                        <a:spcAft>
                          <a:spcPts val="0"/>
                        </a:spcAft>
                      </a:pPr>
                      <a:r>
                        <a:rPr lang="de-CH" sz="1700">
                          <a:effectLst/>
                        </a:rPr>
                        <a:t>Kapitel 7 - 16</a:t>
                      </a:r>
                      <a:endParaRPr lang="de-CH" sz="1700">
                        <a:effectLst/>
                        <a:latin typeface="Calibri" panose="020F0502020204030204" pitchFamily="34" charset="0"/>
                        <a:ea typeface="Calibri" panose="020F0502020204030204" pitchFamily="34" charset="0"/>
                        <a:cs typeface="Times New Roman" panose="02020603050405020304" pitchFamily="18" charset="0"/>
                      </a:endParaRPr>
                    </a:p>
                  </a:txBody>
                  <a:tcPr marL="96262" marR="96262" marT="48131" marB="48131" anchor="ctr"/>
                </a:tc>
                <a:tc hMerge="1">
                  <a:txBody>
                    <a:bodyPr/>
                    <a:lstStyle/>
                    <a:p>
                      <a:endParaRPr lang="de-CH"/>
                    </a:p>
                  </a:txBody>
                  <a:tcPr/>
                </a:tc>
                <a:tc hMerge="1">
                  <a:txBody>
                    <a:bodyPr/>
                    <a:lstStyle/>
                    <a:p>
                      <a:endParaRPr lang="de-CH"/>
                    </a:p>
                  </a:txBody>
                  <a:tcPr/>
                </a:tc>
                <a:tc>
                  <a:txBody>
                    <a:bodyPr/>
                    <a:lstStyle/>
                    <a:p>
                      <a:pPr algn="ctr">
                        <a:spcAft>
                          <a:spcPts val="0"/>
                        </a:spcAft>
                      </a:pPr>
                      <a:r>
                        <a:rPr lang="de-CH" sz="1700">
                          <a:effectLst/>
                        </a:rPr>
                        <a:t> </a:t>
                      </a:r>
                      <a:endParaRPr lang="de-CH" sz="1700">
                        <a:effectLst/>
                        <a:latin typeface="Calibri" panose="020F0502020204030204" pitchFamily="34" charset="0"/>
                        <a:ea typeface="Calibri" panose="020F0502020204030204" pitchFamily="34" charset="0"/>
                        <a:cs typeface="Times New Roman" panose="02020603050405020304" pitchFamily="18" charset="0"/>
                      </a:endParaRPr>
                    </a:p>
                  </a:txBody>
                  <a:tcPr marL="104838" marR="104838" marT="0" marB="0">
                    <a:solidFill>
                      <a:schemeClr val="accent5">
                        <a:lumMod val="20000"/>
                        <a:lumOff val="80000"/>
                      </a:schemeClr>
                    </a:solidFill>
                  </a:tcPr>
                </a:tc>
                <a:extLst>
                  <a:ext uri="{0D108BD9-81ED-4DB2-BD59-A6C34878D82A}">
                    <a16:rowId xmlns:a16="http://schemas.microsoft.com/office/drawing/2014/main" val="3272892130"/>
                  </a:ext>
                </a:extLst>
              </a:tr>
              <a:tr h="375705">
                <a:tc>
                  <a:txBody>
                    <a:bodyPr/>
                    <a:lstStyle/>
                    <a:p>
                      <a:pPr>
                        <a:spcAft>
                          <a:spcPts val="0"/>
                        </a:spcAft>
                      </a:pPr>
                      <a:r>
                        <a:rPr lang="de-CH" sz="1700">
                          <a:effectLst/>
                        </a:rPr>
                        <a:t> </a:t>
                      </a:r>
                      <a:endParaRPr lang="de-CH" sz="1700">
                        <a:effectLst/>
                        <a:latin typeface="Calibri" panose="020F0502020204030204" pitchFamily="34" charset="0"/>
                        <a:ea typeface="Calibri" panose="020F0502020204030204" pitchFamily="34" charset="0"/>
                        <a:cs typeface="Times New Roman" panose="02020603050405020304" pitchFamily="18" charset="0"/>
                      </a:endParaRPr>
                    </a:p>
                  </a:txBody>
                  <a:tcPr marL="104838" marR="104838" marT="0" marB="0">
                    <a:solidFill>
                      <a:schemeClr val="bg1"/>
                    </a:solidFill>
                  </a:tcPr>
                </a:tc>
                <a:tc gridSpan="2">
                  <a:txBody>
                    <a:bodyPr/>
                    <a:lstStyle/>
                    <a:p>
                      <a:pPr algn="ctr">
                        <a:spcAft>
                          <a:spcPts val="0"/>
                        </a:spcAft>
                      </a:pPr>
                      <a:r>
                        <a:rPr lang="de-CH" sz="1700" dirty="0">
                          <a:effectLst/>
                        </a:rPr>
                        <a:t>Persönliche Probleme</a:t>
                      </a:r>
                      <a:endParaRPr lang="de-CH"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96262" marR="96262" marT="48131" marB="48131" anchor="ctr">
                    <a:solidFill>
                      <a:schemeClr val="bg1"/>
                    </a:solidFill>
                  </a:tcPr>
                </a:tc>
                <a:tc hMerge="1">
                  <a:txBody>
                    <a:bodyPr/>
                    <a:lstStyle/>
                    <a:p>
                      <a:endParaRPr lang="de-CH"/>
                    </a:p>
                  </a:txBody>
                  <a:tcPr/>
                </a:tc>
                <a:tc>
                  <a:txBody>
                    <a:bodyPr/>
                    <a:lstStyle/>
                    <a:p>
                      <a:pPr algn="ctr">
                        <a:spcAft>
                          <a:spcPts val="0"/>
                        </a:spcAft>
                      </a:pPr>
                      <a:r>
                        <a:rPr lang="de-CH" sz="1700" dirty="0">
                          <a:effectLst/>
                        </a:rPr>
                        <a:t>Gottesdienstliche Probleme</a:t>
                      </a:r>
                      <a:endParaRPr lang="de-CH"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104838" marR="104838" marT="0" marB="0" anchor="ctr">
                    <a:solidFill>
                      <a:schemeClr val="bg1"/>
                    </a:solidFill>
                  </a:tcPr>
                </a:tc>
                <a:tc>
                  <a:txBody>
                    <a:bodyPr/>
                    <a:lstStyle/>
                    <a:p>
                      <a:pPr algn="ctr">
                        <a:spcAft>
                          <a:spcPts val="0"/>
                        </a:spcAft>
                      </a:pPr>
                      <a:r>
                        <a:rPr lang="de-CH" sz="1700" dirty="0">
                          <a:effectLst/>
                        </a:rPr>
                        <a:t> </a:t>
                      </a:r>
                      <a:endParaRPr lang="de-CH"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104838" marR="104838" marT="0" marB="0">
                    <a:solidFill>
                      <a:schemeClr val="accent5">
                        <a:lumMod val="20000"/>
                        <a:lumOff val="80000"/>
                      </a:schemeClr>
                    </a:solidFill>
                  </a:tcPr>
                </a:tc>
                <a:extLst>
                  <a:ext uri="{0D108BD9-81ED-4DB2-BD59-A6C34878D82A}">
                    <a16:rowId xmlns:a16="http://schemas.microsoft.com/office/drawing/2014/main" val="2418452805"/>
                  </a:ext>
                </a:extLst>
              </a:tr>
              <a:tr h="3989311">
                <a:tc>
                  <a:txBody>
                    <a:bodyPr/>
                    <a:lstStyle/>
                    <a:p>
                      <a:pPr marL="71755" marR="71755" algn="ctr">
                        <a:spcAft>
                          <a:spcPts val="0"/>
                        </a:spcAft>
                      </a:pPr>
                      <a:r>
                        <a:rPr lang="de-CH" sz="1700" dirty="0">
                          <a:effectLst/>
                        </a:rPr>
                        <a:t> </a:t>
                      </a:r>
                      <a:endParaRPr lang="de-CH"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104838" marR="104838" marT="0" marB="0" vert="vert270" anchor="ctr">
                    <a:solidFill>
                      <a:schemeClr val="bg1"/>
                    </a:solidFill>
                  </a:tcPr>
                </a:tc>
                <a:tc>
                  <a:txBody>
                    <a:bodyPr/>
                    <a:lstStyle/>
                    <a:p>
                      <a:pPr algn="ctr">
                        <a:spcAft>
                          <a:spcPts val="0"/>
                        </a:spcAft>
                      </a:pPr>
                      <a:r>
                        <a:rPr lang="de-CH" sz="1700" dirty="0">
                          <a:effectLst/>
                        </a:rPr>
                        <a:t>Ehe und Ehelosigkeit (7,1 - 9)</a:t>
                      </a:r>
                    </a:p>
                    <a:p>
                      <a:pPr algn="ctr">
                        <a:spcAft>
                          <a:spcPts val="0"/>
                        </a:spcAft>
                      </a:pPr>
                      <a:r>
                        <a:rPr lang="de-CH" sz="900" dirty="0">
                          <a:effectLst/>
                        </a:rPr>
                        <a:t> </a:t>
                      </a:r>
                    </a:p>
                    <a:p>
                      <a:pPr algn="ctr">
                        <a:spcAft>
                          <a:spcPts val="0"/>
                        </a:spcAft>
                      </a:pPr>
                      <a:r>
                        <a:rPr lang="de-CH" sz="1700" dirty="0">
                          <a:effectLst/>
                        </a:rPr>
                        <a:t>Ehescheidung (7,10 - 16)</a:t>
                      </a:r>
                    </a:p>
                    <a:p>
                      <a:pPr algn="ctr">
                        <a:spcAft>
                          <a:spcPts val="0"/>
                        </a:spcAft>
                      </a:pPr>
                      <a:r>
                        <a:rPr lang="de-CH" sz="900" dirty="0">
                          <a:effectLst/>
                        </a:rPr>
                        <a:t> </a:t>
                      </a:r>
                    </a:p>
                    <a:p>
                      <a:pPr algn="ctr">
                        <a:spcAft>
                          <a:spcPts val="0"/>
                        </a:spcAft>
                      </a:pPr>
                      <a:r>
                        <a:rPr lang="de-CH" sz="1700" dirty="0">
                          <a:effectLst/>
                        </a:rPr>
                        <a:t>In der Berufung bleiben (7,17 - 24)</a:t>
                      </a:r>
                    </a:p>
                    <a:p>
                      <a:pPr algn="ctr">
                        <a:spcAft>
                          <a:spcPts val="0"/>
                        </a:spcAft>
                      </a:pPr>
                      <a:r>
                        <a:rPr lang="de-CH" sz="900" dirty="0">
                          <a:effectLst/>
                        </a:rPr>
                        <a:t> </a:t>
                      </a:r>
                    </a:p>
                    <a:p>
                      <a:pPr algn="ctr">
                        <a:spcAft>
                          <a:spcPts val="0"/>
                        </a:spcAft>
                      </a:pPr>
                      <a:r>
                        <a:rPr lang="de-CH" sz="1700" dirty="0">
                          <a:effectLst/>
                        </a:rPr>
                        <a:t>Unverheiratete (7,25 - 38)</a:t>
                      </a:r>
                    </a:p>
                    <a:p>
                      <a:pPr algn="ctr">
                        <a:spcAft>
                          <a:spcPts val="0"/>
                        </a:spcAft>
                      </a:pPr>
                      <a:r>
                        <a:rPr lang="de-CH" sz="900" dirty="0">
                          <a:effectLst/>
                        </a:rPr>
                        <a:t> </a:t>
                      </a:r>
                    </a:p>
                    <a:p>
                      <a:pPr algn="ctr">
                        <a:spcAft>
                          <a:spcPts val="0"/>
                        </a:spcAft>
                      </a:pPr>
                      <a:r>
                        <a:rPr lang="de-CH" sz="1700" dirty="0">
                          <a:effectLst/>
                        </a:rPr>
                        <a:t>Witwen (7,39 - 40)</a:t>
                      </a:r>
                    </a:p>
                    <a:p>
                      <a:pPr algn="ctr">
                        <a:spcAft>
                          <a:spcPts val="0"/>
                        </a:spcAft>
                      </a:pPr>
                      <a:r>
                        <a:rPr lang="de-CH" sz="900" dirty="0">
                          <a:effectLst/>
                        </a:rPr>
                        <a:t> </a:t>
                      </a:r>
                    </a:p>
                    <a:p>
                      <a:pPr algn="ctr">
                        <a:spcAft>
                          <a:spcPts val="0"/>
                        </a:spcAft>
                      </a:pPr>
                      <a:r>
                        <a:rPr lang="de-CH" sz="1700" dirty="0">
                          <a:effectLst/>
                        </a:rPr>
                        <a:t>Götzenopferfleisch:</a:t>
                      </a:r>
                    </a:p>
                    <a:p>
                      <a:pPr algn="ctr">
                        <a:spcAft>
                          <a:spcPts val="0"/>
                        </a:spcAft>
                      </a:pPr>
                      <a:r>
                        <a:rPr lang="de-CH" sz="1700" dirty="0">
                          <a:effectLst/>
                        </a:rPr>
                        <a:t>Freiheit u. Rücksichtnahme auf die Schwachen (8,1 - 13)</a:t>
                      </a:r>
                    </a:p>
                    <a:p>
                      <a:pPr algn="ctr">
                        <a:spcAft>
                          <a:spcPts val="0"/>
                        </a:spcAft>
                      </a:pPr>
                      <a:r>
                        <a:rPr lang="de-CH" sz="900" dirty="0">
                          <a:effectLst/>
                        </a:rPr>
                        <a:t> </a:t>
                      </a:r>
                    </a:p>
                    <a:p>
                      <a:pPr algn="ctr">
                        <a:spcAft>
                          <a:spcPts val="0"/>
                        </a:spcAft>
                      </a:pPr>
                      <a:r>
                        <a:rPr lang="de-CH" sz="1700" dirty="0">
                          <a:effectLst/>
                        </a:rPr>
                        <a:t>Freiwilliger Verzicht auf Rechte (9,1 - 27)</a:t>
                      </a:r>
                    </a:p>
                    <a:p>
                      <a:pPr algn="ctr">
                        <a:spcAft>
                          <a:spcPts val="0"/>
                        </a:spcAft>
                      </a:pPr>
                      <a:r>
                        <a:rPr lang="de-CH" sz="900" dirty="0">
                          <a:effectLst/>
                        </a:rPr>
                        <a:t> </a:t>
                      </a:r>
                    </a:p>
                    <a:p>
                      <a:pPr algn="ctr">
                        <a:spcAft>
                          <a:spcPts val="0"/>
                        </a:spcAft>
                      </a:pPr>
                      <a:r>
                        <a:rPr lang="de-CH" sz="1700" dirty="0">
                          <a:effectLst/>
                        </a:rPr>
                        <a:t>Warnung vor Götzendienst (10,1 - 33)</a:t>
                      </a:r>
                      <a:endParaRPr lang="de-CH"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104838" marR="104838" marT="0" marB="0" anchor="ctr"/>
                </a:tc>
                <a:tc gridSpan="2">
                  <a:txBody>
                    <a:bodyPr/>
                    <a:lstStyle/>
                    <a:p>
                      <a:pPr algn="ctr">
                        <a:spcAft>
                          <a:spcPts val="0"/>
                        </a:spcAft>
                      </a:pPr>
                      <a:r>
                        <a:rPr lang="de-CH" sz="1700">
                          <a:effectLst/>
                        </a:rPr>
                        <a:t>Stellung von Mann und Frau (11,1 - 16)</a:t>
                      </a:r>
                    </a:p>
                    <a:p>
                      <a:pPr algn="ctr">
                        <a:spcAft>
                          <a:spcPts val="0"/>
                        </a:spcAft>
                      </a:pPr>
                      <a:r>
                        <a:rPr lang="de-CH" sz="1700">
                          <a:effectLst/>
                        </a:rPr>
                        <a:t> </a:t>
                      </a:r>
                    </a:p>
                    <a:p>
                      <a:pPr algn="ctr">
                        <a:spcAft>
                          <a:spcPts val="0"/>
                        </a:spcAft>
                      </a:pPr>
                      <a:r>
                        <a:rPr lang="de-CH" sz="1700">
                          <a:effectLst/>
                        </a:rPr>
                        <a:t>Abendmahl (11,17 - 34)</a:t>
                      </a:r>
                    </a:p>
                    <a:p>
                      <a:pPr algn="ctr">
                        <a:spcAft>
                          <a:spcPts val="0"/>
                        </a:spcAft>
                      </a:pPr>
                      <a:r>
                        <a:rPr lang="de-CH" sz="1700">
                          <a:effectLst/>
                        </a:rPr>
                        <a:t> </a:t>
                      </a:r>
                    </a:p>
                    <a:p>
                      <a:pPr algn="ctr">
                        <a:spcAft>
                          <a:spcPts val="0"/>
                        </a:spcAft>
                      </a:pPr>
                      <a:r>
                        <a:rPr lang="de-CH" sz="1700">
                          <a:effectLst/>
                        </a:rPr>
                        <a:t>Geistesgaben (12 – 14,33)</a:t>
                      </a:r>
                    </a:p>
                    <a:p>
                      <a:pPr algn="ctr">
                        <a:spcAft>
                          <a:spcPts val="0"/>
                        </a:spcAft>
                      </a:pPr>
                      <a:r>
                        <a:rPr lang="de-CH" sz="1700">
                          <a:effectLst/>
                        </a:rPr>
                        <a:t> </a:t>
                      </a:r>
                    </a:p>
                    <a:p>
                      <a:pPr algn="ctr">
                        <a:spcAft>
                          <a:spcPts val="0"/>
                        </a:spcAft>
                      </a:pPr>
                      <a:r>
                        <a:rPr lang="de-CH" sz="1700">
                          <a:effectLst/>
                        </a:rPr>
                        <a:t>Frauen in der Gemeinde (14,34 - 40)</a:t>
                      </a:r>
                    </a:p>
                    <a:p>
                      <a:pPr algn="ctr">
                        <a:spcAft>
                          <a:spcPts val="0"/>
                        </a:spcAft>
                      </a:pPr>
                      <a:r>
                        <a:rPr lang="de-CH" sz="1700">
                          <a:effectLst/>
                        </a:rPr>
                        <a:t> </a:t>
                      </a:r>
                    </a:p>
                    <a:p>
                      <a:pPr algn="ctr">
                        <a:spcAft>
                          <a:spcPts val="0"/>
                        </a:spcAft>
                      </a:pPr>
                      <a:r>
                        <a:rPr lang="de-CH" sz="1700">
                          <a:effectLst/>
                        </a:rPr>
                        <a:t>Auferstehung (15,1 - 58)</a:t>
                      </a:r>
                    </a:p>
                    <a:p>
                      <a:pPr algn="ctr">
                        <a:spcAft>
                          <a:spcPts val="0"/>
                        </a:spcAft>
                      </a:pPr>
                      <a:r>
                        <a:rPr lang="de-CH" sz="1700">
                          <a:effectLst/>
                        </a:rPr>
                        <a:t> </a:t>
                      </a:r>
                    </a:p>
                    <a:p>
                      <a:pPr algn="ctr">
                        <a:spcAft>
                          <a:spcPts val="0"/>
                        </a:spcAft>
                      </a:pPr>
                      <a:r>
                        <a:rPr lang="de-CH" sz="1700">
                          <a:effectLst/>
                        </a:rPr>
                        <a:t>Sammlung (16,1 - 4)</a:t>
                      </a:r>
                      <a:endParaRPr lang="de-CH" sz="1700">
                        <a:effectLst/>
                        <a:latin typeface="Calibri" panose="020F0502020204030204" pitchFamily="34" charset="0"/>
                        <a:ea typeface="Calibri" panose="020F0502020204030204" pitchFamily="34" charset="0"/>
                        <a:cs typeface="Times New Roman" panose="02020603050405020304" pitchFamily="18" charset="0"/>
                      </a:endParaRPr>
                    </a:p>
                  </a:txBody>
                  <a:tcPr marL="96262" marR="96262" marT="48131" marB="48131" anchor="ctr"/>
                </a:tc>
                <a:tc hMerge="1">
                  <a:txBody>
                    <a:bodyPr/>
                    <a:lstStyle/>
                    <a:p>
                      <a:endParaRPr lang="de-CH"/>
                    </a:p>
                  </a:txBody>
                  <a:tcPr/>
                </a:tc>
                <a:tc>
                  <a:txBody>
                    <a:bodyPr/>
                    <a:lstStyle/>
                    <a:p>
                      <a:pPr marL="71755" marR="71755" algn="ctr">
                        <a:spcAft>
                          <a:spcPts val="0"/>
                        </a:spcAft>
                      </a:pPr>
                      <a:r>
                        <a:rPr lang="de-CH" sz="1700" dirty="0">
                          <a:effectLst/>
                        </a:rPr>
                        <a:t>Briefschluss (16,10 – 24)</a:t>
                      </a:r>
                      <a:endParaRPr lang="de-CH"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104838" marR="104838" marT="0" marB="0" vert="vert270">
                    <a:solidFill>
                      <a:schemeClr val="accent5">
                        <a:lumMod val="20000"/>
                        <a:lumOff val="80000"/>
                      </a:schemeClr>
                    </a:solidFill>
                  </a:tcPr>
                </a:tc>
                <a:extLst>
                  <a:ext uri="{0D108BD9-81ED-4DB2-BD59-A6C34878D82A}">
                    <a16:rowId xmlns:a16="http://schemas.microsoft.com/office/drawing/2014/main" val="1872277898"/>
                  </a:ext>
                </a:extLst>
              </a:tr>
              <a:tr h="559139">
                <a:tc>
                  <a:txBody>
                    <a:bodyPr/>
                    <a:lstStyle/>
                    <a:p>
                      <a:pPr>
                        <a:spcAft>
                          <a:spcPts val="0"/>
                        </a:spcAft>
                      </a:pPr>
                      <a:r>
                        <a:rPr lang="de-CH" sz="1700">
                          <a:effectLst/>
                        </a:rPr>
                        <a:t>Schlüssel</a:t>
                      </a:r>
                      <a:endParaRPr lang="de-CH" sz="1700">
                        <a:effectLst/>
                        <a:latin typeface="Calibri" panose="020F0502020204030204" pitchFamily="34" charset="0"/>
                        <a:ea typeface="Calibri" panose="020F0502020204030204" pitchFamily="34" charset="0"/>
                        <a:cs typeface="Times New Roman" panose="02020603050405020304" pitchFamily="18" charset="0"/>
                      </a:endParaRPr>
                    </a:p>
                  </a:txBody>
                  <a:tcPr marL="104838" marR="104838" marT="0" marB="0" anchor="ctr"/>
                </a:tc>
                <a:tc gridSpan="3">
                  <a:txBody>
                    <a:bodyPr/>
                    <a:lstStyle/>
                    <a:p>
                      <a:pPr algn="ctr">
                        <a:spcAft>
                          <a:spcPts val="0"/>
                        </a:spcAft>
                      </a:pPr>
                      <a:r>
                        <a:rPr lang="de-CH" sz="1700">
                          <a:effectLst/>
                        </a:rPr>
                        <a:t>"Was aber das betrifft, wovon ihr mir geschrieben habt, …" (7,1)</a:t>
                      </a:r>
                      <a:endParaRPr lang="de-CH" sz="1700">
                        <a:effectLst/>
                        <a:latin typeface="Calibri" panose="020F0502020204030204" pitchFamily="34" charset="0"/>
                        <a:ea typeface="Calibri" panose="020F0502020204030204" pitchFamily="34" charset="0"/>
                        <a:cs typeface="Times New Roman" panose="02020603050405020304" pitchFamily="18" charset="0"/>
                      </a:endParaRPr>
                    </a:p>
                  </a:txBody>
                  <a:tcPr marL="96262" marR="96262" marT="48131" marB="48131" anchor="ctr"/>
                </a:tc>
                <a:tc hMerge="1">
                  <a:txBody>
                    <a:bodyPr/>
                    <a:lstStyle/>
                    <a:p>
                      <a:endParaRPr lang="de-CH"/>
                    </a:p>
                  </a:txBody>
                  <a:tcPr/>
                </a:tc>
                <a:tc hMerge="1">
                  <a:txBody>
                    <a:bodyPr/>
                    <a:lstStyle/>
                    <a:p>
                      <a:endParaRPr lang="de-CH"/>
                    </a:p>
                  </a:txBody>
                  <a:tcPr/>
                </a:tc>
                <a:tc>
                  <a:txBody>
                    <a:bodyPr/>
                    <a:lstStyle/>
                    <a:p>
                      <a:pPr algn="ctr">
                        <a:spcAft>
                          <a:spcPts val="0"/>
                        </a:spcAft>
                      </a:pPr>
                      <a:r>
                        <a:rPr lang="de-CH" sz="1700" dirty="0">
                          <a:effectLst/>
                        </a:rPr>
                        <a:t> </a:t>
                      </a:r>
                      <a:endParaRPr lang="de-CH" sz="1700" dirty="0">
                        <a:effectLst/>
                        <a:latin typeface="Calibri" panose="020F0502020204030204" pitchFamily="34" charset="0"/>
                        <a:ea typeface="Calibri" panose="020F0502020204030204" pitchFamily="34" charset="0"/>
                        <a:cs typeface="Times New Roman" panose="02020603050405020304" pitchFamily="18" charset="0"/>
                      </a:endParaRPr>
                    </a:p>
                  </a:txBody>
                  <a:tcPr marL="104838" marR="104838" marT="0" marB="0"/>
                </a:tc>
                <a:extLst>
                  <a:ext uri="{0D108BD9-81ED-4DB2-BD59-A6C34878D82A}">
                    <a16:rowId xmlns:a16="http://schemas.microsoft.com/office/drawing/2014/main" val="2620748810"/>
                  </a:ext>
                </a:extLst>
              </a:tr>
            </a:tbl>
          </a:graphicData>
        </a:graphic>
      </p:graphicFrame>
    </p:spTree>
    <p:extLst>
      <p:ext uri="{BB962C8B-B14F-4D97-AF65-F5344CB8AC3E}">
        <p14:creationId xmlns:p14="http://schemas.microsoft.com/office/powerpoint/2010/main" val="2320269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a:extLst>
              <a:ext uri="{FF2B5EF4-FFF2-40B4-BE49-F238E27FC236}">
                <a16:creationId xmlns:a16="http://schemas.microsoft.com/office/drawing/2014/main" id="{2891A728-71AB-4304-B2B8-319280E0B49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11071" y="-124449"/>
            <a:ext cx="7955280" cy="7119944"/>
          </a:xfrm>
          <a:prstGeom prst="rect">
            <a:avLst/>
          </a:prstGeom>
        </p:spPr>
      </p:pic>
    </p:spTree>
    <p:extLst>
      <p:ext uri="{BB962C8B-B14F-4D97-AF65-F5344CB8AC3E}">
        <p14:creationId xmlns:p14="http://schemas.microsoft.com/office/powerpoint/2010/main" val="14379284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5591" y="-1034427"/>
            <a:ext cx="10527956" cy="6359405"/>
          </a:xfrm>
          <a:prstGeom prst="rect">
            <a:avLst/>
          </a:prstGeom>
        </p:spPr>
      </p:pic>
      <p:sp>
        <p:nvSpPr>
          <p:cNvPr id="2" name="Textfeld 1"/>
          <p:cNvSpPr txBox="1"/>
          <p:nvPr/>
        </p:nvSpPr>
        <p:spPr>
          <a:xfrm>
            <a:off x="3428603" y="5007939"/>
            <a:ext cx="5334794" cy="938719"/>
          </a:xfrm>
          <a:prstGeom prst="rect">
            <a:avLst/>
          </a:prstGeom>
          <a:noFill/>
        </p:spPr>
        <p:txBody>
          <a:bodyPr wrap="none" rtlCol="0">
            <a:spAutoFit/>
          </a:bodyPr>
          <a:lstStyle/>
          <a:p>
            <a:r>
              <a:rPr lang="de-CH" sz="5500" b="1" dirty="0"/>
              <a:t>1. Korinther Teil 1</a:t>
            </a:r>
          </a:p>
        </p:txBody>
      </p:sp>
    </p:spTree>
    <p:extLst>
      <p:ext uri="{BB962C8B-B14F-4D97-AF65-F5344CB8AC3E}">
        <p14:creationId xmlns:p14="http://schemas.microsoft.com/office/powerpoint/2010/main" val="30295975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Grafik 5">
            <a:extLst>
              <a:ext uri="{FF2B5EF4-FFF2-40B4-BE49-F238E27FC236}">
                <a16:creationId xmlns:a16="http://schemas.microsoft.com/office/drawing/2014/main" id="{E13106F7-617D-4873-B819-2F4369054D6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8375" y="-18688"/>
            <a:ext cx="10327183" cy="6876688"/>
          </a:xfrm>
          <a:prstGeom prst="rect">
            <a:avLst/>
          </a:prstGeom>
        </p:spPr>
      </p:pic>
    </p:spTree>
    <p:extLst>
      <p:ext uri="{BB962C8B-B14F-4D97-AF65-F5344CB8AC3E}">
        <p14:creationId xmlns:p14="http://schemas.microsoft.com/office/powerpoint/2010/main" val="25684910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a:extLst>
              <a:ext uri="{FF2B5EF4-FFF2-40B4-BE49-F238E27FC236}">
                <a16:creationId xmlns:a16="http://schemas.microsoft.com/office/drawing/2014/main" id="{BB28342D-CDA2-4A33-8FAF-0255717CF18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9609" y="0"/>
            <a:ext cx="10312782" cy="6858000"/>
          </a:xfrm>
          <a:prstGeom prst="rect">
            <a:avLst/>
          </a:prstGeom>
        </p:spPr>
      </p:pic>
    </p:spTree>
    <p:extLst>
      <p:ext uri="{BB962C8B-B14F-4D97-AF65-F5344CB8AC3E}">
        <p14:creationId xmlns:p14="http://schemas.microsoft.com/office/powerpoint/2010/main" val="31234621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a:extLst>
              <a:ext uri="{FF2B5EF4-FFF2-40B4-BE49-F238E27FC236}">
                <a16:creationId xmlns:a16="http://schemas.microsoft.com/office/drawing/2014/main" id="{7E62F6D2-7E90-4136-960D-DC8AF5A9AF0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35566" y="0"/>
            <a:ext cx="9520868" cy="6858000"/>
          </a:xfrm>
          <a:prstGeom prst="rect">
            <a:avLst/>
          </a:prstGeom>
        </p:spPr>
      </p:pic>
    </p:spTree>
    <p:extLst>
      <p:ext uri="{BB962C8B-B14F-4D97-AF65-F5344CB8AC3E}">
        <p14:creationId xmlns:p14="http://schemas.microsoft.com/office/powerpoint/2010/main" val="19665254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524422" y="1389834"/>
            <a:ext cx="9753504" cy="3323987"/>
          </a:xfrm>
          <a:prstGeom prst="rect">
            <a:avLst/>
          </a:prstGeom>
          <a:noFill/>
        </p:spPr>
        <p:txBody>
          <a:bodyPr wrap="none" rtlCol="0">
            <a:spAutoFit/>
          </a:bodyPr>
          <a:lstStyle/>
          <a:p>
            <a:r>
              <a:rPr lang="de-DE" sz="3000" dirty="0"/>
              <a:t>Korinth war zur Zeit des Paulus eine römische Kolonie. Rom </a:t>
            </a:r>
          </a:p>
          <a:p>
            <a:r>
              <a:rPr lang="de-DE" sz="3000" dirty="0"/>
              <a:t>hatte die alte griechische Stadt 146 v.Chr. in einer Strafaktion </a:t>
            </a:r>
          </a:p>
          <a:p>
            <a:r>
              <a:rPr lang="de-DE" sz="3000" dirty="0"/>
              <a:t>zerstört, Cäsar liess sie im Jahr 44 v. Chr. wieder aufbauen. </a:t>
            </a:r>
          </a:p>
          <a:p>
            <a:r>
              <a:rPr lang="de-DE" sz="3000" dirty="0"/>
              <a:t>Es gab also im Grunde genommen zwei Korinths. Einmal eine </a:t>
            </a:r>
          </a:p>
          <a:p>
            <a:r>
              <a:rPr lang="de-DE" sz="3000" dirty="0"/>
              <a:t>griechisch geprägte Stadt und dann zur Zeit des Paulus war </a:t>
            </a:r>
          </a:p>
          <a:p>
            <a:r>
              <a:rPr lang="de-DE" sz="3000" dirty="0"/>
              <a:t>die Stadt von römischer Prägung. Korinth war flächenmässig </a:t>
            </a:r>
          </a:p>
          <a:p>
            <a:r>
              <a:rPr lang="de-DE" sz="3000" dirty="0"/>
              <a:t>die grösste Stadt in Griechenland. </a:t>
            </a:r>
            <a:endParaRPr lang="de-CH" sz="3000" dirty="0"/>
          </a:p>
        </p:txBody>
      </p:sp>
      <p:sp>
        <p:nvSpPr>
          <p:cNvPr id="5" name="Textfeld 4">
            <a:extLst>
              <a:ext uri="{FF2B5EF4-FFF2-40B4-BE49-F238E27FC236}">
                <a16:creationId xmlns:a16="http://schemas.microsoft.com/office/drawing/2014/main" id="{36FFDA61-FA29-4513-8A44-EE51DB8B8F24}"/>
              </a:ext>
            </a:extLst>
          </p:cNvPr>
          <p:cNvSpPr txBox="1"/>
          <p:nvPr/>
        </p:nvSpPr>
        <p:spPr>
          <a:xfrm>
            <a:off x="524422" y="409547"/>
            <a:ext cx="1609223" cy="646331"/>
          </a:xfrm>
          <a:prstGeom prst="rect">
            <a:avLst/>
          </a:prstGeom>
          <a:noFill/>
        </p:spPr>
        <p:txBody>
          <a:bodyPr wrap="none" rtlCol="0">
            <a:spAutoFit/>
          </a:bodyPr>
          <a:lstStyle/>
          <a:p>
            <a:r>
              <a:rPr lang="de-CH" sz="3600" b="1" dirty="0"/>
              <a:t>Korinth</a:t>
            </a:r>
            <a:endParaRPr lang="de-CH" sz="2600" b="1" dirty="0"/>
          </a:p>
        </p:txBody>
      </p:sp>
    </p:spTree>
    <p:extLst>
      <p:ext uri="{BB962C8B-B14F-4D97-AF65-F5344CB8AC3E}">
        <p14:creationId xmlns:p14="http://schemas.microsoft.com/office/powerpoint/2010/main" val="155214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par>
                          <p:cTn id="10" fill="hold">
                            <p:stCondLst>
                              <p:cond delay="500"/>
                            </p:stCondLst>
                            <p:childTnLst>
                              <p:par>
                                <p:cTn id="11" presetID="53" presetClass="entr" presetSubtype="16" fill="hold" grpId="0" nodeType="afterEffect">
                                  <p:stCondLst>
                                    <p:cond delay="100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ppt_w</p:attrName>
                                        </p:attrNameLst>
                                      </p:cBhvr>
                                      <p:tavLst>
                                        <p:tav tm="0">
                                          <p:val>
                                            <p:fltVal val="0"/>
                                          </p:val>
                                        </p:tav>
                                        <p:tav tm="100000">
                                          <p:val>
                                            <p:strVal val="#ppt_w"/>
                                          </p:val>
                                        </p:tav>
                                      </p:tavLst>
                                    </p:anim>
                                    <p:anim calcmode="lin" valueType="num">
                                      <p:cBhvr>
                                        <p:cTn id="14" dur="500" fill="hold"/>
                                        <p:tgtEl>
                                          <p:spTgt spid="3"/>
                                        </p:tgtEl>
                                        <p:attrNameLst>
                                          <p:attrName>ppt_h</p:attrName>
                                        </p:attrNameLst>
                                      </p:cBhvr>
                                      <p:tavLst>
                                        <p:tav tm="0">
                                          <p:val>
                                            <p:fltVal val="0"/>
                                          </p:val>
                                        </p:tav>
                                        <p:tav tm="100000">
                                          <p:val>
                                            <p:strVal val="#ppt_h"/>
                                          </p:val>
                                        </p:tav>
                                      </p:tavLst>
                                    </p:anim>
                                    <p:animEffect transition="in" filter="fade">
                                      <p:cBhvr>
                                        <p:cTn id="1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3365</Words>
  <Application>Microsoft Office PowerPoint</Application>
  <PresentationFormat>Breitbild</PresentationFormat>
  <Paragraphs>408</Paragraphs>
  <Slides>50</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50</vt:i4>
      </vt:variant>
    </vt:vector>
  </HeadingPairs>
  <TitlesOfParts>
    <vt:vector size="56" baseType="lpstr">
      <vt:lpstr>Arial</vt:lpstr>
      <vt:lpstr>Calibri</vt:lpstr>
      <vt:lpstr>Calibri Light</vt:lpstr>
      <vt:lpstr>Times New Roman</vt:lpstr>
      <vt:lpstr>Trebuchet MS</vt:lpstr>
      <vt:lpstr>Office Theme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Reinhard</dc:creator>
  <cp:lastModifiedBy>RB</cp:lastModifiedBy>
  <cp:revision>143</cp:revision>
  <dcterms:created xsi:type="dcterms:W3CDTF">2018-05-19T05:14:58Z</dcterms:created>
  <dcterms:modified xsi:type="dcterms:W3CDTF">2020-01-19T06:23:01Z</dcterms:modified>
</cp:coreProperties>
</file>