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59" r:id="rId3"/>
    <p:sldId id="310" r:id="rId4"/>
    <p:sldId id="406" r:id="rId5"/>
    <p:sldId id="407" r:id="rId6"/>
    <p:sldId id="408" r:id="rId7"/>
    <p:sldId id="409" r:id="rId8"/>
    <p:sldId id="410" r:id="rId9"/>
    <p:sldId id="411" r:id="rId10"/>
    <p:sldId id="412" r:id="rId11"/>
    <p:sldId id="404" r:id="rId12"/>
    <p:sldId id="413" r:id="rId13"/>
    <p:sldId id="414" r:id="rId14"/>
    <p:sldId id="416" r:id="rId15"/>
    <p:sldId id="417" r:id="rId16"/>
    <p:sldId id="312" r:id="rId17"/>
    <p:sldId id="418" r:id="rId18"/>
    <p:sldId id="419" r:id="rId19"/>
    <p:sldId id="420" r:id="rId20"/>
    <p:sldId id="421" r:id="rId21"/>
    <p:sldId id="423" r:id="rId22"/>
    <p:sldId id="422" r:id="rId23"/>
    <p:sldId id="424" r:id="rId24"/>
    <p:sldId id="425" r:id="rId25"/>
    <p:sldId id="426" r:id="rId26"/>
    <p:sldId id="308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72" y="3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089-39DA-47E3-A74C-E64C6DBBD5AE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41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F089-39DA-47E3-A74C-E64C6DBBD5AE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4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411781" y="4855618"/>
            <a:ext cx="56155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/>
              <a:t>1.+2. Samuel Teil 5</a:t>
            </a:r>
          </a:p>
        </p:txBody>
      </p:sp>
    </p:spTree>
    <p:extLst>
      <p:ext uri="{BB962C8B-B14F-4D97-AF65-F5344CB8AC3E}">
        <p14:creationId xmlns:p14="http://schemas.microsoft.com/office/powerpoint/2010/main" val="3980444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49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4 (1-10 | 18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1129732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2800" b="1" dirty="0"/>
              <a:t>Anwendung:</a:t>
            </a:r>
            <a:r>
              <a:rPr lang="de-DE" sz="2800" dirty="0"/>
              <a:t> Geduld und Ausharren ist ein entscheidendes </a:t>
            </a:r>
          </a:p>
          <a:p>
            <a:pPr lvl="0"/>
            <a:r>
              <a:rPr lang="de-DE" sz="2800" dirty="0"/>
              <a:t>Merkmal in unserer Nachfolge als Jünger Jesu!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David macht Jerusalem zu seiner Königsstadt holt die </a:t>
            </a:r>
          </a:p>
          <a:p>
            <a:pPr lvl="0"/>
            <a:r>
              <a:rPr lang="de-DE" sz="2800" dirty="0"/>
              <a:t>Bundeslade nach Jerusalem.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David hat den Wunsch dem Herrn ein Haus zu bauen.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Nathan überbringt David die Verheissung eines "ewigen" Thronfolgers </a:t>
            </a:r>
            <a:r>
              <a:rPr lang="de-DE" sz="2800" b="1" dirty="0"/>
              <a:t>(7,16)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96862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BFF59D8E-2C28-49CC-B5D0-40881F570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725935"/>
              </p:ext>
            </p:extLst>
          </p:nvPr>
        </p:nvGraphicFramePr>
        <p:xfrm>
          <a:off x="3760967" y="89327"/>
          <a:ext cx="4500438" cy="6754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r:id="rId3" imgW="3002040" imgH="4504680" progId="">
                  <p:embed/>
                </p:oleObj>
              </mc:Choice>
              <mc:Fallback>
                <p:oleObj r:id="rId3" imgW="3002040" imgH="4504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0967" y="89327"/>
                        <a:ext cx="4500438" cy="6754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988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1127507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1038 v.Chr. </a:t>
            </a:r>
            <a:r>
              <a:rPr lang="de-DE" sz="2800" b="1" dirty="0"/>
              <a:t>(Kp 11) </a:t>
            </a:r>
            <a:r>
              <a:rPr lang="de-DE" sz="2800" dirty="0"/>
              <a:t>beginnt ein neuer Abschnitt im Leben Davids (48-jährig), </a:t>
            </a:r>
          </a:p>
          <a:p>
            <a:r>
              <a:rPr lang="de-DE" sz="2800" dirty="0"/>
              <a:t>der bis </a:t>
            </a:r>
            <a:r>
              <a:rPr lang="de-DE" sz="2800" b="1" dirty="0"/>
              <a:t>Kp 20</a:t>
            </a:r>
            <a:r>
              <a:rPr lang="de-DE" sz="2800" dirty="0"/>
              <a:t> (ca. 1016 v.Chr.) beschrieben wird: </a:t>
            </a:r>
          </a:p>
          <a:p>
            <a:r>
              <a:rPr lang="de-DE" sz="2800" dirty="0"/>
              <a:t>sein (Sünden-) Fall und dessen Folgen.</a:t>
            </a:r>
            <a:endParaRPr lang="de-CH" sz="2800" dirty="0"/>
          </a:p>
          <a:p>
            <a:r>
              <a:rPr lang="de-DE" sz="2800" dirty="0"/>
              <a:t> </a:t>
            </a:r>
            <a:endParaRPr lang="de-CH" sz="2800" dirty="0"/>
          </a:p>
          <a:p>
            <a:r>
              <a:rPr lang="de-DE" sz="2800" dirty="0"/>
              <a:t>Davids Sünde des Ehebruchs mit Bathseba (V. 1–5). </a:t>
            </a:r>
          </a:p>
          <a:p>
            <a:r>
              <a:rPr lang="de-CH" sz="2800" dirty="0"/>
              <a:t> </a:t>
            </a:r>
          </a:p>
          <a:p>
            <a:r>
              <a:rPr lang="de-DE" sz="2800" dirty="0"/>
              <a:t>David lässt </a:t>
            </a:r>
            <a:r>
              <a:rPr lang="de-DE" sz="2800" dirty="0" err="1"/>
              <a:t>Urija</a:t>
            </a:r>
            <a:r>
              <a:rPr lang="de-DE" sz="2800" dirty="0"/>
              <a:t> kommen und versucht, ihn zu bewegen, </a:t>
            </a:r>
          </a:p>
          <a:p>
            <a:r>
              <a:rPr lang="de-DE" sz="2800" dirty="0"/>
              <a:t>mit Bathseba zu schlafen (V. 6–13). </a:t>
            </a:r>
            <a:r>
              <a:rPr lang="de-CH" sz="2800" dirty="0"/>
              <a:t>David versucht die Sünde zu </a:t>
            </a:r>
          </a:p>
          <a:p>
            <a:r>
              <a:rPr lang="de-CH" sz="2800" dirty="0"/>
              <a:t>vertuschen und veranlasst den Mord an </a:t>
            </a:r>
            <a:r>
              <a:rPr lang="de-CH" sz="2800" dirty="0" err="1"/>
              <a:t>Urija</a:t>
            </a:r>
            <a:r>
              <a:rPr lang="de-CH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59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1088791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David schreibt einen Brief an Joab und lässt ihn durch </a:t>
            </a:r>
            <a:r>
              <a:rPr lang="de-DE" sz="2800" dirty="0" err="1"/>
              <a:t>Urija</a:t>
            </a:r>
            <a:r>
              <a:rPr lang="de-DE" sz="2800" dirty="0"/>
              <a:t> übermitteln – </a:t>
            </a:r>
          </a:p>
          <a:p>
            <a:r>
              <a:rPr lang="de-DE" sz="2800" dirty="0" err="1"/>
              <a:t>Urija</a:t>
            </a:r>
            <a:r>
              <a:rPr lang="de-DE" sz="2800" dirty="0"/>
              <a:t> muss sterben (V.14.15). </a:t>
            </a:r>
            <a:r>
              <a:rPr lang="de-CH" sz="2800" dirty="0"/>
              <a:t>Auf beiden Sünden (Ehebruch und Mord) </a:t>
            </a:r>
          </a:p>
          <a:p>
            <a:r>
              <a:rPr lang="de-CH" sz="2800" dirty="0"/>
              <a:t>stand die Todesstrafe </a:t>
            </a:r>
            <a:r>
              <a:rPr lang="de-CH" sz="2800" b="1" dirty="0"/>
              <a:t>(3Mo 20,10; 24,17.21)</a:t>
            </a:r>
            <a:endParaRPr lang="de-CH" sz="2800" dirty="0"/>
          </a:p>
          <a:p>
            <a:r>
              <a:rPr lang="de-DE" sz="2800" dirty="0"/>
              <a:t> </a:t>
            </a:r>
            <a:endParaRPr lang="de-CH" sz="2800" dirty="0"/>
          </a:p>
          <a:p>
            <a:r>
              <a:rPr lang="de-DE" sz="2800" dirty="0"/>
              <a:t>Joab führt den Mordplan aus und meldet dem König Vollzug (V. 16–25).</a:t>
            </a:r>
            <a:endParaRPr lang="de-CH" sz="2800" dirty="0"/>
          </a:p>
          <a:p>
            <a:r>
              <a:rPr lang="de-DE" sz="2800" dirty="0"/>
              <a:t> </a:t>
            </a:r>
            <a:endParaRPr lang="de-CH" sz="2800" dirty="0"/>
          </a:p>
          <a:p>
            <a:r>
              <a:rPr lang="de-DE" sz="2800" dirty="0"/>
              <a:t>Bathseba beklagt ihren Mann. David nimmt sie zur Frau und </a:t>
            </a:r>
          </a:p>
          <a:p>
            <a:r>
              <a:rPr lang="de-DE" sz="2800" dirty="0"/>
              <a:t>bekommt einen Sohn von ihr (V. 26.27). </a:t>
            </a:r>
            <a:r>
              <a:rPr lang="de-CH" sz="2800" dirty="0"/>
              <a:t>Die Sache war böse </a:t>
            </a:r>
          </a:p>
          <a:p>
            <a:r>
              <a:rPr lang="de-CH" sz="2800" dirty="0"/>
              <a:t>in den Augen des HERRN</a:t>
            </a:r>
          </a:p>
        </p:txBody>
      </p:sp>
    </p:spTree>
    <p:extLst>
      <p:ext uri="{BB962C8B-B14F-4D97-AF65-F5344CB8AC3E}">
        <p14:creationId xmlns:p14="http://schemas.microsoft.com/office/powerpoint/2010/main" val="24070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963731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/>
              <a:t>Selbstüberschätzung: </a:t>
            </a:r>
            <a:r>
              <a:rPr lang="de-DE" sz="2800" b="1" dirty="0"/>
              <a:t>Ursachen für Davids Fall</a:t>
            </a:r>
          </a:p>
          <a:p>
            <a:endParaRPr lang="de-CH" sz="2800" dirty="0"/>
          </a:p>
          <a:p>
            <a:r>
              <a:rPr lang="de-DE" sz="2800" dirty="0">
                <a:sym typeface="Symbol" panose="05050102010706020507" pitchFamily="18" charset="2"/>
              </a:rPr>
              <a:t></a:t>
            </a:r>
            <a:r>
              <a:rPr lang="de-DE" sz="2800" dirty="0"/>
              <a:t> Vielweiberei (18 Frauen / gegen Gottes Gesetz für einen König)</a:t>
            </a:r>
            <a:endParaRPr lang="de-CH" sz="2800" dirty="0"/>
          </a:p>
          <a:p>
            <a:r>
              <a:rPr lang="de-DE" sz="2800" dirty="0">
                <a:sym typeface="Symbol" panose="05050102010706020507" pitchFamily="18" charset="2"/>
              </a:rPr>
              <a:t></a:t>
            </a:r>
            <a:r>
              <a:rPr lang="de-DE" sz="2800" dirty="0"/>
              <a:t> Der Druck ist weg</a:t>
            </a:r>
            <a:endParaRPr lang="de-CH" sz="2800" dirty="0"/>
          </a:p>
          <a:p>
            <a:r>
              <a:rPr lang="de-DE" sz="2800" dirty="0">
                <a:sym typeface="Symbol" panose="05050102010706020507" pitchFamily="18" charset="2"/>
              </a:rPr>
              <a:t></a:t>
            </a:r>
            <a:r>
              <a:rPr lang="de-DE" sz="2800" dirty="0"/>
              <a:t> David ist auf der Höhe seines Ruhmes</a:t>
            </a:r>
            <a:endParaRPr lang="de-CH" sz="2800" dirty="0"/>
          </a:p>
          <a:p>
            <a:r>
              <a:rPr lang="de-DE" sz="2800" dirty="0">
                <a:sym typeface="Symbol" panose="05050102010706020507" pitchFamily="18" charset="2"/>
              </a:rPr>
              <a:t></a:t>
            </a:r>
            <a:r>
              <a:rPr lang="de-DE" sz="2800" dirty="0"/>
              <a:t> Mangelnde Gemeinschaft mit dem Herrn</a:t>
            </a:r>
            <a:endParaRPr lang="de-CH" sz="2800" dirty="0"/>
          </a:p>
          <a:p>
            <a:r>
              <a:rPr lang="de-DE" sz="2800" dirty="0">
                <a:sym typeface="Symbol" panose="05050102010706020507" pitchFamily="18" charset="2"/>
              </a:rPr>
              <a:t></a:t>
            </a:r>
            <a:r>
              <a:rPr lang="de-DE" sz="2800" dirty="0"/>
              <a:t> Ferien: Mehr Entspannung als nötig</a:t>
            </a:r>
            <a:endParaRPr lang="de-CH" sz="2800" dirty="0"/>
          </a:p>
          <a:p>
            <a:r>
              <a:rPr lang="de-DE" sz="2800" dirty="0">
                <a:sym typeface="Symbol" panose="05050102010706020507" pitchFamily="18" charset="2"/>
              </a:rPr>
              <a:t></a:t>
            </a:r>
            <a:r>
              <a:rPr lang="de-DE" sz="2800" dirty="0"/>
              <a:t> Liebe zur Bequemlichkeit</a:t>
            </a:r>
            <a:endParaRPr lang="de-CH" sz="2800" dirty="0"/>
          </a:p>
          <a:p>
            <a:r>
              <a:rPr lang="de-DE" sz="2800" dirty="0">
                <a:sym typeface="Symbol" panose="05050102010706020507" pitchFamily="18" charset="2"/>
              </a:rPr>
              <a:t></a:t>
            </a:r>
            <a:r>
              <a:rPr lang="de-DE" sz="2800" dirty="0"/>
              <a:t> Spätes Aufstehen</a:t>
            </a:r>
            <a:endParaRPr lang="de-CH" sz="2800" dirty="0"/>
          </a:p>
          <a:p>
            <a:r>
              <a:rPr lang="de-DE" sz="2800" dirty="0">
                <a:sym typeface="Symbol" panose="05050102010706020507" pitchFamily="18" charset="2"/>
              </a:rPr>
              <a:t></a:t>
            </a:r>
            <a:r>
              <a:rPr lang="de-DE" sz="2800" dirty="0"/>
              <a:t> Umherschweifendes Auge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32065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110561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"Darum, wer meint, er stehe, der sehe zu, dass er nicht falle!" </a:t>
            </a:r>
            <a:r>
              <a:rPr lang="de-DE" sz="2800" b="1" dirty="0"/>
              <a:t>(1Kor 10,12)</a:t>
            </a:r>
            <a:endParaRPr lang="de-CH" sz="2800" dirty="0"/>
          </a:p>
          <a:p>
            <a:r>
              <a:rPr lang="de-DE" sz="2800" dirty="0"/>
              <a:t> </a:t>
            </a:r>
          </a:p>
          <a:p>
            <a:endParaRPr lang="de-DE" sz="2800" dirty="0"/>
          </a:p>
          <a:p>
            <a:endParaRPr lang="de-CH" sz="2800" dirty="0"/>
          </a:p>
          <a:p>
            <a:r>
              <a:rPr lang="de-DE" sz="2800" dirty="0"/>
              <a:t>"Die Bibel ist voll von Beispielen der Selbstüberschätzung!" (Mac Arthur)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42419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2F2856B-9EA7-446A-B688-ED1D5FE4C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72" y="0"/>
            <a:ext cx="9758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27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116303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Kapitel 12: </a:t>
            </a:r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Nathans Strafrede, Überführung, Schuldbekenntnis, Fluch und Vergebung.</a:t>
            </a:r>
          </a:p>
          <a:p>
            <a:r>
              <a:rPr lang="de-DE" sz="2800" dirty="0"/>
              <a:t> </a:t>
            </a:r>
            <a:endParaRPr lang="de-CH" sz="2800" dirty="0"/>
          </a:p>
          <a:p>
            <a:pPr lvl="0"/>
            <a:r>
              <a:rPr lang="de-DE" sz="2800" dirty="0"/>
              <a:t>Salomo wird geboren (Nathan gibt ihm den Namen </a:t>
            </a:r>
            <a:r>
              <a:rPr lang="de-DE" sz="2800" dirty="0" err="1"/>
              <a:t>Jedidja</a:t>
            </a:r>
            <a:r>
              <a:rPr lang="de-DE" sz="2800" dirty="0"/>
              <a:t> (vom Herrn geliebt)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25941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9895914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Kapitel 13: </a:t>
            </a:r>
            <a:endParaRPr lang="de-DE" sz="2800" dirty="0"/>
          </a:p>
          <a:p>
            <a:endParaRPr lang="de-DE" sz="1000" dirty="0"/>
          </a:p>
          <a:p>
            <a:r>
              <a:rPr lang="de-DE" sz="2800" dirty="0"/>
              <a:t>Der "Sündenfall" Davids hatte ihn offensichtlich mehr geschwächt, </a:t>
            </a:r>
          </a:p>
          <a:p>
            <a:r>
              <a:rPr lang="de-DE" sz="2800" dirty="0"/>
              <a:t>als er erwartet hat. Er ist nicht mehr im Stande seine Kinder mit </a:t>
            </a:r>
          </a:p>
          <a:p>
            <a:r>
              <a:rPr lang="de-DE" sz="2800" dirty="0"/>
              <a:t>der nötigen Strenge zu erziehen.</a:t>
            </a:r>
            <a:endParaRPr lang="de-CH" sz="2800" dirty="0"/>
          </a:p>
          <a:p>
            <a:r>
              <a:rPr lang="de-DE" sz="1000" dirty="0"/>
              <a:t> </a:t>
            </a:r>
            <a:endParaRPr lang="de-CH" sz="1000" dirty="0"/>
          </a:p>
          <a:p>
            <a:pPr lvl="0"/>
            <a:r>
              <a:rPr lang="de-CH" sz="2800" dirty="0"/>
              <a:t>Amnon schwächt (vergewaltigt) seine Halbschwester Tamar</a:t>
            </a:r>
          </a:p>
          <a:p>
            <a:pPr lvl="0"/>
            <a:endParaRPr lang="de-CH" sz="1000" dirty="0"/>
          </a:p>
          <a:p>
            <a:pPr lvl="0"/>
            <a:r>
              <a:rPr lang="de-CH" sz="2800" dirty="0"/>
              <a:t>Zwei Jahre später erbittet Absalom, dass Amnon mit nach </a:t>
            </a:r>
          </a:p>
          <a:p>
            <a:pPr lvl="0"/>
            <a:r>
              <a:rPr lang="de-CH" sz="2800" dirty="0"/>
              <a:t>Baal-</a:t>
            </a:r>
            <a:r>
              <a:rPr lang="de-CH" sz="2800" dirty="0" err="1"/>
              <a:t>Hazor</a:t>
            </a:r>
            <a:r>
              <a:rPr lang="de-CH" sz="2800" dirty="0"/>
              <a:t> geht – er lässt ihn töten</a:t>
            </a:r>
          </a:p>
          <a:p>
            <a:pPr lvl="0"/>
            <a:endParaRPr lang="de-CH" sz="1000" dirty="0"/>
          </a:p>
          <a:p>
            <a:pPr lvl="0"/>
            <a:r>
              <a:rPr lang="de-CH" sz="2800" dirty="0"/>
              <a:t>Absalom flieht für drei Jahre zu </a:t>
            </a:r>
            <a:r>
              <a:rPr lang="de-CH" sz="2800" dirty="0" err="1"/>
              <a:t>Talmai</a:t>
            </a:r>
            <a:r>
              <a:rPr lang="de-CH" sz="2800" dirty="0"/>
              <a:t>, dem König von </a:t>
            </a:r>
            <a:r>
              <a:rPr lang="de-CH" sz="2800" dirty="0" err="1"/>
              <a:t>Gesur</a:t>
            </a:r>
            <a:r>
              <a:rPr lang="de-CH" sz="2800" dirty="0"/>
              <a:t> – </a:t>
            </a:r>
          </a:p>
          <a:p>
            <a:pPr lvl="0"/>
            <a:r>
              <a:rPr lang="de-CH" sz="2800" dirty="0"/>
              <a:t>seinem Grossvater </a:t>
            </a:r>
            <a:r>
              <a:rPr lang="de-CH" sz="2800" b="1" dirty="0"/>
              <a:t>(2Sam 3,3)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64298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8370"/>
            <a:ext cx="1179720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Kapitel 14: </a:t>
            </a:r>
            <a:endParaRPr lang="de-DE" sz="2800" dirty="0"/>
          </a:p>
          <a:p>
            <a:endParaRPr lang="de-DE" sz="1000" dirty="0"/>
          </a:p>
          <a:p>
            <a:pPr lvl="0"/>
            <a:r>
              <a:rPr lang="de-DE" sz="2800" dirty="0"/>
              <a:t>Absalom war ein </a:t>
            </a:r>
            <a:r>
              <a:rPr lang="de-DE" sz="2800" dirty="0" err="1"/>
              <a:t>aussergewöhnlich</a:t>
            </a:r>
            <a:r>
              <a:rPr lang="de-DE" sz="2800" dirty="0"/>
              <a:t> schöner Mann - er hatte besonders </a:t>
            </a:r>
          </a:p>
          <a:p>
            <a:pPr lvl="0"/>
            <a:r>
              <a:rPr lang="de-DE" sz="2800" dirty="0"/>
              <a:t>schönes Haar - auch hatte er eine sehr schöne Tochter namens Tamar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Nach drei Jahren will Absalom zum König und zwingt Joab, für ihn zu vermitteln.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David küsst Absalom - kein Wort der Zurechtweisung </a:t>
            </a:r>
          </a:p>
          <a:p>
            <a:pPr lvl="0"/>
            <a:r>
              <a:rPr lang="de-DE" sz="2800" dirty="0"/>
              <a:t>(das falsche Signal an Absalom)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51750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3480" y="313038"/>
            <a:ext cx="36054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000" b="1" dirty="0"/>
              <a:t>1.+2. Samuel</a:t>
            </a:r>
            <a:endParaRPr lang="de-CH" sz="5000" dirty="0">
              <a:latin typeface="Trebuchet MS" panose="020B0603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3480" y="1549904"/>
            <a:ext cx="46207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400" dirty="0"/>
              <a:t>Kapitel: 55 | Verse:  1506</a:t>
            </a:r>
          </a:p>
        </p:txBody>
      </p:sp>
    </p:spTree>
    <p:extLst>
      <p:ext uri="{BB962C8B-B14F-4D97-AF65-F5344CB8AC3E}">
        <p14:creationId xmlns:p14="http://schemas.microsoft.com/office/powerpoint/2010/main" val="6111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8370"/>
            <a:ext cx="8429423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Kapitel 15 - 18: </a:t>
            </a:r>
            <a:endParaRPr lang="de-DE" sz="2800" dirty="0"/>
          </a:p>
          <a:p>
            <a:endParaRPr lang="de-DE" sz="1000" dirty="0"/>
          </a:p>
          <a:p>
            <a:pPr lvl="0"/>
            <a:r>
              <a:rPr lang="de-DE" sz="2800" dirty="0"/>
              <a:t>So kommt es 10 Jahre nach dem Ehebruch mit Bathseba </a:t>
            </a:r>
          </a:p>
          <a:p>
            <a:pPr lvl="0"/>
            <a:r>
              <a:rPr lang="de-DE" sz="2800" dirty="0"/>
              <a:t>zum Aufstand Absaloms.</a:t>
            </a:r>
            <a:endParaRPr lang="de-CH" sz="2800" dirty="0"/>
          </a:p>
          <a:p>
            <a:pPr lvl="0"/>
            <a:endParaRPr lang="de-DE" sz="2800" dirty="0"/>
          </a:p>
          <a:p>
            <a:pPr lvl="0"/>
            <a:r>
              <a:rPr lang="de-DE" sz="2800" dirty="0"/>
              <a:t>David muss flüchten aus Jerusalem </a:t>
            </a:r>
            <a:endParaRPr lang="de-CH" sz="2800" dirty="0"/>
          </a:p>
          <a:p>
            <a:r>
              <a:rPr lang="de-DE" sz="2800" dirty="0"/>
              <a:t> </a:t>
            </a:r>
            <a:endParaRPr lang="de-CH" sz="2800" dirty="0"/>
          </a:p>
          <a:p>
            <a:pPr lvl="0"/>
            <a:r>
              <a:rPr lang="de-DE" sz="2800" dirty="0"/>
              <a:t>David lässt seine 10 Nebenfrauen in Jerusalem zurück</a:t>
            </a:r>
            <a:endParaRPr lang="de-CH" sz="2800" dirty="0"/>
          </a:p>
          <a:p>
            <a:pPr lvl="0"/>
            <a:endParaRPr lang="de-DE" sz="2800" dirty="0"/>
          </a:p>
          <a:p>
            <a:pPr lvl="0"/>
            <a:r>
              <a:rPr lang="de-DE" sz="2800" dirty="0"/>
              <a:t>Schlussendlich wird sein Exil 4 Jahre dauern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382480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8370"/>
            <a:ext cx="10604313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Kapitel 15 - 18: </a:t>
            </a:r>
            <a:endParaRPr lang="de-DE" sz="2800" dirty="0"/>
          </a:p>
          <a:p>
            <a:endParaRPr lang="de-DE" sz="1000" dirty="0"/>
          </a:p>
          <a:p>
            <a:pPr lvl="0"/>
            <a:r>
              <a:rPr lang="de-DE" sz="2800" dirty="0"/>
              <a:t>In </a:t>
            </a:r>
            <a:r>
              <a:rPr lang="de-DE" sz="2800" b="1" dirty="0"/>
              <a:t>Kp 18</a:t>
            </a:r>
            <a:r>
              <a:rPr lang="de-DE" sz="2800" dirty="0"/>
              <a:t> lesen wir, wie David nun bereit ist, die Situation zu klären, </a:t>
            </a:r>
          </a:p>
          <a:p>
            <a:pPr lvl="0"/>
            <a:r>
              <a:rPr lang="de-DE" sz="2800" dirty="0"/>
              <a:t>aber gibt ein königliches Gebot heraus "Geht mir schonend um </a:t>
            </a:r>
          </a:p>
          <a:p>
            <a:pPr lvl="0"/>
            <a:r>
              <a:rPr lang="de-DE" sz="2800" dirty="0"/>
              <a:t>mit dem Jungen, mit Absalom!</a:t>
            </a:r>
          </a:p>
          <a:p>
            <a:pPr lvl="0"/>
            <a:endParaRPr lang="de-CH" sz="2000" dirty="0"/>
          </a:p>
          <a:p>
            <a:pPr lvl="0"/>
            <a:r>
              <a:rPr lang="de-DE" sz="2800" dirty="0"/>
              <a:t>Es wir so nicht klappen. Im Entscheidungskampf verfängt Absalom </a:t>
            </a:r>
          </a:p>
          <a:p>
            <a:pPr lvl="0"/>
            <a:r>
              <a:rPr lang="de-DE" sz="2800" dirty="0"/>
              <a:t>sich mit seinem vielen Haar in den Ästen und wird schlussendlich </a:t>
            </a:r>
          </a:p>
          <a:p>
            <a:pPr lvl="0"/>
            <a:r>
              <a:rPr lang="de-DE" sz="2800" dirty="0"/>
              <a:t>von Joab und seinen 10 Waffenträgern getötet.</a:t>
            </a:r>
          </a:p>
          <a:p>
            <a:pPr lvl="0"/>
            <a:endParaRPr lang="de-CH" sz="2000" dirty="0"/>
          </a:p>
          <a:p>
            <a:pPr lvl="0"/>
            <a:r>
              <a:rPr lang="de-DE" sz="2800" dirty="0"/>
              <a:t>Absalom wird in eine grosse Grube geworfen, über der ein sehr grosser </a:t>
            </a:r>
          </a:p>
          <a:p>
            <a:pPr lvl="0"/>
            <a:r>
              <a:rPr lang="de-DE" sz="2800" dirty="0"/>
              <a:t>Steinhaufen errichtet wird. Welch unrühmliches Ende Absaloms. Dabei </a:t>
            </a:r>
          </a:p>
          <a:p>
            <a:pPr lvl="0"/>
            <a:r>
              <a:rPr lang="de-DE" sz="2800" dirty="0"/>
              <a:t>hatte er sich ein Denkmal errichtet </a:t>
            </a:r>
            <a:r>
              <a:rPr lang="de-DE" sz="2800" b="1" dirty="0"/>
              <a:t>(18,18)</a:t>
            </a:r>
            <a:r>
              <a:rPr lang="de-DE" sz="2800" dirty="0"/>
              <a:t>.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74855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8370"/>
            <a:ext cx="681949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Kapitel 19: </a:t>
            </a:r>
            <a:endParaRPr lang="de-DE" sz="2800" dirty="0"/>
          </a:p>
          <a:p>
            <a:pPr lvl="0"/>
            <a:endParaRPr lang="de-DE" dirty="0"/>
          </a:p>
          <a:p>
            <a:pPr lvl="0"/>
            <a:r>
              <a:rPr lang="de-DE" sz="2800" dirty="0"/>
              <a:t>David kehrt nach Jerusalem zurück (62-jährig)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David ist untröstlich über den Tod Absaloms.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225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8370"/>
            <a:ext cx="837139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Kapitel 20: </a:t>
            </a:r>
            <a:endParaRPr lang="de-DE" sz="2800" dirty="0"/>
          </a:p>
          <a:p>
            <a:pPr lvl="0"/>
            <a:endParaRPr lang="de-DE" dirty="0"/>
          </a:p>
          <a:p>
            <a:pPr lvl="0"/>
            <a:r>
              <a:rPr lang="de-DE" sz="2800" dirty="0"/>
              <a:t>Aufstand des Benjaminiters Scheba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Der Aufstand wird niedergeschlagen und Scheba getötet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22510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8370"/>
            <a:ext cx="584557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Anhänge:</a:t>
            </a:r>
          </a:p>
          <a:p>
            <a:endParaRPr lang="de-DE" sz="2800" b="1" dirty="0"/>
          </a:p>
          <a:p>
            <a:r>
              <a:rPr lang="de-DE" sz="2800" b="1" dirty="0"/>
              <a:t>Kapitel 21: </a:t>
            </a:r>
            <a:r>
              <a:rPr lang="de-DE" sz="2800" dirty="0"/>
              <a:t>Sühnung einer Schuld Sauls</a:t>
            </a:r>
          </a:p>
          <a:p>
            <a:pPr lvl="0"/>
            <a:endParaRPr lang="de-DE" sz="2800" dirty="0"/>
          </a:p>
          <a:p>
            <a:pPr lvl="0"/>
            <a:r>
              <a:rPr lang="de-DE" sz="2800" b="1" dirty="0"/>
              <a:t>Kapitel 22: </a:t>
            </a:r>
            <a:r>
              <a:rPr lang="de-DE" sz="2800" dirty="0"/>
              <a:t>Dankeslied von David</a:t>
            </a:r>
          </a:p>
          <a:p>
            <a:pPr lvl="0"/>
            <a:endParaRPr lang="de-DE" sz="2800" dirty="0"/>
          </a:p>
          <a:p>
            <a:pPr lvl="0"/>
            <a:r>
              <a:rPr lang="de-DE" sz="2800" b="1" dirty="0"/>
              <a:t>Kapitel 23: </a:t>
            </a:r>
            <a:r>
              <a:rPr lang="de-DE" sz="2800" dirty="0"/>
              <a:t>Letzte Worte von David</a:t>
            </a:r>
          </a:p>
          <a:p>
            <a:pPr lvl="0"/>
            <a:endParaRPr lang="de-DE" sz="2800" dirty="0"/>
          </a:p>
          <a:p>
            <a:pPr lvl="0"/>
            <a:r>
              <a:rPr lang="de-DE" sz="2800" b="1" dirty="0"/>
              <a:t>Kapitel 24: </a:t>
            </a:r>
            <a:r>
              <a:rPr lang="de-DE" sz="2800" dirty="0"/>
              <a:t>Volkszählung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96268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5 (11-24 | 22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1262119" y="2464897"/>
            <a:ext cx="92811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3600" dirty="0"/>
              <a:t>In diesem ewigen König, Priester und Propheten </a:t>
            </a:r>
          </a:p>
          <a:p>
            <a:pPr algn="ctr"/>
            <a:r>
              <a:rPr lang="de-CH" sz="3600" dirty="0"/>
              <a:t>Jesus Christus, finden wir die wahre Bedeutung </a:t>
            </a:r>
          </a:p>
          <a:p>
            <a:pPr algn="ctr"/>
            <a:r>
              <a:rPr lang="de-CH" sz="3600" dirty="0"/>
              <a:t>des Samuelbuches!</a:t>
            </a:r>
          </a:p>
        </p:txBody>
      </p:sp>
    </p:spTree>
    <p:extLst>
      <p:ext uri="{BB962C8B-B14F-4D97-AF65-F5344CB8AC3E}">
        <p14:creationId xmlns:p14="http://schemas.microsoft.com/office/powerpoint/2010/main" val="29901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411781" y="4855618"/>
            <a:ext cx="56155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/>
              <a:t>1.+2. Samuel Teil 5</a:t>
            </a:r>
          </a:p>
        </p:txBody>
      </p:sp>
    </p:spTree>
    <p:extLst>
      <p:ext uri="{BB962C8B-B14F-4D97-AF65-F5344CB8AC3E}">
        <p14:creationId xmlns:p14="http://schemas.microsoft.com/office/powerpoint/2010/main" val="303499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310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1 (1-8 | 53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1131713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2800" dirty="0"/>
              <a:t>Die Geschichte nimmt seinen Anfang mit der Familie des </a:t>
            </a:r>
            <a:r>
              <a:rPr lang="de-DE" sz="2800" dirty="0" err="1"/>
              <a:t>Elkana</a:t>
            </a:r>
            <a:r>
              <a:rPr lang="de-DE" sz="2800" dirty="0"/>
              <a:t>. </a:t>
            </a:r>
          </a:p>
          <a:p>
            <a:pPr lvl="0"/>
            <a:r>
              <a:rPr lang="de-DE" sz="2800" dirty="0"/>
              <a:t>Seine Frau Hanna betet bei der Stiftshütte in Silo zur Zeit des </a:t>
            </a:r>
          </a:p>
          <a:p>
            <a:pPr lvl="0"/>
            <a:r>
              <a:rPr lang="de-DE" sz="2800" dirty="0"/>
              <a:t>Priesters Eli im Jahr 1149 v.Chr.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Gott erhört ihr Gebet und sie bekommt einen Sohn: Samuel (Nasiräer)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Er wächst in einem Umfeld auf, das alles andere als gottesfürchtig war. Doch </a:t>
            </a:r>
          </a:p>
          <a:p>
            <a:pPr lvl="0"/>
            <a:r>
              <a:rPr lang="de-DE" sz="2800" dirty="0"/>
              <a:t>der der Herr ist mit ihm und beruft ihn zum Richter, Priester und Prophet.</a:t>
            </a:r>
            <a:endParaRPr lang="de-CH" sz="2800" dirty="0"/>
          </a:p>
          <a:p>
            <a:pPr lvl="0"/>
            <a:endParaRPr lang="de-DE" sz="2800" dirty="0"/>
          </a:p>
          <a:p>
            <a:pPr lvl="0"/>
            <a:r>
              <a:rPr lang="de-DE" sz="2800" dirty="0"/>
              <a:t>Eli und seine Familie wurde über eine lange Zeit von Gott gewarnt – </a:t>
            </a:r>
          </a:p>
          <a:p>
            <a:pPr lvl="0"/>
            <a:r>
              <a:rPr lang="de-DE" sz="2800" dirty="0"/>
              <a:t>leider ohne erkennbare Umkehr!</a:t>
            </a:r>
          </a:p>
        </p:txBody>
      </p:sp>
    </p:spTree>
    <p:extLst>
      <p:ext uri="{BB962C8B-B14F-4D97-AF65-F5344CB8AC3E}">
        <p14:creationId xmlns:p14="http://schemas.microsoft.com/office/powerpoint/2010/main" val="11987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310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1 (1-8 | 53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1077545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2800" b="1" dirty="0"/>
              <a:t>Anwendung:</a:t>
            </a:r>
            <a:r>
              <a:rPr lang="de-DE" sz="2800" dirty="0"/>
              <a:t> Bereitschaft, nicht nur Hörer des Wortes zu sein, </a:t>
            </a:r>
          </a:p>
          <a:p>
            <a:pPr lvl="0"/>
            <a:r>
              <a:rPr lang="de-DE" sz="2800" dirty="0"/>
              <a:t>sondern auch Täter!</a:t>
            </a:r>
            <a:endParaRPr lang="de-CH" sz="2800" dirty="0"/>
          </a:p>
          <a:p>
            <a:pPr lvl="0"/>
            <a:endParaRPr lang="de-DE" sz="2800" dirty="0"/>
          </a:p>
          <a:p>
            <a:pPr lvl="0"/>
            <a:r>
              <a:rPr lang="de-DE" sz="2800" dirty="0"/>
              <a:t>Israel verliert die Bundeslade. Sie wir nie mehr in Silo aufgestellt werden.</a:t>
            </a:r>
            <a:endParaRPr lang="de-CH" sz="2800" dirty="0"/>
          </a:p>
          <a:p>
            <a:pPr lvl="0"/>
            <a:endParaRPr lang="de-DE" sz="2800" dirty="0"/>
          </a:p>
          <a:p>
            <a:pPr lvl="0"/>
            <a:r>
              <a:rPr lang="de-DE" sz="2800" dirty="0"/>
              <a:t>Israel begehrt einen König. Einen wie die Nationen, der ihre Kriege führt.</a:t>
            </a:r>
            <a:endParaRPr lang="de-CH" sz="2800" dirty="0"/>
          </a:p>
          <a:p>
            <a:pPr lvl="0"/>
            <a:endParaRPr lang="de-DE" sz="2800" dirty="0"/>
          </a:p>
          <a:p>
            <a:pPr lvl="0"/>
            <a:r>
              <a:rPr lang="de-DE" sz="2800" dirty="0"/>
              <a:t>Mit Ihrem Begehren verwerfen sie nicht nur Samuel, sondern viel </a:t>
            </a:r>
          </a:p>
          <a:p>
            <a:pPr lvl="0"/>
            <a:r>
              <a:rPr lang="de-DE" sz="2800" dirty="0"/>
              <a:t>schlimmer noch, den lebendigen Gott Israel, der sie mit grossen </a:t>
            </a:r>
          </a:p>
          <a:p>
            <a:pPr lvl="0"/>
            <a:r>
              <a:rPr lang="de-DE" sz="2800" dirty="0"/>
              <a:t>Zeichen und Wundern aus Ägypten herausgeführt hatte.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73869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49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2 (9-15 | 25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1032596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2800" dirty="0"/>
              <a:t>Saul sucht die Esel seines Vaters und findet ein Königtum (1096 v.Chr.)</a:t>
            </a:r>
            <a:endParaRPr lang="de-CH" sz="2800" dirty="0"/>
          </a:p>
          <a:p>
            <a:pPr lvl="0"/>
            <a:endParaRPr lang="de-DE" sz="2800" dirty="0"/>
          </a:p>
          <a:p>
            <a:pPr lvl="0"/>
            <a:r>
              <a:rPr lang="de-DE" sz="2800" dirty="0"/>
              <a:t>Saul wird von Samuel zum König gesalbt.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Sein Anfang ist vielversprechend: Er rettet die Bewohner von </a:t>
            </a:r>
          </a:p>
          <a:p>
            <a:pPr lvl="0"/>
            <a:r>
              <a:rPr lang="de-DE" sz="2800" dirty="0"/>
              <a:t>Jabesch in Gilead vor Nahasch.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Nun folgt die Abschiedsrede von Samuel.</a:t>
            </a:r>
          </a:p>
        </p:txBody>
      </p:sp>
    </p:spTree>
    <p:extLst>
      <p:ext uri="{BB962C8B-B14F-4D97-AF65-F5344CB8AC3E}">
        <p14:creationId xmlns:p14="http://schemas.microsoft.com/office/powerpoint/2010/main" val="3144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49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2 (9-15 | 25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1161888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2800" dirty="0"/>
              <a:t>Schon bald zeigen sich die enormen Charakter- und Führungsschwächen Sauls.</a:t>
            </a:r>
            <a:endParaRPr lang="de-CH" sz="2800" dirty="0"/>
          </a:p>
          <a:p>
            <a:pPr lvl="0"/>
            <a:endParaRPr lang="de-DE" sz="2800" dirty="0"/>
          </a:p>
          <a:p>
            <a:pPr lvl="0"/>
            <a:r>
              <a:rPr lang="de-DE" sz="2800" dirty="0"/>
              <a:t>So kommt es in seinem 25. Regierungsjahr zur endgültigen </a:t>
            </a:r>
          </a:p>
          <a:p>
            <a:pPr lvl="0"/>
            <a:r>
              <a:rPr lang="de-DE" sz="2800" dirty="0"/>
              <a:t>Verwerfung als König.</a:t>
            </a:r>
          </a:p>
          <a:p>
            <a:pPr lvl="0"/>
            <a:endParaRPr lang="de-CH" sz="2800" dirty="0"/>
          </a:p>
          <a:p>
            <a:pPr lvl="0"/>
            <a:r>
              <a:rPr lang="de-DE" sz="2800" b="1" dirty="0"/>
              <a:t>Anwendung:</a:t>
            </a:r>
            <a:r>
              <a:rPr lang="de-DE" sz="2800" dirty="0"/>
              <a:t> Gehorsam ist besser als Schlachtopfer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10921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3 (16-31 | 15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1095755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2800" dirty="0"/>
              <a:t>Ein neuer König erscheint in der Bühne der Heilsgeschichte Gottes: David. </a:t>
            </a:r>
          </a:p>
          <a:p>
            <a:pPr lvl="0"/>
            <a:r>
              <a:rPr lang="de-DE" sz="2800" dirty="0"/>
              <a:t>Er ist gekommen zu bleiben!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David wird von Samuel im Angesicht seiner Familie gesalbt.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David wir an den Hof Sauls berufen, um durch Musik Linderung für </a:t>
            </a:r>
          </a:p>
          <a:p>
            <a:pPr lvl="0"/>
            <a:r>
              <a:rPr lang="de-DE" sz="2800" dirty="0"/>
              <a:t>den Dämonenbesessenen Saul zu erwirken.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Es kommt einmal mehr zum Krieg mit den Philistern: </a:t>
            </a:r>
          </a:p>
          <a:p>
            <a:pPr lvl="0"/>
            <a:r>
              <a:rPr lang="de-DE" sz="2800" dirty="0"/>
              <a:t>Goliath wird von David getötet.</a:t>
            </a:r>
          </a:p>
        </p:txBody>
      </p:sp>
    </p:spTree>
    <p:extLst>
      <p:ext uri="{BB962C8B-B14F-4D97-AF65-F5344CB8AC3E}">
        <p14:creationId xmlns:p14="http://schemas.microsoft.com/office/powerpoint/2010/main" val="213785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676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3 (16-31 | 15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1124153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2800" b="1" dirty="0"/>
              <a:t>Anwendung:</a:t>
            </a:r>
            <a:r>
              <a:rPr lang="de-DE" sz="2800" dirty="0"/>
              <a:t> Eifersucht zerfrisst das Herz Sauls: </a:t>
            </a:r>
          </a:p>
          <a:p>
            <a:pPr lvl="0"/>
            <a:r>
              <a:rPr lang="de-DE" sz="2800" dirty="0"/>
              <a:t>Eifersucht, die niedrigste aller menschlichen Emotionen!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David bleibt sieben Jahre am Hofe Sauls, ehe er endgültig flüchten muss.</a:t>
            </a:r>
            <a:endParaRPr lang="de-CH" sz="2800" dirty="0"/>
          </a:p>
          <a:p>
            <a:pPr lvl="0"/>
            <a:endParaRPr lang="de-DE" sz="2800" dirty="0"/>
          </a:p>
          <a:p>
            <a:pPr lvl="0"/>
            <a:r>
              <a:rPr lang="de-DE" sz="2800" dirty="0"/>
              <a:t>Es folgen schwere Jahre für David die ihn bis hin zur Verzweiflung </a:t>
            </a:r>
          </a:p>
          <a:p>
            <a:pPr lvl="0"/>
            <a:r>
              <a:rPr lang="de-DE" sz="2800" dirty="0"/>
              <a:t>führte und er innerlich aufgab und sich zum Philisterkönig Achis zurückzog. </a:t>
            </a:r>
          </a:p>
          <a:p>
            <a:pPr lvl="0"/>
            <a:endParaRPr lang="de-DE" sz="2800" dirty="0"/>
          </a:p>
          <a:p>
            <a:pPr lvl="0"/>
            <a:r>
              <a:rPr lang="de-DE" sz="2800" dirty="0"/>
              <a:t>Doch es sollte anders kommen. Als David innerlich schon aufgegeben hatte, </a:t>
            </a:r>
          </a:p>
          <a:p>
            <a:pPr lvl="0"/>
            <a:r>
              <a:rPr lang="de-DE" sz="2800" dirty="0"/>
              <a:t>wird Saul in eine Schlacht mit den Philistern verwickelt auf dem Gebirge </a:t>
            </a:r>
          </a:p>
          <a:p>
            <a:pPr lvl="0"/>
            <a:r>
              <a:rPr lang="de-DE" sz="2800" dirty="0" err="1"/>
              <a:t>Gilboa</a:t>
            </a:r>
            <a:r>
              <a:rPr lang="de-DE" sz="2800" dirty="0"/>
              <a:t> im Norden Israels. Er und seine Söhne Jonathan, Malkischua</a:t>
            </a:r>
          </a:p>
          <a:p>
            <a:pPr lvl="0"/>
            <a:r>
              <a:rPr lang="de-DE" sz="2800" dirty="0"/>
              <a:t> und Abinadab werden getötet.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35284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466838"/>
            <a:ext cx="349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Teil 4 (1-10 | 18 Jahre)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FF705-06D5-4AD9-888E-EC71C84875F0}"/>
              </a:ext>
            </a:extLst>
          </p:cNvPr>
          <p:cNvSpPr txBox="1"/>
          <p:nvPr/>
        </p:nvSpPr>
        <p:spPr>
          <a:xfrm>
            <a:off x="536754" y="1233973"/>
            <a:ext cx="1091728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2800" dirty="0"/>
              <a:t>David wird König in Hebron über Juda und </a:t>
            </a:r>
          </a:p>
          <a:p>
            <a:pPr lvl="0"/>
            <a:r>
              <a:rPr lang="de-DE" sz="2800" dirty="0"/>
              <a:t>Isch-Boschet wird König über Israel (1056 v.Chr.)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Sieben Jahre später folgte das "beste" Jahr des Königs Davids (1049 v.Chr.)</a:t>
            </a:r>
            <a:endParaRPr lang="de-CH" sz="2800" dirty="0"/>
          </a:p>
          <a:p>
            <a:pPr lvl="0"/>
            <a:r>
              <a:rPr lang="de-DE" sz="2800" dirty="0"/>
              <a:t>David wird König über ganz Israel.</a:t>
            </a:r>
          </a:p>
          <a:p>
            <a:pPr lvl="0"/>
            <a:endParaRPr lang="de-CH" sz="2800" dirty="0"/>
          </a:p>
          <a:p>
            <a:pPr lvl="0"/>
            <a:r>
              <a:rPr lang="de-DE" sz="2800" dirty="0"/>
              <a:t>Eine lange Zeit des Wartens geht zu Ende! Von der Salbung im </a:t>
            </a:r>
          </a:p>
          <a:p>
            <a:pPr lvl="0"/>
            <a:r>
              <a:rPr lang="de-DE" sz="2800" dirty="0"/>
              <a:t>Hause seines Vaters Isai (15-jährig) bis zur Salbung zum König </a:t>
            </a:r>
          </a:p>
          <a:p>
            <a:pPr lvl="0"/>
            <a:r>
              <a:rPr lang="de-DE" sz="2800" dirty="0"/>
              <a:t>über ganz Israel (37-jährig) vergingen 22 Jahre.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38341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1201</Words>
  <Application>Microsoft Office PowerPoint</Application>
  <PresentationFormat>Breitbild</PresentationFormat>
  <Paragraphs>205</Paragraphs>
  <Slides>26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Trebuchet MS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</dc:creator>
  <cp:lastModifiedBy>RB</cp:lastModifiedBy>
  <cp:revision>162</cp:revision>
  <dcterms:created xsi:type="dcterms:W3CDTF">2018-05-19T05:14:58Z</dcterms:created>
  <dcterms:modified xsi:type="dcterms:W3CDTF">2020-01-12T07:09:34Z</dcterms:modified>
</cp:coreProperties>
</file>