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59" r:id="rId3"/>
    <p:sldId id="311" r:id="rId4"/>
    <p:sldId id="310" r:id="rId5"/>
    <p:sldId id="312" r:id="rId6"/>
    <p:sldId id="353" r:id="rId7"/>
    <p:sldId id="355" r:id="rId8"/>
    <p:sldId id="354" r:id="rId9"/>
    <p:sldId id="356" r:id="rId10"/>
    <p:sldId id="358" r:id="rId11"/>
    <p:sldId id="357" r:id="rId12"/>
    <p:sldId id="360" r:id="rId13"/>
    <p:sldId id="361" r:id="rId14"/>
    <p:sldId id="362" r:id="rId15"/>
    <p:sldId id="363" r:id="rId16"/>
    <p:sldId id="365" r:id="rId17"/>
    <p:sldId id="366" r:id="rId18"/>
    <p:sldId id="364" r:id="rId19"/>
    <p:sldId id="367" r:id="rId20"/>
    <p:sldId id="369" r:id="rId21"/>
    <p:sldId id="368" r:id="rId22"/>
    <p:sldId id="371" r:id="rId23"/>
    <p:sldId id="373" r:id="rId24"/>
    <p:sldId id="370" r:id="rId25"/>
    <p:sldId id="372" r:id="rId26"/>
    <p:sldId id="374" r:id="rId27"/>
    <p:sldId id="375" r:id="rId28"/>
    <p:sldId id="376" r:id="rId29"/>
    <p:sldId id="377" r:id="rId30"/>
    <p:sldId id="379" r:id="rId31"/>
    <p:sldId id="378" r:id="rId32"/>
    <p:sldId id="381" r:id="rId33"/>
    <p:sldId id="382" r:id="rId34"/>
    <p:sldId id="350" r:id="rId35"/>
    <p:sldId id="386" r:id="rId36"/>
    <p:sldId id="387" r:id="rId37"/>
    <p:sldId id="389" r:id="rId38"/>
    <p:sldId id="308" r:id="rId39"/>
    <p:sldId id="385" r:id="rId40"/>
    <p:sldId id="383" r:id="rId41"/>
    <p:sldId id="384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72" y="3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F089-39DA-47E3-A74C-E64C6DBBD5AE}" type="datetimeFigureOut">
              <a:rPr lang="de-CH" smtClean="0"/>
              <a:t>11.12.2019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41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F089-39DA-47E3-A74C-E64C6DBBD5AE}" type="datetimeFigureOut">
              <a:rPr lang="de-CH" smtClean="0"/>
              <a:t>11.12.2019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4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411781" y="4855618"/>
            <a:ext cx="56155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/>
              <a:t>1.+2. Samuel Teil 3</a:t>
            </a:r>
          </a:p>
        </p:txBody>
      </p:sp>
    </p:spTree>
    <p:extLst>
      <p:ext uri="{BB962C8B-B14F-4D97-AF65-F5344CB8AC3E}">
        <p14:creationId xmlns:p14="http://schemas.microsoft.com/office/powerpoint/2010/main" val="3980444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17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894411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9. David kommt im Namen des HERRN der Heerscharen</a:t>
            </a:r>
            <a:r>
              <a:rPr lang="de-CH" sz="3000" dirty="0"/>
              <a:t>!</a:t>
            </a:r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10. Die Glaubensgewissheit Davids (17,46+47)</a:t>
            </a:r>
            <a:endParaRPr lang="de-CH" sz="3000" dirty="0"/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11. Goliaths Niederlage ist die Niederlage der Philister</a:t>
            </a:r>
            <a:endParaRPr lang="de-CH" sz="3000" dirty="0"/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12. Saul interessiert sich für den Kämpfer: </a:t>
            </a:r>
          </a:p>
          <a:p>
            <a:r>
              <a:rPr lang="de-DE" sz="3000" dirty="0"/>
              <a:t>       Wessen Sohn = was ist seine Familie?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85777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18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72548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</a:t>
            </a:r>
            <a:r>
              <a:rPr lang="de-DE" sz="3000" dirty="0"/>
              <a:t>Und es geschah, als er aufgehört hatte mit Saul zu reden, </a:t>
            </a:r>
          </a:p>
          <a:p>
            <a:r>
              <a:rPr lang="de-DE" sz="3000" dirty="0"/>
              <a:t>da verband sich die Seele Jonathans mit der Seele Davids, </a:t>
            </a:r>
          </a:p>
          <a:p>
            <a:r>
              <a:rPr lang="de-DE" sz="3000" dirty="0"/>
              <a:t>und Jonathan gewann ihn lieb wie seine eigene Seele. Und </a:t>
            </a:r>
          </a:p>
          <a:p>
            <a:r>
              <a:rPr lang="de-DE" sz="3000" dirty="0"/>
              <a:t>Saul nahm ihn an jenem Tag zu sich und ließ ihn nicht wieder </a:t>
            </a:r>
          </a:p>
          <a:p>
            <a:r>
              <a:rPr lang="de-DE" sz="3000" dirty="0"/>
              <a:t>in das Haus seines Vaters zurückkehren. Jonathan aber und </a:t>
            </a:r>
          </a:p>
          <a:p>
            <a:r>
              <a:rPr lang="de-DE" sz="3000" dirty="0"/>
              <a:t>David machten einen Bund miteinander; denn er hatte ihn </a:t>
            </a:r>
          </a:p>
          <a:p>
            <a:r>
              <a:rPr lang="de-DE" sz="3000" dirty="0"/>
              <a:t>lieb wie seine eigene Seele.</a:t>
            </a:r>
            <a:r>
              <a:rPr lang="de-CH" sz="3000" dirty="0"/>
              <a:t>" </a:t>
            </a:r>
            <a:r>
              <a:rPr lang="de-CH" sz="3000" b="1" dirty="0"/>
              <a:t>(18,1-3)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3194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19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17039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1. Jonathan rettet David vor Sauls Nachstellungen (V. 1–7)</a:t>
            </a:r>
            <a:endParaRPr lang="de-CH" sz="3000" dirty="0"/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2. Michal rettet David (V. 8–17)</a:t>
            </a:r>
            <a:endParaRPr lang="de-CH" sz="3000" dirty="0"/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3. David flieht zu Samuel (V. 18–24)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89469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20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888845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1. </a:t>
            </a:r>
            <a:r>
              <a:rPr lang="de-CH" sz="3000" dirty="0"/>
              <a:t>Davids Bund mit Jonathan</a:t>
            </a:r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2. </a:t>
            </a:r>
            <a:r>
              <a:rPr lang="de-CH" sz="3000" dirty="0"/>
              <a:t>Mordversuch an Jonathan</a:t>
            </a:r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3. Jonathan Abschied von David</a:t>
            </a:r>
          </a:p>
          <a:p>
            <a:endParaRPr lang="de-DE" sz="3000" dirty="0"/>
          </a:p>
          <a:p>
            <a:r>
              <a:rPr lang="de-DE" sz="3000" dirty="0"/>
              <a:t>Frage: Wäre Jonathan nicht besser mit David gegangen?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3215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8912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21 – Nun beginnt eine 7-jährige Flucht</a:t>
            </a:r>
          </a:p>
        </p:txBody>
      </p:sp>
    </p:spTree>
    <p:extLst>
      <p:ext uri="{BB962C8B-B14F-4D97-AF65-F5344CB8AC3E}">
        <p14:creationId xmlns:p14="http://schemas.microsoft.com/office/powerpoint/2010/main" val="283296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053532EF-445B-42FC-AB46-A41F52965703}"/>
              </a:ext>
            </a:extLst>
          </p:cNvPr>
          <p:cNvSpPr/>
          <p:nvPr/>
        </p:nvSpPr>
        <p:spPr>
          <a:xfrm>
            <a:off x="7205296" y="3723544"/>
            <a:ext cx="611066" cy="24178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131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DE9E1091-CF4F-4217-9E73-3A4C92F0D904}"/>
              </a:ext>
            </a:extLst>
          </p:cNvPr>
          <p:cNvSpPr/>
          <p:nvPr/>
        </p:nvSpPr>
        <p:spPr>
          <a:xfrm>
            <a:off x="7089531" y="4007829"/>
            <a:ext cx="611066" cy="24178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75237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DE9E1091-CF4F-4217-9E73-3A4C92F0D904}"/>
              </a:ext>
            </a:extLst>
          </p:cNvPr>
          <p:cNvSpPr/>
          <p:nvPr/>
        </p:nvSpPr>
        <p:spPr>
          <a:xfrm>
            <a:off x="5361842" y="4381502"/>
            <a:ext cx="611066" cy="24178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3116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DC23974A-7A1E-4B72-B18D-A9EAC53B734F}"/>
              </a:ext>
            </a:extLst>
          </p:cNvPr>
          <p:cNvSpPr/>
          <p:nvPr/>
        </p:nvSpPr>
        <p:spPr>
          <a:xfrm>
            <a:off x="6197109" y="4662855"/>
            <a:ext cx="611066" cy="24178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3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DC23974A-7A1E-4B72-B18D-A9EAC53B734F}"/>
              </a:ext>
            </a:extLst>
          </p:cNvPr>
          <p:cNvSpPr/>
          <p:nvPr/>
        </p:nvSpPr>
        <p:spPr>
          <a:xfrm>
            <a:off x="8518277" y="4813789"/>
            <a:ext cx="665287" cy="50995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7464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3480" y="313038"/>
            <a:ext cx="36054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000" b="1" dirty="0"/>
              <a:t>1.+2. Samuel</a:t>
            </a:r>
            <a:endParaRPr lang="de-CH" sz="5000" dirty="0">
              <a:latin typeface="Trebuchet MS" panose="020B0603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3480" y="1549904"/>
            <a:ext cx="46207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3400" dirty="0"/>
              <a:t>Kapitel: 55 | Verse:  1506</a:t>
            </a:r>
          </a:p>
        </p:txBody>
      </p:sp>
    </p:spTree>
    <p:extLst>
      <p:ext uri="{BB962C8B-B14F-4D97-AF65-F5344CB8AC3E}">
        <p14:creationId xmlns:p14="http://schemas.microsoft.com/office/powerpoint/2010/main" val="6111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23EDBAB-71BC-4AF9-BAFA-FEE79D10B675}"/>
              </a:ext>
            </a:extLst>
          </p:cNvPr>
          <p:cNvSpPr/>
          <p:nvPr/>
        </p:nvSpPr>
        <p:spPr>
          <a:xfrm>
            <a:off x="5969977" y="4659923"/>
            <a:ext cx="873367" cy="53193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7837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705399B-979B-4F87-8F29-D0A959A22365}"/>
              </a:ext>
            </a:extLst>
          </p:cNvPr>
          <p:cNvSpPr/>
          <p:nvPr/>
        </p:nvSpPr>
        <p:spPr>
          <a:xfrm>
            <a:off x="5969977" y="4659923"/>
            <a:ext cx="873367" cy="53193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0738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705399B-979B-4F87-8F29-D0A959A22365}"/>
              </a:ext>
            </a:extLst>
          </p:cNvPr>
          <p:cNvSpPr/>
          <p:nvPr/>
        </p:nvSpPr>
        <p:spPr>
          <a:xfrm>
            <a:off x="6699739" y="5460023"/>
            <a:ext cx="723898" cy="40884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2174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705399B-979B-4F87-8F29-D0A959A22365}"/>
              </a:ext>
            </a:extLst>
          </p:cNvPr>
          <p:cNvSpPr/>
          <p:nvPr/>
        </p:nvSpPr>
        <p:spPr>
          <a:xfrm>
            <a:off x="6512171" y="5833696"/>
            <a:ext cx="723898" cy="40884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9537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705399B-979B-4F87-8F29-D0A959A22365}"/>
              </a:ext>
            </a:extLst>
          </p:cNvPr>
          <p:cNvSpPr/>
          <p:nvPr/>
        </p:nvSpPr>
        <p:spPr>
          <a:xfrm>
            <a:off x="7777330" y="5455627"/>
            <a:ext cx="714572" cy="435219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407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705399B-979B-4F87-8F29-D0A959A22365}"/>
              </a:ext>
            </a:extLst>
          </p:cNvPr>
          <p:cNvSpPr/>
          <p:nvPr/>
        </p:nvSpPr>
        <p:spPr>
          <a:xfrm>
            <a:off x="6568388" y="5842488"/>
            <a:ext cx="714572" cy="435219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612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26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94E190-7594-46C0-BB57-D225177063B9}"/>
              </a:ext>
            </a:extLst>
          </p:cNvPr>
          <p:cNvSpPr/>
          <p:nvPr/>
        </p:nvSpPr>
        <p:spPr>
          <a:xfrm>
            <a:off x="6568388" y="5842488"/>
            <a:ext cx="714572" cy="435219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838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27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94E190-7594-46C0-BB57-D225177063B9}"/>
              </a:ext>
            </a:extLst>
          </p:cNvPr>
          <p:cNvSpPr/>
          <p:nvPr/>
        </p:nvSpPr>
        <p:spPr>
          <a:xfrm>
            <a:off x="5262732" y="4290647"/>
            <a:ext cx="714572" cy="435219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904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27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94E190-7594-46C0-BB57-D225177063B9}"/>
              </a:ext>
            </a:extLst>
          </p:cNvPr>
          <p:cNvSpPr/>
          <p:nvPr/>
        </p:nvSpPr>
        <p:spPr>
          <a:xfrm>
            <a:off x="4695628" y="6075485"/>
            <a:ext cx="714572" cy="435219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7660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28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94E190-7594-46C0-BB57-D225177063B9}"/>
              </a:ext>
            </a:extLst>
          </p:cNvPr>
          <p:cNvSpPr/>
          <p:nvPr/>
        </p:nvSpPr>
        <p:spPr>
          <a:xfrm>
            <a:off x="7456414" y="546809"/>
            <a:ext cx="1234782" cy="681403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774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C1E7FFAD-920E-4C30-8A66-94DAA553A6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669982"/>
              </p:ext>
            </p:extLst>
          </p:nvPr>
        </p:nvGraphicFramePr>
        <p:xfrm>
          <a:off x="4293042" y="181729"/>
          <a:ext cx="3605916" cy="661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r:id="rId3" imgW="2444400" imgH="4486320" progId="">
                  <p:embed/>
                </p:oleObj>
              </mc:Choice>
              <mc:Fallback>
                <p:oleObj r:id="rId3" imgW="2444400" imgH="4486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93042" y="181729"/>
                        <a:ext cx="3605916" cy="6617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4873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28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94E190-7594-46C0-BB57-D225177063B9}"/>
              </a:ext>
            </a:extLst>
          </p:cNvPr>
          <p:cNvSpPr/>
          <p:nvPr/>
        </p:nvSpPr>
        <p:spPr>
          <a:xfrm>
            <a:off x="7482790" y="26378"/>
            <a:ext cx="714572" cy="334107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3211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29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94E190-7594-46C0-BB57-D225177063B9}"/>
              </a:ext>
            </a:extLst>
          </p:cNvPr>
          <p:cNvSpPr/>
          <p:nvPr/>
        </p:nvSpPr>
        <p:spPr>
          <a:xfrm>
            <a:off x="5738714" y="2628901"/>
            <a:ext cx="714572" cy="435219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15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30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94E190-7594-46C0-BB57-D225177063B9}"/>
              </a:ext>
            </a:extLst>
          </p:cNvPr>
          <p:cNvSpPr/>
          <p:nvPr/>
        </p:nvSpPr>
        <p:spPr>
          <a:xfrm>
            <a:off x="3962667" y="6110654"/>
            <a:ext cx="1448997" cy="725366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747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31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94E190-7594-46C0-BB57-D225177063B9}"/>
              </a:ext>
            </a:extLst>
          </p:cNvPr>
          <p:cNvSpPr/>
          <p:nvPr/>
        </p:nvSpPr>
        <p:spPr>
          <a:xfrm>
            <a:off x="7435629" y="546808"/>
            <a:ext cx="1884217" cy="1009429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567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4963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1: Eifersucht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61596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Nach seinem Sieg gegen Goliath machte Saul David zu </a:t>
            </a:r>
          </a:p>
          <a:p>
            <a:r>
              <a:rPr lang="de-DE" sz="3000" dirty="0"/>
              <a:t>seinem General, d.h. setzte ihn über die Kriegsleute Israels.</a:t>
            </a:r>
            <a:endParaRPr lang="de-CH" sz="3000" dirty="0"/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Durch seinen Erfolg, löste David in Saul die „niedrigste“ aller </a:t>
            </a:r>
          </a:p>
          <a:p>
            <a:r>
              <a:rPr lang="de-DE" sz="3000" dirty="0"/>
              <a:t>Emotionen aus, nämlich die „Eifersucht“. Denn …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11409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4963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1: Eifersucht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F2AD836-CC45-4FAF-A3F2-50117184AF7E}"/>
              </a:ext>
            </a:extLst>
          </p:cNvPr>
          <p:cNvSpPr txBox="1"/>
          <p:nvPr/>
        </p:nvSpPr>
        <p:spPr>
          <a:xfrm>
            <a:off x="536754" y="1582885"/>
            <a:ext cx="1089990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"Es geschah aber, als sie heimkamen, als David von der Schlacht </a:t>
            </a:r>
          </a:p>
          <a:p>
            <a:r>
              <a:rPr lang="de-DE" sz="3000" dirty="0"/>
              <a:t>der Philister zurückkehrte, dass die Frauen aus allen Städten </a:t>
            </a:r>
          </a:p>
          <a:p>
            <a:r>
              <a:rPr lang="de-DE" sz="3000" dirty="0"/>
              <a:t>Israels mit Gesang und Reigen dem König Saul entgegengingen, </a:t>
            </a:r>
          </a:p>
          <a:p>
            <a:r>
              <a:rPr lang="de-DE" sz="3000" dirty="0"/>
              <a:t>mit Tamburinen, mit Jubel und mit Triangeln. Und die Frauen </a:t>
            </a:r>
          </a:p>
          <a:p>
            <a:r>
              <a:rPr lang="de-DE" sz="3000" dirty="0"/>
              <a:t>sangen im Reigen und riefen: »Saul hat seine Tausende geschlagen, </a:t>
            </a:r>
          </a:p>
          <a:p>
            <a:r>
              <a:rPr lang="de-DE" sz="3000" dirty="0"/>
              <a:t>David aber seine Zehntausende!« Da ergrimmte Saul sehr, und </a:t>
            </a:r>
          </a:p>
          <a:p>
            <a:r>
              <a:rPr lang="de-DE" sz="3000" dirty="0"/>
              <a:t>dieses Wort missfiel ihm, und er sprach: Sie haben dem David </a:t>
            </a:r>
          </a:p>
          <a:p>
            <a:r>
              <a:rPr lang="de-DE" sz="3000" dirty="0"/>
              <a:t>Zehntausende gegeben und mir Tausende; es fehlt ihm nur noch das </a:t>
            </a:r>
          </a:p>
          <a:p>
            <a:r>
              <a:rPr lang="de-DE" sz="3000" dirty="0"/>
              <a:t>Königreich! Und Saul blickte neidisch auf David von jenem Tag an </a:t>
            </a:r>
          </a:p>
          <a:p>
            <a:r>
              <a:rPr lang="de-DE" sz="3000" dirty="0"/>
              <a:t>und forthin." </a:t>
            </a:r>
            <a:r>
              <a:rPr lang="de-DE" sz="3000" b="1" dirty="0"/>
              <a:t>(18,6-9)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53099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4963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1: Eifersucht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F2AD836-CC45-4FAF-A3F2-50117184AF7E}"/>
              </a:ext>
            </a:extLst>
          </p:cNvPr>
          <p:cNvSpPr txBox="1"/>
          <p:nvPr/>
        </p:nvSpPr>
        <p:spPr>
          <a:xfrm>
            <a:off x="536754" y="1582885"/>
            <a:ext cx="89969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„Wut ist schrecklich und Zorn ist wie eine Flut, die alles </a:t>
            </a:r>
          </a:p>
          <a:p>
            <a:r>
              <a:rPr lang="de-DE" sz="3000" dirty="0"/>
              <a:t>überschwemmt. Aber noch verheerender ist Eifersucht – </a:t>
            </a:r>
          </a:p>
          <a:p>
            <a:r>
              <a:rPr lang="de-DE" sz="3000" dirty="0"/>
              <a:t>wer könnte ihr standhalten?“ </a:t>
            </a:r>
            <a:r>
              <a:rPr lang="de-DE" sz="3000" b="1" dirty="0"/>
              <a:t>(</a:t>
            </a:r>
            <a:r>
              <a:rPr lang="de-DE" sz="3000" b="1" dirty="0" err="1"/>
              <a:t>Spr</a:t>
            </a:r>
            <a:r>
              <a:rPr lang="de-DE" sz="3000" b="1" dirty="0"/>
              <a:t> 27,4)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8259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4963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1: Eifersucht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F2AD836-CC45-4FAF-A3F2-50117184AF7E}"/>
              </a:ext>
            </a:extLst>
          </p:cNvPr>
          <p:cNvSpPr txBox="1"/>
          <p:nvPr/>
        </p:nvSpPr>
        <p:spPr>
          <a:xfrm>
            <a:off x="536754" y="2268683"/>
            <a:ext cx="103801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/>
              <a:t>"Wenn Eifersucht die hässlichste aller menschlichen </a:t>
            </a:r>
          </a:p>
          <a:p>
            <a:r>
              <a:rPr lang="de-CH" sz="3600" dirty="0"/>
              <a:t>Tugenden ist, so ist deren Abwesenheit die schönste!" </a:t>
            </a:r>
          </a:p>
          <a:p>
            <a:r>
              <a:rPr lang="de-CH" sz="3600" dirty="0"/>
              <a:t>							John Mac Arthur</a:t>
            </a:r>
          </a:p>
        </p:txBody>
      </p:sp>
    </p:spTree>
    <p:extLst>
      <p:ext uri="{BB962C8B-B14F-4D97-AF65-F5344CB8AC3E}">
        <p14:creationId xmlns:p14="http://schemas.microsoft.com/office/powerpoint/2010/main" val="101756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411781" y="4855618"/>
            <a:ext cx="56155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/>
              <a:t>1.+2. Samuel Teil 3</a:t>
            </a:r>
          </a:p>
        </p:txBody>
      </p:sp>
    </p:spTree>
    <p:extLst>
      <p:ext uri="{BB962C8B-B14F-4D97-AF65-F5344CB8AC3E}">
        <p14:creationId xmlns:p14="http://schemas.microsoft.com/office/powerpoint/2010/main" val="3034991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9802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2: Leben in den Verheissungen Gottes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133470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/>
              <a:t>Kp 17:</a:t>
            </a:r>
            <a:r>
              <a:rPr lang="de-DE" sz="3000" dirty="0"/>
              <a:t> Die Philister fordern Israel zum Krieg und verhöhnen den </a:t>
            </a:r>
          </a:p>
          <a:p>
            <a:r>
              <a:rPr lang="de-DE" sz="3000" dirty="0"/>
              <a:t>Gott Israels</a:t>
            </a:r>
            <a:endParaRPr lang="de-CH" sz="3000" dirty="0"/>
          </a:p>
          <a:p>
            <a:endParaRPr lang="de-CH" sz="1500" dirty="0"/>
          </a:p>
          <a:p>
            <a:r>
              <a:rPr lang="de-DE" sz="3000" dirty="0"/>
              <a:t>Saul hatte Angst! Warum?: </a:t>
            </a:r>
            <a:r>
              <a:rPr lang="de-DE" sz="2600" dirty="0"/>
              <a:t>Saul wusste um die Negativ-Prophetien von Samuel</a:t>
            </a:r>
            <a:endParaRPr lang="de-CH" sz="2600" dirty="0"/>
          </a:p>
          <a:p>
            <a:r>
              <a:rPr lang="de-DE" sz="1500" dirty="0"/>
              <a:t> </a:t>
            </a:r>
            <a:endParaRPr lang="de-CH" sz="1500" dirty="0"/>
          </a:p>
          <a:p>
            <a:r>
              <a:rPr lang="de-DE" sz="3000" dirty="0"/>
              <a:t>So hatte Saul Angst um sich und seine Familie </a:t>
            </a:r>
          </a:p>
          <a:p>
            <a:endParaRPr lang="de-DE" sz="1500" dirty="0"/>
          </a:p>
          <a:p>
            <a:r>
              <a:rPr lang="de-DE" sz="3000" dirty="0"/>
              <a:t>Ein Leben ohne die Verheissungen Gottes ist ein Leben in </a:t>
            </a:r>
          </a:p>
          <a:p>
            <a:r>
              <a:rPr lang="de-DE" sz="3000" dirty="0"/>
              <a:t>Unsicherheit und Angst</a:t>
            </a:r>
            <a:endParaRPr lang="de-CH" sz="3000" dirty="0"/>
          </a:p>
          <a:p>
            <a:r>
              <a:rPr lang="de-DE" sz="1500" dirty="0"/>
              <a:t> </a:t>
            </a:r>
            <a:endParaRPr lang="de-CH" sz="1500" dirty="0"/>
          </a:p>
          <a:p>
            <a:r>
              <a:rPr lang="de-DE" sz="3000" dirty="0"/>
              <a:t>Gott hatte keine Zukunft für Saul, seine Familie und seine Nachkommen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58363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16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64451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"Und der HERR sprach zu Samuel: Bis wann trägst du noch Leid </a:t>
            </a:r>
          </a:p>
          <a:p>
            <a:r>
              <a:rPr lang="de-DE" sz="3000" dirty="0"/>
              <a:t>um Saul, da ich ihn doch verworfen habe, dass er nicht mehr König </a:t>
            </a:r>
          </a:p>
          <a:p>
            <a:r>
              <a:rPr lang="de-DE" sz="3000" dirty="0"/>
              <a:t>sein soll über Israel? Fülle dein Horn mit Öl und geh hin, ich will </a:t>
            </a:r>
          </a:p>
          <a:p>
            <a:r>
              <a:rPr lang="de-DE" sz="3000" dirty="0"/>
              <a:t>dich zu </a:t>
            </a:r>
            <a:r>
              <a:rPr lang="de-DE" sz="3000" dirty="0" err="1"/>
              <a:t>Isai</a:t>
            </a:r>
            <a:r>
              <a:rPr lang="de-DE" sz="3000" dirty="0"/>
              <a:t>, dem </a:t>
            </a:r>
            <a:r>
              <a:rPr lang="de-DE" sz="3000" dirty="0" err="1"/>
              <a:t>Bethlehemiter</a:t>
            </a:r>
            <a:r>
              <a:rPr lang="de-DE" sz="3000" dirty="0"/>
              <a:t>, senden; denn unter seinen </a:t>
            </a:r>
          </a:p>
          <a:p>
            <a:r>
              <a:rPr lang="de-DE" sz="3000" dirty="0"/>
              <a:t>Söhnen habe ich mir einen König ausersehen!"</a:t>
            </a:r>
            <a:r>
              <a:rPr lang="de-DE" sz="3000" b="1" dirty="0"/>
              <a:t> (16,1)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1987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9802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2: Leben in den Verheissungen Gottes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127430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Da war ein junger Mann (David) mit der Verheissung, d.h.</a:t>
            </a:r>
          </a:p>
          <a:p>
            <a:r>
              <a:rPr lang="de-DE" sz="3000" dirty="0"/>
              <a:t>der Salbung Gottes auf seinem Leben</a:t>
            </a:r>
            <a:endParaRPr lang="de-CH" sz="3000" dirty="0"/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CH" sz="3000" dirty="0"/>
              <a:t>Folglich: </a:t>
            </a:r>
            <a:r>
              <a:rPr lang="de-DE" sz="3000" dirty="0"/>
              <a:t>„Und David sprach zu Saul: Niemand soll seinetwegen </a:t>
            </a:r>
          </a:p>
          <a:p>
            <a:r>
              <a:rPr lang="de-DE" sz="3000" dirty="0"/>
              <a:t>den Mut sinken lassen; dein Knecht wird hingehen und mit </a:t>
            </a:r>
          </a:p>
          <a:p>
            <a:r>
              <a:rPr lang="de-DE" sz="3000" dirty="0"/>
              <a:t>diesem Philister kämpfen!“ </a:t>
            </a:r>
            <a:r>
              <a:rPr lang="de-DE" sz="3000" b="1" dirty="0"/>
              <a:t>(1Sam 17,32)</a:t>
            </a:r>
            <a:endParaRPr lang="de-CH" sz="3000" dirty="0"/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Goliath hatte keine Verheissungen! Schon als David ins Lager kam </a:t>
            </a:r>
          </a:p>
          <a:p>
            <a:r>
              <a:rPr lang="de-DE" sz="3000" dirty="0"/>
              <a:t>fragte er: „Denn wer ist dieser Philister, dieser Unbeschnittene, dass </a:t>
            </a:r>
          </a:p>
          <a:p>
            <a:r>
              <a:rPr lang="de-DE" sz="3000" dirty="0"/>
              <a:t>er die Schlachtreihen des lebendigen Gottes verhöhnt?“ </a:t>
            </a:r>
            <a:r>
              <a:rPr lang="de-DE" sz="3000" b="1" dirty="0"/>
              <a:t>(1Sam 17,26b)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37336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411781" y="4855618"/>
            <a:ext cx="56155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/>
              <a:t>1.+2. Samuel Teil 3</a:t>
            </a:r>
          </a:p>
        </p:txBody>
      </p:sp>
    </p:spTree>
    <p:extLst>
      <p:ext uri="{BB962C8B-B14F-4D97-AF65-F5344CB8AC3E}">
        <p14:creationId xmlns:p14="http://schemas.microsoft.com/office/powerpoint/2010/main" val="711966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2F2856B-9EA7-446A-B688-ED1D5FE4C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72" y="0"/>
            <a:ext cx="9758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27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16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153251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David: am Rand, unerwünscht und abgelehnt.</a:t>
            </a:r>
          </a:p>
          <a:p>
            <a:endParaRPr lang="de-CH" sz="3000" dirty="0"/>
          </a:p>
          <a:p>
            <a:pPr lvl="0"/>
            <a:r>
              <a:rPr lang="de-DE" sz="3000" dirty="0"/>
              <a:t>David war ein nicht „gewolltes Kind“. Vermutlich war er ein „Nachzügler“</a:t>
            </a:r>
          </a:p>
          <a:p>
            <a:pPr lvl="0"/>
            <a:endParaRPr lang="de-CH" sz="3000" dirty="0"/>
          </a:p>
          <a:p>
            <a:pPr lvl="0"/>
            <a:r>
              <a:rPr lang="de-DE" sz="3000" dirty="0"/>
              <a:t>Er wurde nicht respektiert von seinen Brüdern und von seinen Eltern.</a:t>
            </a:r>
          </a:p>
          <a:p>
            <a:pPr lvl="0"/>
            <a:endParaRPr lang="de-CH" sz="3000" dirty="0"/>
          </a:p>
          <a:p>
            <a:pPr lvl="0"/>
            <a:r>
              <a:rPr lang="de-DE" sz="3000" dirty="0"/>
              <a:t>Von Jugend an wurde David mit Feindschaft und Ablehnung konfrontiert.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55529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16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1807143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"Aber der Geist des HERRN wich von Saul, und ein böser Geist, von dem </a:t>
            </a:r>
          </a:p>
          <a:p>
            <a:r>
              <a:rPr lang="de-DE" sz="2800" dirty="0"/>
              <a:t>HERRN [gesandt], schreckte ihn. Da sprachen Sauls Knechte zu ihm: Siehe </a:t>
            </a:r>
          </a:p>
          <a:p>
            <a:r>
              <a:rPr lang="de-DE" sz="2800" dirty="0"/>
              <a:t>doch, ein böser Geist von Gott pflegt dich zu schrecken! Unser Herr sage </a:t>
            </a:r>
          </a:p>
          <a:p>
            <a:r>
              <a:rPr lang="de-DE" sz="2800" dirty="0"/>
              <a:t>doch deinen Knechten, die vor dir stehen, dass sie einen Mann suchen, der </a:t>
            </a:r>
          </a:p>
          <a:p>
            <a:r>
              <a:rPr lang="de-DE" sz="2800" dirty="0"/>
              <a:t>auf der Harfe zu spielen versteht, damit er, wenn der böse Geist von Gott </a:t>
            </a:r>
          </a:p>
          <a:p>
            <a:r>
              <a:rPr lang="de-DE" sz="2800" dirty="0"/>
              <a:t>über dich kommt, mit seiner Hand spielt, damit es dir besser geht! Da sprach </a:t>
            </a:r>
          </a:p>
          <a:p>
            <a:r>
              <a:rPr lang="de-DE" sz="2800" dirty="0"/>
              <a:t>Saul zu seinen Knechten: Seht euch um nach einem Mann, der gut auf Saiten </a:t>
            </a:r>
          </a:p>
          <a:p>
            <a:r>
              <a:rPr lang="de-DE" sz="2800" dirty="0"/>
              <a:t>spielen kann, und bringt ihn zu mir! Da antwortete einer der Burschen und </a:t>
            </a:r>
          </a:p>
          <a:p>
            <a:r>
              <a:rPr lang="de-DE" sz="2800" dirty="0"/>
              <a:t>sprach: Siehe, ich habe einen Sohn </a:t>
            </a:r>
            <a:r>
              <a:rPr lang="de-DE" sz="2800" dirty="0" err="1"/>
              <a:t>Isais</a:t>
            </a:r>
            <a:r>
              <a:rPr lang="de-DE" sz="2800" dirty="0"/>
              <a:t>, des </a:t>
            </a:r>
            <a:r>
              <a:rPr lang="de-DE" sz="2800" dirty="0" err="1"/>
              <a:t>Bethlehemiten</a:t>
            </a:r>
            <a:r>
              <a:rPr lang="de-DE" sz="2800" dirty="0"/>
              <a:t>, gesehen, </a:t>
            </a:r>
            <a:r>
              <a:rPr lang="de-DE" sz="2800" u="sng" dirty="0"/>
              <a:t>der </a:t>
            </a:r>
          </a:p>
          <a:p>
            <a:r>
              <a:rPr lang="de-DE" sz="2800" u="sng" dirty="0"/>
              <a:t>das Saitenspiel versteht </a:t>
            </a:r>
            <a:r>
              <a:rPr lang="de-DE" sz="2800" dirty="0"/>
              <a:t>und auch </a:t>
            </a:r>
            <a:r>
              <a:rPr lang="de-DE" sz="2800" u="sng" dirty="0"/>
              <a:t>ein tapferer Mann ist </a:t>
            </a:r>
            <a:r>
              <a:rPr lang="de-DE" sz="2800" dirty="0"/>
              <a:t>und </a:t>
            </a:r>
            <a:r>
              <a:rPr lang="de-DE" sz="2800" u="sng" dirty="0"/>
              <a:t>tüchtig zum Kampf</a:t>
            </a:r>
            <a:r>
              <a:rPr lang="de-DE" sz="2800" dirty="0"/>
              <a:t>, </a:t>
            </a:r>
          </a:p>
          <a:p>
            <a:r>
              <a:rPr lang="de-DE" sz="2800" u="sng" dirty="0"/>
              <a:t>verständig in seiner Rede </a:t>
            </a:r>
            <a:r>
              <a:rPr lang="de-DE" sz="2800" dirty="0"/>
              <a:t>und </a:t>
            </a:r>
            <a:r>
              <a:rPr lang="de-DE" sz="2800" u="sng" dirty="0"/>
              <a:t>schön</a:t>
            </a:r>
            <a:r>
              <a:rPr lang="de-DE" sz="2800" dirty="0"/>
              <a:t>; und </a:t>
            </a:r>
            <a:r>
              <a:rPr lang="de-DE" sz="2800" u="sng" dirty="0"/>
              <a:t>der HERR ist mit ihm</a:t>
            </a:r>
            <a:r>
              <a:rPr lang="de-DE" sz="2800" dirty="0"/>
              <a:t>."</a:t>
            </a:r>
            <a:r>
              <a:rPr lang="de-DE" sz="2800" b="1" dirty="0"/>
              <a:t> (16,14-18)</a:t>
            </a:r>
            <a:r>
              <a:rPr lang="de-DE" sz="2800" dirty="0"/>
              <a:t> 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408199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17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1336308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1. David ist zwischenzeitlich wieder zu Hause – Saul geht es wohl besser</a:t>
            </a:r>
            <a:endParaRPr lang="de-CH" sz="3000" dirty="0"/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2. Weder Samuel noch Saul spielen hier eine entscheidende Rolle</a:t>
            </a:r>
            <a:endParaRPr lang="de-CH" sz="3000" dirty="0"/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3. Sauls Unglaube – Er und das Volk Israel sind voller Angst</a:t>
            </a:r>
          </a:p>
          <a:p>
            <a:endParaRPr lang="de-CH" sz="3000" dirty="0"/>
          </a:p>
          <a:p>
            <a:r>
              <a:rPr lang="de-DE" sz="3000" dirty="0"/>
              <a:t>4. Die drei ältesten Brüder Davids waren Saul zum Kampf nachgefolgt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37471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17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153354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5. Goliath verhöhnt die Schlachtreihen Israels – und das für 40 Tage!  </a:t>
            </a:r>
            <a:endParaRPr lang="de-CH" sz="3000" dirty="0"/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6. Saul hat eine hohe Belohnung in Aussicht gestellt.</a:t>
            </a:r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7. Die Brüder, insbesondere Eliab, ärgern sich über David: </a:t>
            </a:r>
          </a:p>
          <a:p>
            <a:r>
              <a:rPr lang="de-DE" sz="3000" dirty="0"/>
              <a:t>     Vermessenheit und Bosheit des Herzens (17,28) </a:t>
            </a:r>
            <a:endParaRPr lang="de-CH" sz="3000" dirty="0"/>
          </a:p>
          <a:p>
            <a:r>
              <a:rPr lang="de-DE" sz="3000" dirty="0"/>
              <a:t> </a:t>
            </a:r>
            <a:endParaRPr lang="de-CH" sz="3000" dirty="0"/>
          </a:p>
          <a:p>
            <a:r>
              <a:rPr lang="de-DE" sz="3000" dirty="0"/>
              <a:t>8. Saul lässt David holen – Davids Heldenmut bezüglich Löwen und Bären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28065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</Words>
  <Application>Microsoft Office PowerPoint</Application>
  <PresentationFormat>Breitbild</PresentationFormat>
  <Paragraphs>147</Paragraphs>
  <Slides>41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Trebuchet MS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Reinhard</dc:creator>
  <cp:lastModifiedBy>RB</cp:lastModifiedBy>
  <cp:revision>136</cp:revision>
  <dcterms:created xsi:type="dcterms:W3CDTF">2018-05-19T05:14:58Z</dcterms:created>
  <dcterms:modified xsi:type="dcterms:W3CDTF">2019-12-11T16:19:33Z</dcterms:modified>
</cp:coreProperties>
</file>