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9" r:id="rId3"/>
    <p:sldId id="287" r:id="rId4"/>
    <p:sldId id="309" r:id="rId5"/>
    <p:sldId id="311" r:id="rId6"/>
    <p:sldId id="310" r:id="rId7"/>
    <p:sldId id="312" r:id="rId8"/>
    <p:sldId id="313" r:id="rId9"/>
    <p:sldId id="314" r:id="rId10"/>
    <p:sldId id="315" r:id="rId11"/>
    <p:sldId id="316" r:id="rId12"/>
    <p:sldId id="318" r:id="rId13"/>
    <p:sldId id="317" r:id="rId14"/>
    <p:sldId id="321" r:id="rId15"/>
    <p:sldId id="322" r:id="rId16"/>
    <p:sldId id="319" r:id="rId17"/>
    <p:sldId id="324" r:id="rId18"/>
    <p:sldId id="323" r:id="rId19"/>
    <p:sldId id="325" r:id="rId20"/>
    <p:sldId id="326" r:id="rId21"/>
    <p:sldId id="327" r:id="rId22"/>
    <p:sldId id="328" r:id="rId23"/>
    <p:sldId id="308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305" y="7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01.12.2019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01.12.2019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11781" y="4855618"/>
            <a:ext cx="56155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 smtClean="0"/>
              <a:t>1.+2. Samuel Teil 1</a:t>
            </a:r>
            <a:endParaRPr lang="de-CH" sz="5500" b="1" dirty="0"/>
          </a:p>
        </p:txBody>
      </p:sp>
    </p:spTree>
    <p:extLst>
      <p:ext uri="{BB962C8B-B14F-4D97-AF65-F5344CB8AC3E}">
        <p14:creationId xmlns:p14="http://schemas.microsoft.com/office/powerpoint/2010/main" val="39804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Kapitel 2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8679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"</a:t>
            </a:r>
            <a:r>
              <a:rPr lang="de-DE" sz="2800" dirty="0"/>
              <a:t>Aber die Söhne Elis waren Söhne Belials; sie kannten den </a:t>
            </a:r>
            <a:endParaRPr lang="de-DE" sz="2800" dirty="0" smtClean="0"/>
          </a:p>
          <a:p>
            <a:r>
              <a:rPr lang="de-DE" sz="2800" dirty="0" smtClean="0"/>
              <a:t>HERRN </a:t>
            </a:r>
            <a:r>
              <a:rPr lang="de-DE" sz="2800" dirty="0"/>
              <a:t>nicht.</a:t>
            </a:r>
            <a:r>
              <a:rPr lang="de-CH" sz="2800" b="1" dirty="0"/>
              <a:t> (2,12)</a:t>
            </a:r>
            <a:endParaRPr lang="de-CH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540299" y="2841065"/>
            <a:ext cx="10417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"Aber der Knabe Samuel nahm immer mehr zu an Alter und an Gunst, </a:t>
            </a:r>
            <a:endParaRPr lang="de-CH" sz="2800" dirty="0" smtClean="0"/>
          </a:p>
          <a:p>
            <a:r>
              <a:rPr lang="de-CH" sz="2800" dirty="0" smtClean="0"/>
              <a:t>sowohl </a:t>
            </a:r>
            <a:r>
              <a:rPr lang="de-CH" sz="2800" dirty="0"/>
              <a:t>bei dem HERRN als auch bei den Menschen." </a:t>
            </a:r>
            <a:r>
              <a:rPr lang="de-CH" sz="2800" b="1" dirty="0"/>
              <a:t>(2,26)</a:t>
            </a:r>
            <a:endParaRPr lang="de-CH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535338" y="4235341"/>
            <a:ext cx="83549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"Es kam aber ein Mann Gottes zu Eli und sprach zu ihm: </a:t>
            </a:r>
            <a:endParaRPr lang="de-CH" sz="2800" dirty="0" smtClean="0"/>
          </a:p>
          <a:p>
            <a:r>
              <a:rPr lang="de-CH" sz="2800" dirty="0" smtClean="0"/>
              <a:t>So </a:t>
            </a:r>
            <a:r>
              <a:rPr lang="de-CH" sz="2800" dirty="0"/>
              <a:t>spricht der HERR: …" </a:t>
            </a:r>
            <a:r>
              <a:rPr lang="de-CH" sz="2800" b="1" dirty="0"/>
              <a:t>(2,27-36)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31237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Kapitel 3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21689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"Und der Knabe Samuel diente dem HERRN vor Eli. Zu jener Zeit </a:t>
            </a:r>
            <a:endParaRPr lang="de-DE" sz="2800" dirty="0" smtClean="0"/>
          </a:p>
          <a:p>
            <a:r>
              <a:rPr lang="de-DE" sz="2800" dirty="0" smtClean="0"/>
              <a:t>war </a:t>
            </a:r>
            <a:r>
              <a:rPr lang="de-DE" sz="2800" dirty="0"/>
              <a:t>das Wort des HERRN selten; es brach sich keine Offenbarung </a:t>
            </a:r>
            <a:endParaRPr lang="de-DE" sz="2800" dirty="0" smtClean="0"/>
          </a:p>
          <a:p>
            <a:r>
              <a:rPr lang="de-DE" sz="2800" dirty="0" smtClean="0"/>
              <a:t>Bahn</a:t>
            </a:r>
            <a:r>
              <a:rPr lang="de-DE" sz="2800" dirty="0"/>
              <a:t>. und es geschah eines Tages, dass Eli an seinem Schlafplatz lag; </a:t>
            </a:r>
            <a:endParaRPr lang="de-DE" sz="2800" dirty="0" smtClean="0"/>
          </a:p>
          <a:p>
            <a:r>
              <a:rPr lang="de-DE" sz="2800" dirty="0" smtClean="0"/>
              <a:t>seine </a:t>
            </a:r>
            <a:r>
              <a:rPr lang="de-DE" sz="2800" dirty="0"/>
              <a:t>Augen hatten angefangen, schwach zu werden, sodass </a:t>
            </a:r>
            <a:endParaRPr lang="de-DE" sz="2800" dirty="0" smtClean="0"/>
          </a:p>
          <a:p>
            <a:r>
              <a:rPr lang="de-DE" sz="2800" dirty="0" smtClean="0"/>
              <a:t>er </a:t>
            </a:r>
            <a:r>
              <a:rPr lang="de-DE" sz="2800" dirty="0"/>
              <a:t>nicht mehr sehen konnte. Aber die Lampe Gottes war noch </a:t>
            </a:r>
            <a:endParaRPr lang="de-DE" sz="2800" dirty="0" smtClean="0"/>
          </a:p>
          <a:p>
            <a:r>
              <a:rPr lang="de-DE" sz="2800" dirty="0" smtClean="0"/>
              <a:t>nicht </a:t>
            </a:r>
            <a:r>
              <a:rPr lang="de-DE" sz="2800" dirty="0"/>
              <a:t>erloschen; und Samuel schlief im Tempel des HERRN, </a:t>
            </a:r>
            <a:endParaRPr lang="de-DE" sz="2800" dirty="0" smtClean="0"/>
          </a:p>
          <a:p>
            <a:r>
              <a:rPr lang="de-DE" sz="2800" dirty="0" smtClean="0"/>
              <a:t>wo </a:t>
            </a:r>
            <a:r>
              <a:rPr lang="de-DE" sz="2800" dirty="0"/>
              <a:t>die Lade Gottes war. </a:t>
            </a:r>
            <a:r>
              <a:rPr lang="de-DE" sz="2800" b="1" dirty="0"/>
              <a:t>Und der HERR rief den Samuel.</a:t>
            </a:r>
            <a:r>
              <a:rPr lang="de-DE" sz="2800" dirty="0"/>
              <a:t>" </a:t>
            </a:r>
            <a:r>
              <a:rPr lang="de-DE" sz="2800" b="1" dirty="0"/>
              <a:t>(3,1-4)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1345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Kapitel 3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08141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„Und der HERR sprach zu Samuel: Siehe, ich will eine Sache in Israel </a:t>
            </a:r>
            <a:endParaRPr lang="de-CH" sz="2800" dirty="0" smtClean="0"/>
          </a:p>
          <a:p>
            <a:r>
              <a:rPr lang="de-CH" sz="2800" dirty="0" smtClean="0"/>
              <a:t>tun</a:t>
            </a:r>
            <a:r>
              <a:rPr lang="de-CH" sz="2800" dirty="0"/>
              <a:t>, dass jedem, der es hören wird, beide Ohren gellen werden. </a:t>
            </a:r>
            <a:endParaRPr lang="de-CH" sz="2800" dirty="0" smtClean="0"/>
          </a:p>
          <a:p>
            <a:r>
              <a:rPr lang="de-CH" sz="2800" dirty="0" smtClean="0"/>
              <a:t>An </a:t>
            </a:r>
            <a:r>
              <a:rPr lang="de-CH" sz="2800" dirty="0"/>
              <a:t>jenem Tag will ich an Eli alles in Erfüllung gehen lassen, was ich </a:t>
            </a:r>
            <a:endParaRPr lang="de-CH" sz="2800" dirty="0" smtClean="0"/>
          </a:p>
          <a:p>
            <a:r>
              <a:rPr lang="de-CH" sz="2800" dirty="0" smtClean="0"/>
              <a:t>gegen </a:t>
            </a:r>
            <a:r>
              <a:rPr lang="de-CH" sz="2800" dirty="0"/>
              <a:t>sein Haus geredet habe; ich will es anfangen und vollenden! </a:t>
            </a:r>
            <a:endParaRPr lang="de-CH" sz="2800" dirty="0" smtClean="0"/>
          </a:p>
          <a:p>
            <a:r>
              <a:rPr lang="de-CH" sz="2800" dirty="0" smtClean="0"/>
              <a:t>Denn </a:t>
            </a:r>
            <a:r>
              <a:rPr lang="de-CH" sz="2800" dirty="0"/>
              <a:t>ich habe ihm gesagt, dass ich sein Haus auf ewig richten </a:t>
            </a:r>
            <a:endParaRPr lang="de-CH" sz="2800" dirty="0" smtClean="0"/>
          </a:p>
          <a:p>
            <a:r>
              <a:rPr lang="de-CH" sz="2800" dirty="0" smtClean="0"/>
              <a:t>werde </a:t>
            </a:r>
            <a:r>
              <a:rPr lang="de-CH" sz="2800" dirty="0"/>
              <a:t>wegen der Sünde, von der er wusste; weil seine Söhne </a:t>
            </a:r>
            <a:endParaRPr lang="de-CH" sz="2800" dirty="0" smtClean="0"/>
          </a:p>
          <a:p>
            <a:r>
              <a:rPr lang="de-CH" sz="2800" dirty="0" smtClean="0"/>
              <a:t>sich </a:t>
            </a:r>
            <a:r>
              <a:rPr lang="de-CH" sz="2800" dirty="0"/>
              <a:t>den Fluch zugezogen haben, und er hat ihnen nicht gewehrt. </a:t>
            </a:r>
            <a:endParaRPr lang="de-CH" sz="2800" dirty="0" smtClean="0"/>
          </a:p>
          <a:p>
            <a:r>
              <a:rPr lang="de-CH" sz="2800" dirty="0" smtClean="0"/>
              <a:t>Und </a:t>
            </a:r>
            <a:r>
              <a:rPr lang="de-CH" sz="2800" dirty="0"/>
              <a:t>darum habe ich dem Haus Elis geschworen, dass die </a:t>
            </a:r>
            <a:endParaRPr lang="de-CH" sz="2800" dirty="0" smtClean="0"/>
          </a:p>
          <a:p>
            <a:r>
              <a:rPr lang="de-CH" sz="2800" dirty="0" smtClean="0"/>
              <a:t>Schuld </a:t>
            </a:r>
            <a:r>
              <a:rPr lang="de-CH" sz="2800" dirty="0"/>
              <a:t>des Hauses Elis ewiglich nicht gesühnt werden soll, </a:t>
            </a:r>
            <a:endParaRPr lang="de-CH" sz="2800" dirty="0" smtClean="0"/>
          </a:p>
          <a:p>
            <a:r>
              <a:rPr lang="de-CH" sz="2800" dirty="0" smtClean="0"/>
              <a:t>weder </a:t>
            </a:r>
            <a:r>
              <a:rPr lang="de-CH" sz="2800" dirty="0"/>
              <a:t>durch Schlachtopfer noch durch Speisopfer!“ </a:t>
            </a:r>
            <a:r>
              <a:rPr lang="de-CH" sz="2800" b="1" dirty="0"/>
              <a:t>(3,11-14)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581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Kapitel 4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54551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„Und das Wort Samuels erging an ganz Israel. Und Israel zog aus in den </a:t>
            </a:r>
            <a:endParaRPr lang="de-CH" sz="2800" dirty="0" smtClean="0"/>
          </a:p>
          <a:p>
            <a:r>
              <a:rPr lang="de-CH" sz="2800" dirty="0" smtClean="0"/>
              <a:t>Kampf</a:t>
            </a:r>
            <a:r>
              <a:rPr lang="de-CH" sz="2800" dirty="0"/>
              <a:t>, den Philistern entgegen, und lagerte sich bei Eben-Eser; die </a:t>
            </a:r>
            <a:endParaRPr lang="de-CH" sz="2800" dirty="0" smtClean="0"/>
          </a:p>
          <a:p>
            <a:r>
              <a:rPr lang="de-CH" sz="2800" dirty="0" smtClean="0"/>
              <a:t>Philister </a:t>
            </a:r>
            <a:r>
              <a:rPr lang="de-CH" sz="2800" dirty="0"/>
              <a:t>aber hatten sich bei Aphek gelagert. Und die Philister stellten </a:t>
            </a:r>
            <a:endParaRPr lang="de-CH" sz="2800" dirty="0" smtClean="0"/>
          </a:p>
          <a:p>
            <a:r>
              <a:rPr lang="de-CH" sz="2800" dirty="0" smtClean="0"/>
              <a:t>sich </a:t>
            </a:r>
            <a:r>
              <a:rPr lang="de-CH" sz="2800" dirty="0"/>
              <a:t>in Schlachtordnung auf gegen Israel. Als aber der Kampf sich </a:t>
            </a:r>
            <a:endParaRPr lang="de-CH" sz="2800" dirty="0" smtClean="0"/>
          </a:p>
          <a:p>
            <a:r>
              <a:rPr lang="de-CH" sz="2800" dirty="0" smtClean="0"/>
              <a:t>ausbreitete</a:t>
            </a:r>
            <a:r>
              <a:rPr lang="de-CH" sz="2800" dirty="0"/>
              <a:t>, wurde Israel von den Philistern geschlagen; und sie </a:t>
            </a:r>
            <a:endParaRPr lang="de-CH" sz="2800" dirty="0" smtClean="0"/>
          </a:p>
          <a:p>
            <a:r>
              <a:rPr lang="de-CH" sz="2800" dirty="0" smtClean="0"/>
              <a:t>erschlugen </a:t>
            </a:r>
            <a:r>
              <a:rPr lang="de-CH" sz="2800" dirty="0"/>
              <a:t>aus den Schlachtreihen im Feld etwa 4 000 Mann. Und als </a:t>
            </a:r>
            <a:endParaRPr lang="de-CH" sz="2800" dirty="0" smtClean="0"/>
          </a:p>
          <a:p>
            <a:r>
              <a:rPr lang="de-CH" sz="2800" dirty="0" smtClean="0"/>
              <a:t>das </a:t>
            </a:r>
            <a:r>
              <a:rPr lang="de-CH" sz="2800" dirty="0"/>
              <a:t>Volk ins Lager zurückkam, da sprachen die Ältesten von Israel: </a:t>
            </a:r>
            <a:endParaRPr lang="de-CH" sz="2800" dirty="0" smtClean="0"/>
          </a:p>
          <a:p>
            <a:r>
              <a:rPr lang="de-CH" sz="2800" dirty="0" smtClean="0"/>
              <a:t>Warum </a:t>
            </a:r>
            <a:r>
              <a:rPr lang="de-CH" sz="2800" dirty="0"/>
              <a:t>hat uns der HERR heute vor den Philistern geschlagen? Lasst </a:t>
            </a:r>
            <a:endParaRPr lang="de-CH" sz="2800" dirty="0" smtClean="0"/>
          </a:p>
          <a:p>
            <a:r>
              <a:rPr lang="de-CH" sz="2800" dirty="0" smtClean="0"/>
              <a:t>uns </a:t>
            </a:r>
            <a:r>
              <a:rPr lang="de-CH" sz="2800" dirty="0"/>
              <a:t>die Bundeslade des HERRN von Silo zu uns herholen, so wird Er in </a:t>
            </a:r>
            <a:endParaRPr lang="de-CH" sz="2800" dirty="0" smtClean="0"/>
          </a:p>
          <a:p>
            <a:r>
              <a:rPr lang="de-CH" sz="2800" dirty="0" smtClean="0"/>
              <a:t>unsere </a:t>
            </a:r>
            <a:r>
              <a:rPr lang="de-CH" sz="2800" dirty="0"/>
              <a:t>Mitte kommen und uns aus der Hand unserer Feinde retten! </a:t>
            </a:r>
            <a:endParaRPr lang="de-CH" sz="2800" dirty="0" smtClean="0"/>
          </a:p>
        </p:txBody>
      </p:sp>
    </p:spTree>
    <p:extLst>
      <p:ext uri="{BB962C8B-B14F-4D97-AF65-F5344CB8AC3E}">
        <p14:creationId xmlns:p14="http://schemas.microsoft.com/office/powerpoint/2010/main" val="12423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Kapitel 4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78122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 smtClean="0"/>
              <a:t>„… Und </a:t>
            </a:r>
            <a:r>
              <a:rPr lang="de-CH" sz="2800" dirty="0"/>
              <a:t>das Volk sandte nach Silo und ließ die Bundeslade des </a:t>
            </a:r>
            <a:endParaRPr lang="de-CH" sz="2800" dirty="0" smtClean="0"/>
          </a:p>
          <a:p>
            <a:r>
              <a:rPr lang="de-CH" sz="2800" dirty="0" smtClean="0"/>
              <a:t>HERRN </a:t>
            </a:r>
            <a:r>
              <a:rPr lang="de-CH" sz="2800" dirty="0"/>
              <a:t>der Heerscharen, der über den Cherubim thront, von dort holen. </a:t>
            </a:r>
            <a:endParaRPr lang="de-CH" sz="2800" dirty="0" smtClean="0"/>
          </a:p>
          <a:p>
            <a:r>
              <a:rPr lang="de-CH" sz="2800" dirty="0" smtClean="0"/>
              <a:t>Und </a:t>
            </a:r>
            <a:r>
              <a:rPr lang="de-CH" sz="2800" dirty="0"/>
              <a:t>die beiden Söhne Elis, Hophni und Pinehas, waren dort bei der </a:t>
            </a:r>
            <a:endParaRPr lang="de-CH" sz="2800" dirty="0" smtClean="0"/>
          </a:p>
          <a:p>
            <a:r>
              <a:rPr lang="de-CH" sz="2800" dirty="0" smtClean="0"/>
              <a:t>Bundeslade </a:t>
            </a:r>
            <a:r>
              <a:rPr lang="de-CH" sz="2800" dirty="0"/>
              <a:t>Gottes. Und es geschah, als die Bundeslade des HERRN </a:t>
            </a:r>
            <a:endParaRPr lang="de-CH" sz="2800" dirty="0" smtClean="0"/>
          </a:p>
          <a:p>
            <a:r>
              <a:rPr lang="de-CH" sz="2800" dirty="0" smtClean="0"/>
              <a:t>in </a:t>
            </a:r>
            <a:r>
              <a:rPr lang="de-CH" sz="2800" dirty="0"/>
              <a:t>das Lager kam, da jauchzte ganz Israel mit großem Jauchzen, sodass </a:t>
            </a:r>
            <a:endParaRPr lang="de-CH" sz="2800" dirty="0" smtClean="0"/>
          </a:p>
          <a:p>
            <a:r>
              <a:rPr lang="de-CH" sz="2800" dirty="0" smtClean="0"/>
              <a:t>die </a:t>
            </a:r>
            <a:r>
              <a:rPr lang="de-CH" sz="2800" dirty="0"/>
              <a:t>Erde erbebte. Als aber die Philister den Schall dieses Jauchzens </a:t>
            </a:r>
            <a:endParaRPr lang="de-CH" sz="2800" dirty="0" smtClean="0"/>
          </a:p>
          <a:p>
            <a:r>
              <a:rPr lang="de-CH" sz="2800" dirty="0" smtClean="0"/>
              <a:t>hörten</a:t>
            </a:r>
            <a:r>
              <a:rPr lang="de-CH" sz="2800" dirty="0"/>
              <a:t>, sprachen sie: Was bedeutet der Schall eines so großen </a:t>
            </a:r>
            <a:endParaRPr lang="de-CH" sz="2800" dirty="0" smtClean="0"/>
          </a:p>
          <a:p>
            <a:r>
              <a:rPr lang="de-CH" sz="2800" dirty="0" smtClean="0"/>
              <a:t>Jauchzens </a:t>
            </a:r>
            <a:r>
              <a:rPr lang="de-CH" sz="2800" dirty="0"/>
              <a:t>im Lager der Hebräer? Und sie erfuhren, dass die Lade des </a:t>
            </a:r>
            <a:endParaRPr lang="de-CH" sz="2800" dirty="0" smtClean="0"/>
          </a:p>
          <a:p>
            <a:r>
              <a:rPr lang="de-CH" sz="2800" dirty="0" smtClean="0"/>
              <a:t>HERRN </a:t>
            </a:r>
            <a:r>
              <a:rPr lang="de-CH" sz="2800" dirty="0"/>
              <a:t>in das Lager gekommen war. Da fürchteten sich die Philister, </a:t>
            </a:r>
            <a:endParaRPr lang="de-CH" sz="2800" dirty="0" smtClean="0"/>
          </a:p>
          <a:p>
            <a:r>
              <a:rPr lang="de-CH" sz="2800" dirty="0" smtClean="0"/>
              <a:t>denn </a:t>
            </a:r>
            <a:r>
              <a:rPr lang="de-CH" sz="2800" dirty="0"/>
              <a:t>sie sprachen: Gott ist in das Lager gekommen! </a:t>
            </a:r>
            <a:r>
              <a:rPr lang="de-CH" sz="2800" dirty="0" smtClean="0"/>
              <a:t>…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56729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Kapitel 4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85912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 smtClean="0"/>
              <a:t>„… Und </a:t>
            </a:r>
            <a:r>
              <a:rPr lang="de-CH" sz="2800" dirty="0"/>
              <a:t>sie sprachen: Wehe uns! Denn so etwas ist bisher noch </a:t>
            </a:r>
            <a:endParaRPr lang="de-CH" sz="2800" dirty="0" smtClean="0"/>
          </a:p>
          <a:p>
            <a:r>
              <a:rPr lang="de-CH" sz="2800" dirty="0" smtClean="0"/>
              <a:t>nie </a:t>
            </a:r>
            <a:r>
              <a:rPr lang="de-CH" sz="2800" dirty="0"/>
              <a:t>geschehen! Wehe uns! Wer wird uns von der Hand dieser </a:t>
            </a:r>
            <a:endParaRPr lang="de-CH" sz="2800" dirty="0" smtClean="0"/>
          </a:p>
          <a:p>
            <a:r>
              <a:rPr lang="de-CH" sz="2800" dirty="0" smtClean="0"/>
              <a:t>mächtigen </a:t>
            </a:r>
            <a:r>
              <a:rPr lang="de-CH" sz="2800" dirty="0"/>
              <a:t>Götter erretten? Das sind die Götter, welche die Ägypter </a:t>
            </a:r>
            <a:endParaRPr lang="de-CH" sz="2800" dirty="0" smtClean="0"/>
          </a:p>
          <a:p>
            <a:r>
              <a:rPr lang="de-CH" sz="2800" dirty="0" smtClean="0"/>
              <a:t>in </a:t>
            </a:r>
            <a:r>
              <a:rPr lang="de-CH" sz="2800" dirty="0"/>
              <a:t>der Wüste mit allerlei Plagen schlugen! So seid nun tapfer und </a:t>
            </a:r>
            <a:endParaRPr lang="de-CH" sz="2800" dirty="0" smtClean="0"/>
          </a:p>
          <a:p>
            <a:r>
              <a:rPr lang="de-CH" sz="2800" dirty="0" smtClean="0"/>
              <a:t>erweist </a:t>
            </a:r>
            <a:r>
              <a:rPr lang="de-CH" sz="2800" dirty="0"/>
              <a:t>euch als Männer, ihr Philister, damit ihr den Hebräern nicht </a:t>
            </a:r>
            <a:endParaRPr lang="de-CH" sz="2800" dirty="0" smtClean="0"/>
          </a:p>
          <a:p>
            <a:r>
              <a:rPr lang="de-CH" sz="2800" dirty="0" smtClean="0"/>
              <a:t>dienen </a:t>
            </a:r>
            <a:r>
              <a:rPr lang="de-CH" sz="2800" dirty="0"/>
              <a:t>müsst, wie sie euch gedient haben. Seid Männer und kämpft! </a:t>
            </a:r>
            <a:endParaRPr lang="de-CH" sz="2800" dirty="0" smtClean="0"/>
          </a:p>
          <a:p>
            <a:r>
              <a:rPr lang="de-CH" sz="2800" dirty="0" smtClean="0"/>
              <a:t>Da </a:t>
            </a:r>
            <a:r>
              <a:rPr lang="de-CH" sz="2800" dirty="0"/>
              <a:t>kämpften die Philister, und Israel wurde geschlagen, und jeder floh </a:t>
            </a:r>
            <a:endParaRPr lang="de-CH" sz="2800" dirty="0" smtClean="0"/>
          </a:p>
          <a:p>
            <a:r>
              <a:rPr lang="de-CH" sz="2800" dirty="0" smtClean="0"/>
              <a:t>in </a:t>
            </a:r>
            <a:r>
              <a:rPr lang="de-CH" sz="2800" dirty="0"/>
              <a:t>sein Zelt; und die Niederlage war sehr groß, da aus Israel 30 000 Mann </a:t>
            </a:r>
            <a:endParaRPr lang="de-CH" sz="2800" dirty="0" smtClean="0"/>
          </a:p>
          <a:p>
            <a:r>
              <a:rPr lang="de-CH" sz="2800" dirty="0" smtClean="0"/>
              <a:t>Fußvolk </a:t>
            </a:r>
            <a:r>
              <a:rPr lang="de-CH" sz="2800" dirty="0"/>
              <a:t>fielen. Und die Lade Gottes wurde weggenommen, und die </a:t>
            </a:r>
            <a:endParaRPr lang="de-CH" sz="2800" dirty="0" smtClean="0"/>
          </a:p>
          <a:p>
            <a:r>
              <a:rPr lang="de-CH" sz="2800" dirty="0" smtClean="0"/>
              <a:t>beiden </a:t>
            </a:r>
            <a:r>
              <a:rPr lang="de-CH" sz="2800" dirty="0"/>
              <a:t>Söhne Elis, Hophni und Pinehas, kamen um.“ </a:t>
            </a:r>
            <a:r>
              <a:rPr lang="de-CH" sz="2800" b="1" dirty="0"/>
              <a:t>(1Sam 4,1-11)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5898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6863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Kapitel 5+6 | Reise der Bundeslade</a:t>
            </a:r>
            <a:endParaRPr lang="de-CH" sz="3600" b="1" dirty="0"/>
          </a:p>
        </p:txBody>
      </p:sp>
    </p:spTree>
    <p:extLst>
      <p:ext uri="{BB962C8B-B14F-4D97-AF65-F5344CB8AC3E}">
        <p14:creationId xmlns:p14="http://schemas.microsoft.com/office/powerpoint/2010/main" val="870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784059"/>
              </p:ext>
            </p:extLst>
          </p:nvPr>
        </p:nvGraphicFramePr>
        <p:xfrm>
          <a:off x="1244287" y="0"/>
          <a:ext cx="970501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Image" r:id="rId3" imgW="23504760" imgH="16609320" progId="Photoshop.Image.55">
                  <p:embed/>
                </p:oleObj>
              </mc:Choice>
              <mc:Fallback>
                <p:oleObj name="Image" r:id="rId3" imgW="23504760" imgH="16609320" progId="Photoshop.Image.5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4287" y="0"/>
                        <a:ext cx="970501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326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Kapitel 7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463801"/>
            <a:ext cx="1119575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700" dirty="0"/>
              <a:t> „So kamen die Leute von Kirjat-Jearim und holten die Lade des HERRN </a:t>
            </a:r>
            <a:endParaRPr lang="de-CH" sz="2700" dirty="0" smtClean="0"/>
          </a:p>
          <a:p>
            <a:r>
              <a:rPr lang="de-CH" sz="2700" dirty="0" smtClean="0"/>
              <a:t>hinauf </a:t>
            </a:r>
            <a:r>
              <a:rPr lang="de-CH" sz="2700" dirty="0"/>
              <a:t>und brachten sie in das Haus </a:t>
            </a:r>
            <a:r>
              <a:rPr lang="de-CH" sz="2700" dirty="0" err="1"/>
              <a:t>Abinadabs</a:t>
            </a:r>
            <a:r>
              <a:rPr lang="de-CH" sz="2700" dirty="0"/>
              <a:t> auf dem Hügel, und sie </a:t>
            </a:r>
            <a:endParaRPr lang="de-CH" sz="2700" dirty="0" smtClean="0"/>
          </a:p>
          <a:p>
            <a:r>
              <a:rPr lang="de-CH" sz="2700" dirty="0" smtClean="0"/>
              <a:t>heiligten </a:t>
            </a:r>
            <a:r>
              <a:rPr lang="de-CH" sz="2700" dirty="0"/>
              <a:t>seinen Sohn </a:t>
            </a:r>
            <a:r>
              <a:rPr lang="de-CH" sz="2700" dirty="0" err="1"/>
              <a:t>Eleasar</a:t>
            </a:r>
            <a:r>
              <a:rPr lang="de-CH" sz="2700" dirty="0"/>
              <a:t>, damit er die Lade des HERRN hütete. Und </a:t>
            </a:r>
            <a:r>
              <a:rPr lang="de-CH" sz="2700" dirty="0" smtClean="0"/>
              <a:t>von </a:t>
            </a:r>
          </a:p>
          <a:p>
            <a:r>
              <a:rPr lang="de-CH" sz="2700" dirty="0" smtClean="0"/>
              <a:t>dem </a:t>
            </a:r>
            <a:r>
              <a:rPr lang="de-CH" sz="2700" dirty="0"/>
              <a:t>Tag an, da die Lade in Kirjat-Jearim blieb, verging eine lange Zeit, </a:t>
            </a:r>
            <a:r>
              <a:rPr lang="de-CH" sz="2700" dirty="0" smtClean="0"/>
              <a:t>bis </a:t>
            </a:r>
            <a:r>
              <a:rPr lang="de-CH" sz="2700" dirty="0"/>
              <a:t>20 </a:t>
            </a:r>
            <a:endParaRPr lang="de-CH" sz="2700" dirty="0" smtClean="0"/>
          </a:p>
          <a:p>
            <a:r>
              <a:rPr lang="de-CH" sz="2700" dirty="0" smtClean="0"/>
              <a:t>Jahre </a:t>
            </a:r>
            <a:r>
              <a:rPr lang="de-CH" sz="2700" dirty="0"/>
              <a:t>um waren; und das ganze Haus Israel rief wehklagend nach </a:t>
            </a:r>
            <a:r>
              <a:rPr lang="de-CH" sz="2700" dirty="0" smtClean="0"/>
              <a:t>dem </a:t>
            </a:r>
            <a:r>
              <a:rPr lang="de-CH" sz="2700" dirty="0"/>
              <a:t>HERRN. </a:t>
            </a:r>
            <a:endParaRPr lang="de-CH" sz="2700" dirty="0" smtClean="0"/>
          </a:p>
          <a:p>
            <a:r>
              <a:rPr lang="de-CH" sz="2700" dirty="0" smtClean="0"/>
              <a:t>Samuel </a:t>
            </a:r>
            <a:r>
              <a:rPr lang="de-CH" sz="2700" dirty="0"/>
              <a:t>aber redete zu dem ganzen Haus Israel und sprach: </a:t>
            </a:r>
            <a:r>
              <a:rPr lang="de-CH" sz="2700" dirty="0" smtClean="0"/>
              <a:t>Wenn </a:t>
            </a:r>
            <a:r>
              <a:rPr lang="de-CH" sz="2700" dirty="0"/>
              <a:t>ihr von </a:t>
            </a:r>
            <a:endParaRPr lang="de-CH" sz="2700" dirty="0" smtClean="0"/>
          </a:p>
          <a:p>
            <a:r>
              <a:rPr lang="de-CH" sz="2700" dirty="0" smtClean="0"/>
              <a:t>ganzem </a:t>
            </a:r>
            <a:r>
              <a:rPr lang="de-CH" sz="2700" dirty="0"/>
              <a:t>Herzen zu dem HERRN zurückkehren wollt, dann </a:t>
            </a:r>
            <a:r>
              <a:rPr lang="de-CH" sz="2700" dirty="0" smtClean="0"/>
              <a:t>tut </a:t>
            </a:r>
            <a:r>
              <a:rPr lang="de-CH" sz="2700" dirty="0"/>
              <a:t>die fremden </a:t>
            </a:r>
            <a:endParaRPr lang="de-CH" sz="2700" dirty="0" smtClean="0"/>
          </a:p>
          <a:p>
            <a:r>
              <a:rPr lang="de-CH" sz="2700" dirty="0" smtClean="0"/>
              <a:t>Götter </a:t>
            </a:r>
            <a:r>
              <a:rPr lang="de-CH" sz="2700" dirty="0"/>
              <a:t>und </a:t>
            </a:r>
            <a:r>
              <a:rPr lang="de-CH" sz="2700" dirty="0" err="1"/>
              <a:t>Astarten</a:t>
            </a:r>
            <a:r>
              <a:rPr lang="de-CH" sz="2700" dirty="0"/>
              <a:t> aus eurer Mitte und richtet euer </a:t>
            </a:r>
            <a:r>
              <a:rPr lang="de-CH" sz="2700" dirty="0" smtClean="0"/>
              <a:t>Herz </a:t>
            </a:r>
            <a:r>
              <a:rPr lang="de-CH" sz="2700" dirty="0"/>
              <a:t>zu dem HERRN </a:t>
            </a:r>
            <a:endParaRPr lang="de-CH" sz="2700" dirty="0" smtClean="0"/>
          </a:p>
          <a:p>
            <a:r>
              <a:rPr lang="de-CH" sz="2700" dirty="0" smtClean="0"/>
              <a:t>und </a:t>
            </a:r>
            <a:r>
              <a:rPr lang="de-CH" sz="2700" dirty="0"/>
              <a:t>dient ihm allein, so wird er euch aus der </a:t>
            </a:r>
            <a:r>
              <a:rPr lang="de-CH" sz="2700" dirty="0" smtClean="0"/>
              <a:t>Hand </a:t>
            </a:r>
            <a:r>
              <a:rPr lang="de-CH" sz="2700" dirty="0"/>
              <a:t>der Philister erretten! </a:t>
            </a:r>
            <a:endParaRPr lang="de-CH" sz="2700" dirty="0" smtClean="0"/>
          </a:p>
          <a:p>
            <a:r>
              <a:rPr lang="de-CH" sz="2700" dirty="0" smtClean="0"/>
              <a:t>Da </a:t>
            </a:r>
            <a:r>
              <a:rPr lang="de-CH" sz="2700" dirty="0"/>
              <a:t>schafften die Kinder Israels die </a:t>
            </a:r>
            <a:r>
              <a:rPr lang="de-CH" sz="2700" dirty="0" err="1"/>
              <a:t>Baale</a:t>
            </a:r>
            <a:r>
              <a:rPr lang="de-CH" sz="2700" dirty="0"/>
              <a:t> </a:t>
            </a:r>
            <a:r>
              <a:rPr lang="de-CH" sz="2700" dirty="0" smtClean="0"/>
              <a:t>und </a:t>
            </a:r>
            <a:r>
              <a:rPr lang="de-CH" sz="2700" dirty="0"/>
              <a:t>die </a:t>
            </a:r>
            <a:r>
              <a:rPr lang="de-CH" sz="2700" dirty="0" err="1"/>
              <a:t>Astarten</a:t>
            </a:r>
            <a:r>
              <a:rPr lang="de-CH" sz="2700" dirty="0"/>
              <a:t> hinweg und dienten </a:t>
            </a:r>
            <a:endParaRPr lang="de-CH" sz="2700" dirty="0" smtClean="0"/>
          </a:p>
          <a:p>
            <a:r>
              <a:rPr lang="de-CH" sz="2700" dirty="0" smtClean="0"/>
              <a:t>dem </a:t>
            </a:r>
            <a:r>
              <a:rPr lang="de-CH" sz="2700" dirty="0"/>
              <a:t>HERRN allein. Samuel aber </a:t>
            </a:r>
            <a:r>
              <a:rPr lang="de-CH" sz="2700" dirty="0" smtClean="0"/>
              <a:t>sprach</a:t>
            </a:r>
            <a:r>
              <a:rPr lang="de-CH" sz="2700" dirty="0"/>
              <a:t>: Versammelt ganz Israel nach </a:t>
            </a:r>
            <a:r>
              <a:rPr lang="de-CH" sz="2700" dirty="0" err="1"/>
              <a:t>Mizpa</a:t>
            </a:r>
            <a:r>
              <a:rPr lang="de-CH" sz="2700" dirty="0"/>
              <a:t>, </a:t>
            </a:r>
            <a:endParaRPr lang="de-CH" sz="2700" dirty="0" smtClean="0"/>
          </a:p>
          <a:p>
            <a:r>
              <a:rPr lang="de-CH" sz="2700" dirty="0" smtClean="0"/>
              <a:t>so </a:t>
            </a:r>
            <a:r>
              <a:rPr lang="de-CH" sz="2700" dirty="0"/>
              <a:t>will ich für euch zum HERRN beten!“ </a:t>
            </a:r>
            <a:r>
              <a:rPr lang="de-CH" sz="2700" b="1" dirty="0"/>
              <a:t>(7,1-5)</a:t>
            </a:r>
            <a:endParaRPr lang="de-CH" sz="2700" dirty="0"/>
          </a:p>
        </p:txBody>
      </p:sp>
    </p:spTree>
    <p:extLst>
      <p:ext uri="{BB962C8B-B14F-4D97-AF65-F5344CB8AC3E}">
        <p14:creationId xmlns:p14="http://schemas.microsoft.com/office/powerpoint/2010/main" val="42539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Kapitel 8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463801"/>
            <a:ext cx="1052493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/>
              <a:t>„</a:t>
            </a:r>
            <a:r>
              <a:rPr lang="de-DE" sz="2800" dirty="0"/>
              <a:t>Und es geschah, als Samuel alt geworden war, da setzte er seine </a:t>
            </a:r>
            <a:endParaRPr lang="de-DE" sz="2800" dirty="0" smtClean="0"/>
          </a:p>
          <a:p>
            <a:r>
              <a:rPr lang="de-DE" sz="2800" dirty="0" smtClean="0"/>
              <a:t>Söhne </a:t>
            </a:r>
            <a:r>
              <a:rPr lang="de-DE" sz="2800" dirty="0"/>
              <a:t>als Richter über Israel ein. Sein erstgeborener Sohn hieß Joel </a:t>
            </a:r>
            <a:endParaRPr lang="de-DE" sz="2800" dirty="0" smtClean="0"/>
          </a:p>
          <a:p>
            <a:r>
              <a:rPr lang="de-DE" sz="2800" dirty="0" smtClean="0"/>
              <a:t>und </a:t>
            </a:r>
            <a:r>
              <a:rPr lang="de-DE" sz="2800" dirty="0"/>
              <a:t>der andere Abija; die waren Richter in Beerscheba. Aber seine </a:t>
            </a:r>
            <a:endParaRPr lang="de-DE" sz="2800" dirty="0" smtClean="0"/>
          </a:p>
          <a:p>
            <a:r>
              <a:rPr lang="de-DE" sz="2800" dirty="0" smtClean="0"/>
              <a:t>Söhne </a:t>
            </a:r>
            <a:r>
              <a:rPr lang="de-DE" sz="2800" dirty="0"/>
              <a:t>wandelten nicht in seinen Wegen, sondern gingen auf Gewinn </a:t>
            </a:r>
            <a:endParaRPr lang="de-DE" sz="2800" dirty="0" smtClean="0"/>
          </a:p>
          <a:p>
            <a:r>
              <a:rPr lang="de-DE" sz="2800" dirty="0" smtClean="0"/>
              <a:t>aus </a:t>
            </a:r>
            <a:r>
              <a:rPr lang="de-DE" sz="2800" dirty="0"/>
              <a:t>und nahmen Geschenke und beugten das Recht. Da versammelten </a:t>
            </a:r>
            <a:endParaRPr lang="de-DE" sz="2800" dirty="0" smtClean="0"/>
          </a:p>
          <a:p>
            <a:r>
              <a:rPr lang="de-DE" sz="2800" dirty="0" smtClean="0"/>
              <a:t>sich </a:t>
            </a:r>
            <a:r>
              <a:rPr lang="de-DE" sz="2800" dirty="0"/>
              <a:t>alle Ältesten von Israel und kamen zu Samuel nach Rama; und sie </a:t>
            </a:r>
            <a:endParaRPr lang="de-DE" sz="2800" dirty="0" smtClean="0"/>
          </a:p>
          <a:p>
            <a:r>
              <a:rPr lang="de-DE" sz="2800" dirty="0" smtClean="0"/>
              <a:t>sprachen </a:t>
            </a:r>
            <a:r>
              <a:rPr lang="de-DE" sz="2800" dirty="0"/>
              <a:t>zu ihm: Siehe, du bist alt geworden, und deine Söhne </a:t>
            </a:r>
            <a:endParaRPr lang="de-DE" sz="2800" dirty="0" smtClean="0"/>
          </a:p>
          <a:p>
            <a:r>
              <a:rPr lang="de-DE" sz="2800" dirty="0" smtClean="0"/>
              <a:t>wandeln </a:t>
            </a:r>
            <a:r>
              <a:rPr lang="de-DE" sz="2800" dirty="0"/>
              <a:t>nicht in deinen Wegen; </a:t>
            </a:r>
            <a:r>
              <a:rPr lang="de-DE" sz="2800" b="1" dirty="0"/>
              <a:t>so setze nun einen König über uns, </a:t>
            </a:r>
            <a:endParaRPr lang="de-DE" sz="2800" b="1" dirty="0" smtClean="0"/>
          </a:p>
          <a:p>
            <a:r>
              <a:rPr lang="de-DE" sz="2800" b="1" dirty="0" smtClean="0"/>
              <a:t>der </a:t>
            </a:r>
            <a:r>
              <a:rPr lang="de-DE" sz="2800" b="1" dirty="0"/>
              <a:t>uns richten soll, nach der Weise aller Heidenvölker</a:t>
            </a:r>
            <a:r>
              <a:rPr lang="de-DE" sz="2800" dirty="0"/>
              <a:t>!</a:t>
            </a:r>
            <a:r>
              <a:rPr lang="de-DE" sz="2800" b="1" dirty="0"/>
              <a:t> </a:t>
            </a:r>
            <a:r>
              <a:rPr lang="de-DE" sz="2800" b="1" dirty="0" smtClean="0"/>
              <a:t>(8,1-5)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44444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3480" y="313038"/>
            <a:ext cx="36054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000" b="1" dirty="0" smtClean="0"/>
              <a:t>1.+</a:t>
            </a:r>
            <a:r>
              <a:rPr lang="de-CH" sz="5000" b="1" dirty="0" smtClean="0"/>
              <a:t>2. </a:t>
            </a:r>
            <a:r>
              <a:rPr lang="de-CH" sz="5000" b="1" dirty="0" smtClean="0"/>
              <a:t>Samuel</a:t>
            </a:r>
            <a:endParaRPr lang="de-CH" sz="5000" dirty="0">
              <a:latin typeface="Trebuchet MS" panose="020B0603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3480" y="1549904"/>
            <a:ext cx="46207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400" dirty="0" smtClean="0"/>
              <a:t>Kapitel: 55 | Verse:  1506</a:t>
            </a:r>
          </a:p>
        </p:txBody>
      </p:sp>
    </p:spTree>
    <p:extLst>
      <p:ext uri="{BB962C8B-B14F-4D97-AF65-F5344CB8AC3E}">
        <p14:creationId xmlns:p14="http://schemas.microsoft.com/office/powerpoint/2010/main" val="6111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0187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Anwendung 1 - </a:t>
            </a:r>
            <a:r>
              <a:rPr lang="de-DE" sz="3000" dirty="0" smtClean="0"/>
              <a:t>Mehrmalige </a:t>
            </a:r>
            <a:r>
              <a:rPr lang="de-DE" sz="3000" dirty="0"/>
              <a:t>Warnungen an Eli und sein </a:t>
            </a:r>
            <a:r>
              <a:rPr lang="de-DE" sz="3000" dirty="0" smtClean="0"/>
              <a:t>Haus</a:t>
            </a:r>
            <a:endParaRPr lang="de-CH" sz="3000" dirty="0"/>
          </a:p>
        </p:txBody>
      </p:sp>
      <p:sp>
        <p:nvSpPr>
          <p:cNvPr id="4" name="Textfeld 3"/>
          <p:cNvSpPr txBox="1"/>
          <p:nvPr/>
        </p:nvSpPr>
        <p:spPr>
          <a:xfrm>
            <a:off x="514781" y="1484358"/>
            <a:ext cx="970284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 „Alle Schrift ist von Gott eingegeben und nützlich zur Belehrung, </a:t>
            </a:r>
            <a:endParaRPr lang="de-CH" sz="2800" dirty="0" smtClean="0"/>
          </a:p>
          <a:p>
            <a:r>
              <a:rPr lang="de-CH" sz="2800" dirty="0" smtClean="0"/>
              <a:t>zur </a:t>
            </a:r>
            <a:r>
              <a:rPr lang="de-CH" sz="2800" dirty="0"/>
              <a:t>Überführung, zur Zurechtweisung, zur Erziehung in der </a:t>
            </a:r>
            <a:endParaRPr lang="de-CH" sz="2800" dirty="0" smtClean="0"/>
          </a:p>
          <a:p>
            <a:r>
              <a:rPr lang="de-CH" sz="2800" dirty="0" smtClean="0"/>
              <a:t>Gerechtigkeit</a:t>
            </a:r>
            <a:r>
              <a:rPr lang="de-CH" sz="2800" dirty="0"/>
              <a:t>, damit der Mensch Gottes ganz zubereitet sei, </a:t>
            </a:r>
            <a:endParaRPr lang="de-CH" sz="2800" dirty="0" smtClean="0"/>
          </a:p>
          <a:p>
            <a:r>
              <a:rPr lang="de-CH" sz="2800" dirty="0" smtClean="0"/>
              <a:t>zu </a:t>
            </a:r>
            <a:r>
              <a:rPr lang="de-CH" sz="2800" dirty="0"/>
              <a:t>jedem guten Werk völlig ausgerüstet.“ </a:t>
            </a:r>
            <a:r>
              <a:rPr lang="de-CH" sz="2800" b="1" dirty="0"/>
              <a:t>(2Tim 3,16+17)</a:t>
            </a:r>
            <a:endParaRPr lang="de-CH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514781" y="3559124"/>
            <a:ext cx="11211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„Seid aber Täter des Wortes und nicht bloß Hörer, die sich selbst betrügen.“ </a:t>
            </a:r>
            <a:endParaRPr lang="de-DE" sz="2800" dirty="0" smtClean="0"/>
          </a:p>
          <a:p>
            <a:r>
              <a:rPr lang="de-DE" sz="2800" b="1" dirty="0"/>
              <a:t>	</a:t>
            </a:r>
            <a:r>
              <a:rPr lang="de-DE" sz="2800" b="1" dirty="0" smtClean="0"/>
              <a:t>								(</a:t>
            </a:r>
            <a:r>
              <a:rPr lang="de-DE" sz="2800" b="1" dirty="0"/>
              <a:t>Jak 1,22)</a:t>
            </a:r>
            <a:endParaRPr lang="de-CH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514780" y="4976808"/>
            <a:ext cx="102081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Eli wusste um Gottes Reden und Warnungen. Nur hat sich bei Eli das </a:t>
            </a:r>
            <a:endParaRPr lang="de-DE" sz="2800" dirty="0" smtClean="0"/>
          </a:p>
          <a:p>
            <a:r>
              <a:rPr lang="de-DE" sz="2800" dirty="0" smtClean="0"/>
              <a:t>Gehörte </a:t>
            </a:r>
            <a:r>
              <a:rPr lang="de-DE" sz="2800" dirty="0"/>
              <a:t>nicht mit Glauben verbunden. Er hörte was Gott sagt, </a:t>
            </a:r>
            <a:endParaRPr lang="de-DE" sz="2800" dirty="0" smtClean="0"/>
          </a:p>
          <a:p>
            <a:r>
              <a:rPr lang="de-DE" sz="2800" dirty="0" smtClean="0"/>
              <a:t>liess </a:t>
            </a:r>
            <a:r>
              <a:rPr lang="de-DE" sz="2800" dirty="0"/>
              <a:t>aber keine Taten folgen.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41688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0466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Anwendung 2 – </a:t>
            </a:r>
            <a:r>
              <a:rPr lang="de-DE" sz="3000" dirty="0" smtClean="0"/>
              <a:t>Aberglaube in Verbindung mit der Bundeslade</a:t>
            </a:r>
            <a:endParaRPr lang="de-CH" sz="3000" dirty="0"/>
          </a:p>
        </p:txBody>
      </p:sp>
      <p:sp>
        <p:nvSpPr>
          <p:cNvPr id="4" name="Textfeld 3"/>
          <p:cNvSpPr txBox="1"/>
          <p:nvPr/>
        </p:nvSpPr>
        <p:spPr>
          <a:xfrm>
            <a:off x="514781" y="1484358"/>
            <a:ext cx="116506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„</a:t>
            </a:r>
            <a:r>
              <a:rPr lang="de-CH" sz="2800" dirty="0"/>
              <a:t>Aber der HERR sprach zu Samuel: Schaue nicht auf sein Aussehen, </a:t>
            </a:r>
            <a:endParaRPr lang="de-CH" sz="2800" dirty="0" smtClean="0"/>
          </a:p>
          <a:p>
            <a:r>
              <a:rPr lang="de-CH" sz="2800" dirty="0" smtClean="0"/>
              <a:t>noch </a:t>
            </a:r>
            <a:r>
              <a:rPr lang="de-CH" sz="2800" dirty="0"/>
              <a:t>auf seinen hohen Wuchs, denn ich habe ihn verworfen! Denn [der HERR] </a:t>
            </a:r>
            <a:endParaRPr lang="de-CH" sz="2800" dirty="0" smtClean="0"/>
          </a:p>
          <a:p>
            <a:r>
              <a:rPr lang="de-CH" sz="2800" dirty="0" smtClean="0"/>
              <a:t>sieht </a:t>
            </a:r>
            <a:r>
              <a:rPr lang="de-CH" sz="2800" dirty="0"/>
              <a:t>nicht auf das, worauf der Mensch sieht; denn der Mensch sieht </a:t>
            </a:r>
            <a:endParaRPr lang="de-CH" sz="2800" dirty="0" smtClean="0"/>
          </a:p>
          <a:p>
            <a:r>
              <a:rPr lang="de-CH" sz="2800" dirty="0" smtClean="0"/>
              <a:t>auf </a:t>
            </a:r>
            <a:r>
              <a:rPr lang="de-CH" sz="2800" dirty="0"/>
              <a:t>das, was vor Augen ist, </a:t>
            </a:r>
            <a:r>
              <a:rPr lang="de-CH" sz="2800" b="1" dirty="0"/>
              <a:t>der HERR aber sieht das Herz an</a:t>
            </a:r>
            <a:r>
              <a:rPr lang="de-CH" sz="2800" dirty="0"/>
              <a:t>!“ </a:t>
            </a:r>
            <a:r>
              <a:rPr lang="de-CH" sz="2800" b="1" dirty="0"/>
              <a:t>(16,7)</a:t>
            </a:r>
            <a:endParaRPr lang="de-CH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514781" y="3559124"/>
            <a:ext cx="1062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„Mehr als auf alles andere aber achte auf dein Herz, denn es bestimmt, </a:t>
            </a:r>
            <a:endParaRPr lang="de-CH" sz="2800" dirty="0" smtClean="0"/>
          </a:p>
          <a:p>
            <a:r>
              <a:rPr lang="de-CH" sz="2800" dirty="0" smtClean="0"/>
              <a:t>wie </a:t>
            </a:r>
            <a:r>
              <a:rPr lang="de-CH" sz="2800" dirty="0"/>
              <a:t>du dein Leben führst.“ </a:t>
            </a:r>
            <a:r>
              <a:rPr lang="de-CH" sz="2800" b="1" dirty="0" smtClean="0"/>
              <a:t>(</a:t>
            </a:r>
            <a:r>
              <a:rPr lang="de-CH" sz="2800" b="1" dirty="0"/>
              <a:t>Spr 4,23)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8518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0466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Anwendung 2 – </a:t>
            </a:r>
            <a:r>
              <a:rPr lang="de-DE" sz="3000" dirty="0" smtClean="0"/>
              <a:t>Aberglaube in Verbindung mit der Bundeslade</a:t>
            </a:r>
            <a:endParaRPr lang="de-CH" sz="3000" dirty="0"/>
          </a:p>
        </p:txBody>
      </p:sp>
      <p:sp>
        <p:nvSpPr>
          <p:cNvPr id="4" name="Textfeld 3"/>
          <p:cNvSpPr txBox="1"/>
          <p:nvPr/>
        </p:nvSpPr>
        <p:spPr>
          <a:xfrm>
            <a:off x="514781" y="1484358"/>
            <a:ext cx="105854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Es kommt auf die innere Haltung an, d.h. mit welcher inneren </a:t>
            </a:r>
            <a:endParaRPr lang="de-CH" sz="3000" dirty="0" smtClean="0"/>
          </a:p>
          <a:p>
            <a:r>
              <a:rPr lang="de-CH" sz="3000" dirty="0" smtClean="0"/>
              <a:t>Motivation </a:t>
            </a:r>
            <a:r>
              <a:rPr lang="de-CH" sz="3000" dirty="0"/>
              <a:t>wir die „äusseren“ Dinge tun! Äusserlichkeiten wie </a:t>
            </a:r>
            <a:endParaRPr lang="de-CH" sz="3000" dirty="0" smtClean="0"/>
          </a:p>
          <a:p>
            <a:r>
              <a:rPr lang="de-CH" sz="3000" dirty="0" smtClean="0"/>
              <a:t>Gottesdienstbesuch</a:t>
            </a:r>
            <a:r>
              <a:rPr lang="de-CH" sz="3000" dirty="0"/>
              <a:t>, Bibellesen, Gebet usw. können </a:t>
            </a:r>
            <a:r>
              <a:rPr lang="de-CH" sz="3000" dirty="0" smtClean="0"/>
              <a:t>zwar konstant </a:t>
            </a:r>
          </a:p>
          <a:p>
            <a:r>
              <a:rPr lang="de-CH" sz="3000" dirty="0" smtClean="0"/>
              <a:t>in unserem </a:t>
            </a:r>
            <a:r>
              <a:rPr lang="de-CH" sz="3000" dirty="0"/>
              <a:t>Leben sein, aber unser Herz ist nicht (mehr) mit dabei.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14781" y="4180062"/>
            <a:ext cx="100129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„Aber ich habe gegen dich, dass du deine erste Liebe verlassen </a:t>
            </a:r>
            <a:endParaRPr lang="de-CH" sz="3000" dirty="0" smtClean="0"/>
          </a:p>
          <a:p>
            <a:r>
              <a:rPr lang="de-CH" sz="3000" dirty="0" smtClean="0"/>
              <a:t>hast</a:t>
            </a:r>
            <a:r>
              <a:rPr lang="de-CH" sz="3000" dirty="0"/>
              <a:t>. </a:t>
            </a:r>
            <a:r>
              <a:rPr lang="de-CH" sz="3000" dirty="0" smtClean="0"/>
              <a:t>Bedenke </a:t>
            </a:r>
            <a:r>
              <a:rPr lang="de-CH" sz="3000" dirty="0"/>
              <a:t>nun, wovon du gefallen bist, und tue Buße </a:t>
            </a:r>
            <a:endParaRPr lang="de-CH" sz="3000" dirty="0" smtClean="0"/>
          </a:p>
          <a:p>
            <a:r>
              <a:rPr lang="de-CH" sz="3000" dirty="0" smtClean="0"/>
              <a:t>und </a:t>
            </a:r>
            <a:r>
              <a:rPr lang="de-CH" sz="3000" dirty="0"/>
              <a:t>tue die ersten Werke!“ </a:t>
            </a:r>
            <a:r>
              <a:rPr lang="de-CH" sz="3000" b="1" dirty="0"/>
              <a:t>(Off 2,4+5)</a:t>
            </a:r>
            <a:r>
              <a:rPr lang="de-CH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9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11781" y="4855618"/>
            <a:ext cx="56155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smtClean="0"/>
              <a:t>1.+2</a:t>
            </a:r>
            <a:r>
              <a:rPr lang="de-CH" sz="5500" b="1" dirty="0" smtClean="0"/>
              <a:t>. Samuel Teil 1</a:t>
            </a:r>
            <a:endParaRPr lang="de-CH" sz="5500" b="1" dirty="0"/>
          </a:p>
        </p:txBody>
      </p:sp>
    </p:spTree>
    <p:extLst>
      <p:ext uri="{BB962C8B-B14F-4D97-AF65-F5344CB8AC3E}">
        <p14:creationId xmlns:p14="http://schemas.microsoft.com/office/powerpoint/2010/main" val="30349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848772"/>
            <a:ext cx="8689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Buch der Veränderungen und des Übergangs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2012438"/>
            <a:ext cx="1093632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Die beiden Samuelbücher behandeln grosse </a:t>
            </a:r>
            <a:r>
              <a:rPr lang="de-CH" sz="2800" dirty="0" smtClean="0"/>
              <a:t>Veränderungen in </a:t>
            </a:r>
            <a:r>
              <a:rPr lang="de-CH" sz="2800" dirty="0"/>
              <a:t>der </a:t>
            </a:r>
            <a:endParaRPr lang="de-CH" sz="2800" dirty="0" smtClean="0"/>
          </a:p>
          <a:p>
            <a:r>
              <a:rPr lang="de-CH" sz="2800" dirty="0" smtClean="0"/>
              <a:t>(</a:t>
            </a:r>
            <a:r>
              <a:rPr lang="de-CH" sz="2800" dirty="0"/>
              <a:t>Heils-) Geschichte Israels und die Entstehung des </a:t>
            </a:r>
            <a:r>
              <a:rPr lang="de-CH" sz="2800" dirty="0" smtClean="0"/>
              <a:t>Königshauses </a:t>
            </a:r>
            <a:r>
              <a:rPr lang="de-CH" sz="2800" dirty="0"/>
              <a:t>Davids, </a:t>
            </a:r>
            <a:endParaRPr lang="de-CH" sz="2800" dirty="0" smtClean="0"/>
          </a:p>
          <a:p>
            <a:r>
              <a:rPr lang="de-CH" sz="2800" dirty="0" smtClean="0"/>
              <a:t>an </a:t>
            </a:r>
            <a:r>
              <a:rPr lang="de-CH" sz="2800" dirty="0"/>
              <a:t>dessen Ruhm bis heute erinnert wird. </a:t>
            </a:r>
            <a:r>
              <a:rPr lang="de-CH" sz="2800" dirty="0" smtClean="0"/>
              <a:t>Gottes Verheissung </a:t>
            </a:r>
            <a:r>
              <a:rPr lang="de-CH" sz="2800" dirty="0"/>
              <a:t>an Abraham </a:t>
            </a:r>
            <a:endParaRPr lang="de-CH" sz="2800" dirty="0" smtClean="0"/>
          </a:p>
          <a:p>
            <a:r>
              <a:rPr lang="de-CH" sz="2800" dirty="0" smtClean="0"/>
              <a:t>findet </a:t>
            </a:r>
            <a:r>
              <a:rPr lang="de-CH" sz="2800" dirty="0"/>
              <a:t>in dieser Zeit seine Erfüllung:</a:t>
            </a:r>
          </a:p>
          <a:p>
            <a:r>
              <a:rPr lang="de-CH" sz="2800" dirty="0"/>
              <a:t> </a:t>
            </a:r>
          </a:p>
          <a:p>
            <a:r>
              <a:rPr lang="de-CH" sz="2800" dirty="0"/>
              <a:t>"Darum sollst du nicht mehr Abram heißen, sondern Abraham soll dein </a:t>
            </a:r>
            <a:endParaRPr lang="de-CH" sz="2800" dirty="0" smtClean="0"/>
          </a:p>
          <a:p>
            <a:r>
              <a:rPr lang="de-CH" sz="2800" dirty="0" smtClean="0"/>
              <a:t>Name </a:t>
            </a:r>
            <a:r>
              <a:rPr lang="de-CH" sz="2800" dirty="0"/>
              <a:t>sein; denn ich habe dich zum Vater vieler Völker gemacht. Und ich </a:t>
            </a:r>
            <a:endParaRPr lang="de-CH" sz="2800" dirty="0" smtClean="0"/>
          </a:p>
          <a:p>
            <a:r>
              <a:rPr lang="de-CH" sz="2800" dirty="0" smtClean="0"/>
              <a:t>will </a:t>
            </a:r>
            <a:r>
              <a:rPr lang="de-CH" sz="2800" dirty="0"/>
              <a:t>dich sehr, sehr fruchtbar machen und will dich zu Völkern machen; </a:t>
            </a:r>
            <a:endParaRPr lang="de-CH" sz="2800" dirty="0" smtClean="0"/>
          </a:p>
          <a:p>
            <a:r>
              <a:rPr lang="de-CH" sz="2800" dirty="0" smtClean="0"/>
              <a:t>auch </a:t>
            </a:r>
            <a:r>
              <a:rPr lang="de-CH" sz="2800" dirty="0"/>
              <a:t>Könige sollen von dir herkommen." </a:t>
            </a:r>
            <a:r>
              <a:rPr lang="de-CH" sz="2800" b="1" dirty="0"/>
              <a:t>(Gen 17,5+6)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51312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848772"/>
            <a:ext cx="5340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Leiterschaftsformen Israels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2012438"/>
            <a:ext cx="102352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/>
              <a:t>2111 bis 1750 v. Chr. (Abraham – Joseph: 361 Jahre)</a:t>
            </a:r>
            <a:endParaRPr lang="de-CH" sz="2800" dirty="0"/>
          </a:p>
          <a:p>
            <a:r>
              <a:rPr lang="de-CH" sz="2800" dirty="0"/>
              <a:t>Leiterschaft durch die Patriarchen: Abraham, Isaak, Jakob und </a:t>
            </a:r>
            <a:r>
              <a:rPr lang="de-CH" sz="2800" dirty="0" smtClean="0"/>
              <a:t>Joseph</a:t>
            </a:r>
            <a:endParaRPr lang="de-CH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536046" y="3109004"/>
            <a:ext cx="73997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/>
              <a:t>1606 bis 1096 v. Chr. (Mose – Samuel: 510 Jahre)</a:t>
            </a:r>
            <a:endParaRPr lang="de-CH" sz="2800" dirty="0"/>
          </a:p>
          <a:p>
            <a:r>
              <a:rPr lang="de-CH" sz="2800" dirty="0"/>
              <a:t>Leiterschaft durch Propheten und </a:t>
            </a:r>
            <a:r>
              <a:rPr lang="de-CH" sz="2800" dirty="0" smtClean="0"/>
              <a:t>Richter</a:t>
            </a:r>
            <a:endParaRPr lang="de-CH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539591" y="4222582"/>
            <a:ext cx="64522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/>
              <a:t>1096 bis 586 v. Chr. (Königszeit: 510 Jahre)</a:t>
            </a:r>
            <a:endParaRPr lang="de-CH" sz="2800" dirty="0"/>
          </a:p>
          <a:p>
            <a:r>
              <a:rPr lang="de-CH" sz="2800" dirty="0"/>
              <a:t>Leiterschaft durch Könige: Saul bis Zedekia.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38883" y="5280871"/>
            <a:ext cx="10969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/>
              <a:t>536 bis zur Zeit Jesu </a:t>
            </a:r>
            <a:endParaRPr lang="de-CH" sz="2800" dirty="0"/>
          </a:p>
          <a:p>
            <a:r>
              <a:rPr lang="de-CH" sz="2800" dirty="0"/>
              <a:t>Leiterschaft durch Hohepriester: </a:t>
            </a:r>
            <a:r>
              <a:rPr lang="de-CH" sz="2400" dirty="0" smtClean="0"/>
              <a:t>Josua </a:t>
            </a:r>
            <a:r>
              <a:rPr lang="de-CH" sz="2400" dirty="0"/>
              <a:t>bis Hannas und Kaiphas (Sanhedrin 70+1).</a:t>
            </a:r>
          </a:p>
        </p:txBody>
      </p:sp>
    </p:spTree>
    <p:extLst>
      <p:ext uri="{BB962C8B-B14F-4D97-AF65-F5344CB8AC3E}">
        <p14:creationId xmlns:p14="http://schemas.microsoft.com/office/powerpoint/2010/main" val="196856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04" y="370013"/>
            <a:ext cx="7860875" cy="61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Kapitel 1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01256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"Und es war ein Mann aus Ramataim-Zophim, vom Bergland Ephraim, der </a:t>
            </a:r>
            <a:endParaRPr lang="de-CH" sz="2800" dirty="0" smtClean="0"/>
          </a:p>
          <a:p>
            <a:r>
              <a:rPr lang="de-CH" sz="2800" dirty="0" smtClean="0"/>
              <a:t>hieß </a:t>
            </a:r>
            <a:r>
              <a:rPr lang="de-CH" sz="2800" dirty="0"/>
              <a:t>Elkana, ein Sohn Jerochams, des Sohnes Elihus, des Sohnes Tohus, </a:t>
            </a:r>
            <a:endParaRPr lang="de-CH" sz="2800" dirty="0" smtClean="0"/>
          </a:p>
          <a:p>
            <a:r>
              <a:rPr lang="de-CH" sz="2800" dirty="0" smtClean="0"/>
              <a:t>des </a:t>
            </a:r>
            <a:r>
              <a:rPr lang="de-CH" sz="2800" dirty="0"/>
              <a:t>Sohnes Zuphs, eines Ephratiters. Er hatte aber zwei Frauen, </a:t>
            </a:r>
            <a:endParaRPr lang="de-CH" sz="2800" dirty="0" smtClean="0"/>
          </a:p>
          <a:p>
            <a:r>
              <a:rPr lang="de-CH" sz="2800" dirty="0" smtClean="0"/>
              <a:t>die </a:t>
            </a:r>
            <a:r>
              <a:rPr lang="de-CH" sz="2800" dirty="0"/>
              <a:t>eine hieß Hanna, die andere Peninna. Peninna aber hatte Kinder, </a:t>
            </a:r>
            <a:endParaRPr lang="de-CH" sz="2800" dirty="0" smtClean="0"/>
          </a:p>
          <a:p>
            <a:r>
              <a:rPr lang="de-CH" sz="2800" dirty="0" smtClean="0"/>
              <a:t>und </a:t>
            </a:r>
            <a:r>
              <a:rPr lang="de-CH" sz="2800" dirty="0"/>
              <a:t>Hanna hatte keine Kinder. </a:t>
            </a:r>
            <a:r>
              <a:rPr lang="de-CH" sz="2800" u="sng" dirty="0"/>
              <a:t>3</a:t>
            </a:r>
            <a:r>
              <a:rPr lang="de-CH" sz="2800" dirty="0"/>
              <a:t> Dieser Mann nun ging Jahr für Jahr </a:t>
            </a:r>
            <a:endParaRPr lang="de-CH" sz="2800" dirty="0" smtClean="0"/>
          </a:p>
          <a:p>
            <a:r>
              <a:rPr lang="de-CH" sz="2800" dirty="0" smtClean="0"/>
              <a:t>hinauf </a:t>
            </a:r>
            <a:r>
              <a:rPr lang="de-CH" sz="2800" dirty="0"/>
              <a:t>aus seiner Stadt, um den HERRN der Heerscharen anzubeten </a:t>
            </a:r>
            <a:endParaRPr lang="de-CH" sz="2800" dirty="0" smtClean="0"/>
          </a:p>
          <a:p>
            <a:r>
              <a:rPr lang="de-CH" sz="2800" dirty="0" smtClean="0"/>
              <a:t>und </a:t>
            </a:r>
            <a:r>
              <a:rPr lang="de-CH" sz="2800" dirty="0"/>
              <a:t>ihm zu opfern in Silo. Dort aber waren Hophni und Pinehas, die </a:t>
            </a:r>
            <a:endParaRPr lang="de-CH" sz="2800" dirty="0" smtClean="0"/>
          </a:p>
          <a:p>
            <a:r>
              <a:rPr lang="de-CH" sz="2800" dirty="0" smtClean="0"/>
              <a:t>beiden </a:t>
            </a:r>
            <a:r>
              <a:rPr lang="de-CH" sz="2800" dirty="0"/>
              <a:t>Söhne Elis, Priester des HERRN." </a:t>
            </a:r>
            <a:r>
              <a:rPr lang="de-CH" sz="2800" b="1" dirty="0"/>
              <a:t>(1Sam 1,1-3)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1987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325533"/>
              </p:ext>
            </p:extLst>
          </p:nvPr>
        </p:nvGraphicFramePr>
        <p:xfrm>
          <a:off x="1216365" y="501207"/>
          <a:ext cx="9735170" cy="60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Image" r:id="rId3" imgW="4641840" imgH="2898360" progId="Photoshop.Image.55">
                  <p:embed/>
                </p:oleObj>
              </mc:Choice>
              <mc:Fallback>
                <p:oleObj name="Image" r:id="rId3" imgW="4641840" imgH="2898360" progId="Photoshop.Image.5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6365" y="501207"/>
                        <a:ext cx="9735170" cy="6079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16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499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Samuel - Grundsätzliches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41817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2800" dirty="0" smtClean="0"/>
              <a:t>- Samuel </a:t>
            </a:r>
            <a:r>
              <a:rPr lang="de-CH" sz="2800" dirty="0"/>
              <a:t>war ein </a:t>
            </a:r>
            <a:r>
              <a:rPr lang="de-CH" sz="2800" dirty="0" err="1"/>
              <a:t>Nasiräer</a:t>
            </a:r>
            <a:r>
              <a:rPr lang="de-CH" sz="2800" dirty="0"/>
              <a:t> (dem Herrn geweiht</a:t>
            </a:r>
            <a:r>
              <a:rPr lang="de-CH" sz="2800" dirty="0" smtClean="0"/>
              <a:t>)</a:t>
            </a:r>
          </a:p>
          <a:p>
            <a:pPr lvl="0"/>
            <a:endParaRPr lang="de-CH" sz="1200" dirty="0"/>
          </a:p>
          <a:p>
            <a:pPr lvl="0"/>
            <a:r>
              <a:rPr lang="de-CH" sz="2800" dirty="0" smtClean="0"/>
              <a:t>- Samuel </a:t>
            </a:r>
            <a:r>
              <a:rPr lang="de-CH" sz="2800" dirty="0"/>
              <a:t>wuchs mehrheitlich in der Stiftshütte </a:t>
            </a:r>
            <a:r>
              <a:rPr lang="de-CH" sz="2800" dirty="0" smtClean="0"/>
              <a:t>auf</a:t>
            </a:r>
          </a:p>
          <a:p>
            <a:pPr lvl="0"/>
            <a:endParaRPr lang="de-CH" sz="1200" dirty="0"/>
          </a:p>
          <a:p>
            <a:pPr lvl="0"/>
            <a:r>
              <a:rPr lang="de-CH" sz="2800" dirty="0" smtClean="0"/>
              <a:t>- Samuel </a:t>
            </a:r>
            <a:r>
              <a:rPr lang="de-CH" sz="2800" dirty="0"/>
              <a:t>lernte schon als "Knabe", auf die Stimme des Herrn zu hören </a:t>
            </a:r>
          </a:p>
          <a:p>
            <a:r>
              <a:rPr lang="de-CH" sz="2800" dirty="0" smtClean="0"/>
              <a:t>  (</a:t>
            </a:r>
            <a:r>
              <a:rPr lang="de-CH" sz="2800" dirty="0"/>
              <a:t>Prophet: Gerichtsankündigung über das Haus Eli</a:t>
            </a:r>
            <a:r>
              <a:rPr lang="de-CH" sz="2800" dirty="0" smtClean="0"/>
              <a:t>)</a:t>
            </a:r>
          </a:p>
          <a:p>
            <a:endParaRPr lang="de-CH" sz="1200" dirty="0"/>
          </a:p>
          <a:p>
            <a:pPr lvl="0"/>
            <a:r>
              <a:rPr lang="de-CH" sz="2800" dirty="0" smtClean="0"/>
              <a:t>- Samuel </a:t>
            </a:r>
            <a:r>
              <a:rPr lang="de-CH" sz="2800" dirty="0"/>
              <a:t>war wie ein zweiter </a:t>
            </a:r>
            <a:r>
              <a:rPr lang="de-CH" sz="2800" dirty="0" smtClean="0"/>
              <a:t>Mose</a:t>
            </a:r>
          </a:p>
          <a:p>
            <a:pPr lvl="0"/>
            <a:endParaRPr lang="de-CH" sz="1200" dirty="0"/>
          </a:p>
          <a:p>
            <a:pPr lvl="0"/>
            <a:r>
              <a:rPr lang="de-CH" sz="2800" dirty="0" smtClean="0"/>
              <a:t>- Samuel </a:t>
            </a:r>
            <a:r>
              <a:rPr lang="de-CH" sz="2800" dirty="0"/>
              <a:t>war ein nationaler Leiter (Mose, David</a:t>
            </a:r>
            <a:r>
              <a:rPr lang="de-CH" sz="2800" dirty="0" smtClean="0"/>
              <a:t>)</a:t>
            </a:r>
          </a:p>
          <a:p>
            <a:pPr lvl="0"/>
            <a:endParaRPr lang="de-CH" sz="1200" dirty="0" smtClean="0"/>
          </a:p>
          <a:p>
            <a:pPr lvl="0"/>
            <a:r>
              <a:rPr lang="de-CH" sz="2800" dirty="0" smtClean="0"/>
              <a:t>- Samuel </a:t>
            </a:r>
            <a:r>
              <a:rPr lang="de-CH" sz="2800" dirty="0"/>
              <a:t>war Richter (Erlöser), Priester und Prophet</a:t>
            </a:r>
          </a:p>
        </p:txBody>
      </p:sp>
    </p:spTree>
    <p:extLst>
      <p:ext uri="{BB962C8B-B14F-4D97-AF65-F5344CB8AC3E}">
        <p14:creationId xmlns:p14="http://schemas.microsoft.com/office/powerpoint/2010/main" val="2903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/>
              <a:t>Kapitel 2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37763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"</a:t>
            </a:r>
            <a:r>
              <a:rPr lang="de-DE" sz="2800" dirty="0"/>
              <a:t>Die Widersacher des HERRN werden zerschmettert werden; </a:t>
            </a:r>
            <a:endParaRPr lang="de-DE" sz="2800" dirty="0" smtClean="0"/>
          </a:p>
          <a:p>
            <a:r>
              <a:rPr lang="de-DE" sz="2800" dirty="0" smtClean="0"/>
              <a:t>er </a:t>
            </a:r>
            <a:r>
              <a:rPr lang="de-DE" sz="2800" dirty="0"/>
              <a:t>wird über sie donnern im Himmel. Der HERR wird die Enden </a:t>
            </a:r>
            <a:endParaRPr lang="de-DE" sz="2800" dirty="0" smtClean="0"/>
          </a:p>
          <a:p>
            <a:r>
              <a:rPr lang="de-DE" sz="2800" dirty="0" smtClean="0"/>
              <a:t>der </a:t>
            </a:r>
            <a:r>
              <a:rPr lang="de-DE" sz="2800" dirty="0"/>
              <a:t>Erde richten und wird seinem König Macht verleihen und </a:t>
            </a:r>
            <a:endParaRPr lang="de-DE" sz="2800" dirty="0" smtClean="0"/>
          </a:p>
          <a:p>
            <a:r>
              <a:rPr lang="de-DE" sz="2800" dirty="0" smtClean="0"/>
              <a:t>das </a:t>
            </a:r>
            <a:r>
              <a:rPr lang="de-DE" sz="2800" dirty="0"/>
              <a:t>Horn seines Gesalbten (Messias) erhöhen!</a:t>
            </a:r>
            <a:r>
              <a:rPr lang="de-CH" sz="2800" dirty="0"/>
              <a:t>" </a:t>
            </a:r>
            <a:r>
              <a:rPr lang="de-CH" sz="2800" b="1" dirty="0"/>
              <a:t>(2,10)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056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1562</Words>
  <Application>Microsoft Office PowerPoint</Application>
  <PresentationFormat>Breitbild</PresentationFormat>
  <Paragraphs>158</Paragraphs>
  <Slides>23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Trebuchet MS</vt:lpstr>
      <vt:lpstr>Office Theme</vt:lpstr>
      <vt:lpstr>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</dc:creator>
  <cp:lastModifiedBy>Reinhard</cp:lastModifiedBy>
  <cp:revision>95</cp:revision>
  <dcterms:created xsi:type="dcterms:W3CDTF">2018-05-19T05:14:58Z</dcterms:created>
  <dcterms:modified xsi:type="dcterms:W3CDTF">2019-12-01T06:59:09Z</dcterms:modified>
</cp:coreProperties>
</file>