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287" r:id="rId4"/>
    <p:sldId id="311" r:id="rId5"/>
    <p:sldId id="315" r:id="rId6"/>
    <p:sldId id="329" r:id="rId7"/>
    <p:sldId id="330" r:id="rId8"/>
    <p:sldId id="317" r:id="rId9"/>
    <p:sldId id="316" r:id="rId10"/>
    <p:sldId id="319" r:id="rId11"/>
    <p:sldId id="318" r:id="rId12"/>
    <p:sldId id="320" r:id="rId13"/>
    <p:sldId id="331" r:id="rId14"/>
    <p:sldId id="332" r:id="rId15"/>
    <p:sldId id="333" r:id="rId16"/>
    <p:sldId id="337" r:id="rId17"/>
    <p:sldId id="338" r:id="rId18"/>
    <p:sldId id="321" r:id="rId19"/>
    <p:sldId id="339" r:id="rId20"/>
    <p:sldId id="322" r:id="rId21"/>
    <p:sldId id="340" r:id="rId22"/>
    <p:sldId id="324" r:id="rId23"/>
    <p:sldId id="342" r:id="rId24"/>
    <p:sldId id="325" r:id="rId25"/>
    <p:sldId id="326" r:id="rId26"/>
    <p:sldId id="327" r:id="rId27"/>
    <p:sldId id="341" r:id="rId28"/>
    <p:sldId id="328" r:id="rId29"/>
    <p:sldId id="310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2" y="3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21.11.2021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21.11.2021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11781" y="4855618"/>
            <a:ext cx="43299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Sacharja Teil 1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67574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Erste Predigt – Aufruf zur Umkehr (1,1-6) 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392232"/>
            <a:ext cx="100914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"Eure Väter, wo sind sie? Und die Propheten, leben sie ewig? </a:t>
            </a:r>
          </a:p>
          <a:p>
            <a:r>
              <a:rPr lang="de-CH" sz="3000" dirty="0"/>
              <a:t>6 Doch meine Worte und meine Vorhaben, die ich meinen </a:t>
            </a:r>
          </a:p>
          <a:p>
            <a:r>
              <a:rPr lang="de-CH" sz="3000" dirty="0"/>
              <a:t>Knechten, den Propheten, gebot, haben sie eure Väter nicht </a:t>
            </a:r>
          </a:p>
          <a:p>
            <a:r>
              <a:rPr lang="de-CH" sz="3000" dirty="0"/>
              <a:t>erreicht? Und sie kehrten um und sagten: Wie der HERR der </a:t>
            </a:r>
          </a:p>
          <a:p>
            <a:r>
              <a:rPr lang="de-CH" sz="3000" dirty="0"/>
              <a:t>Heerscharen  vorhatte, nach unseren Wegen und nach unseren </a:t>
            </a:r>
          </a:p>
          <a:p>
            <a:r>
              <a:rPr lang="de-CH" sz="3000" dirty="0"/>
              <a:t>Taten an uns zu handeln, so hat er mit uns gehandelt. "</a:t>
            </a:r>
            <a:r>
              <a:rPr lang="de-CH" sz="3000" b="1" dirty="0"/>
              <a:t> (1,1-6)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202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75360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Zweite Predigt – Acht Nachtgesichte (1,7-6,15)</a:t>
            </a:r>
          </a:p>
          <a:p>
            <a:endParaRPr lang="de-DE" sz="1000" b="1" dirty="0"/>
          </a:p>
          <a:p>
            <a:r>
              <a:rPr lang="de-DE" sz="3000" b="1" dirty="0"/>
              <a:t>Eine Nacht zum Erinnern: Der 15. Februar 519 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2330493"/>
            <a:ext cx="935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Am 24. Tag, im elften Monat, das ist der Monat </a:t>
            </a:r>
            <a:r>
              <a:rPr lang="de-DE" sz="3000" dirty="0" err="1"/>
              <a:t>Schebat</a:t>
            </a:r>
            <a:r>
              <a:rPr lang="de-DE" sz="3000" dirty="0"/>
              <a:t>, </a:t>
            </a:r>
          </a:p>
          <a:p>
            <a:r>
              <a:rPr lang="de-DE" sz="3000" dirty="0"/>
              <a:t>im zweiten Jahr des Darius, geschah das Wort des HERRN </a:t>
            </a:r>
          </a:p>
          <a:p>
            <a:r>
              <a:rPr lang="de-DE" sz="3000" dirty="0"/>
              <a:t>zum Propheten Sacharja, dem Sohn Berechjas, des Sohnes </a:t>
            </a:r>
          </a:p>
          <a:p>
            <a:r>
              <a:rPr lang="de-DE" sz="3000" dirty="0" err="1"/>
              <a:t>Iddos</a:t>
            </a:r>
            <a:r>
              <a:rPr lang="de-DE" sz="3000" dirty="0"/>
              <a:t>: 8 Ich schaute des Nachts, und siehe, … (1,7)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0994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4668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Erste Vision (1,7-17)</a:t>
            </a:r>
          </a:p>
          <a:p>
            <a:r>
              <a:rPr lang="de-CH" sz="3000" dirty="0"/>
              <a:t>Pferde durchziehen die Erde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8FBF6E-4D46-491A-929B-755A3CC2B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05" y="0"/>
            <a:ext cx="4982996" cy="2802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93FD94D-3866-4E8A-B692-CABDEC98C942}"/>
              </a:ext>
            </a:extLst>
          </p:cNvPr>
          <p:cNvSpPr txBox="1"/>
          <p:nvPr/>
        </p:nvSpPr>
        <p:spPr>
          <a:xfrm>
            <a:off x="452806" y="2900270"/>
            <a:ext cx="763644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Ich schaute des Nachts, und siehe, ein </a:t>
            </a:r>
          </a:p>
          <a:p>
            <a:r>
              <a:rPr lang="de-DE" sz="3000" dirty="0"/>
              <a:t>Mann, der auf einem roten Pferd ritt! Und </a:t>
            </a:r>
          </a:p>
          <a:p>
            <a:r>
              <a:rPr lang="de-DE" sz="3000" dirty="0"/>
              <a:t>er hielt zwischen den Myrten, die im Talgrund </a:t>
            </a:r>
          </a:p>
          <a:p>
            <a:r>
              <a:rPr lang="de-DE" sz="3000" dirty="0"/>
              <a:t>waren, und hinter ihm waren rote, hellrote und </a:t>
            </a:r>
          </a:p>
          <a:p>
            <a:r>
              <a:rPr lang="de-DE" sz="3000" dirty="0"/>
              <a:t>weiße Pferde., … 1,8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2309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4668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Erste Vision (1,7-17)</a:t>
            </a:r>
          </a:p>
          <a:p>
            <a:r>
              <a:rPr lang="de-CH" sz="3000" dirty="0"/>
              <a:t>Pferde durchziehen die Erde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8FBF6E-4D46-491A-929B-755A3CC2B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05" y="0"/>
            <a:ext cx="4982996" cy="2802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93FD94D-3866-4E8A-B692-CABDEC98C942}"/>
              </a:ext>
            </a:extLst>
          </p:cNvPr>
          <p:cNvSpPr txBox="1"/>
          <p:nvPr/>
        </p:nvSpPr>
        <p:spPr>
          <a:xfrm>
            <a:off x="452806" y="2900270"/>
            <a:ext cx="7455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ich sagte: Was ⟨bedeuten⟩ diese, </a:t>
            </a:r>
          </a:p>
          <a:p>
            <a:r>
              <a:rPr lang="de-DE" sz="3000" dirty="0"/>
              <a:t>mein Herr? Und der Engel, der mit mir redete, </a:t>
            </a:r>
          </a:p>
          <a:p>
            <a:r>
              <a:rPr lang="de-DE" sz="3000" dirty="0"/>
              <a:t>sprach zu mir: Ich selbst will dir zeigen, </a:t>
            </a:r>
          </a:p>
          <a:p>
            <a:r>
              <a:rPr lang="de-DE" sz="3000" dirty="0"/>
              <a:t>wer diese sind." (1,9)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7277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4668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Erste Vision (1,7-17)</a:t>
            </a:r>
          </a:p>
          <a:p>
            <a:r>
              <a:rPr lang="de-CH" sz="3000" dirty="0"/>
              <a:t>Pferde durchziehen die Erde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8FBF6E-4D46-491A-929B-755A3CC2B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05" y="0"/>
            <a:ext cx="4982996" cy="2802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93FD94D-3866-4E8A-B692-CABDEC98C942}"/>
              </a:ext>
            </a:extLst>
          </p:cNvPr>
          <p:cNvSpPr txBox="1"/>
          <p:nvPr/>
        </p:nvSpPr>
        <p:spPr>
          <a:xfrm>
            <a:off x="452806" y="2013435"/>
            <a:ext cx="814146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der Mann, der zwischen den </a:t>
            </a:r>
          </a:p>
          <a:p>
            <a:r>
              <a:rPr lang="de-DE" sz="3000" dirty="0"/>
              <a:t>Myrten hielt, antwortete und sprach: Das </a:t>
            </a:r>
          </a:p>
          <a:p>
            <a:r>
              <a:rPr lang="de-DE" sz="3000" dirty="0"/>
              <a:t>sind die, welche der HERR ausgesandt hat, </a:t>
            </a:r>
          </a:p>
          <a:p>
            <a:r>
              <a:rPr lang="de-DE" sz="3000" dirty="0"/>
              <a:t>auf Erden umherzuziehen. 11 Und sie antworteten </a:t>
            </a:r>
          </a:p>
          <a:p>
            <a:r>
              <a:rPr lang="de-DE" sz="3000" dirty="0"/>
              <a:t>dem Engel des HERRN, der zwischen den Myrten </a:t>
            </a:r>
          </a:p>
          <a:p>
            <a:r>
              <a:rPr lang="de-DE" sz="3000" dirty="0"/>
              <a:t>hielt, und sprachen: Wir sind auf Erden </a:t>
            </a:r>
          </a:p>
          <a:p>
            <a:r>
              <a:rPr lang="de-DE" sz="3000" dirty="0"/>
              <a:t>umhergezogen, und siehe, die ganze Erde sitzt still </a:t>
            </a:r>
          </a:p>
          <a:p>
            <a:r>
              <a:rPr lang="de-DE" sz="3000" dirty="0"/>
              <a:t>und verhält sich ruhig." 1,10-11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8577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4668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Erste Vision (1,7-17)</a:t>
            </a:r>
          </a:p>
          <a:p>
            <a:r>
              <a:rPr lang="de-CH" sz="3000" dirty="0"/>
              <a:t>Pferde durchziehen die Erde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8FBF6E-4D46-491A-929B-755A3CC2B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05" y="0"/>
            <a:ext cx="4982996" cy="2802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93FD94D-3866-4E8A-B692-CABDEC98C942}"/>
              </a:ext>
            </a:extLst>
          </p:cNvPr>
          <p:cNvSpPr txBox="1"/>
          <p:nvPr/>
        </p:nvSpPr>
        <p:spPr>
          <a:xfrm>
            <a:off x="452806" y="2155880"/>
            <a:ext cx="747865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Aber der Engel des HERRN antwortete </a:t>
            </a:r>
          </a:p>
          <a:p>
            <a:r>
              <a:rPr lang="de-DE" sz="3000" dirty="0"/>
              <a:t>und sprach: HERR der Heerscharen, wie </a:t>
            </a:r>
          </a:p>
          <a:p>
            <a:r>
              <a:rPr lang="de-DE" sz="3000" dirty="0"/>
              <a:t>lange willst du dich nicht über Jerusalem und </a:t>
            </a:r>
          </a:p>
          <a:p>
            <a:r>
              <a:rPr lang="de-DE" sz="3000" dirty="0"/>
              <a:t>die Städte Judas erbarmen, die du verwünscht </a:t>
            </a:r>
          </a:p>
          <a:p>
            <a:r>
              <a:rPr lang="de-DE" sz="3000" dirty="0"/>
              <a:t>hast diese siebzig Jahre?" 1,12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7473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4668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Erste Vision (1,7-17)</a:t>
            </a:r>
          </a:p>
          <a:p>
            <a:r>
              <a:rPr lang="de-CH" sz="3000" dirty="0"/>
              <a:t>Pferde durchziehen die Erde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8FBF6E-4D46-491A-929B-755A3CC2B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05" y="0"/>
            <a:ext cx="4982996" cy="2802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93FD94D-3866-4E8A-B692-CABDEC98C942}"/>
              </a:ext>
            </a:extLst>
          </p:cNvPr>
          <p:cNvSpPr txBox="1"/>
          <p:nvPr/>
        </p:nvSpPr>
        <p:spPr>
          <a:xfrm>
            <a:off x="452806" y="1696380"/>
            <a:ext cx="83506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der HERR antwortete dem Engel, </a:t>
            </a:r>
          </a:p>
          <a:p>
            <a:r>
              <a:rPr lang="de-DE" sz="3000" dirty="0"/>
              <a:t>der mit mir redete, gütige Worte, </a:t>
            </a:r>
          </a:p>
          <a:p>
            <a:r>
              <a:rPr lang="de-DE" sz="3000" dirty="0"/>
              <a:t>tröstliche Worte. 14 Und der Engel, der </a:t>
            </a:r>
          </a:p>
          <a:p>
            <a:r>
              <a:rPr lang="de-DE" sz="3000" dirty="0"/>
              <a:t>mit mir redete, sprach zu mir: Rufe aus: So spricht </a:t>
            </a:r>
          </a:p>
          <a:p>
            <a:r>
              <a:rPr lang="de-DE" sz="3000" dirty="0"/>
              <a:t>der HERR der Heerscharen: Ich eifere mit großem </a:t>
            </a:r>
          </a:p>
          <a:p>
            <a:r>
              <a:rPr lang="de-DE" sz="3000" dirty="0"/>
              <a:t>Eifer für Jerusalem und für Zion, 15 und mit großem </a:t>
            </a:r>
          </a:p>
          <a:p>
            <a:r>
              <a:rPr lang="de-DE" sz="3000" dirty="0"/>
              <a:t>Zorn zürne ich über die sicheren Nationen. Sie, </a:t>
            </a:r>
          </a:p>
          <a:p>
            <a:r>
              <a:rPr lang="de-DE" sz="3000" dirty="0"/>
              <a:t>nämlich als ich ⟨nur⟩ wenig zürnte, ⟨da⟩ haben sie </a:t>
            </a:r>
          </a:p>
          <a:p>
            <a:r>
              <a:rPr lang="de-DE" sz="3000" dirty="0"/>
              <a:t>dem Unheil nachgeholfen.</a:t>
            </a:r>
            <a:r>
              <a:rPr lang="de-CH" sz="3000" dirty="0"/>
              <a:t>"</a:t>
            </a:r>
            <a:r>
              <a:rPr lang="de-DE" sz="3000" dirty="0"/>
              <a:t> 1,13-15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1559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4668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Erste Vision (1,7-17)</a:t>
            </a:r>
          </a:p>
          <a:p>
            <a:r>
              <a:rPr lang="de-CH" sz="3000" dirty="0"/>
              <a:t>Pferde durchziehen die Erde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8FBF6E-4D46-491A-929B-755A3CC2B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05" y="0"/>
            <a:ext cx="4982996" cy="28029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93FD94D-3866-4E8A-B692-CABDEC98C942}"/>
              </a:ext>
            </a:extLst>
          </p:cNvPr>
          <p:cNvSpPr txBox="1"/>
          <p:nvPr/>
        </p:nvSpPr>
        <p:spPr>
          <a:xfrm>
            <a:off x="452806" y="1696380"/>
            <a:ext cx="789107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Darum, so spricht der HERR: Ich habe </a:t>
            </a:r>
          </a:p>
          <a:p>
            <a:r>
              <a:rPr lang="de-DE" sz="3000" dirty="0"/>
              <a:t>mich Jerusalem in Erbarmen wieder </a:t>
            </a:r>
          </a:p>
          <a:p>
            <a:r>
              <a:rPr lang="de-DE" sz="3000" dirty="0"/>
              <a:t>zugewandt. Mein Haus soll darin gebaut </a:t>
            </a:r>
          </a:p>
          <a:p>
            <a:r>
              <a:rPr lang="de-DE" sz="3000" dirty="0"/>
              <a:t>werden, spricht der HERR der Heerscharen, und </a:t>
            </a:r>
          </a:p>
          <a:p>
            <a:r>
              <a:rPr lang="de-DE" sz="3000" dirty="0"/>
              <a:t>die Messschnur soll über Jerusalem ausgespannt </a:t>
            </a:r>
          </a:p>
          <a:p>
            <a:r>
              <a:rPr lang="de-DE" sz="3000" dirty="0"/>
              <a:t>werden. 17 Rufe weiter aus: So spricht der HERR </a:t>
            </a:r>
          </a:p>
          <a:p>
            <a:r>
              <a:rPr lang="de-DE" sz="3000" dirty="0"/>
              <a:t>der Heerscharen: Meine Städte sollen noch </a:t>
            </a:r>
          </a:p>
          <a:p>
            <a:r>
              <a:rPr lang="de-DE" sz="3000" dirty="0"/>
              <a:t>überfließen von Gutem; und der HERR wird Zion </a:t>
            </a:r>
          </a:p>
          <a:p>
            <a:r>
              <a:rPr lang="de-DE" sz="3000" dirty="0"/>
              <a:t>noch trösten und Jerusalem noch erwählen.</a:t>
            </a:r>
            <a:r>
              <a:rPr lang="de-CH" sz="3000" dirty="0"/>
              <a:t>"</a:t>
            </a:r>
            <a:r>
              <a:rPr lang="de-DE" sz="3000" dirty="0"/>
              <a:t> </a:t>
            </a:r>
          </a:p>
          <a:p>
            <a:r>
              <a:rPr lang="de-DE" sz="3000" dirty="0"/>
              <a:t>						1,16-17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370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5582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Zweite Vision (2,1-4)</a:t>
            </a:r>
          </a:p>
          <a:p>
            <a:r>
              <a:rPr lang="de-CH" sz="3000" dirty="0"/>
              <a:t>Vier Hörner und vier Handwerker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81AACA-456B-4BD3-8A24-BD3D1525E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86" y="0"/>
            <a:ext cx="5138714" cy="385403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E3C9A9D-282A-4522-AE14-B0F87B51A19C}"/>
              </a:ext>
            </a:extLst>
          </p:cNvPr>
          <p:cNvSpPr txBox="1"/>
          <p:nvPr/>
        </p:nvSpPr>
        <p:spPr>
          <a:xfrm>
            <a:off x="452806" y="2642950"/>
            <a:ext cx="73788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ich hob meine Augen auf und sah: </a:t>
            </a:r>
          </a:p>
          <a:p>
            <a:r>
              <a:rPr lang="de-DE" sz="3000" dirty="0"/>
              <a:t>Und siehe, vier Hörner! 2 Und ich sagte </a:t>
            </a:r>
          </a:p>
          <a:p>
            <a:r>
              <a:rPr lang="de-DE" sz="3000" dirty="0"/>
              <a:t>zu dem Engel, der mit mir redete: Was </a:t>
            </a:r>
          </a:p>
          <a:p>
            <a:r>
              <a:rPr lang="de-DE" sz="3000" dirty="0"/>
              <a:t>sind diese? Und er sprach zu mir: Das sind die </a:t>
            </a:r>
          </a:p>
          <a:p>
            <a:r>
              <a:rPr lang="de-DE" sz="3000" dirty="0"/>
              <a:t>Hörner, die Juda, Israel und Jerusalem </a:t>
            </a:r>
          </a:p>
          <a:p>
            <a:r>
              <a:rPr lang="de-DE" sz="3000" dirty="0"/>
              <a:t>zerstreut haben." 2,1-2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729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5582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Zweite Vision (2,1-4)</a:t>
            </a:r>
          </a:p>
          <a:p>
            <a:r>
              <a:rPr lang="de-CH" sz="3000" dirty="0"/>
              <a:t>Vier Hörner und vier Handwerker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81AACA-456B-4BD3-8A24-BD3D1525E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86" y="0"/>
            <a:ext cx="5138714" cy="385403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E3C9A9D-282A-4522-AE14-B0F87B51A19C}"/>
              </a:ext>
            </a:extLst>
          </p:cNvPr>
          <p:cNvSpPr txBox="1"/>
          <p:nvPr/>
        </p:nvSpPr>
        <p:spPr>
          <a:xfrm>
            <a:off x="452806" y="2059385"/>
            <a:ext cx="906478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der HERR ließ mich vier </a:t>
            </a:r>
          </a:p>
          <a:p>
            <a:r>
              <a:rPr lang="de-DE" sz="3000" dirty="0"/>
              <a:t>Handwerker sehen. 4 Und ich </a:t>
            </a:r>
          </a:p>
          <a:p>
            <a:r>
              <a:rPr lang="de-DE" sz="3000" dirty="0"/>
              <a:t>sagte: Was wollen diese tun? Und er </a:t>
            </a:r>
          </a:p>
          <a:p>
            <a:r>
              <a:rPr lang="de-DE" sz="3000" dirty="0"/>
              <a:t>sprach: Das sind die Hörner, die Juda </a:t>
            </a:r>
          </a:p>
          <a:p>
            <a:r>
              <a:rPr lang="de-DE" sz="3000" dirty="0"/>
              <a:t>derartig zerstreut haben, dass niemand mehr sein Haupt </a:t>
            </a:r>
          </a:p>
          <a:p>
            <a:r>
              <a:rPr lang="de-DE" sz="3000" dirty="0"/>
              <a:t>erhob; und diese sind gekommen, um sie in Schrecken </a:t>
            </a:r>
          </a:p>
          <a:p>
            <a:r>
              <a:rPr lang="de-DE" sz="3000" dirty="0"/>
              <a:t>zu setzen ⟨und⟩ um die Hörner der Nationen </a:t>
            </a:r>
          </a:p>
          <a:p>
            <a:r>
              <a:rPr lang="de-DE" sz="3000" dirty="0"/>
              <a:t>niederzuwerfen, die ein Horn gegen das Land Juda </a:t>
            </a:r>
          </a:p>
          <a:p>
            <a:r>
              <a:rPr lang="de-DE" sz="3000" dirty="0"/>
              <a:t>erhoben haben, um es zu zerstreuen.</a:t>
            </a:r>
            <a:r>
              <a:rPr lang="de-CH" sz="3000" dirty="0"/>
              <a:t>"</a:t>
            </a:r>
            <a:r>
              <a:rPr lang="de-DE" sz="3000" dirty="0"/>
              <a:t> 2,3-4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4622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4384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Sacharja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3995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14 | Verse: 211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4A40A914-A8B6-4E53-8F19-9E01F7703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857971"/>
              </p:ext>
            </p:extLst>
          </p:nvPr>
        </p:nvGraphicFramePr>
        <p:xfrm>
          <a:off x="8050397" y="-405820"/>
          <a:ext cx="4141604" cy="571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r:id="rId3" imgW="4845240" imgH="6684120" progId="">
                  <p:embed/>
                </p:oleObj>
              </mc:Choice>
              <mc:Fallback>
                <p:oleObj r:id="rId3" imgW="4845240" imgH="6684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0397" y="-405820"/>
                        <a:ext cx="4141604" cy="5713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44705" y="616984"/>
            <a:ext cx="4370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Dritte Vision (2,5-9)</a:t>
            </a:r>
          </a:p>
          <a:p>
            <a:r>
              <a:rPr lang="de-CH" sz="3000" dirty="0"/>
              <a:t>Mann mit der Messschnur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5D86DD-353E-485A-A464-9EC7E56B36BA}"/>
              </a:ext>
            </a:extLst>
          </p:cNvPr>
          <p:cNvSpPr txBox="1"/>
          <p:nvPr/>
        </p:nvSpPr>
        <p:spPr>
          <a:xfrm>
            <a:off x="471186" y="2279947"/>
            <a:ext cx="77488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ich hob meine Augen auf und sah: Und </a:t>
            </a:r>
          </a:p>
          <a:p>
            <a:r>
              <a:rPr lang="de-DE" sz="3000" dirty="0"/>
              <a:t>siehe, ein Mann, ⟨der hatte⟩ in seiner Hand </a:t>
            </a:r>
          </a:p>
          <a:p>
            <a:r>
              <a:rPr lang="de-DE" sz="3000" dirty="0"/>
              <a:t>eine Messschnur. 6 Und ich sagte: Wohin gehst </a:t>
            </a:r>
          </a:p>
          <a:p>
            <a:r>
              <a:rPr lang="de-DE" sz="3000" dirty="0"/>
              <a:t>du? Und er sprach zu mir: Jerusalem zu messen, </a:t>
            </a:r>
          </a:p>
          <a:p>
            <a:r>
              <a:rPr lang="de-DE" sz="3000" dirty="0"/>
              <a:t>um zu sehen, wie groß seine Breite und wie </a:t>
            </a:r>
          </a:p>
          <a:p>
            <a:r>
              <a:rPr lang="de-DE" sz="3000" dirty="0"/>
              <a:t>groß seine Länge ist." 2,5-6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35756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4196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Vierte Vision (3,1-10)</a:t>
            </a:r>
          </a:p>
          <a:p>
            <a:r>
              <a:rPr lang="de-CH" sz="3000" dirty="0"/>
              <a:t>Der Hohepriester Joschua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565EC5B-B4A6-4067-923A-79CC568C029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852812" y="70073"/>
          <a:ext cx="4438233" cy="426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3" imgW="14552280" imgH="13993560" progId="">
                  <p:embed/>
                </p:oleObj>
              </mc:Choice>
              <mc:Fallback>
                <p:oleObj r:id="rId3" imgW="14552280" imgH="13993560" progId="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565EC5B-B4A6-4067-923A-79CC568C0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2812" y="70073"/>
                        <a:ext cx="4438233" cy="4264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42509BF-516C-4E4C-801B-D442FB85EDEA}"/>
              </a:ext>
            </a:extLst>
          </p:cNvPr>
          <p:cNvSpPr txBox="1"/>
          <p:nvPr/>
        </p:nvSpPr>
        <p:spPr>
          <a:xfrm>
            <a:off x="471186" y="1815852"/>
            <a:ext cx="79127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er ließ mich den Hohen Priester Joschua</a:t>
            </a:r>
          </a:p>
          <a:p>
            <a:r>
              <a:rPr lang="de-DE" sz="3000" dirty="0"/>
              <a:t>sehen, der vor dem Engel des HERRN stand; </a:t>
            </a:r>
          </a:p>
          <a:p>
            <a:r>
              <a:rPr lang="de-DE" sz="3000" dirty="0"/>
              <a:t>und der Satan stand zu seiner Rechten, um ihn </a:t>
            </a:r>
          </a:p>
          <a:p>
            <a:r>
              <a:rPr lang="de-DE" sz="3000" dirty="0"/>
              <a:t>anzuklagen. 2 Und der HERR sprach zum Satan: </a:t>
            </a:r>
          </a:p>
          <a:p>
            <a:r>
              <a:rPr lang="de-DE" sz="3000" dirty="0"/>
              <a:t>Der HERR wird dich bedrohen, Satan! Ja, der </a:t>
            </a:r>
          </a:p>
          <a:p>
            <a:r>
              <a:rPr lang="de-DE" sz="3000" dirty="0"/>
              <a:t>HERR, der Jerusalem erwählt hat, bedroht dich! </a:t>
            </a:r>
          </a:p>
          <a:p>
            <a:r>
              <a:rPr lang="de-DE" sz="3000" dirty="0"/>
              <a:t>Ist dieser nicht ein Holzscheit, das aus dem Feuer </a:t>
            </a:r>
          </a:p>
          <a:p>
            <a:r>
              <a:rPr lang="de-DE" sz="3000" dirty="0"/>
              <a:t>herausgerissen ist?" 3,1-2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730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633167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Fünfte Vision (4,1-14)</a:t>
            </a:r>
          </a:p>
          <a:p>
            <a:r>
              <a:rPr lang="de-CH" sz="2700" dirty="0"/>
              <a:t>Leuchter aus Gold und die beiden Ölbäume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8E741C-E20C-4AF1-8BBC-44CFB5556592}"/>
              </a:ext>
            </a:extLst>
          </p:cNvPr>
          <p:cNvSpPr txBox="1"/>
          <p:nvPr/>
        </p:nvSpPr>
        <p:spPr>
          <a:xfrm>
            <a:off x="471186" y="1815852"/>
            <a:ext cx="92416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der Engel, der mit mir redete, kam </a:t>
            </a:r>
          </a:p>
          <a:p>
            <a:r>
              <a:rPr lang="de-DE" sz="3000" dirty="0"/>
              <a:t>wieder und weckte mich wie einen Mann, </a:t>
            </a:r>
          </a:p>
          <a:p>
            <a:r>
              <a:rPr lang="de-DE" sz="3000" dirty="0" err="1"/>
              <a:t>deraus</a:t>
            </a:r>
            <a:r>
              <a:rPr lang="de-DE" sz="3000" dirty="0"/>
              <a:t> seinem Schlaf geweckt wird. 2 Und </a:t>
            </a:r>
          </a:p>
          <a:p>
            <a:r>
              <a:rPr lang="de-DE" sz="3000" dirty="0"/>
              <a:t>er sprach zu mir: Was siehst du? Und ich sagte: Ich sehe: </a:t>
            </a:r>
          </a:p>
          <a:p>
            <a:r>
              <a:rPr lang="de-DE" sz="3000" dirty="0"/>
              <a:t>und siehe, ein Leuchter ganz aus Gold und sein </a:t>
            </a:r>
            <a:r>
              <a:rPr lang="de-DE" sz="3000" dirty="0" err="1"/>
              <a:t>Ölgefäß</a:t>
            </a:r>
            <a:r>
              <a:rPr lang="de-DE" sz="3000" dirty="0"/>
              <a:t> </a:t>
            </a:r>
          </a:p>
          <a:p>
            <a:r>
              <a:rPr lang="de-DE" sz="3000" dirty="0"/>
              <a:t>oben auf ihm und seine sieben Lampen auf ihm, je sieben </a:t>
            </a:r>
          </a:p>
          <a:p>
            <a:r>
              <a:rPr lang="de-DE" sz="3000" dirty="0"/>
              <a:t>Gießröhren für die Lampen, die oben auf ihm sind; </a:t>
            </a:r>
          </a:p>
          <a:p>
            <a:r>
              <a:rPr lang="de-DE" sz="3000" dirty="0"/>
              <a:t>3 und zwei Ölbäume neben ihm, einer zur Rechten </a:t>
            </a:r>
          </a:p>
          <a:p>
            <a:r>
              <a:rPr lang="de-DE" sz="3000" dirty="0"/>
              <a:t>des Ölgefäßes und einer auf seiner Linken." 4,1-3</a:t>
            </a:r>
            <a:endParaRPr lang="de-CH" sz="3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03F907B-2B7F-4BD8-B8A6-5A0A12445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191" y="-1"/>
            <a:ext cx="4973809" cy="32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633167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Fünfte Vision (4,1-14)</a:t>
            </a:r>
          </a:p>
          <a:p>
            <a:r>
              <a:rPr lang="de-CH" sz="2700" dirty="0"/>
              <a:t>Leuchter aus Gold und die beiden Ölbäume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8E741C-E20C-4AF1-8BBC-44CFB5556592}"/>
              </a:ext>
            </a:extLst>
          </p:cNvPr>
          <p:cNvSpPr txBox="1"/>
          <p:nvPr/>
        </p:nvSpPr>
        <p:spPr>
          <a:xfrm>
            <a:off x="471186" y="1815852"/>
            <a:ext cx="1008295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Dies ist das Wort des HERRN an </a:t>
            </a:r>
          </a:p>
          <a:p>
            <a:r>
              <a:rPr lang="de-DE" sz="3000" dirty="0"/>
              <a:t>Serubbabel: Nicht durch Macht und nicht </a:t>
            </a:r>
          </a:p>
          <a:p>
            <a:r>
              <a:rPr lang="de-DE" sz="3000" dirty="0"/>
              <a:t>durch Kraft, sondern durch meinen Geist, </a:t>
            </a:r>
          </a:p>
          <a:p>
            <a:r>
              <a:rPr lang="de-DE" sz="3000" dirty="0"/>
              <a:t>spricht der HERR der Heerscharen. 7 Wer bist du, großer Berg? </a:t>
            </a:r>
          </a:p>
          <a:p>
            <a:r>
              <a:rPr lang="de-DE" sz="3000" dirty="0"/>
              <a:t>Vor Serubbabel werde zur Ebene! Und er wird den Schlussstein </a:t>
            </a:r>
          </a:p>
          <a:p>
            <a:r>
              <a:rPr lang="de-DE" sz="3000" dirty="0"/>
              <a:t>herausbringen unter lautem Zuruf: Gnade, Gnade für ihn! </a:t>
            </a:r>
          </a:p>
          <a:p>
            <a:r>
              <a:rPr lang="de-DE" sz="3000" dirty="0"/>
              <a:t>8 Und das Wort des HERRN geschah zu mir: </a:t>
            </a:r>
          </a:p>
          <a:p>
            <a:r>
              <a:rPr lang="de-DE" sz="3000" dirty="0"/>
              <a:t>9 Die Hände </a:t>
            </a:r>
            <a:r>
              <a:rPr lang="de-DE" sz="3000" dirty="0" err="1"/>
              <a:t>Serubbabels</a:t>
            </a:r>
            <a:r>
              <a:rPr lang="de-DE" sz="3000" dirty="0"/>
              <a:t> haben die Grundmauern </a:t>
            </a:r>
          </a:p>
          <a:p>
            <a:r>
              <a:rPr lang="de-DE" sz="3000" dirty="0"/>
              <a:t>dieses Hauses gelegt, und seine Hände werden </a:t>
            </a:r>
          </a:p>
          <a:p>
            <a:r>
              <a:rPr lang="de-DE" sz="3000" dirty="0"/>
              <a:t>es vollenden." 4,6-9</a:t>
            </a:r>
            <a:endParaRPr lang="de-CH" sz="3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03F907B-2B7F-4BD8-B8A6-5A0A12445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191" y="-1"/>
            <a:ext cx="4973809" cy="32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552587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Sechste Vision (5,1-4)</a:t>
            </a:r>
          </a:p>
          <a:p>
            <a:r>
              <a:rPr lang="de-CH" sz="2700" dirty="0"/>
              <a:t>Fliegende Schriftrolle</a:t>
            </a:r>
          </a:p>
          <a:p>
            <a:r>
              <a:rPr lang="de-CH" sz="3000" dirty="0"/>
              <a:t>20 Ellen x 10 Ellen </a:t>
            </a:r>
            <a:r>
              <a:rPr lang="de-CH" sz="3000" dirty="0">
                <a:sym typeface="Wingdings" panose="05000000000000000000" pitchFamily="2" charset="2"/>
              </a:rPr>
              <a:t>(</a:t>
            </a:r>
            <a:r>
              <a:rPr lang="de-CH" sz="3000" dirty="0"/>
              <a:t>5,2m x 10,5m)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A8E54C-0727-492D-BDCF-C723D534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79" y="0"/>
            <a:ext cx="4040121" cy="30300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0203FB-6CA8-4D2C-BCB6-70C9BD4624D1}"/>
              </a:ext>
            </a:extLst>
          </p:cNvPr>
          <p:cNvSpPr txBox="1"/>
          <p:nvPr/>
        </p:nvSpPr>
        <p:spPr>
          <a:xfrm>
            <a:off x="411451" y="2293729"/>
            <a:ext cx="1160381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ich hob wieder meine Augen auf und sah: </a:t>
            </a:r>
          </a:p>
          <a:p>
            <a:r>
              <a:rPr lang="de-DE" sz="3000" dirty="0"/>
              <a:t>Und siehe, eine fliegende Schriftrolle! 2 Und er </a:t>
            </a:r>
          </a:p>
          <a:p>
            <a:r>
              <a:rPr lang="de-DE" sz="3000" dirty="0"/>
              <a:t>sprach zu mir: Was siehst du? Und ich sagte: Ich sehe eine fliegende </a:t>
            </a:r>
          </a:p>
          <a:p>
            <a:r>
              <a:rPr lang="de-DE" sz="3000" dirty="0"/>
              <a:t>Schriftrolle, ihre Länge ⟨beträgt⟩ zwanzig Ellen und ihre Breite zehn Ellen. </a:t>
            </a:r>
          </a:p>
          <a:p>
            <a:r>
              <a:rPr lang="de-DE" sz="3000" dirty="0"/>
              <a:t>Und er sprach zu mir: Dies ist der Fluch, der ausgeht über die Fläche </a:t>
            </a:r>
          </a:p>
          <a:p>
            <a:r>
              <a:rPr lang="de-DE" sz="3000" dirty="0"/>
              <a:t>des ganzen Landes. Denn </a:t>
            </a:r>
            <a:r>
              <a:rPr lang="de-DE" sz="3000" dirty="0">
                <a:highlight>
                  <a:srgbClr val="FFFF00"/>
                </a:highlight>
              </a:rPr>
              <a:t>jeder, der stiehlt</a:t>
            </a:r>
            <a:r>
              <a:rPr lang="de-DE" sz="3000" dirty="0"/>
              <a:t>, ist bisher – wie lange </a:t>
            </a:r>
          </a:p>
          <a:p>
            <a:r>
              <a:rPr lang="de-DE" sz="3000" dirty="0"/>
              <a:t>⟨nun schon⟩! – ungestraft geblieben, und jeder, </a:t>
            </a:r>
          </a:p>
          <a:p>
            <a:r>
              <a:rPr lang="de-DE" sz="3000" dirty="0"/>
              <a:t>der </a:t>
            </a:r>
            <a:r>
              <a:rPr lang="de-DE" sz="3000" dirty="0">
                <a:highlight>
                  <a:srgbClr val="FFFF00"/>
                </a:highlight>
              </a:rPr>
              <a:t>⟨falsch⟩ schwört</a:t>
            </a:r>
            <a:r>
              <a:rPr lang="de-DE" sz="3000" dirty="0"/>
              <a:t>, ist bisher – wie lange </a:t>
            </a:r>
          </a:p>
          <a:p>
            <a:r>
              <a:rPr lang="de-DE" sz="3000" dirty="0"/>
              <a:t>⟨nun schon⟩! – ungestraft geblieben." 5,1-3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9498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659558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Siebte Vision (5,5-11)</a:t>
            </a:r>
          </a:p>
          <a:p>
            <a:r>
              <a:rPr lang="de-CH" sz="2700" dirty="0"/>
              <a:t>Frau im Efa</a:t>
            </a:r>
          </a:p>
          <a:p>
            <a:r>
              <a:rPr lang="de-CH" sz="2800" dirty="0"/>
              <a:t>die Gottlosigkeit (Sünde) wird weggeschafft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FA5190-95E7-43BC-A574-088A0A563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96" y="1"/>
            <a:ext cx="4799004" cy="285807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B5DDD72-A367-4DB3-9241-42FCB6BFB68D}"/>
              </a:ext>
            </a:extLst>
          </p:cNvPr>
          <p:cNvSpPr txBox="1"/>
          <p:nvPr/>
        </p:nvSpPr>
        <p:spPr>
          <a:xfrm>
            <a:off x="471186" y="2279947"/>
            <a:ext cx="107224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</a:t>
            </a:r>
            <a:r>
              <a:rPr lang="de-DE" sz="2800" dirty="0"/>
              <a:t>Und der Engel, der mit mir redete, trat hervor </a:t>
            </a:r>
          </a:p>
          <a:p>
            <a:r>
              <a:rPr lang="de-DE" sz="2800" dirty="0"/>
              <a:t>und sprach zu mir: Heb doch deine Augen auf </a:t>
            </a:r>
          </a:p>
          <a:p>
            <a:r>
              <a:rPr lang="de-DE" sz="2800" dirty="0"/>
              <a:t>und sieh! Was ist dies da, das da hervorkommt? 6 Ich sagte: Was ist es? </a:t>
            </a:r>
          </a:p>
          <a:p>
            <a:r>
              <a:rPr lang="de-DE" sz="2800" dirty="0"/>
              <a:t>Und er sprach: Dies ist das Efa, das hervorkommt. Und er sprach: Das ist </a:t>
            </a:r>
          </a:p>
          <a:p>
            <a:r>
              <a:rPr lang="de-DE" sz="2800" dirty="0"/>
              <a:t>ihr Aussehen im ganzen Land. 7 Und siehe, ein runder Bleideckel hob </a:t>
            </a:r>
          </a:p>
          <a:p>
            <a:r>
              <a:rPr lang="de-DE" sz="2800" dirty="0"/>
              <a:t>sich; und da war eine Frau, die saß mitten im Efa. </a:t>
            </a:r>
          </a:p>
          <a:p>
            <a:r>
              <a:rPr lang="de-DE" sz="2800" dirty="0"/>
              <a:t>8 Und er sprach: Dies ist die Gottlosigkeit. Und er </a:t>
            </a:r>
          </a:p>
          <a:p>
            <a:r>
              <a:rPr lang="de-DE" sz="2800" dirty="0"/>
              <a:t>warf sie ⟨wieder⟩ mitten in das Efa hinein und </a:t>
            </a:r>
          </a:p>
          <a:p>
            <a:r>
              <a:rPr lang="de-DE" sz="2800" dirty="0"/>
              <a:t>warf den Bleideckel auf dessen Öffnung. 5,5-8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1131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330385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Achte Vision (6,1-8)</a:t>
            </a:r>
          </a:p>
          <a:p>
            <a:r>
              <a:rPr lang="de-CH" sz="2700" dirty="0"/>
              <a:t>Vier Pferdewagen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63632F-608A-4006-9263-8535D040A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92" y="9190"/>
            <a:ext cx="5936708" cy="296835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140EB9-29F3-42AC-9934-8A28209B3F54}"/>
              </a:ext>
            </a:extLst>
          </p:cNvPr>
          <p:cNvSpPr txBox="1"/>
          <p:nvPr/>
        </p:nvSpPr>
        <p:spPr>
          <a:xfrm>
            <a:off x="471186" y="1852612"/>
            <a:ext cx="74794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</a:t>
            </a:r>
            <a:r>
              <a:rPr lang="de-DE" sz="2800" dirty="0"/>
              <a:t>Und ich hob wieder meine Augen auf </a:t>
            </a:r>
          </a:p>
          <a:p>
            <a:r>
              <a:rPr lang="de-DE" sz="2800" dirty="0"/>
              <a:t>und sah: Und siehe, vier Wagen, die </a:t>
            </a:r>
          </a:p>
          <a:p>
            <a:r>
              <a:rPr lang="de-DE" sz="2800" dirty="0"/>
              <a:t>zwischen den zwei Bergen hervor-</a:t>
            </a:r>
          </a:p>
          <a:p>
            <a:r>
              <a:rPr lang="de-DE" sz="2800" dirty="0"/>
              <a:t>kamen! Und die Berge waren Berge aus Bronze. </a:t>
            </a:r>
          </a:p>
          <a:p>
            <a:r>
              <a:rPr lang="de-DE" sz="2800" dirty="0"/>
              <a:t>2 Am ersten Wagen waren rote Pferde und am </a:t>
            </a:r>
          </a:p>
          <a:p>
            <a:r>
              <a:rPr lang="de-DE" sz="2800" dirty="0"/>
              <a:t>zweiten Wagen schwarze Pferde 3 und am dritten </a:t>
            </a:r>
          </a:p>
          <a:p>
            <a:r>
              <a:rPr lang="de-DE" sz="2800" dirty="0"/>
              <a:t>Wagen weiße Pferde und am vierten Wagen </a:t>
            </a:r>
          </a:p>
          <a:p>
            <a:r>
              <a:rPr lang="de-DE" sz="2800" dirty="0"/>
              <a:t>scheckige, starke Pferde. 6,1-3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1388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330385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Achte Vision (6,1-8)</a:t>
            </a:r>
          </a:p>
          <a:p>
            <a:r>
              <a:rPr lang="de-CH" sz="2700" dirty="0"/>
              <a:t>Vier Pferdewagen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63632F-608A-4006-9263-8535D040A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92" y="0"/>
            <a:ext cx="5936708" cy="296835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140EB9-29F3-42AC-9934-8A28209B3F54}"/>
              </a:ext>
            </a:extLst>
          </p:cNvPr>
          <p:cNvSpPr txBox="1"/>
          <p:nvPr/>
        </p:nvSpPr>
        <p:spPr>
          <a:xfrm>
            <a:off x="471186" y="1852612"/>
            <a:ext cx="710745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</a:t>
            </a:r>
            <a:r>
              <a:rPr lang="de-DE" sz="2800" dirty="0"/>
              <a:t>Und ich antwortete und sagte zu dem </a:t>
            </a:r>
          </a:p>
          <a:p>
            <a:r>
              <a:rPr lang="de-DE" sz="2800" dirty="0"/>
              <a:t>Engel, der mit mir redete: Was sind </a:t>
            </a:r>
          </a:p>
          <a:p>
            <a:r>
              <a:rPr lang="de-DE" sz="2800" dirty="0"/>
              <a:t>diese, mein Herr? 5 Und der Engel </a:t>
            </a:r>
          </a:p>
          <a:p>
            <a:r>
              <a:rPr lang="de-DE" sz="2800" dirty="0"/>
              <a:t>antwortete und sprach zu mir: </a:t>
            </a:r>
          </a:p>
          <a:p>
            <a:r>
              <a:rPr lang="de-DE" sz="2800" dirty="0">
                <a:highlight>
                  <a:srgbClr val="FFFF00"/>
                </a:highlight>
              </a:rPr>
              <a:t>Diese sind die vier Winde des Himmels</a:t>
            </a:r>
            <a:r>
              <a:rPr lang="de-DE" sz="2800" dirty="0"/>
              <a:t>, </a:t>
            </a:r>
          </a:p>
          <a:p>
            <a:r>
              <a:rPr lang="de-DE" sz="2800" dirty="0"/>
              <a:t>die herauskommen, nachdem sie vor dem </a:t>
            </a:r>
          </a:p>
          <a:p>
            <a:r>
              <a:rPr lang="de-DE" sz="2800" dirty="0"/>
              <a:t>Herrn der ganzen Erde gestanden haben." 6,4-5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2273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1000203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Zeichenhandlung: Krönung des Hohepriesters Joschua (6,9-15)</a:t>
            </a:r>
          </a:p>
          <a:p>
            <a:r>
              <a:rPr lang="de-CH" sz="2700" dirty="0"/>
              <a:t>König-Priester mit Namen Spross – Zweifach gekrönter Messias</a:t>
            </a:r>
            <a:endParaRPr lang="de-CH" sz="3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989109-0C5D-469F-A68B-CC92D1FC6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5" y="1805307"/>
            <a:ext cx="5490210" cy="41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11781" y="4855618"/>
            <a:ext cx="43299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Sacharja Teil 1</a:t>
            </a:r>
          </a:p>
        </p:txBody>
      </p:sp>
    </p:spTree>
    <p:extLst>
      <p:ext uri="{BB962C8B-B14F-4D97-AF65-F5344CB8AC3E}">
        <p14:creationId xmlns:p14="http://schemas.microsoft.com/office/powerpoint/2010/main" val="428864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81704" y="557349"/>
            <a:ext cx="93516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Denn so spricht der HERR der Heerscharen, nachdem die </a:t>
            </a:r>
          </a:p>
          <a:p>
            <a:r>
              <a:rPr lang="de-CH" sz="3000" dirty="0"/>
              <a:t>Herrlichkeit (Gott) mich (Messias) ausgesandt hat, über </a:t>
            </a:r>
          </a:p>
          <a:p>
            <a:r>
              <a:rPr lang="de-CH" sz="3000" dirty="0"/>
              <a:t>die Nationen, die euch geplündert haben – denn wer euch </a:t>
            </a:r>
          </a:p>
          <a:p>
            <a:r>
              <a:rPr lang="de-CH" sz="3000" dirty="0"/>
              <a:t>antastet, tastet seinen (Gottes) Augapfel an. – 2,12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E6DD2F-46C5-49B0-A1A3-F7684E993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0" y="2702296"/>
            <a:ext cx="8016909" cy="41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6754" y="772028"/>
            <a:ext cx="4917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Sacharja </a:t>
            </a:r>
            <a:r>
              <a:rPr lang="de-CH" sz="2800" b="1" dirty="0">
                <a:sym typeface="Wingdings" panose="05000000000000000000" pitchFamily="2" charset="2"/>
              </a:rPr>
              <a:t>	</a:t>
            </a:r>
            <a:r>
              <a:rPr lang="de-CH" sz="2800" dirty="0">
                <a:sym typeface="Wingdings" panose="05000000000000000000" pitchFamily="2" charset="2"/>
              </a:rPr>
              <a:t>Jahwe erinnert sich</a:t>
            </a:r>
            <a:endParaRPr lang="de-CH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36046" y="1498856"/>
            <a:ext cx="403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Berechja </a:t>
            </a:r>
            <a:r>
              <a:rPr lang="de-CH" sz="2800" b="1" dirty="0">
                <a:sym typeface="Wingdings" panose="05000000000000000000" pitchFamily="2" charset="2"/>
              </a:rPr>
              <a:t>	</a:t>
            </a:r>
            <a:r>
              <a:rPr lang="de-CH" sz="2800" dirty="0">
                <a:sym typeface="Wingdings" panose="05000000000000000000" pitchFamily="2" charset="2"/>
              </a:rPr>
              <a:t>Jahwe segnet</a:t>
            </a:r>
            <a:endParaRPr lang="de-CH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536046" y="2287515"/>
            <a:ext cx="3447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 err="1"/>
              <a:t>Iddo</a:t>
            </a:r>
            <a:r>
              <a:rPr lang="de-CH" sz="2800" b="1" dirty="0"/>
              <a:t> </a:t>
            </a:r>
            <a:r>
              <a:rPr lang="de-CH" sz="2800" b="1" dirty="0">
                <a:sym typeface="Wingdings" panose="05000000000000000000" pitchFamily="2" charset="2"/>
              </a:rPr>
              <a:t>	</a:t>
            </a:r>
            <a:r>
              <a:rPr lang="de-CH" sz="2800" dirty="0">
                <a:sym typeface="Wingdings" panose="05000000000000000000" pitchFamily="2" charset="2"/>
              </a:rPr>
              <a:t>Seine Zeit</a:t>
            </a:r>
            <a:endParaRPr lang="de-CH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5C853D-A60D-4705-A1C1-224B88495CEC}"/>
              </a:ext>
            </a:extLst>
          </p:cNvPr>
          <p:cNvSpPr txBox="1"/>
          <p:nvPr/>
        </p:nvSpPr>
        <p:spPr>
          <a:xfrm>
            <a:off x="593031" y="3453707"/>
            <a:ext cx="9050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Der Herr erinnert sich und der Herr segnet zu Seiner Zeit.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6188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7559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Hauptthema | Ermutigung und Trost für Sein Volk</a:t>
            </a:r>
            <a:endParaRPr lang="de-CH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911326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Das Buch Sacharja ermutigt und stärkt auch heute noch </a:t>
            </a:r>
          </a:p>
          <a:p>
            <a:r>
              <a:rPr lang="de-CH" sz="3000" dirty="0"/>
              <a:t>alle Gläubigen. In Christus Jesus haben wir eine sichere </a:t>
            </a:r>
          </a:p>
          <a:p>
            <a:r>
              <a:rPr lang="de-CH" sz="3000" dirty="0"/>
              <a:t>Zuflucht in Ängsten und Nöten. Christus ist unser Halt, </a:t>
            </a:r>
          </a:p>
          <a:p>
            <a:r>
              <a:rPr lang="de-CH" sz="3000" dirty="0"/>
              <a:t>unser Fundament und unser Trost. </a:t>
            </a:r>
          </a:p>
          <a:p>
            <a:r>
              <a:rPr lang="de-CH" sz="3000" dirty="0"/>
              <a:t>Der Herr sagt: "Dies habe ich mit euch geredet, damit ihr </a:t>
            </a:r>
          </a:p>
          <a:p>
            <a:r>
              <a:rPr lang="de-CH" sz="3000" dirty="0"/>
              <a:t>in mir Frieden habt. In der Welt habt ihr Angst; aber seid </a:t>
            </a:r>
          </a:p>
          <a:p>
            <a:r>
              <a:rPr lang="de-CH" sz="3000" dirty="0"/>
              <a:t>getrost, ich habe die Welt überwunden." </a:t>
            </a:r>
            <a:r>
              <a:rPr lang="de-CH" sz="3000" b="1" dirty="0"/>
              <a:t>(Joh 16,33)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5853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C6E63C-CAF1-4FCC-8A43-30F1152B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4" y="0"/>
            <a:ext cx="11176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C6E63C-CAF1-4FCC-8A43-30F1152B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4" y="0"/>
            <a:ext cx="11176931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0B73C21-BE63-41E3-9623-EEC537FDD99B}"/>
              </a:ext>
            </a:extLst>
          </p:cNvPr>
          <p:cNvSpPr/>
          <p:nvPr/>
        </p:nvSpPr>
        <p:spPr>
          <a:xfrm>
            <a:off x="5430742" y="2500685"/>
            <a:ext cx="6166976" cy="151869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2674302-CA6C-4467-A5D2-94C40F22EE85}"/>
              </a:ext>
            </a:extLst>
          </p:cNvPr>
          <p:cNvSpPr/>
          <p:nvPr/>
        </p:nvSpPr>
        <p:spPr>
          <a:xfrm>
            <a:off x="507534" y="1144149"/>
            <a:ext cx="1013402" cy="109360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1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67574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Erste Predigt – Aufruf zur Umkehr (1,1-6) 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392232"/>
            <a:ext cx="1038880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"Im achten Monat, im zweiten Jahr des Darius, geschah das Wort </a:t>
            </a:r>
          </a:p>
          <a:p>
            <a:r>
              <a:rPr lang="de-CH" sz="3000" dirty="0"/>
              <a:t>des HERRN zum Propheten Sacharja, dem Sohn Berechjas, </a:t>
            </a:r>
          </a:p>
          <a:p>
            <a:r>
              <a:rPr lang="de-CH" sz="3000" dirty="0"/>
              <a:t>des Sohnes </a:t>
            </a:r>
            <a:r>
              <a:rPr lang="de-CH" sz="3000" dirty="0" err="1"/>
              <a:t>Iddos</a:t>
            </a:r>
            <a:r>
              <a:rPr lang="de-CH" sz="3000" dirty="0"/>
              <a:t>: 2 Der HERR ist heftig erzürnt gewesen </a:t>
            </a:r>
          </a:p>
          <a:p>
            <a:r>
              <a:rPr lang="de-CH" sz="3000" dirty="0"/>
              <a:t>über eure Väter. 3 Und du sollst zu ihnen sagen: So spricht der </a:t>
            </a:r>
          </a:p>
          <a:p>
            <a:r>
              <a:rPr lang="de-CH" sz="3000" dirty="0"/>
              <a:t>HERR der Heerscharen: Kehrt um zu mir!, spricht der HERR der </a:t>
            </a:r>
          </a:p>
          <a:p>
            <a:r>
              <a:rPr lang="de-CH" sz="3000" dirty="0"/>
              <a:t>Heerscharen, und ich werde mich zu euch umkehren, spricht </a:t>
            </a:r>
          </a:p>
          <a:p>
            <a:r>
              <a:rPr lang="de-CH" sz="3000" dirty="0"/>
              <a:t>der HERR der Heerscharen. …</a:t>
            </a:r>
          </a:p>
        </p:txBody>
      </p:sp>
    </p:spTree>
    <p:extLst>
      <p:ext uri="{BB962C8B-B14F-4D97-AF65-F5344CB8AC3E}">
        <p14:creationId xmlns:p14="http://schemas.microsoft.com/office/powerpoint/2010/main" val="30791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67574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Erste Predigt – Aufruf zur Umkehr (1,1-6) 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392232"/>
            <a:ext cx="981069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"Seid nicht wie eure Väter, denen die früheren Propheten </a:t>
            </a:r>
          </a:p>
          <a:p>
            <a:r>
              <a:rPr lang="de-CH" sz="3000" dirty="0"/>
              <a:t>zuriefen: »So spricht der HERR der Heerscharen: Kehrt doch </a:t>
            </a:r>
          </a:p>
          <a:p>
            <a:r>
              <a:rPr lang="de-CH" sz="3000" dirty="0"/>
              <a:t>um von euren bösen Wegen und von euren bösen Taten!« </a:t>
            </a:r>
          </a:p>
          <a:p>
            <a:r>
              <a:rPr lang="de-CH" sz="3000" dirty="0"/>
              <a:t>Aber sie hörten nicht und merkten nicht auf mich, spricht der </a:t>
            </a:r>
          </a:p>
          <a:p>
            <a:r>
              <a:rPr lang="de-CH" sz="3000" dirty="0"/>
              <a:t>HERR. …</a:t>
            </a:r>
          </a:p>
        </p:txBody>
      </p:sp>
    </p:spTree>
    <p:extLst>
      <p:ext uri="{BB962C8B-B14F-4D97-AF65-F5344CB8AC3E}">
        <p14:creationId xmlns:p14="http://schemas.microsoft.com/office/powerpoint/2010/main" val="3360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1812</Words>
  <Application>Microsoft Office PowerPoint</Application>
  <PresentationFormat>Breitbild</PresentationFormat>
  <Paragraphs>206</Paragraphs>
  <Slides>29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Trebuchet MS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144</cp:revision>
  <dcterms:created xsi:type="dcterms:W3CDTF">2018-05-19T05:14:58Z</dcterms:created>
  <dcterms:modified xsi:type="dcterms:W3CDTF">2021-11-21T07:12:42Z</dcterms:modified>
</cp:coreProperties>
</file>