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402" r:id="rId4"/>
    <p:sldId id="403" r:id="rId5"/>
    <p:sldId id="411" r:id="rId6"/>
    <p:sldId id="420" r:id="rId7"/>
    <p:sldId id="405" r:id="rId8"/>
    <p:sldId id="412" r:id="rId9"/>
    <p:sldId id="422" r:id="rId10"/>
    <p:sldId id="376" r:id="rId11"/>
    <p:sldId id="423" r:id="rId12"/>
    <p:sldId id="424" r:id="rId13"/>
    <p:sldId id="425" r:id="rId14"/>
    <p:sldId id="407" r:id="rId15"/>
    <p:sldId id="427" r:id="rId16"/>
    <p:sldId id="429" r:id="rId17"/>
    <p:sldId id="408" r:id="rId18"/>
    <p:sldId id="431" r:id="rId19"/>
    <p:sldId id="409" r:id="rId20"/>
    <p:sldId id="432" r:id="rId21"/>
    <p:sldId id="433" r:id="rId22"/>
    <p:sldId id="410" r:id="rId23"/>
    <p:sldId id="434" r:id="rId24"/>
    <p:sldId id="435" r:id="rId25"/>
    <p:sldId id="444" r:id="rId26"/>
    <p:sldId id="436" r:id="rId27"/>
    <p:sldId id="443" r:id="rId28"/>
    <p:sldId id="437" r:id="rId29"/>
    <p:sldId id="438" r:id="rId30"/>
    <p:sldId id="439" r:id="rId31"/>
    <p:sldId id="440" r:id="rId32"/>
    <p:sldId id="441" r:id="rId33"/>
    <p:sldId id="442" r:id="rId34"/>
    <p:sldId id="399" r:id="rId35"/>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4" d="100"/>
          <a:sy n="114" d="100"/>
        </p:scale>
        <p:origin x="414" y="114"/>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24.10.2019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24.10.2019</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24.10.2019</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5303956" y="4855618"/>
            <a:ext cx="1584088" cy="938719"/>
          </a:xfrm>
          <a:prstGeom prst="rect">
            <a:avLst/>
          </a:prstGeom>
          <a:noFill/>
        </p:spPr>
        <p:txBody>
          <a:bodyPr wrap="none" rtlCol="0">
            <a:spAutoFit/>
          </a:bodyPr>
          <a:lstStyle/>
          <a:p>
            <a:pPr algn="ctr"/>
            <a:r>
              <a:rPr lang="de-CH" sz="5500" b="1" dirty="0"/>
              <a:t>Ruth</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20088" cy="688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mit Pfeil 4"/>
          <p:cNvCxnSpPr/>
          <p:nvPr/>
        </p:nvCxnSpPr>
        <p:spPr>
          <a:xfrm flipV="1">
            <a:off x="1754480" y="2877775"/>
            <a:ext cx="2139097" cy="1314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169302" y="2679463"/>
            <a:ext cx="1585178" cy="830997"/>
          </a:xfrm>
          <a:prstGeom prst="rect">
            <a:avLst/>
          </a:prstGeom>
          <a:noFill/>
        </p:spPr>
        <p:txBody>
          <a:bodyPr wrap="none" rtlCol="0">
            <a:spAutoFit/>
          </a:bodyPr>
          <a:lstStyle/>
          <a:p>
            <a:r>
              <a:rPr lang="de-CH" sz="2400" b="1" dirty="0">
                <a:solidFill>
                  <a:srgbClr val="FF0000"/>
                </a:solidFill>
              </a:rPr>
              <a:t>Bethlehem</a:t>
            </a:r>
          </a:p>
          <a:p>
            <a:r>
              <a:rPr lang="de-CH" sz="2400" b="1" dirty="0">
                <a:solidFill>
                  <a:srgbClr val="FF0000"/>
                </a:solidFill>
              </a:rPr>
              <a:t>(</a:t>
            </a:r>
            <a:r>
              <a:rPr lang="de-CH" sz="2400" b="1" dirty="0" err="1">
                <a:solidFill>
                  <a:srgbClr val="FF0000"/>
                </a:solidFill>
              </a:rPr>
              <a:t>Ephrata</a:t>
            </a:r>
            <a:r>
              <a:rPr lang="de-CH" sz="2400" b="1" dirty="0">
                <a:solidFill>
                  <a:srgbClr val="FF0000"/>
                </a:solidFill>
              </a:rPr>
              <a:t>)</a:t>
            </a:r>
          </a:p>
        </p:txBody>
      </p:sp>
      <p:sp>
        <p:nvSpPr>
          <p:cNvPr id="10" name="Textfeld 9"/>
          <p:cNvSpPr txBox="1"/>
          <p:nvPr/>
        </p:nvSpPr>
        <p:spPr>
          <a:xfrm>
            <a:off x="8319663" y="6027955"/>
            <a:ext cx="1901098" cy="738664"/>
          </a:xfrm>
          <a:prstGeom prst="rect">
            <a:avLst/>
          </a:prstGeom>
          <a:noFill/>
        </p:spPr>
        <p:txBody>
          <a:bodyPr wrap="none" rtlCol="0">
            <a:spAutoFit/>
          </a:bodyPr>
          <a:lstStyle/>
          <a:p>
            <a:r>
              <a:rPr lang="de-CH" sz="1400" dirty="0"/>
              <a:t>Die historischen und </a:t>
            </a:r>
          </a:p>
          <a:p>
            <a:r>
              <a:rPr lang="de-CH" sz="1400" dirty="0"/>
              <a:t>geographischen Karten </a:t>
            </a:r>
          </a:p>
          <a:p>
            <a:r>
              <a:rPr lang="de-CH" sz="1400" dirty="0"/>
              <a:t>Israels S. 46</a:t>
            </a:r>
          </a:p>
        </p:txBody>
      </p:sp>
      <p:sp>
        <p:nvSpPr>
          <p:cNvPr id="11" name="Rechteck 10">
            <a:extLst>
              <a:ext uri="{FF2B5EF4-FFF2-40B4-BE49-F238E27FC236}">
                <a16:creationId xmlns:a16="http://schemas.microsoft.com/office/drawing/2014/main" id="{DCC1BDF1-536B-4324-8236-3CE7BD917C64}"/>
              </a:ext>
            </a:extLst>
          </p:cNvPr>
          <p:cNvSpPr/>
          <p:nvPr/>
        </p:nvSpPr>
        <p:spPr>
          <a:xfrm>
            <a:off x="8440023" y="962964"/>
            <a:ext cx="3561477" cy="2400657"/>
          </a:xfrm>
          <a:prstGeom prst="rect">
            <a:avLst/>
          </a:prstGeom>
        </p:spPr>
        <p:txBody>
          <a:bodyPr wrap="square">
            <a:spAutoFit/>
          </a:bodyPr>
          <a:lstStyle/>
          <a:p>
            <a:r>
              <a:rPr lang="de-DE" sz="3000" dirty="0"/>
              <a:t>„</a:t>
            </a:r>
            <a:r>
              <a:rPr lang="de-CH" sz="3000" dirty="0"/>
              <a:t>Auch baute Salomo eine Höhe für den </a:t>
            </a:r>
            <a:r>
              <a:rPr lang="de-CH" sz="3000" dirty="0" err="1"/>
              <a:t>Kemosch</a:t>
            </a:r>
            <a:r>
              <a:rPr lang="de-CH" sz="3000" dirty="0"/>
              <a:t>, den Gräuel der Moabiter,[…]</a:t>
            </a:r>
            <a:r>
              <a:rPr lang="de-DE" sz="3000" dirty="0"/>
              <a:t>“</a:t>
            </a:r>
            <a:r>
              <a:rPr lang="de-CH" sz="3000" dirty="0"/>
              <a:t> </a:t>
            </a:r>
            <a:r>
              <a:rPr lang="de-DE" sz="3000" dirty="0"/>
              <a:t>1Kö 11,7</a:t>
            </a:r>
          </a:p>
        </p:txBody>
      </p:sp>
      <p:sp>
        <p:nvSpPr>
          <p:cNvPr id="6" name="Ellipse 5"/>
          <p:cNvSpPr/>
          <p:nvPr/>
        </p:nvSpPr>
        <p:spPr>
          <a:xfrm>
            <a:off x="4039754" y="2765359"/>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9" name="Gerade Verbindung mit Pfeil 28"/>
          <p:cNvCxnSpPr/>
          <p:nvPr/>
        </p:nvCxnSpPr>
        <p:spPr>
          <a:xfrm flipH="1">
            <a:off x="6819900" y="4617737"/>
            <a:ext cx="2097380" cy="7727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8995867" y="4279291"/>
            <a:ext cx="936475" cy="461665"/>
          </a:xfrm>
          <a:prstGeom prst="rect">
            <a:avLst/>
          </a:prstGeom>
          <a:noFill/>
        </p:spPr>
        <p:txBody>
          <a:bodyPr wrap="none" rtlCol="0">
            <a:spAutoFit/>
          </a:bodyPr>
          <a:lstStyle/>
          <a:p>
            <a:r>
              <a:rPr lang="de-CH" sz="2400" b="1" dirty="0">
                <a:solidFill>
                  <a:srgbClr val="FF0000"/>
                </a:solidFill>
              </a:rPr>
              <a:t>Moab</a:t>
            </a:r>
          </a:p>
        </p:txBody>
      </p:sp>
    </p:spTree>
    <p:extLst>
      <p:ext uri="{BB962C8B-B14F-4D97-AF65-F5344CB8AC3E}">
        <p14:creationId xmlns:p14="http://schemas.microsoft.com/office/powerpoint/2010/main" val="281915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0">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6"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a:t>
            </a:r>
          </a:p>
        </p:txBody>
      </p:sp>
      <p:sp>
        <p:nvSpPr>
          <p:cNvPr id="4" name="Inhaltsplatzhalter 3">
            <a:extLst>
              <a:ext uri="{FF2B5EF4-FFF2-40B4-BE49-F238E27FC236}">
                <a16:creationId xmlns:a16="http://schemas.microsoft.com/office/drawing/2014/main" id="{D3D9A653-9836-4594-BD9C-3312F95547D3}"/>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	</a:t>
            </a:r>
          </a:p>
          <a:p>
            <a:pPr indent="0">
              <a:buNone/>
            </a:pPr>
            <a:r>
              <a:rPr lang="de-DE" sz="3000" dirty="0"/>
              <a:t>			</a:t>
            </a:r>
            <a:endParaRPr lang="de-CH" sz="3000" dirty="0"/>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17791" cy="1938992"/>
          </a:xfrm>
          <a:prstGeom prst="rect">
            <a:avLst/>
          </a:prstGeom>
        </p:spPr>
        <p:txBody>
          <a:bodyPr wrap="square">
            <a:spAutoFit/>
          </a:bodyPr>
          <a:lstStyle/>
          <a:p>
            <a:r>
              <a:rPr lang="de-DE" sz="3000" dirty="0"/>
              <a:t>„</a:t>
            </a:r>
            <a:r>
              <a:rPr lang="de-DE" sz="3000" dirty="0" err="1"/>
              <a:t>Elimelech</a:t>
            </a:r>
            <a:r>
              <a:rPr lang="de-DE" sz="3000" dirty="0"/>
              <a:t> aber, </a:t>
            </a:r>
            <a:r>
              <a:rPr lang="de-DE" sz="3000" dirty="0" err="1"/>
              <a:t>Naemis</a:t>
            </a:r>
            <a:r>
              <a:rPr lang="de-DE" sz="3000" dirty="0"/>
              <a:t> Mann, starb, und sie blieb allein übrig mit ihren beiden Söhnen. Und diese nahmen sich </a:t>
            </a:r>
            <a:r>
              <a:rPr lang="de-DE" sz="3000" dirty="0" err="1"/>
              <a:t>moabitische</a:t>
            </a:r>
            <a:r>
              <a:rPr lang="de-DE" sz="3000" dirty="0"/>
              <a:t> Frauen; der Name der einen war Orpa, und der Name der anderen Ruth. Und sie wohnten etwa zehn Jahre dort.“ </a:t>
            </a:r>
            <a:r>
              <a:rPr lang="de-DE" sz="3000" dirty="0" err="1"/>
              <a:t>Rt</a:t>
            </a:r>
            <a:r>
              <a:rPr lang="de-DE" sz="3000" dirty="0"/>
              <a:t> 1,3-4</a:t>
            </a:r>
          </a:p>
        </p:txBody>
      </p:sp>
      <p:sp>
        <p:nvSpPr>
          <p:cNvPr id="6" name="Rechteck 5">
            <a:extLst>
              <a:ext uri="{FF2B5EF4-FFF2-40B4-BE49-F238E27FC236}">
                <a16:creationId xmlns:a16="http://schemas.microsoft.com/office/drawing/2014/main" id="{51AA0362-4109-4069-A96A-158BA354B681}"/>
              </a:ext>
            </a:extLst>
          </p:cNvPr>
          <p:cNvSpPr/>
          <p:nvPr/>
        </p:nvSpPr>
        <p:spPr>
          <a:xfrm>
            <a:off x="1073790" y="3568808"/>
            <a:ext cx="10217791" cy="2862322"/>
          </a:xfrm>
          <a:prstGeom prst="rect">
            <a:avLst/>
          </a:prstGeom>
        </p:spPr>
        <p:txBody>
          <a:bodyPr wrap="square">
            <a:spAutoFit/>
          </a:bodyPr>
          <a:lstStyle/>
          <a:p>
            <a:r>
              <a:rPr lang="de-DE" sz="3000" dirty="0"/>
              <a:t>„Und du sollst dich mit ihnen nicht verschwägern; du sollst deine Töchter nicht ihren Söhnen [zur Frau] geben, noch ihre Töchter für deine Söhne nehmen; denn sie würden deine Söhne von mir abwendig machen, dass sie anderen Göttern dienen; und dann wird der Zorn des HERRN über euch entbrennen und euch bald vertilgen.“ 5Mo 7,3-4</a:t>
            </a:r>
          </a:p>
        </p:txBody>
      </p:sp>
    </p:spTree>
    <p:extLst>
      <p:ext uri="{BB962C8B-B14F-4D97-AF65-F5344CB8AC3E}">
        <p14:creationId xmlns:p14="http://schemas.microsoft.com/office/powerpoint/2010/main" val="240294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a:t>
            </a:r>
          </a:p>
        </p:txBody>
      </p:sp>
      <p:sp>
        <p:nvSpPr>
          <p:cNvPr id="4" name="Inhaltsplatzhalter 3">
            <a:extLst>
              <a:ext uri="{FF2B5EF4-FFF2-40B4-BE49-F238E27FC236}">
                <a16:creationId xmlns:a16="http://schemas.microsoft.com/office/drawing/2014/main" id="{D3D9A653-9836-4594-BD9C-3312F95547D3}"/>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	</a:t>
            </a:r>
          </a:p>
          <a:p>
            <a:pPr indent="0">
              <a:buNone/>
            </a:pPr>
            <a:r>
              <a:rPr lang="de-DE" sz="3000" dirty="0"/>
              <a:t>			</a:t>
            </a:r>
            <a:endParaRPr lang="de-CH" sz="3000" dirty="0"/>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17791" cy="1938992"/>
          </a:xfrm>
          <a:prstGeom prst="rect">
            <a:avLst/>
          </a:prstGeom>
        </p:spPr>
        <p:txBody>
          <a:bodyPr wrap="square">
            <a:spAutoFit/>
          </a:bodyPr>
          <a:lstStyle/>
          <a:p>
            <a:r>
              <a:rPr lang="de-DE" sz="3000" dirty="0"/>
              <a:t>„Danach starben auch sie beide, </a:t>
            </a:r>
            <a:r>
              <a:rPr lang="de-DE" sz="3000" dirty="0" err="1"/>
              <a:t>Machlon</a:t>
            </a:r>
            <a:r>
              <a:rPr lang="de-DE" sz="3000" dirty="0"/>
              <a:t> und </a:t>
            </a:r>
            <a:r>
              <a:rPr lang="de-DE" sz="3000" dirty="0" err="1"/>
              <a:t>Kiljon</a:t>
            </a:r>
            <a:r>
              <a:rPr lang="de-DE" sz="3000" dirty="0"/>
              <a:t>, sodass die Frau ohne ihre beiden Söhne und ihren Mann allein übrig blieb. Da machte sie sich mit ihren beiden Schwiegertöchtern auf und kehrte zurück aus dem Gebiet von Moab;“ </a:t>
            </a:r>
            <a:r>
              <a:rPr lang="de-DE" sz="3000" dirty="0" err="1"/>
              <a:t>Rt</a:t>
            </a:r>
            <a:r>
              <a:rPr lang="de-DE" sz="3000" dirty="0"/>
              <a:t> 1,5-6</a:t>
            </a:r>
          </a:p>
        </p:txBody>
      </p:sp>
    </p:spTree>
    <p:extLst>
      <p:ext uri="{BB962C8B-B14F-4D97-AF65-F5344CB8AC3E}">
        <p14:creationId xmlns:p14="http://schemas.microsoft.com/office/powerpoint/2010/main" val="72914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a:t>
            </a:r>
          </a:p>
        </p:txBody>
      </p:sp>
      <p:sp>
        <p:nvSpPr>
          <p:cNvPr id="4" name="Inhaltsplatzhalter 3">
            <a:extLst>
              <a:ext uri="{FF2B5EF4-FFF2-40B4-BE49-F238E27FC236}">
                <a16:creationId xmlns:a16="http://schemas.microsoft.com/office/drawing/2014/main" id="{D3D9A653-9836-4594-BD9C-3312F95547D3}"/>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	</a:t>
            </a:r>
          </a:p>
          <a:p>
            <a:pPr indent="0">
              <a:buNone/>
            </a:pPr>
            <a:r>
              <a:rPr lang="de-DE" sz="3000" dirty="0"/>
              <a:t>			</a:t>
            </a:r>
            <a:endParaRPr lang="de-CH" sz="3000" dirty="0"/>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17791" cy="3323987"/>
          </a:xfrm>
          <a:prstGeom prst="rect">
            <a:avLst/>
          </a:prstGeom>
        </p:spPr>
        <p:txBody>
          <a:bodyPr wrap="square">
            <a:spAutoFit/>
          </a:bodyPr>
          <a:lstStyle/>
          <a:p>
            <a:r>
              <a:rPr lang="de-DE" sz="3000" dirty="0"/>
              <a:t>„Sie aber sprach: Siehe, deine Schwägerin ist umgekehrt zu ihrem Volk und zu ihren Göttern; kehre du auch um, deiner Schwägerin nach! Aber Ruth antwortete: Dringe nicht in mich, dass ich dich verlassen und mich von dir abwenden soll! Denn wo du hingehst, da will ich auch hingehen, und wo du bleibst, da will ich auch bleiben; dein Volk ist mein Volk, und dein Gott ist mein Gott!“ </a:t>
            </a:r>
            <a:r>
              <a:rPr lang="de-DE" sz="3000" dirty="0" err="1"/>
              <a:t>Rt</a:t>
            </a:r>
            <a:r>
              <a:rPr lang="de-DE" sz="3000" dirty="0"/>
              <a:t> 1,15-16</a:t>
            </a:r>
          </a:p>
        </p:txBody>
      </p:sp>
    </p:spTree>
    <p:extLst>
      <p:ext uri="{BB962C8B-B14F-4D97-AF65-F5344CB8AC3E}">
        <p14:creationId xmlns:p14="http://schemas.microsoft.com/office/powerpoint/2010/main" val="7918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a:t>
            </a:r>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17791" cy="2862322"/>
          </a:xfrm>
          <a:prstGeom prst="rect">
            <a:avLst/>
          </a:prstGeom>
        </p:spPr>
        <p:txBody>
          <a:bodyPr wrap="square">
            <a:spAutoFit/>
          </a:bodyPr>
          <a:lstStyle/>
          <a:p>
            <a:r>
              <a:rPr lang="de-DE" sz="3000" dirty="0"/>
              <a:t>„</a:t>
            </a:r>
            <a:r>
              <a:rPr lang="de-CH" sz="3000" dirty="0"/>
              <a:t>Nun hatte </a:t>
            </a:r>
            <a:r>
              <a:rPr lang="de-CH" sz="3000" dirty="0" err="1"/>
              <a:t>Naemi</a:t>
            </a:r>
            <a:r>
              <a:rPr lang="de-CH" sz="3000" dirty="0"/>
              <a:t> einen Verwandten ihres Mannes, der war ein sehr angesehener Mann aus dem Geschlecht </a:t>
            </a:r>
            <a:r>
              <a:rPr lang="de-CH" sz="3000" dirty="0" err="1"/>
              <a:t>Elimelechs</a:t>
            </a:r>
            <a:r>
              <a:rPr lang="de-CH" sz="3000" dirty="0"/>
              <a:t>, und sein Name war Boas. Ruth aber, die Moabiterin, sprach zu </a:t>
            </a:r>
            <a:r>
              <a:rPr lang="de-CH" sz="3000" dirty="0" err="1"/>
              <a:t>Naemi</a:t>
            </a:r>
            <a:r>
              <a:rPr lang="de-CH" sz="3000" dirty="0"/>
              <a:t>: Lass mich doch aufs Feld hinausgehen und Ähren auflesen bei dem, in dessen Augen ich Gnade finde! Da sprach sie zu ihr: Geh hin, meine Tochter!</a:t>
            </a:r>
            <a:r>
              <a:rPr lang="de-DE" sz="3000" dirty="0"/>
              <a:t>“ </a:t>
            </a:r>
            <a:r>
              <a:rPr lang="de-DE" sz="3000" dirty="0" err="1"/>
              <a:t>Rt</a:t>
            </a:r>
            <a:r>
              <a:rPr lang="de-DE" sz="3000" dirty="0"/>
              <a:t> 2,1-2</a:t>
            </a:r>
          </a:p>
        </p:txBody>
      </p:sp>
    </p:spTree>
    <p:extLst>
      <p:ext uri="{BB962C8B-B14F-4D97-AF65-F5344CB8AC3E}">
        <p14:creationId xmlns:p14="http://schemas.microsoft.com/office/powerpoint/2010/main" val="238391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a:t>
            </a:r>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89534" cy="3785652"/>
          </a:xfrm>
          <a:prstGeom prst="rect">
            <a:avLst/>
          </a:prstGeom>
        </p:spPr>
        <p:txBody>
          <a:bodyPr wrap="square">
            <a:spAutoFit/>
          </a:bodyPr>
          <a:lstStyle/>
          <a:p>
            <a:r>
              <a:rPr lang="de-DE" sz="3000" dirty="0"/>
              <a:t>„</a:t>
            </a:r>
            <a:r>
              <a:rPr lang="de-CH" sz="3000" dirty="0"/>
              <a:t>Da antwortete Boas und sprach zu ihr: Es ist mir alles erzählt worden, was du an deiner Schwiegermutter getan hast nach dem Tod deines Mannes, wie du deinen Vater und deine Mutter und dein Heimatland verlassen hast und zu einem Volk gezogen bist, das du zuvor nicht kanntest. Der HERR vergelte dir deine Tat, und dir werde voller Lohn zuteil von dem HERRN, dem Gott Israels, zu dem du gekommen bist, um Zuflucht zu suchen unter seinen Flügeln!</a:t>
            </a:r>
            <a:r>
              <a:rPr lang="de-DE" sz="3000" dirty="0"/>
              <a:t>“ </a:t>
            </a:r>
            <a:r>
              <a:rPr lang="de-DE" sz="3000" dirty="0" err="1"/>
              <a:t>Rt</a:t>
            </a:r>
            <a:r>
              <a:rPr lang="de-DE" sz="3000" dirty="0"/>
              <a:t> 2,11-12</a:t>
            </a:r>
          </a:p>
        </p:txBody>
      </p:sp>
    </p:spTree>
    <p:extLst>
      <p:ext uri="{BB962C8B-B14F-4D97-AF65-F5344CB8AC3E}">
        <p14:creationId xmlns:p14="http://schemas.microsoft.com/office/powerpoint/2010/main" val="427083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a:t>
            </a:r>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89534" cy="1015663"/>
          </a:xfrm>
          <a:prstGeom prst="rect">
            <a:avLst/>
          </a:prstGeom>
        </p:spPr>
        <p:txBody>
          <a:bodyPr wrap="square">
            <a:spAutoFit/>
          </a:bodyPr>
          <a:lstStyle/>
          <a:p>
            <a:r>
              <a:rPr lang="de-DE" sz="3000" dirty="0"/>
              <a:t>„[…] </a:t>
            </a:r>
            <a:r>
              <a:rPr lang="de-CH" sz="3000" dirty="0"/>
              <a:t>Und </a:t>
            </a:r>
            <a:r>
              <a:rPr lang="de-CH" sz="3000" dirty="0" err="1"/>
              <a:t>Naemi</a:t>
            </a:r>
            <a:r>
              <a:rPr lang="de-CH" sz="3000" dirty="0"/>
              <a:t> sagte ihr: Der Mann ist mit uns nahe verwandt, er gehört zu unseren Lösern.</a:t>
            </a:r>
            <a:r>
              <a:rPr lang="de-DE" sz="3000" dirty="0"/>
              <a:t>“ </a:t>
            </a:r>
            <a:r>
              <a:rPr lang="de-DE" sz="3000" dirty="0" err="1"/>
              <a:t>Rt</a:t>
            </a:r>
            <a:r>
              <a:rPr lang="de-DE" sz="3000" dirty="0"/>
              <a:t> 2,20</a:t>
            </a:r>
          </a:p>
        </p:txBody>
      </p:sp>
      <p:sp>
        <p:nvSpPr>
          <p:cNvPr id="6" name="Rechteck 5">
            <a:extLst>
              <a:ext uri="{FF2B5EF4-FFF2-40B4-BE49-F238E27FC236}">
                <a16:creationId xmlns:a16="http://schemas.microsoft.com/office/drawing/2014/main" id="{7311E553-D372-459A-B224-799959FC15A4}"/>
              </a:ext>
            </a:extLst>
          </p:cNvPr>
          <p:cNvSpPr/>
          <p:nvPr/>
        </p:nvSpPr>
        <p:spPr>
          <a:xfrm>
            <a:off x="1073791" y="3042867"/>
            <a:ext cx="10289534" cy="2400657"/>
          </a:xfrm>
          <a:prstGeom prst="rect">
            <a:avLst/>
          </a:prstGeom>
        </p:spPr>
        <p:txBody>
          <a:bodyPr wrap="square">
            <a:spAutoFit/>
          </a:bodyPr>
          <a:lstStyle/>
          <a:p>
            <a:r>
              <a:rPr lang="de-DE" sz="3000" dirty="0"/>
              <a:t>1. Lösen aus der Knechtschaft (3Mo 25,47-49)</a:t>
            </a:r>
          </a:p>
          <a:p>
            <a:r>
              <a:rPr lang="de-DE" sz="3000" dirty="0"/>
              <a:t>2. Lösen des Landes (3Mo 25,23-28)</a:t>
            </a:r>
          </a:p>
          <a:p>
            <a:r>
              <a:rPr lang="de-DE" sz="3000" dirty="0"/>
              <a:t>3. Die Leviratsehe (5Mo 25,5-10)</a:t>
            </a:r>
          </a:p>
          <a:p>
            <a:pPr marL="514350" indent="-514350">
              <a:buAutoNum type="arabicPeriod"/>
            </a:pPr>
            <a:endParaRPr lang="de-DE" sz="3000" dirty="0"/>
          </a:p>
          <a:p>
            <a:endParaRPr lang="de-DE" sz="3000" dirty="0"/>
          </a:p>
        </p:txBody>
      </p:sp>
    </p:spTree>
    <p:extLst>
      <p:ext uri="{BB962C8B-B14F-4D97-AF65-F5344CB8AC3E}">
        <p14:creationId xmlns:p14="http://schemas.microsoft.com/office/powerpoint/2010/main" val="402038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3</a:t>
            </a:r>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17791" cy="5170646"/>
          </a:xfrm>
          <a:prstGeom prst="rect">
            <a:avLst/>
          </a:prstGeom>
        </p:spPr>
        <p:txBody>
          <a:bodyPr wrap="square">
            <a:spAutoFit/>
          </a:bodyPr>
          <a:lstStyle/>
          <a:p>
            <a:r>
              <a:rPr lang="de-DE" sz="3000" dirty="0"/>
              <a:t>„</a:t>
            </a:r>
            <a:r>
              <a:rPr lang="de-CH" sz="3000" dirty="0" err="1"/>
              <a:t>Naemi</a:t>
            </a:r>
            <a:r>
              <a:rPr lang="de-CH" sz="3000" dirty="0"/>
              <a:t> aber, ihre Schwiegermutter, sprach zu ihr: Meine Tochter, sollte ich dir nicht Ruhe verschaffen, damit es dir gut gehen wird? Und nun, ist nicht Boas, bei dessen Mägden du gewesen bist, unser Verwandter? Siehe, er worfelt diese Nacht auf der Gerstentenne. So bade dich nun und salbe dich und lege deine Kleider an und geh zur Tenne hinab; aber lass dich von dem Mann nicht bemerken, bis er fertig ist mit Essen und Trinken! Wenn er sich dann schlafen legt, so achte auf den Ort, wo er sich niederlegt, und geh hin und hebe die Decke zu seinen Füßen auf und lege dich dort hin; und er wird dir sagen, was du tun sollst.</a:t>
            </a:r>
            <a:r>
              <a:rPr lang="de-DE" sz="3000" dirty="0"/>
              <a:t>“ </a:t>
            </a:r>
            <a:r>
              <a:rPr lang="de-DE" sz="3000" dirty="0" err="1"/>
              <a:t>Rt</a:t>
            </a:r>
            <a:r>
              <a:rPr lang="de-DE" sz="3000" dirty="0"/>
              <a:t> 3,1-4</a:t>
            </a:r>
          </a:p>
        </p:txBody>
      </p:sp>
    </p:spTree>
    <p:extLst>
      <p:ext uri="{BB962C8B-B14F-4D97-AF65-F5344CB8AC3E}">
        <p14:creationId xmlns:p14="http://schemas.microsoft.com/office/powerpoint/2010/main" val="83420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3</a:t>
            </a:r>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17791" cy="1477328"/>
          </a:xfrm>
          <a:prstGeom prst="rect">
            <a:avLst/>
          </a:prstGeom>
        </p:spPr>
        <p:txBody>
          <a:bodyPr wrap="square">
            <a:spAutoFit/>
          </a:bodyPr>
          <a:lstStyle/>
          <a:p>
            <a:r>
              <a:rPr lang="de-DE" sz="3000" dirty="0"/>
              <a:t>„</a:t>
            </a:r>
            <a:r>
              <a:rPr lang="de-CH" sz="3000" dirty="0"/>
              <a:t>Da fragte er: Wer bist du? Sie aber antwortete: Ich bin Ruth, deine Magd! So breite deine Flügel über deine Magd; denn du bist ja Löser!</a:t>
            </a:r>
            <a:r>
              <a:rPr lang="de-DE" sz="3000" dirty="0"/>
              <a:t>“ </a:t>
            </a:r>
            <a:r>
              <a:rPr lang="de-DE" sz="3000" dirty="0" err="1"/>
              <a:t>Rt</a:t>
            </a:r>
            <a:r>
              <a:rPr lang="de-DE" sz="3000" dirty="0"/>
              <a:t> 3,9</a:t>
            </a:r>
          </a:p>
        </p:txBody>
      </p:sp>
    </p:spTree>
    <p:extLst>
      <p:ext uri="{BB962C8B-B14F-4D97-AF65-F5344CB8AC3E}">
        <p14:creationId xmlns:p14="http://schemas.microsoft.com/office/powerpoint/2010/main" val="29263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17791" cy="1938992"/>
          </a:xfrm>
          <a:prstGeom prst="rect">
            <a:avLst/>
          </a:prstGeom>
        </p:spPr>
        <p:txBody>
          <a:bodyPr wrap="square">
            <a:spAutoFit/>
          </a:bodyPr>
          <a:lstStyle/>
          <a:p>
            <a:r>
              <a:rPr lang="de-DE" sz="3000" dirty="0"/>
              <a:t>„</a:t>
            </a:r>
            <a:r>
              <a:rPr lang="de-CH" sz="3000" dirty="0"/>
              <a:t>Boas aber war zum Stadttor hinaufgegangen und hatte sich dort niedergesetzt; und siehe, da ging der Löser vorüber, von dem Boas geredet hatte. Da sprach er: Komm, setze dich her, du Soundso! Und er kam herbei und setzte sich.</a:t>
            </a:r>
            <a:r>
              <a:rPr lang="de-DE" sz="3000" dirty="0"/>
              <a:t>“ </a:t>
            </a:r>
            <a:r>
              <a:rPr lang="de-DE" sz="3000" dirty="0" err="1"/>
              <a:t>Rt</a:t>
            </a:r>
            <a:r>
              <a:rPr lang="de-DE" sz="3000" dirty="0"/>
              <a:t> 4,1</a:t>
            </a:r>
          </a:p>
        </p:txBody>
      </p:sp>
    </p:spTree>
    <p:extLst>
      <p:ext uri="{BB962C8B-B14F-4D97-AF65-F5344CB8AC3E}">
        <p14:creationId xmlns:p14="http://schemas.microsoft.com/office/powerpoint/2010/main" val="325950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1457450" cy="861774"/>
          </a:xfrm>
          <a:prstGeom prst="rect">
            <a:avLst/>
          </a:prstGeom>
          <a:noFill/>
        </p:spPr>
        <p:txBody>
          <a:bodyPr wrap="none" rtlCol="0">
            <a:spAutoFit/>
          </a:bodyPr>
          <a:lstStyle/>
          <a:p>
            <a:r>
              <a:rPr lang="de-CH" sz="5000" b="1" dirty="0"/>
              <a:t>Ruth</a:t>
            </a:r>
            <a:endParaRPr lang="de-CH" sz="5000" dirty="0">
              <a:latin typeface="Trebuchet MS" panose="020B0603020202020204" pitchFamily="34" charset="0"/>
            </a:endParaRPr>
          </a:p>
        </p:txBody>
      </p:sp>
      <p:sp>
        <p:nvSpPr>
          <p:cNvPr id="4" name="Textfeld 3"/>
          <p:cNvSpPr txBox="1"/>
          <p:nvPr/>
        </p:nvSpPr>
        <p:spPr>
          <a:xfrm>
            <a:off x="553480" y="1549904"/>
            <a:ext cx="3859326" cy="615553"/>
          </a:xfrm>
          <a:prstGeom prst="rect">
            <a:avLst/>
          </a:prstGeom>
          <a:noFill/>
        </p:spPr>
        <p:txBody>
          <a:bodyPr wrap="none" rtlCol="0">
            <a:spAutoFit/>
          </a:bodyPr>
          <a:lstStyle/>
          <a:p>
            <a:pPr lvl="0"/>
            <a:r>
              <a:rPr lang="de-CH" sz="3400" dirty="0"/>
              <a:t>Kapitel: 4 | Verse: 85</a:t>
            </a:r>
          </a:p>
        </p:txBody>
      </p:sp>
    </p:spTree>
    <p:extLst>
      <p:ext uri="{BB962C8B-B14F-4D97-AF65-F5344CB8AC3E}">
        <p14:creationId xmlns:p14="http://schemas.microsoft.com/office/powerpoint/2010/main" val="6111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17791" cy="3323987"/>
          </a:xfrm>
          <a:prstGeom prst="rect">
            <a:avLst/>
          </a:prstGeom>
        </p:spPr>
        <p:txBody>
          <a:bodyPr wrap="square">
            <a:spAutoFit/>
          </a:bodyPr>
          <a:lstStyle/>
          <a:p>
            <a:r>
              <a:rPr lang="de-DE" sz="3000" dirty="0"/>
              <a:t>„[…] </a:t>
            </a:r>
            <a:r>
              <a:rPr lang="de-CH" sz="3000" dirty="0"/>
              <a:t>Ich will es lösen! Da sagte Boas: An dem Tag, da du das Feld aus der Hand </a:t>
            </a:r>
            <a:r>
              <a:rPr lang="de-CH" sz="3000" dirty="0" err="1"/>
              <a:t>Naemis</a:t>
            </a:r>
            <a:r>
              <a:rPr lang="de-CH" sz="3000" dirty="0"/>
              <a:t> kaufst, erwirbst du [es] auch von Ruth, der Moabiterin, der Frau des Verstorbenen, um den Namen des Verstorbenen auf seinem Erbteil wieder aufzurichten. Da sprach der Löser: Ich kann es nicht für mich lösen, ohne mein eigenes Erbteil zu verderben! Löse du für dich, was ich lösen sollte; denn ich kann es nicht lösen!</a:t>
            </a:r>
            <a:r>
              <a:rPr lang="de-DE" sz="3000" dirty="0"/>
              <a:t>“ </a:t>
            </a:r>
            <a:r>
              <a:rPr lang="de-DE" sz="3000" dirty="0" err="1"/>
              <a:t>Rt</a:t>
            </a:r>
            <a:r>
              <a:rPr lang="de-DE" sz="3000" dirty="0"/>
              <a:t> 4,4-6</a:t>
            </a:r>
          </a:p>
        </p:txBody>
      </p:sp>
    </p:spTree>
    <p:extLst>
      <p:ext uri="{BB962C8B-B14F-4D97-AF65-F5344CB8AC3E}">
        <p14:creationId xmlns:p14="http://schemas.microsoft.com/office/powerpoint/2010/main" val="26436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sp>
        <p:nvSpPr>
          <p:cNvPr id="5" name="Rechteck 4">
            <a:extLst>
              <a:ext uri="{FF2B5EF4-FFF2-40B4-BE49-F238E27FC236}">
                <a16:creationId xmlns:a16="http://schemas.microsoft.com/office/drawing/2014/main" id="{7311E553-D372-459A-B224-799959FC15A4}"/>
              </a:ext>
            </a:extLst>
          </p:cNvPr>
          <p:cNvSpPr/>
          <p:nvPr/>
        </p:nvSpPr>
        <p:spPr>
          <a:xfrm>
            <a:off x="1073791" y="1406036"/>
            <a:ext cx="10217791" cy="1477328"/>
          </a:xfrm>
          <a:prstGeom prst="rect">
            <a:avLst/>
          </a:prstGeom>
        </p:spPr>
        <p:txBody>
          <a:bodyPr wrap="square">
            <a:spAutoFit/>
          </a:bodyPr>
          <a:lstStyle/>
          <a:p>
            <a:r>
              <a:rPr lang="de-DE" sz="3000" dirty="0"/>
              <a:t>„S</a:t>
            </a:r>
            <a:r>
              <a:rPr lang="de-CH" sz="3000" dirty="0"/>
              <a:t>o nahm Boas die Ruth, und sie wurde seine Frau, und er ging zu ihr ein. Der HERR aber gab ihr, dass sie schwanger wurde und einen Sohn gebar.</a:t>
            </a:r>
            <a:r>
              <a:rPr lang="de-DE" sz="3000" dirty="0"/>
              <a:t>“ </a:t>
            </a:r>
            <a:r>
              <a:rPr lang="de-DE" sz="3000" dirty="0" err="1"/>
              <a:t>Rt</a:t>
            </a:r>
            <a:r>
              <a:rPr lang="de-DE" sz="3000" dirty="0"/>
              <a:t> 4,13</a:t>
            </a:r>
          </a:p>
        </p:txBody>
      </p:sp>
    </p:spTree>
    <p:extLst>
      <p:ext uri="{BB962C8B-B14F-4D97-AF65-F5344CB8AC3E}">
        <p14:creationId xmlns:p14="http://schemas.microsoft.com/office/powerpoint/2010/main" val="13942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sp>
        <p:nvSpPr>
          <p:cNvPr id="4" name="Inhaltsplatzhalter 3">
            <a:extLst>
              <a:ext uri="{FF2B5EF4-FFF2-40B4-BE49-F238E27FC236}">
                <a16:creationId xmlns:a16="http://schemas.microsoft.com/office/drawing/2014/main" id="{D3D9A653-9836-4594-BD9C-3312F95547D3}"/>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1. Genealogische Verbindung zwischen </a:t>
            </a:r>
            <a:r>
              <a:rPr lang="de-DE" sz="3000" dirty="0" err="1"/>
              <a:t>Juda</a:t>
            </a:r>
            <a:r>
              <a:rPr lang="de-DE" sz="3000" dirty="0"/>
              <a:t> und David	</a:t>
            </a:r>
          </a:p>
          <a:p>
            <a:pPr indent="0">
              <a:buNone/>
            </a:pPr>
            <a:r>
              <a:rPr lang="de-DE" sz="3000" dirty="0"/>
              <a:t>			</a:t>
            </a:r>
            <a:endParaRPr lang="de-CH" sz="3000" dirty="0"/>
          </a:p>
        </p:txBody>
      </p:sp>
      <p:sp>
        <p:nvSpPr>
          <p:cNvPr id="5" name="Rechteck 4">
            <a:extLst>
              <a:ext uri="{FF2B5EF4-FFF2-40B4-BE49-F238E27FC236}">
                <a16:creationId xmlns:a16="http://schemas.microsoft.com/office/drawing/2014/main" id="{102BCA9F-DEB6-470C-84BF-193BF2AC54D5}"/>
              </a:ext>
            </a:extLst>
          </p:cNvPr>
          <p:cNvSpPr/>
          <p:nvPr/>
        </p:nvSpPr>
        <p:spPr>
          <a:xfrm>
            <a:off x="1781962" y="2611330"/>
            <a:ext cx="9669010" cy="2400657"/>
          </a:xfrm>
          <a:prstGeom prst="rect">
            <a:avLst/>
          </a:prstGeom>
        </p:spPr>
        <p:txBody>
          <a:bodyPr wrap="square">
            <a:spAutoFit/>
          </a:bodyPr>
          <a:lstStyle/>
          <a:p>
            <a:r>
              <a:rPr lang="de-DE" sz="3000" dirty="0"/>
              <a:t>„</a:t>
            </a:r>
            <a:r>
              <a:rPr lang="de-CH" sz="3000" dirty="0"/>
              <a:t>Und dies ist der Stammbaum des Perez: Perez zeugte </a:t>
            </a:r>
            <a:r>
              <a:rPr lang="de-CH" sz="3000" dirty="0" err="1"/>
              <a:t>Hezron</a:t>
            </a:r>
            <a:r>
              <a:rPr lang="de-CH" sz="3000" dirty="0"/>
              <a:t>, </a:t>
            </a:r>
            <a:r>
              <a:rPr lang="de-CH" sz="3000" dirty="0" err="1"/>
              <a:t>Hezron</a:t>
            </a:r>
            <a:r>
              <a:rPr lang="de-CH" sz="3000" dirty="0"/>
              <a:t> zeugte Ram, Ram zeugte </a:t>
            </a:r>
            <a:r>
              <a:rPr lang="de-CH" sz="3000" dirty="0" err="1"/>
              <a:t>Amminadab</a:t>
            </a:r>
            <a:r>
              <a:rPr lang="de-CH" sz="3000" dirty="0"/>
              <a:t>, </a:t>
            </a:r>
            <a:r>
              <a:rPr lang="de-CH" sz="3000" dirty="0" err="1"/>
              <a:t>Amminadab</a:t>
            </a:r>
            <a:r>
              <a:rPr lang="de-CH" sz="3000" dirty="0"/>
              <a:t> zeugte Nachschon, Nachschon zeugte Salmon, Salmon zeugte Boas, Boas zeugte Obed, Obed zeugte </a:t>
            </a:r>
            <a:r>
              <a:rPr lang="de-CH" sz="3000" dirty="0" err="1"/>
              <a:t>Isai</a:t>
            </a:r>
            <a:r>
              <a:rPr lang="de-CH" sz="3000" dirty="0"/>
              <a:t>, </a:t>
            </a:r>
            <a:r>
              <a:rPr lang="de-CH" sz="3000" dirty="0" err="1"/>
              <a:t>Isai</a:t>
            </a:r>
            <a:r>
              <a:rPr lang="de-CH" sz="3000" dirty="0"/>
              <a:t> zeugte David.</a:t>
            </a:r>
            <a:r>
              <a:rPr lang="de-DE" sz="3000" dirty="0"/>
              <a:t>“ </a:t>
            </a:r>
            <a:r>
              <a:rPr lang="de-DE" sz="3000" dirty="0" err="1"/>
              <a:t>Rt</a:t>
            </a:r>
            <a:r>
              <a:rPr lang="de-DE" sz="3000" dirty="0"/>
              <a:t> 4,18-22</a:t>
            </a:r>
          </a:p>
        </p:txBody>
      </p:sp>
    </p:spTree>
    <p:extLst>
      <p:ext uri="{BB962C8B-B14F-4D97-AF65-F5344CB8AC3E}">
        <p14:creationId xmlns:p14="http://schemas.microsoft.com/office/powerpoint/2010/main" val="180579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sp>
        <p:nvSpPr>
          <p:cNvPr id="4" name="Inhaltsplatzhalter 3">
            <a:extLst>
              <a:ext uri="{FF2B5EF4-FFF2-40B4-BE49-F238E27FC236}">
                <a16:creationId xmlns:a16="http://schemas.microsoft.com/office/drawing/2014/main" id="{D3D9A653-9836-4594-BD9C-3312F95547D3}"/>
              </a:ext>
            </a:extLst>
          </p:cNvPr>
          <p:cNvSpPr txBox="1">
            <a:spLocks/>
          </p:cNvSpPr>
          <p:nvPr/>
        </p:nvSpPr>
        <p:spPr>
          <a:xfrm>
            <a:off x="838200" y="1559760"/>
            <a:ext cx="11040611" cy="268278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1. Genealogische Verbindung zwischen </a:t>
            </a:r>
            <a:r>
              <a:rPr lang="de-DE" sz="3000" dirty="0" err="1"/>
              <a:t>Juda</a:t>
            </a:r>
            <a:r>
              <a:rPr lang="de-DE" sz="3000" dirty="0"/>
              <a:t> und David</a:t>
            </a:r>
          </a:p>
          <a:p>
            <a:pPr indent="0">
              <a:buNone/>
            </a:pPr>
            <a:r>
              <a:rPr lang="de-DE" sz="3000" dirty="0"/>
              <a:t>2. Den Anspruch Davids auf den Thron zu verteidigen	</a:t>
            </a:r>
          </a:p>
          <a:p>
            <a:pPr indent="0">
              <a:buNone/>
            </a:pPr>
            <a:r>
              <a:rPr lang="de-DE" sz="3000" dirty="0"/>
              <a:t>3. Es gibt immer einen Überrest</a:t>
            </a:r>
          </a:p>
          <a:p>
            <a:pPr indent="0">
              <a:buNone/>
            </a:pPr>
            <a:r>
              <a:rPr lang="de-DE" sz="3000" dirty="0"/>
              <a:t>4. Gottes Gnade gilt ebenfalls den nicht-jüdischen Völkern</a:t>
            </a:r>
          </a:p>
          <a:p>
            <a:pPr indent="0">
              <a:buNone/>
            </a:pPr>
            <a:r>
              <a:rPr lang="de-DE" sz="3000" dirty="0"/>
              <a:t>			</a:t>
            </a:r>
            <a:endParaRPr lang="de-CH" sz="3000" dirty="0"/>
          </a:p>
        </p:txBody>
      </p:sp>
    </p:spTree>
    <p:extLst>
      <p:ext uri="{BB962C8B-B14F-4D97-AF65-F5344CB8AC3E}">
        <p14:creationId xmlns:p14="http://schemas.microsoft.com/office/powerpoint/2010/main" val="3984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graphicFrame>
        <p:nvGraphicFramePr>
          <p:cNvPr id="6" name="Tabelle 5">
            <a:extLst>
              <a:ext uri="{FF2B5EF4-FFF2-40B4-BE49-F238E27FC236}">
                <a16:creationId xmlns:a16="http://schemas.microsoft.com/office/drawing/2014/main" id="{A69540F5-4583-420A-8115-4588B498CA0E}"/>
              </a:ext>
            </a:extLst>
          </p:cNvPr>
          <p:cNvGraphicFramePr>
            <a:graphicFrameLocks noGrp="1"/>
          </p:cNvGraphicFramePr>
          <p:nvPr>
            <p:extLst>
              <p:ext uri="{D42A27DB-BD31-4B8C-83A1-F6EECF244321}">
                <p14:modId xmlns:p14="http://schemas.microsoft.com/office/powerpoint/2010/main" val="228165439"/>
              </p:ext>
            </p:extLst>
          </p:nvPr>
        </p:nvGraphicFramePr>
        <p:xfrm>
          <a:off x="1373569" y="1835863"/>
          <a:ext cx="9444862" cy="3540762"/>
        </p:xfrm>
        <a:graphic>
          <a:graphicData uri="http://schemas.openxmlformats.org/drawingml/2006/table">
            <a:tbl>
              <a:tblPr firstRow="1" firstCol="1" bandRow="1">
                <a:tableStyleId>{5C22544A-7EE6-4342-B048-85BDC9FD1C3A}</a:tableStyleId>
              </a:tblPr>
              <a:tblGrid>
                <a:gridCol w="2384699">
                  <a:extLst>
                    <a:ext uri="{9D8B030D-6E8A-4147-A177-3AD203B41FA5}">
                      <a16:colId xmlns:a16="http://schemas.microsoft.com/office/drawing/2014/main" val="20000"/>
                    </a:ext>
                  </a:extLst>
                </a:gridCol>
                <a:gridCol w="4437776">
                  <a:extLst>
                    <a:ext uri="{9D8B030D-6E8A-4147-A177-3AD203B41FA5}">
                      <a16:colId xmlns:a16="http://schemas.microsoft.com/office/drawing/2014/main" val="20002"/>
                    </a:ext>
                  </a:extLst>
                </a:gridCol>
                <a:gridCol w="2622387">
                  <a:extLst>
                    <a:ext uri="{9D8B030D-6E8A-4147-A177-3AD203B41FA5}">
                      <a16:colId xmlns:a16="http://schemas.microsoft.com/office/drawing/2014/main" val="407882502"/>
                    </a:ext>
                  </a:extLst>
                </a:gridCol>
              </a:tblGrid>
              <a:tr h="696894">
                <a:tc>
                  <a:txBody>
                    <a:bodyPr/>
                    <a:lstStyle/>
                    <a:p>
                      <a:pPr algn="ctr">
                        <a:spcAft>
                          <a:spcPts val="0"/>
                        </a:spcAft>
                      </a:pPr>
                      <a:r>
                        <a:rPr lang="de-CH" sz="3000" b="1" dirty="0">
                          <a:effectLst/>
                        </a:rPr>
                        <a:t>Stellung</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Bedeutung</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Bibelstelle</a:t>
                      </a:r>
                    </a:p>
                  </a:txBody>
                  <a:tcPr marL="126140" marR="126140" marT="0" marB="0" anchor="ctr">
                    <a:solidFill>
                      <a:srgbClr val="0070C0"/>
                    </a:solidFill>
                  </a:tcPr>
                </a:tc>
                <a:extLst>
                  <a:ext uri="{0D108BD9-81ED-4DB2-BD59-A6C34878D82A}">
                    <a16:rowId xmlns:a16="http://schemas.microsoft.com/office/drawing/2014/main" val="10000"/>
                  </a:ext>
                </a:extLst>
              </a:tr>
              <a:tr h="629175">
                <a:tc>
                  <a:txBody>
                    <a:bodyPr/>
                    <a:lstStyle/>
                    <a:p>
                      <a:pPr algn="ctr">
                        <a:spcAft>
                          <a:spcPts val="0"/>
                        </a:spcAft>
                      </a:pPr>
                      <a:r>
                        <a:rPr lang="de-CH" sz="3000" b="0" i="1" dirty="0" err="1">
                          <a:solidFill>
                            <a:schemeClr val="tx1"/>
                          </a:solidFill>
                          <a:effectLst/>
                        </a:rPr>
                        <a:t>nochri</a:t>
                      </a:r>
                      <a:endParaRPr lang="de-CH" sz="3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Fremde</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2,10</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1031846">
                <a:tc>
                  <a:txBody>
                    <a:bodyPr/>
                    <a:lstStyle/>
                    <a:p>
                      <a:pPr algn="ctr">
                        <a:spcAft>
                          <a:spcPts val="0"/>
                        </a:spcAft>
                      </a:pPr>
                      <a:r>
                        <a:rPr lang="de-CH" sz="3000" b="0" i="1" dirty="0" err="1">
                          <a:solidFill>
                            <a:schemeClr val="tx1"/>
                          </a:solidFill>
                          <a:effectLst/>
                        </a:rPr>
                        <a:t>shiphah</a:t>
                      </a:r>
                      <a:endParaRPr lang="de-CH" sz="3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rPr>
                        <a:t>Niedriger als eine untergeordnete Sklavin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2,13</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604007">
                <a:tc>
                  <a:txBody>
                    <a:bodyPr/>
                    <a:lstStyle/>
                    <a:p>
                      <a:pPr algn="ctr">
                        <a:spcAft>
                          <a:spcPts val="0"/>
                        </a:spcAft>
                      </a:pPr>
                      <a:r>
                        <a:rPr lang="de-CH" sz="3000" b="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amah</a:t>
                      </a:r>
                      <a:endParaRPr lang="de-CH" sz="3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Magd</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78840">
                <a:tc>
                  <a:txBody>
                    <a:bodyPr/>
                    <a:lstStyle/>
                    <a:p>
                      <a:pPr algn="ctr">
                        <a:spcAft>
                          <a:spcPts val="0"/>
                        </a:spcAft>
                      </a:pPr>
                      <a:r>
                        <a:rPr lang="de-CH" sz="3000" b="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iishah</a:t>
                      </a:r>
                      <a:endParaRPr lang="de-CH" sz="3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Ehefrau</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4,13</a:t>
                      </a:r>
                    </a:p>
                  </a:txBody>
                  <a:tcPr marL="126140" marR="126140" marT="0" marB="0" anchor="ctr">
                    <a:solidFill>
                      <a:schemeClr val="bg1">
                        <a:lumMod val="85000"/>
                      </a:schemeClr>
                    </a:solidFill>
                  </a:tcPr>
                </a:tc>
                <a:extLst>
                  <a:ext uri="{0D108BD9-81ED-4DB2-BD59-A6C34878D82A}">
                    <a16:rowId xmlns:a16="http://schemas.microsoft.com/office/drawing/2014/main" val="3889409433"/>
                  </a:ext>
                </a:extLst>
              </a:tr>
            </a:tbl>
          </a:graphicData>
        </a:graphic>
      </p:graphicFrame>
      <p:sp>
        <p:nvSpPr>
          <p:cNvPr id="7" name="Textfeld 6">
            <a:extLst>
              <a:ext uri="{FF2B5EF4-FFF2-40B4-BE49-F238E27FC236}">
                <a16:creationId xmlns:a16="http://schemas.microsoft.com/office/drawing/2014/main" id="{49D14624-3DC3-4958-8EE4-891D3DD6750D}"/>
              </a:ext>
            </a:extLst>
          </p:cNvPr>
          <p:cNvSpPr txBox="1"/>
          <p:nvPr/>
        </p:nvSpPr>
        <p:spPr>
          <a:xfrm>
            <a:off x="1296099" y="5376625"/>
            <a:ext cx="4873001" cy="369332"/>
          </a:xfrm>
          <a:prstGeom prst="rect">
            <a:avLst/>
          </a:prstGeom>
          <a:noFill/>
        </p:spPr>
        <p:txBody>
          <a:bodyPr wrap="none" rtlCol="0">
            <a:spAutoFit/>
          </a:bodyPr>
          <a:lstStyle/>
          <a:p>
            <a:r>
              <a:rPr lang="de-CH" i="1" dirty="0"/>
              <a:t>Ruths fortschreitende gesellschaftliche Integration</a:t>
            </a:r>
          </a:p>
        </p:txBody>
      </p:sp>
    </p:spTree>
    <p:extLst>
      <p:ext uri="{BB962C8B-B14F-4D97-AF65-F5344CB8AC3E}">
        <p14:creationId xmlns:p14="http://schemas.microsoft.com/office/powerpoint/2010/main" val="20013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sp>
        <p:nvSpPr>
          <p:cNvPr id="4" name="Inhaltsplatzhalter 3">
            <a:extLst>
              <a:ext uri="{FF2B5EF4-FFF2-40B4-BE49-F238E27FC236}">
                <a16:creationId xmlns:a16="http://schemas.microsoft.com/office/drawing/2014/main" id="{D3D9A653-9836-4594-BD9C-3312F95547D3}"/>
              </a:ext>
            </a:extLst>
          </p:cNvPr>
          <p:cNvSpPr txBox="1">
            <a:spLocks/>
          </p:cNvSpPr>
          <p:nvPr/>
        </p:nvSpPr>
        <p:spPr>
          <a:xfrm>
            <a:off x="838200" y="1559760"/>
            <a:ext cx="11040611" cy="268278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1. Genealogische Verbindung zwischen </a:t>
            </a:r>
            <a:r>
              <a:rPr lang="de-DE" sz="3000" dirty="0" err="1"/>
              <a:t>Juda</a:t>
            </a:r>
            <a:r>
              <a:rPr lang="de-DE" sz="3000" dirty="0"/>
              <a:t> und David</a:t>
            </a:r>
          </a:p>
          <a:p>
            <a:pPr indent="0">
              <a:buNone/>
            </a:pPr>
            <a:r>
              <a:rPr lang="de-DE" sz="3000" dirty="0"/>
              <a:t>2. Den Anspruch Davids auf den Thron zu verteidigen	</a:t>
            </a:r>
          </a:p>
          <a:p>
            <a:pPr indent="0">
              <a:buNone/>
            </a:pPr>
            <a:r>
              <a:rPr lang="de-DE" sz="3000" dirty="0"/>
              <a:t>3. Es gibt immer einen Überrest</a:t>
            </a:r>
          </a:p>
          <a:p>
            <a:pPr indent="0">
              <a:buNone/>
            </a:pPr>
            <a:r>
              <a:rPr lang="de-DE" sz="3000" dirty="0"/>
              <a:t>4. Gottes Gnade gilt ebenfalls den nicht-jüdischen Völkern</a:t>
            </a:r>
          </a:p>
          <a:p>
            <a:pPr indent="0">
              <a:buNone/>
            </a:pPr>
            <a:r>
              <a:rPr lang="de-DE" sz="3000" dirty="0"/>
              <a:t>			</a:t>
            </a:r>
            <a:endParaRPr lang="de-CH" sz="3000" dirty="0"/>
          </a:p>
        </p:txBody>
      </p:sp>
      <p:sp>
        <p:nvSpPr>
          <p:cNvPr id="6" name="Rechteck 5">
            <a:extLst>
              <a:ext uri="{FF2B5EF4-FFF2-40B4-BE49-F238E27FC236}">
                <a16:creationId xmlns:a16="http://schemas.microsoft.com/office/drawing/2014/main" id="{6AD6406C-780A-4E60-9A73-1C2E9D88F409}"/>
              </a:ext>
            </a:extLst>
          </p:cNvPr>
          <p:cNvSpPr/>
          <p:nvPr/>
        </p:nvSpPr>
        <p:spPr>
          <a:xfrm>
            <a:off x="1684790" y="4154904"/>
            <a:ext cx="9669010" cy="1477328"/>
          </a:xfrm>
          <a:prstGeom prst="rect">
            <a:avLst/>
          </a:prstGeom>
        </p:spPr>
        <p:txBody>
          <a:bodyPr wrap="square">
            <a:spAutoFit/>
          </a:bodyPr>
          <a:lstStyle/>
          <a:p>
            <a:r>
              <a:rPr lang="de-DE" sz="3000" dirty="0"/>
              <a:t>„[…] Boas zeugte den Obed mit der Ruth; […] Joseph, den Mann der Maria, von welcher Jesus geboren ist, der Christus genannt wird.“ </a:t>
            </a:r>
            <a:r>
              <a:rPr lang="de-DE" sz="3000" dirty="0" err="1"/>
              <a:t>Mt</a:t>
            </a:r>
            <a:r>
              <a:rPr lang="de-DE" sz="3000" dirty="0"/>
              <a:t> 1,5+16</a:t>
            </a:r>
          </a:p>
        </p:txBody>
      </p:sp>
    </p:spTree>
    <p:extLst>
      <p:ext uri="{BB962C8B-B14F-4D97-AF65-F5344CB8AC3E}">
        <p14:creationId xmlns:p14="http://schemas.microsoft.com/office/powerpoint/2010/main" val="34614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sp>
        <p:nvSpPr>
          <p:cNvPr id="4" name="Inhaltsplatzhalter 3">
            <a:extLst>
              <a:ext uri="{FF2B5EF4-FFF2-40B4-BE49-F238E27FC236}">
                <a16:creationId xmlns:a16="http://schemas.microsoft.com/office/drawing/2014/main" id="{D3D9A653-9836-4594-BD9C-3312F95547D3}"/>
              </a:ext>
            </a:extLst>
          </p:cNvPr>
          <p:cNvSpPr txBox="1">
            <a:spLocks/>
          </p:cNvSpPr>
          <p:nvPr/>
        </p:nvSpPr>
        <p:spPr>
          <a:xfrm>
            <a:off x="838200" y="1559760"/>
            <a:ext cx="11040611" cy="3226524"/>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1. Genealogische Verbindung zwischen </a:t>
            </a:r>
            <a:r>
              <a:rPr lang="de-DE" sz="3000" dirty="0" err="1"/>
              <a:t>Juda</a:t>
            </a:r>
            <a:r>
              <a:rPr lang="de-DE" sz="3000" dirty="0"/>
              <a:t> und David</a:t>
            </a:r>
          </a:p>
          <a:p>
            <a:pPr indent="0">
              <a:buNone/>
            </a:pPr>
            <a:r>
              <a:rPr lang="de-DE" sz="3000" dirty="0"/>
              <a:t>2. Den Anspruch Davids auf den Thron zu verteidigen	</a:t>
            </a:r>
          </a:p>
          <a:p>
            <a:pPr indent="0">
              <a:buNone/>
            </a:pPr>
            <a:r>
              <a:rPr lang="de-DE" sz="3000" dirty="0"/>
              <a:t>3. Es gibt immer einen Überrest</a:t>
            </a:r>
          </a:p>
          <a:p>
            <a:pPr indent="0">
              <a:buNone/>
            </a:pPr>
            <a:r>
              <a:rPr lang="de-DE" sz="3000" dirty="0"/>
              <a:t>4. Gottes Gnade gilt ebenfalls den nicht-jüdischen Völkern</a:t>
            </a:r>
          </a:p>
          <a:p>
            <a:pPr indent="0">
              <a:buNone/>
            </a:pPr>
            <a:r>
              <a:rPr lang="de-DE" sz="3000" dirty="0"/>
              <a:t>5. Das Konzept des Lösers zu illustrieren</a:t>
            </a:r>
          </a:p>
          <a:p>
            <a:pPr indent="0">
              <a:buNone/>
            </a:pPr>
            <a:r>
              <a:rPr lang="de-DE" sz="3000" dirty="0"/>
              <a:t>			</a:t>
            </a:r>
            <a:endParaRPr lang="de-CH" sz="3000" dirty="0"/>
          </a:p>
        </p:txBody>
      </p:sp>
    </p:spTree>
    <p:extLst>
      <p:ext uri="{BB962C8B-B14F-4D97-AF65-F5344CB8AC3E}">
        <p14:creationId xmlns:p14="http://schemas.microsoft.com/office/powerpoint/2010/main" val="19097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sp>
        <p:nvSpPr>
          <p:cNvPr id="6" name="Rechteck 5">
            <a:extLst>
              <a:ext uri="{FF2B5EF4-FFF2-40B4-BE49-F238E27FC236}">
                <a16:creationId xmlns:a16="http://schemas.microsoft.com/office/drawing/2014/main" id="{6AD6406C-780A-4E60-9A73-1C2E9D88F409}"/>
              </a:ext>
            </a:extLst>
          </p:cNvPr>
          <p:cNvSpPr/>
          <p:nvPr/>
        </p:nvSpPr>
        <p:spPr>
          <a:xfrm>
            <a:off x="1416343" y="4003414"/>
            <a:ext cx="9669010" cy="553998"/>
          </a:xfrm>
          <a:prstGeom prst="rect">
            <a:avLst/>
          </a:prstGeom>
        </p:spPr>
        <p:txBody>
          <a:bodyPr wrap="square">
            <a:spAutoFit/>
          </a:bodyPr>
          <a:lstStyle/>
          <a:p>
            <a:r>
              <a:rPr lang="de-DE" sz="3000" dirty="0"/>
              <a:t>„Ich weiß, dass mein </a:t>
            </a:r>
            <a:r>
              <a:rPr lang="de-DE" sz="3000" u="sng" dirty="0"/>
              <a:t>Erlöser</a:t>
            </a:r>
            <a:r>
              <a:rPr lang="de-DE" sz="3000" dirty="0"/>
              <a:t> lebt, […]“ Hi 19,25</a:t>
            </a:r>
          </a:p>
        </p:txBody>
      </p:sp>
      <p:sp>
        <p:nvSpPr>
          <p:cNvPr id="5" name="Rechteck 4">
            <a:extLst>
              <a:ext uri="{FF2B5EF4-FFF2-40B4-BE49-F238E27FC236}">
                <a16:creationId xmlns:a16="http://schemas.microsoft.com/office/drawing/2014/main" id="{64E32354-CC2B-43A9-BEBB-CD35AB8F1296}"/>
              </a:ext>
            </a:extLst>
          </p:cNvPr>
          <p:cNvSpPr/>
          <p:nvPr/>
        </p:nvSpPr>
        <p:spPr>
          <a:xfrm>
            <a:off x="1416343" y="1438034"/>
            <a:ext cx="9669010" cy="1015663"/>
          </a:xfrm>
          <a:prstGeom prst="rect">
            <a:avLst/>
          </a:prstGeom>
        </p:spPr>
        <p:txBody>
          <a:bodyPr wrap="square">
            <a:spAutoFit/>
          </a:bodyPr>
          <a:lstStyle/>
          <a:p>
            <a:r>
              <a:rPr lang="de-DE" sz="3000" dirty="0"/>
              <a:t>„[…] denn ich helfe dir, spricht der HERR, und dein </a:t>
            </a:r>
            <a:r>
              <a:rPr lang="de-DE" sz="3000" u="sng" dirty="0"/>
              <a:t>Erlöser</a:t>
            </a:r>
            <a:r>
              <a:rPr lang="de-DE" sz="3000" dirty="0"/>
              <a:t> ist der Heilige Israels.“ </a:t>
            </a:r>
            <a:r>
              <a:rPr lang="de-DE" sz="3000" dirty="0" err="1"/>
              <a:t>Jes</a:t>
            </a:r>
            <a:r>
              <a:rPr lang="de-DE" sz="3000" dirty="0"/>
              <a:t> 41,14</a:t>
            </a:r>
          </a:p>
        </p:txBody>
      </p:sp>
      <p:sp>
        <p:nvSpPr>
          <p:cNvPr id="7" name="Rechteck 6">
            <a:extLst>
              <a:ext uri="{FF2B5EF4-FFF2-40B4-BE49-F238E27FC236}">
                <a16:creationId xmlns:a16="http://schemas.microsoft.com/office/drawing/2014/main" id="{4F2D8FDE-B6D4-484D-AA54-543478F44355}"/>
              </a:ext>
            </a:extLst>
          </p:cNvPr>
          <p:cNvSpPr/>
          <p:nvPr/>
        </p:nvSpPr>
        <p:spPr>
          <a:xfrm>
            <a:off x="1416343" y="2720724"/>
            <a:ext cx="9669010" cy="1015663"/>
          </a:xfrm>
          <a:prstGeom prst="rect">
            <a:avLst/>
          </a:prstGeom>
        </p:spPr>
        <p:txBody>
          <a:bodyPr wrap="square">
            <a:spAutoFit/>
          </a:bodyPr>
          <a:lstStyle/>
          <a:p>
            <a:r>
              <a:rPr lang="de-DE" sz="3000" dirty="0"/>
              <a:t>„[…] Und alles Fleisch soll erkennen, dass ich, der HERR, dein Erretter bin und dein </a:t>
            </a:r>
            <a:r>
              <a:rPr lang="de-DE" sz="3000" u="sng" dirty="0"/>
              <a:t>Erlöser</a:t>
            </a:r>
            <a:r>
              <a:rPr lang="de-DE" sz="3000" dirty="0"/>
              <a:t>, der Starke Jakobs.“ </a:t>
            </a:r>
            <a:r>
              <a:rPr lang="de-DE" sz="3000" dirty="0" err="1"/>
              <a:t>Jes</a:t>
            </a:r>
            <a:r>
              <a:rPr lang="de-DE" sz="3000" dirty="0"/>
              <a:t> 49,26</a:t>
            </a:r>
          </a:p>
        </p:txBody>
      </p:sp>
      <p:sp>
        <p:nvSpPr>
          <p:cNvPr id="8" name="Rechteck 7">
            <a:extLst>
              <a:ext uri="{FF2B5EF4-FFF2-40B4-BE49-F238E27FC236}">
                <a16:creationId xmlns:a16="http://schemas.microsoft.com/office/drawing/2014/main" id="{ED060A2C-8C57-4C61-B8E3-BDE69D7A2DC8}"/>
              </a:ext>
            </a:extLst>
          </p:cNvPr>
          <p:cNvSpPr/>
          <p:nvPr/>
        </p:nvSpPr>
        <p:spPr>
          <a:xfrm>
            <a:off x="1416343" y="4824439"/>
            <a:ext cx="9669010" cy="553998"/>
          </a:xfrm>
          <a:prstGeom prst="rect">
            <a:avLst/>
          </a:prstGeom>
        </p:spPr>
        <p:txBody>
          <a:bodyPr wrap="square">
            <a:spAutoFit/>
          </a:bodyPr>
          <a:lstStyle/>
          <a:p>
            <a:r>
              <a:rPr lang="de-DE" sz="3000" dirty="0"/>
              <a:t>„[…] HERR, mein Fels und mein </a:t>
            </a:r>
            <a:r>
              <a:rPr lang="de-DE" sz="3000" u="sng" dirty="0"/>
              <a:t>Erlöser</a:t>
            </a:r>
            <a:r>
              <a:rPr lang="de-DE" sz="3000" dirty="0"/>
              <a:t>!“ </a:t>
            </a:r>
            <a:r>
              <a:rPr lang="de-DE" sz="3000" dirty="0" err="1"/>
              <a:t>Ps</a:t>
            </a:r>
            <a:r>
              <a:rPr lang="de-DE" sz="3000" dirty="0"/>
              <a:t> 19,15</a:t>
            </a:r>
          </a:p>
        </p:txBody>
      </p:sp>
    </p:spTree>
    <p:extLst>
      <p:ext uri="{BB962C8B-B14F-4D97-AF65-F5344CB8AC3E}">
        <p14:creationId xmlns:p14="http://schemas.microsoft.com/office/powerpoint/2010/main" val="5563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graphicFrame>
        <p:nvGraphicFramePr>
          <p:cNvPr id="6" name="Tabelle 5">
            <a:extLst>
              <a:ext uri="{FF2B5EF4-FFF2-40B4-BE49-F238E27FC236}">
                <a16:creationId xmlns:a16="http://schemas.microsoft.com/office/drawing/2014/main" id="{A69540F5-4583-420A-8115-4588B498CA0E}"/>
              </a:ext>
            </a:extLst>
          </p:cNvPr>
          <p:cNvGraphicFramePr>
            <a:graphicFrameLocks noGrp="1"/>
          </p:cNvGraphicFramePr>
          <p:nvPr>
            <p:extLst>
              <p:ext uri="{D42A27DB-BD31-4B8C-83A1-F6EECF244321}">
                <p14:modId xmlns:p14="http://schemas.microsoft.com/office/powerpoint/2010/main" val="187483758"/>
              </p:ext>
            </p:extLst>
          </p:nvPr>
        </p:nvGraphicFramePr>
        <p:xfrm>
          <a:off x="520402" y="1382857"/>
          <a:ext cx="10989293" cy="942220"/>
        </p:xfrm>
        <a:graphic>
          <a:graphicData uri="http://schemas.openxmlformats.org/drawingml/2006/table">
            <a:tbl>
              <a:tblPr firstRow="1" firstCol="1" bandRow="1">
                <a:tableStyleId>{5C22544A-7EE6-4342-B048-85BDC9FD1C3A}</a:tableStyleId>
              </a:tblPr>
              <a:tblGrid>
                <a:gridCol w="6635407">
                  <a:extLst>
                    <a:ext uri="{9D8B030D-6E8A-4147-A177-3AD203B41FA5}">
                      <a16:colId xmlns:a16="http://schemas.microsoft.com/office/drawing/2014/main" val="20000"/>
                    </a:ext>
                  </a:extLst>
                </a:gridCol>
                <a:gridCol w="1971413">
                  <a:extLst>
                    <a:ext uri="{9D8B030D-6E8A-4147-A177-3AD203B41FA5}">
                      <a16:colId xmlns:a16="http://schemas.microsoft.com/office/drawing/2014/main" val="20002"/>
                    </a:ext>
                  </a:extLst>
                </a:gridCol>
                <a:gridCol w="2382473">
                  <a:extLst>
                    <a:ext uri="{9D8B030D-6E8A-4147-A177-3AD203B41FA5}">
                      <a16:colId xmlns:a16="http://schemas.microsoft.com/office/drawing/2014/main" val="407882502"/>
                    </a:ext>
                  </a:extLst>
                </a:gridCol>
              </a:tblGrid>
              <a:tr h="485020">
                <a:tc>
                  <a:txBody>
                    <a:bodyPr/>
                    <a:lstStyle/>
                    <a:p>
                      <a:pPr algn="ctr">
                        <a:spcAft>
                          <a:spcPts val="0"/>
                        </a:spcAft>
                      </a:pPr>
                      <a:r>
                        <a:rPr lang="de-CH" sz="3000" b="1" dirty="0">
                          <a:effectLst/>
                        </a:rPr>
                        <a:t>Anforderung</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Boas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Jesus</a:t>
                      </a:r>
                    </a:p>
                  </a:txBody>
                  <a:tcPr marL="126140" marR="126140" marT="0" marB="0" anchor="ctr">
                    <a:solidFill>
                      <a:srgbClr val="0070C0"/>
                    </a:solidFill>
                  </a:tcPr>
                </a:tc>
                <a:extLst>
                  <a:ext uri="{0D108BD9-81ED-4DB2-BD59-A6C34878D82A}">
                    <a16:rowId xmlns:a16="http://schemas.microsoft.com/office/drawing/2014/main" val="10000"/>
                  </a:ext>
                </a:extLst>
              </a:tr>
              <a:tr h="447484">
                <a:tc>
                  <a:txBody>
                    <a:bodyPr/>
                    <a:lstStyle/>
                    <a:p>
                      <a:pPr algn="ctr">
                        <a:spcAft>
                          <a:spcPts val="0"/>
                        </a:spcAft>
                      </a:pPr>
                      <a:r>
                        <a:rPr lang="de-CH" sz="3000" b="0" i="0" dirty="0">
                          <a:solidFill>
                            <a:schemeClr val="tx1"/>
                          </a:solidFill>
                          <a:effectLst/>
                        </a:rPr>
                        <a:t>Naher Angehöriger und Blutsverwandter</a:t>
                      </a:r>
                      <a:endPar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2,1 ; 3,20</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Phil 2,7</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5" name="Textfeld 4">
            <a:extLst>
              <a:ext uri="{FF2B5EF4-FFF2-40B4-BE49-F238E27FC236}">
                <a16:creationId xmlns:a16="http://schemas.microsoft.com/office/drawing/2014/main" id="{7B98D491-202B-4464-A178-EB62C581F3DA}"/>
              </a:ext>
            </a:extLst>
          </p:cNvPr>
          <p:cNvSpPr txBox="1"/>
          <p:nvPr/>
        </p:nvSpPr>
        <p:spPr>
          <a:xfrm>
            <a:off x="457200" y="1013525"/>
            <a:ext cx="2833211" cy="369332"/>
          </a:xfrm>
          <a:prstGeom prst="rect">
            <a:avLst/>
          </a:prstGeom>
          <a:noFill/>
        </p:spPr>
        <p:txBody>
          <a:bodyPr wrap="none" rtlCol="0">
            <a:spAutoFit/>
          </a:bodyPr>
          <a:lstStyle/>
          <a:p>
            <a:r>
              <a:rPr lang="de-CH" i="1" dirty="0"/>
              <a:t>Anforderungen an den Löser</a:t>
            </a:r>
          </a:p>
        </p:txBody>
      </p:sp>
      <p:sp>
        <p:nvSpPr>
          <p:cNvPr id="8" name="Rechteck 7">
            <a:extLst>
              <a:ext uri="{FF2B5EF4-FFF2-40B4-BE49-F238E27FC236}">
                <a16:creationId xmlns:a16="http://schemas.microsoft.com/office/drawing/2014/main" id="{666A0A03-2591-41B4-ABA6-E7BA1AC2FE3B}"/>
              </a:ext>
            </a:extLst>
          </p:cNvPr>
          <p:cNvSpPr/>
          <p:nvPr/>
        </p:nvSpPr>
        <p:spPr>
          <a:xfrm>
            <a:off x="1873805" y="3517261"/>
            <a:ext cx="9669010" cy="1015663"/>
          </a:xfrm>
          <a:prstGeom prst="rect">
            <a:avLst/>
          </a:prstGeom>
        </p:spPr>
        <p:txBody>
          <a:bodyPr wrap="square">
            <a:spAutoFit/>
          </a:bodyPr>
          <a:lstStyle/>
          <a:p>
            <a:r>
              <a:rPr lang="de-DE" sz="3000" dirty="0"/>
              <a:t>„sondern er entäußerte sich selbst, nahm die Gestalt eines Knechtes an und wurde wie die Menschen;“ Phil 2,7</a:t>
            </a:r>
          </a:p>
        </p:txBody>
      </p:sp>
    </p:spTree>
    <p:extLst>
      <p:ext uri="{BB962C8B-B14F-4D97-AF65-F5344CB8AC3E}">
        <p14:creationId xmlns:p14="http://schemas.microsoft.com/office/powerpoint/2010/main" val="17745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graphicFrame>
        <p:nvGraphicFramePr>
          <p:cNvPr id="6" name="Tabelle 5">
            <a:extLst>
              <a:ext uri="{FF2B5EF4-FFF2-40B4-BE49-F238E27FC236}">
                <a16:creationId xmlns:a16="http://schemas.microsoft.com/office/drawing/2014/main" id="{A69540F5-4583-420A-8115-4588B498CA0E}"/>
              </a:ext>
            </a:extLst>
          </p:cNvPr>
          <p:cNvGraphicFramePr>
            <a:graphicFrameLocks noGrp="1"/>
          </p:cNvGraphicFramePr>
          <p:nvPr>
            <p:extLst>
              <p:ext uri="{D42A27DB-BD31-4B8C-83A1-F6EECF244321}">
                <p14:modId xmlns:p14="http://schemas.microsoft.com/office/powerpoint/2010/main" val="3165031150"/>
              </p:ext>
            </p:extLst>
          </p:nvPr>
        </p:nvGraphicFramePr>
        <p:xfrm>
          <a:off x="520402" y="1382857"/>
          <a:ext cx="10989293" cy="1403615"/>
        </p:xfrm>
        <a:graphic>
          <a:graphicData uri="http://schemas.openxmlformats.org/drawingml/2006/table">
            <a:tbl>
              <a:tblPr firstRow="1" firstCol="1" bandRow="1">
                <a:tableStyleId>{5C22544A-7EE6-4342-B048-85BDC9FD1C3A}</a:tableStyleId>
              </a:tblPr>
              <a:tblGrid>
                <a:gridCol w="6635407">
                  <a:extLst>
                    <a:ext uri="{9D8B030D-6E8A-4147-A177-3AD203B41FA5}">
                      <a16:colId xmlns:a16="http://schemas.microsoft.com/office/drawing/2014/main" val="20000"/>
                    </a:ext>
                  </a:extLst>
                </a:gridCol>
                <a:gridCol w="1971413">
                  <a:extLst>
                    <a:ext uri="{9D8B030D-6E8A-4147-A177-3AD203B41FA5}">
                      <a16:colId xmlns:a16="http://schemas.microsoft.com/office/drawing/2014/main" val="20002"/>
                    </a:ext>
                  </a:extLst>
                </a:gridCol>
                <a:gridCol w="2382473">
                  <a:extLst>
                    <a:ext uri="{9D8B030D-6E8A-4147-A177-3AD203B41FA5}">
                      <a16:colId xmlns:a16="http://schemas.microsoft.com/office/drawing/2014/main" val="407882502"/>
                    </a:ext>
                  </a:extLst>
                </a:gridCol>
              </a:tblGrid>
              <a:tr h="485020">
                <a:tc>
                  <a:txBody>
                    <a:bodyPr/>
                    <a:lstStyle/>
                    <a:p>
                      <a:pPr algn="ctr">
                        <a:spcAft>
                          <a:spcPts val="0"/>
                        </a:spcAft>
                      </a:pPr>
                      <a:r>
                        <a:rPr lang="de-CH" sz="3000" b="1" dirty="0">
                          <a:effectLst/>
                        </a:rPr>
                        <a:t>Anforderung</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Boas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Jesus</a:t>
                      </a:r>
                    </a:p>
                  </a:txBody>
                  <a:tcPr marL="126140" marR="126140" marT="0" marB="0" anchor="ctr">
                    <a:solidFill>
                      <a:srgbClr val="0070C0"/>
                    </a:solidFill>
                  </a:tcPr>
                </a:tc>
                <a:extLst>
                  <a:ext uri="{0D108BD9-81ED-4DB2-BD59-A6C34878D82A}">
                    <a16:rowId xmlns:a16="http://schemas.microsoft.com/office/drawing/2014/main" val="10000"/>
                  </a:ext>
                </a:extLst>
              </a:tr>
              <a:tr h="447484">
                <a:tc>
                  <a:txBody>
                    <a:bodyPr/>
                    <a:lstStyle/>
                    <a:p>
                      <a:pPr algn="ctr">
                        <a:spcAft>
                          <a:spcPts val="0"/>
                        </a:spcAft>
                      </a:pPr>
                      <a:r>
                        <a:rPr lang="de-CH" sz="3000" b="0" i="0" dirty="0">
                          <a:solidFill>
                            <a:schemeClr val="tx1"/>
                          </a:solidFill>
                          <a:effectLst/>
                        </a:rPr>
                        <a:t>Naher Angehöriger und Blutsverwandter</a:t>
                      </a:r>
                      <a:endPar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2,1 ; 3,20</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Phil 2,7</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61395">
                <a:tc>
                  <a:txBody>
                    <a:bodyPr/>
                    <a:lstStyle/>
                    <a:p>
                      <a:pPr algn="ctr">
                        <a:spcAft>
                          <a:spcPts val="0"/>
                        </a:spcAft>
                      </a:pPr>
                      <a:r>
                        <a:rPr lang="de-CH" sz="3000" b="0" i="0" dirty="0">
                          <a:solidFill>
                            <a:schemeClr val="tx1"/>
                          </a:solidFill>
                          <a:effectLst/>
                        </a:rPr>
                        <a:t>Bereitschaft, den Preis zu zahlen</a:t>
                      </a:r>
                      <a:endPar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rPr>
                        <a:t>2,8 ; </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3,11</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Mk 10,45</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5" name="Textfeld 4">
            <a:extLst>
              <a:ext uri="{FF2B5EF4-FFF2-40B4-BE49-F238E27FC236}">
                <a16:creationId xmlns:a16="http://schemas.microsoft.com/office/drawing/2014/main" id="{7B98D491-202B-4464-A178-EB62C581F3DA}"/>
              </a:ext>
            </a:extLst>
          </p:cNvPr>
          <p:cNvSpPr txBox="1"/>
          <p:nvPr/>
        </p:nvSpPr>
        <p:spPr>
          <a:xfrm>
            <a:off x="457200" y="1013525"/>
            <a:ext cx="2833211" cy="369332"/>
          </a:xfrm>
          <a:prstGeom prst="rect">
            <a:avLst/>
          </a:prstGeom>
          <a:noFill/>
        </p:spPr>
        <p:txBody>
          <a:bodyPr wrap="none" rtlCol="0">
            <a:spAutoFit/>
          </a:bodyPr>
          <a:lstStyle/>
          <a:p>
            <a:r>
              <a:rPr lang="de-CH" i="1" dirty="0"/>
              <a:t>Anforderungen an den Löser</a:t>
            </a:r>
          </a:p>
        </p:txBody>
      </p:sp>
      <p:sp>
        <p:nvSpPr>
          <p:cNvPr id="7" name="Rechteck 6">
            <a:extLst>
              <a:ext uri="{FF2B5EF4-FFF2-40B4-BE49-F238E27FC236}">
                <a16:creationId xmlns:a16="http://schemas.microsoft.com/office/drawing/2014/main" id="{CA16DE38-3500-475E-AEF5-E071A7A49303}"/>
              </a:ext>
            </a:extLst>
          </p:cNvPr>
          <p:cNvSpPr/>
          <p:nvPr/>
        </p:nvSpPr>
        <p:spPr>
          <a:xfrm>
            <a:off x="1873805" y="3517261"/>
            <a:ext cx="9669010" cy="1477328"/>
          </a:xfrm>
          <a:prstGeom prst="rect">
            <a:avLst/>
          </a:prstGeom>
        </p:spPr>
        <p:txBody>
          <a:bodyPr wrap="square">
            <a:spAutoFit/>
          </a:bodyPr>
          <a:lstStyle/>
          <a:p>
            <a:r>
              <a:rPr lang="de-DE" sz="3000" dirty="0"/>
              <a:t>„Denn auch der Sohn des Menschen ist nicht gekommen, um sich dienen zu lassen, sondern um zu dienen und sein Leben zu geben als Lösegeld für viele.“ Mk 10,45</a:t>
            </a:r>
          </a:p>
        </p:txBody>
      </p:sp>
    </p:spTree>
    <p:extLst>
      <p:ext uri="{BB962C8B-B14F-4D97-AF65-F5344CB8AC3E}">
        <p14:creationId xmlns:p14="http://schemas.microsoft.com/office/powerpoint/2010/main" val="177696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3226524"/>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Ruth (Freundschaft)</a:t>
            </a:r>
          </a:p>
          <a:p>
            <a:pPr marL="457200" indent="-457200"/>
            <a:r>
              <a:rPr lang="de-DE" sz="3000" dirty="0"/>
              <a:t>Autor:				Samuel</a:t>
            </a:r>
          </a:p>
          <a:p>
            <a:pPr marL="457200" indent="-457200"/>
            <a:r>
              <a:rPr lang="de-DE" sz="3000" dirty="0"/>
              <a:t>Abfassungszeit:		Gegen Ende von Samuels Leben </a:t>
            </a:r>
          </a:p>
          <a:p>
            <a:pPr indent="0">
              <a:buNone/>
            </a:pPr>
            <a:r>
              <a:rPr lang="de-DE" sz="3000" dirty="0"/>
              <a:t>					(ca. 1070 v. Chr.)</a:t>
            </a:r>
          </a:p>
          <a:p>
            <a:pPr marL="457200" indent="-457200"/>
            <a:r>
              <a:rPr lang="de-DE" sz="3000" dirty="0"/>
              <a:t>Stellung im Kanon:	 	Schriften (Teil der </a:t>
            </a:r>
            <a:r>
              <a:rPr lang="de-DE" sz="3000" dirty="0" err="1"/>
              <a:t>Megilloth</a:t>
            </a:r>
            <a:r>
              <a:rPr lang="de-DE" sz="3000" dirty="0"/>
              <a:t>)</a:t>
            </a:r>
          </a:p>
          <a:p>
            <a:pPr indent="0">
              <a:buNone/>
            </a:pPr>
            <a:r>
              <a:rPr lang="de-DE" sz="3000" dirty="0"/>
              <a:t>			</a:t>
            </a:r>
            <a:endParaRPr lang="de-CH" sz="3000" dirty="0"/>
          </a:p>
        </p:txBody>
      </p:sp>
    </p:spTree>
    <p:extLst>
      <p:ext uri="{BB962C8B-B14F-4D97-AF65-F5344CB8AC3E}">
        <p14:creationId xmlns:p14="http://schemas.microsoft.com/office/powerpoint/2010/main" val="317951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graphicFrame>
        <p:nvGraphicFramePr>
          <p:cNvPr id="6" name="Tabelle 5">
            <a:extLst>
              <a:ext uri="{FF2B5EF4-FFF2-40B4-BE49-F238E27FC236}">
                <a16:creationId xmlns:a16="http://schemas.microsoft.com/office/drawing/2014/main" id="{A69540F5-4583-420A-8115-4588B498CA0E}"/>
              </a:ext>
            </a:extLst>
          </p:cNvPr>
          <p:cNvGraphicFramePr>
            <a:graphicFrameLocks noGrp="1"/>
          </p:cNvGraphicFramePr>
          <p:nvPr>
            <p:extLst>
              <p:ext uri="{D42A27DB-BD31-4B8C-83A1-F6EECF244321}">
                <p14:modId xmlns:p14="http://schemas.microsoft.com/office/powerpoint/2010/main" val="3321996400"/>
              </p:ext>
            </p:extLst>
          </p:nvPr>
        </p:nvGraphicFramePr>
        <p:xfrm>
          <a:off x="520402" y="1382857"/>
          <a:ext cx="10989293" cy="1860815"/>
        </p:xfrm>
        <a:graphic>
          <a:graphicData uri="http://schemas.openxmlformats.org/drawingml/2006/table">
            <a:tbl>
              <a:tblPr firstRow="1" firstCol="1" bandRow="1">
                <a:tableStyleId>{5C22544A-7EE6-4342-B048-85BDC9FD1C3A}</a:tableStyleId>
              </a:tblPr>
              <a:tblGrid>
                <a:gridCol w="6635407">
                  <a:extLst>
                    <a:ext uri="{9D8B030D-6E8A-4147-A177-3AD203B41FA5}">
                      <a16:colId xmlns:a16="http://schemas.microsoft.com/office/drawing/2014/main" val="20000"/>
                    </a:ext>
                  </a:extLst>
                </a:gridCol>
                <a:gridCol w="1971413">
                  <a:extLst>
                    <a:ext uri="{9D8B030D-6E8A-4147-A177-3AD203B41FA5}">
                      <a16:colId xmlns:a16="http://schemas.microsoft.com/office/drawing/2014/main" val="20002"/>
                    </a:ext>
                  </a:extLst>
                </a:gridCol>
                <a:gridCol w="2382473">
                  <a:extLst>
                    <a:ext uri="{9D8B030D-6E8A-4147-A177-3AD203B41FA5}">
                      <a16:colId xmlns:a16="http://schemas.microsoft.com/office/drawing/2014/main" val="407882502"/>
                    </a:ext>
                  </a:extLst>
                </a:gridCol>
              </a:tblGrid>
              <a:tr h="485020">
                <a:tc>
                  <a:txBody>
                    <a:bodyPr/>
                    <a:lstStyle/>
                    <a:p>
                      <a:pPr algn="ctr">
                        <a:spcAft>
                          <a:spcPts val="0"/>
                        </a:spcAft>
                      </a:pPr>
                      <a:r>
                        <a:rPr lang="de-CH" sz="3000" b="1" dirty="0">
                          <a:effectLst/>
                        </a:rPr>
                        <a:t>Anforderung</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Boas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Jesus</a:t>
                      </a:r>
                    </a:p>
                  </a:txBody>
                  <a:tcPr marL="126140" marR="126140" marT="0" marB="0" anchor="ctr">
                    <a:solidFill>
                      <a:srgbClr val="0070C0"/>
                    </a:solidFill>
                  </a:tcPr>
                </a:tc>
                <a:extLst>
                  <a:ext uri="{0D108BD9-81ED-4DB2-BD59-A6C34878D82A}">
                    <a16:rowId xmlns:a16="http://schemas.microsoft.com/office/drawing/2014/main" val="10000"/>
                  </a:ext>
                </a:extLst>
              </a:tr>
              <a:tr h="447484">
                <a:tc>
                  <a:txBody>
                    <a:bodyPr/>
                    <a:lstStyle/>
                    <a:p>
                      <a:pPr algn="ctr">
                        <a:spcAft>
                          <a:spcPts val="0"/>
                        </a:spcAft>
                      </a:pPr>
                      <a:r>
                        <a:rPr lang="de-CH" sz="3000" b="0" i="0" dirty="0">
                          <a:solidFill>
                            <a:schemeClr val="tx1"/>
                          </a:solidFill>
                          <a:effectLst/>
                        </a:rPr>
                        <a:t>Naher Angehöriger und Blutsverwandter</a:t>
                      </a:r>
                      <a:endPar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2,1 ; 3,20</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Phil 2,7</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61395">
                <a:tc>
                  <a:txBody>
                    <a:bodyPr/>
                    <a:lstStyle/>
                    <a:p>
                      <a:pPr algn="ctr">
                        <a:spcAft>
                          <a:spcPts val="0"/>
                        </a:spcAft>
                      </a:pPr>
                      <a:r>
                        <a:rPr lang="de-CH" sz="3000" b="0" i="0" dirty="0">
                          <a:solidFill>
                            <a:schemeClr val="tx1"/>
                          </a:solidFill>
                          <a:effectLst/>
                        </a:rPr>
                        <a:t>Bereitschaft, den Preis zu zahlen</a:t>
                      </a:r>
                      <a:endPar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rPr>
                        <a:t>2,8 ; </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3,11</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Mk 10,45</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6511">
                <a:tc>
                  <a:txBody>
                    <a:bodyPr/>
                    <a:lstStyle/>
                    <a:p>
                      <a:pPr algn="ctr">
                        <a:spcAft>
                          <a:spcPts val="0"/>
                        </a:spcAft>
                      </a:pPr>
                      <a:r>
                        <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Befähigung dazu</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4,10</a:t>
                      </a:r>
                    </a:p>
                  </a:txBody>
                  <a:tcPr marL="126140" marR="126140" marT="0" marB="0" anchor="ctr">
                    <a:solidFill>
                      <a:schemeClr val="bg1">
                        <a:lumMod val="85000"/>
                      </a:schemeClr>
                    </a:solidFill>
                  </a:tcPr>
                </a:tc>
                <a:tc>
                  <a:txBody>
                    <a:bodyPr/>
                    <a:lstStyle/>
                    <a:p>
                      <a:pPr algn="ctr">
                        <a:spcAft>
                          <a:spcPts val="0"/>
                        </a:spcAft>
                      </a:pPr>
                      <a:r>
                        <a:rPr lang="de-CH" sz="30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Hebr</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7,25</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bl>
          </a:graphicData>
        </a:graphic>
      </p:graphicFrame>
      <p:sp>
        <p:nvSpPr>
          <p:cNvPr id="5" name="Textfeld 4">
            <a:extLst>
              <a:ext uri="{FF2B5EF4-FFF2-40B4-BE49-F238E27FC236}">
                <a16:creationId xmlns:a16="http://schemas.microsoft.com/office/drawing/2014/main" id="{7B98D491-202B-4464-A178-EB62C581F3DA}"/>
              </a:ext>
            </a:extLst>
          </p:cNvPr>
          <p:cNvSpPr txBox="1"/>
          <p:nvPr/>
        </p:nvSpPr>
        <p:spPr>
          <a:xfrm>
            <a:off x="457200" y="1013525"/>
            <a:ext cx="2833211" cy="369332"/>
          </a:xfrm>
          <a:prstGeom prst="rect">
            <a:avLst/>
          </a:prstGeom>
          <a:noFill/>
        </p:spPr>
        <p:txBody>
          <a:bodyPr wrap="none" rtlCol="0">
            <a:spAutoFit/>
          </a:bodyPr>
          <a:lstStyle/>
          <a:p>
            <a:r>
              <a:rPr lang="de-CH" i="1" dirty="0"/>
              <a:t>Anforderungen an den Löser</a:t>
            </a:r>
          </a:p>
        </p:txBody>
      </p:sp>
      <p:sp>
        <p:nvSpPr>
          <p:cNvPr id="7" name="Rechteck 6">
            <a:extLst>
              <a:ext uri="{FF2B5EF4-FFF2-40B4-BE49-F238E27FC236}">
                <a16:creationId xmlns:a16="http://schemas.microsoft.com/office/drawing/2014/main" id="{A224900F-B2EA-466A-A2B3-A4860184442C}"/>
              </a:ext>
            </a:extLst>
          </p:cNvPr>
          <p:cNvSpPr/>
          <p:nvPr/>
        </p:nvSpPr>
        <p:spPr>
          <a:xfrm>
            <a:off x="1873805" y="3517261"/>
            <a:ext cx="9669010" cy="1477328"/>
          </a:xfrm>
          <a:prstGeom prst="rect">
            <a:avLst/>
          </a:prstGeom>
        </p:spPr>
        <p:txBody>
          <a:bodyPr wrap="square">
            <a:spAutoFit/>
          </a:bodyPr>
          <a:lstStyle/>
          <a:p>
            <a:r>
              <a:rPr lang="de-DE" sz="3000" dirty="0"/>
              <a:t>„Daher kann er auch diejenigen vollkommen erretten, die durch ihn zu Gott kommen, weil er für immer lebt, um für sie einzutreten.“ </a:t>
            </a:r>
            <a:r>
              <a:rPr lang="de-DE" sz="3000" dirty="0" err="1"/>
              <a:t>Hebr</a:t>
            </a:r>
            <a:r>
              <a:rPr lang="de-DE" sz="3000" dirty="0"/>
              <a:t> 7,25</a:t>
            </a:r>
          </a:p>
        </p:txBody>
      </p:sp>
    </p:spTree>
    <p:extLst>
      <p:ext uri="{BB962C8B-B14F-4D97-AF65-F5344CB8AC3E}">
        <p14:creationId xmlns:p14="http://schemas.microsoft.com/office/powerpoint/2010/main" val="15451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graphicFrame>
        <p:nvGraphicFramePr>
          <p:cNvPr id="6" name="Tabelle 5">
            <a:extLst>
              <a:ext uri="{FF2B5EF4-FFF2-40B4-BE49-F238E27FC236}">
                <a16:creationId xmlns:a16="http://schemas.microsoft.com/office/drawing/2014/main" id="{A69540F5-4583-420A-8115-4588B498CA0E}"/>
              </a:ext>
            </a:extLst>
          </p:cNvPr>
          <p:cNvGraphicFramePr>
            <a:graphicFrameLocks noGrp="1"/>
          </p:cNvGraphicFramePr>
          <p:nvPr>
            <p:extLst>
              <p:ext uri="{D42A27DB-BD31-4B8C-83A1-F6EECF244321}">
                <p14:modId xmlns:p14="http://schemas.microsoft.com/office/powerpoint/2010/main" val="653929208"/>
              </p:ext>
            </p:extLst>
          </p:nvPr>
        </p:nvGraphicFramePr>
        <p:xfrm>
          <a:off x="520402" y="1382857"/>
          <a:ext cx="10989293" cy="2318015"/>
        </p:xfrm>
        <a:graphic>
          <a:graphicData uri="http://schemas.openxmlformats.org/drawingml/2006/table">
            <a:tbl>
              <a:tblPr firstRow="1" firstCol="1" bandRow="1">
                <a:tableStyleId>{5C22544A-7EE6-4342-B048-85BDC9FD1C3A}</a:tableStyleId>
              </a:tblPr>
              <a:tblGrid>
                <a:gridCol w="6635407">
                  <a:extLst>
                    <a:ext uri="{9D8B030D-6E8A-4147-A177-3AD203B41FA5}">
                      <a16:colId xmlns:a16="http://schemas.microsoft.com/office/drawing/2014/main" val="20000"/>
                    </a:ext>
                  </a:extLst>
                </a:gridCol>
                <a:gridCol w="1971413">
                  <a:extLst>
                    <a:ext uri="{9D8B030D-6E8A-4147-A177-3AD203B41FA5}">
                      <a16:colId xmlns:a16="http://schemas.microsoft.com/office/drawing/2014/main" val="20002"/>
                    </a:ext>
                  </a:extLst>
                </a:gridCol>
                <a:gridCol w="2382473">
                  <a:extLst>
                    <a:ext uri="{9D8B030D-6E8A-4147-A177-3AD203B41FA5}">
                      <a16:colId xmlns:a16="http://schemas.microsoft.com/office/drawing/2014/main" val="407882502"/>
                    </a:ext>
                  </a:extLst>
                </a:gridCol>
              </a:tblGrid>
              <a:tr h="485020">
                <a:tc>
                  <a:txBody>
                    <a:bodyPr/>
                    <a:lstStyle/>
                    <a:p>
                      <a:pPr algn="ctr">
                        <a:spcAft>
                          <a:spcPts val="0"/>
                        </a:spcAft>
                      </a:pPr>
                      <a:r>
                        <a:rPr lang="de-CH" sz="3000" b="1" dirty="0">
                          <a:effectLst/>
                        </a:rPr>
                        <a:t>Anforderung</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Boas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Jesus</a:t>
                      </a:r>
                    </a:p>
                  </a:txBody>
                  <a:tcPr marL="126140" marR="126140" marT="0" marB="0" anchor="ctr">
                    <a:solidFill>
                      <a:srgbClr val="0070C0"/>
                    </a:solidFill>
                  </a:tcPr>
                </a:tc>
                <a:extLst>
                  <a:ext uri="{0D108BD9-81ED-4DB2-BD59-A6C34878D82A}">
                    <a16:rowId xmlns:a16="http://schemas.microsoft.com/office/drawing/2014/main" val="10000"/>
                  </a:ext>
                </a:extLst>
              </a:tr>
              <a:tr h="447484">
                <a:tc>
                  <a:txBody>
                    <a:bodyPr/>
                    <a:lstStyle/>
                    <a:p>
                      <a:pPr algn="ctr">
                        <a:spcAft>
                          <a:spcPts val="0"/>
                        </a:spcAft>
                      </a:pPr>
                      <a:r>
                        <a:rPr lang="de-CH" sz="3000" b="0" i="0" dirty="0">
                          <a:solidFill>
                            <a:schemeClr val="tx1"/>
                          </a:solidFill>
                          <a:effectLst/>
                        </a:rPr>
                        <a:t>Naher Angehöriger und Blutsverwandter</a:t>
                      </a:r>
                      <a:endPar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2,1 ; 3,20</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Phil 2,7</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61395">
                <a:tc>
                  <a:txBody>
                    <a:bodyPr/>
                    <a:lstStyle/>
                    <a:p>
                      <a:pPr algn="ctr">
                        <a:spcAft>
                          <a:spcPts val="0"/>
                        </a:spcAft>
                      </a:pPr>
                      <a:r>
                        <a:rPr lang="de-CH" sz="3000" b="0" i="0" dirty="0">
                          <a:solidFill>
                            <a:schemeClr val="tx1"/>
                          </a:solidFill>
                          <a:effectLst/>
                        </a:rPr>
                        <a:t>Bereitschaft, den Preis zu zahlen</a:t>
                      </a:r>
                      <a:endPar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rPr>
                        <a:t>2,8 ; </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3,11</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Mk 10,45</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6511">
                <a:tc>
                  <a:txBody>
                    <a:bodyPr/>
                    <a:lstStyle/>
                    <a:p>
                      <a:pPr algn="ctr">
                        <a:spcAft>
                          <a:spcPts val="0"/>
                        </a:spcAft>
                      </a:pPr>
                      <a:r>
                        <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Befähigung dazu</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4,10</a:t>
                      </a:r>
                    </a:p>
                  </a:txBody>
                  <a:tcPr marL="126140" marR="126140" marT="0" marB="0" anchor="ctr">
                    <a:solidFill>
                      <a:schemeClr val="bg1">
                        <a:lumMod val="85000"/>
                      </a:schemeClr>
                    </a:solidFill>
                  </a:tcPr>
                </a:tc>
                <a:tc>
                  <a:txBody>
                    <a:bodyPr/>
                    <a:lstStyle/>
                    <a:p>
                      <a:pPr algn="ctr">
                        <a:spcAft>
                          <a:spcPts val="0"/>
                        </a:spcAft>
                      </a:pPr>
                      <a:r>
                        <a:rPr lang="de-CH" sz="30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Hebr</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7,25</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402672">
                <a:tc>
                  <a:txBody>
                    <a:bodyPr/>
                    <a:lstStyle/>
                    <a:p>
                      <a:pPr algn="ctr">
                        <a:spcAft>
                          <a:spcPts val="0"/>
                        </a:spcAft>
                      </a:pPr>
                      <a:r>
                        <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Ohne Vorbelastung</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2Kor 5,21</a:t>
                      </a:r>
                    </a:p>
                  </a:txBody>
                  <a:tcPr marL="126140" marR="126140" marT="0" marB="0" anchor="ctr">
                    <a:solidFill>
                      <a:schemeClr val="bg1">
                        <a:lumMod val="85000"/>
                      </a:schemeClr>
                    </a:solidFill>
                  </a:tcPr>
                </a:tc>
                <a:extLst>
                  <a:ext uri="{0D108BD9-81ED-4DB2-BD59-A6C34878D82A}">
                    <a16:rowId xmlns:a16="http://schemas.microsoft.com/office/drawing/2014/main" val="3889409433"/>
                  </a:ext>
                </a:extLst>
              </a:tr>
            </a:tbl>
          </a:graphicData>
        </a:graphic>
      </p:graphicFrame>
      <p:sp>
        <p:nvSpPr>
          <p:cNvPr id="5" name="Textfeld 4">
            <a:extLst>
              <a:ext uri="{FF2B5EF4-FFF2-40B4-BE49-F238E27FC236}">
                <a16:creationId xmlns:a16="http://schemas.microsoft.com/office/drawing/2014/main" id="{7B98D491-202B-4464-A178-EB62C581F3DA}"/>
              </a:ext>
            </a:extLst>
          </p:cNvPr>
          <p:cNvSpPr txBox="1"/>
          <p:nvPr/>
        </p:nvSpPr>
        <p:spPr>
          <a:xfrm>
            <a:off x="457200" y="1013525"/>
            <a:ext cx="2833211" cy="369332"/>
          </a:xfrm>
          <a:prstGeom prst="rect">
            <a:avLst/>
          </a:prstGeom>
          <a:noFill/>
        </p:spPr>
        <p:txBody>
          <a:bodyPr wrap="none" rtlCol="0">
            <a:spAutoFit/>
          </a:bodyPr>
          <a:lstStyle/>
          <a:p>
            <a:r>
              <a:rPr lang="de-CH" i="1" dirty="0"/>
              <a:t>Anforderungen an den Löser</a:t>
            </a:r>
          </a:p>
        </p:txBody>
      </p:sp>
      <p:sp>
        <p:nvSpPr>
          <p:cNvPr id="7" name="Rechteck 6">
            <a:extLst>
              <a:ext uri="{FF2B5EF4-FFF2-40B4-BE49-F238E27FC236}">
                <a16:creationId xmlns:a16="http://schemas.microsoft.com/office/drawing/2014/main" id="{02E22FD5-B3BB-48AE-ACF4-D76F5C04FB08}"/>
              </a:ext>
            </a:extLst>
          </p:cNvPr>
          <p:cNvSpPr/>
          <p:nvPr/>
        </p:nvSpPr>
        <p:spPr>
          <a:xfrm>
            <a:off x="1840685" y="4070204"/>
            <a:ext cx="9669010" cy="1477328"/>
          </a:xfrm>
          <a:prstGeom prst="rect">
            <a:avLst/>
          </a:prstGeom>
        </p:spPr>
        <p:txBody>
          <a:bodyPr wrap="square">
            <a:spAutoFit/>
          </a:bodyPr>
          <a:lstStyle/>
          <a:p>
            <a:r>
              <a:rPr lang="de-DE" sz="3000" dirty="0"/>
              <a:t>„Denn er hat den, der von keiner Sünde wusste, für uns zur Sünde gemacht, damit wir in ihm [zur] Gerechtigkeit Gottes würden.“ 2Kor 5,21</a:t>
            </a:r>
          </a:p>
        </p:txBody>
      </p:sp>
    </p:spTree>
    <p:extLst>
      <p:ext uri="{BB962C8B-B14F-4D97-AF65-F5344CB8AC3E}">
        <p14:creationId xmlns:p14="http://schemas.microsoft.com/office/powerpoint/2010/main" val="366196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graphicFrame>
        <p:nvGraphicFramePr>
          <p:cNvPr id="6" name="Tabelle 5">
            <a:extLst>
              <a:ext uri="{FF2B5EF4-FFF2-40B4-BE49-F238E27FC236}">
                <a16:creationId xmlns:a16="http://schemas.microsoft.com/office/drawing/2014/main" id="{A69540F5-4583-420A-8115-4588B498CA0E}"/>
              </a:ext>
            </a:extLst>
          </p:cNvPr>
          <p:cNvGraphicFramePr>
            <a:graphicFrameLocks noGrp="1"/>
          </p:cNvGraphicFramePr>
          <p:nvPr/>
        </p:nvGraphicFramePr>
        <p:xfrm>
          <a:off x="520402" y="1382857"/>
          <a:ext cx="10989293" cy="2775215"/>
        </p:xfrm>
        <a:graphic>
          <a:graphicData uri="http://schemas.openxmlformats.org/drawingml/2006/table">
            <a:tbl>
              <a:tblPr firstRow="1" firstCol="1" bandRow="1">
                <a:tableStyleId>{5C22544A-7EE6-4342-B048-85BDC9FD1C3A}</a:tableStyleId>
              </a:tblPr>
              <a:tblGrid>
                <a:gridCol w="6635407">
                  <a:extLst>
                    <a:ext uri="{9D8B030D-6E8A-4147-A177-3AD203B41FA5}">
                      <a16:colId xmlns:a16="http://schemas.microsoft.com/office/drawing/2014/main" val="20000"/>
                    </a:ext>
                  </a:extLst>
                </a:gridCol>
                <a:gridCol w="1971413">
                  <a:extLst>
                    <a:ext uri="{9D8B030D-6E8A-4147-A177-3AD203B41FA5}">
                      <a16:colId xmlns:a16="http://schemas.microsoft.com/office/drawing/2014/main" val="20002"/>
                    </a:ext>
                  </a:extLst>
                </a:gridCol>
                <a:gridCol w="2382473">
                  <a:extLst>
                    <a:ext uri="{9D8B030D-6E8A-4147-A177-3AD203B41FA5}">
                      <a16:colId xmlns:a16="http://schemas.microsoft.com/office/drawing/2014/main" val="407882502"/>
                    </a:ext>
                  </a:extLst>
                </a:gridCol>
              </a:tblGrid>
              <a:tr h="485020">
                <a:tc>
                  <a:txBody>
                    <a:bodyPr/>
                    <a:lstStyle/>
                    <a:p>
                      <a:pPr algn="ctr">
                        <a:spcAft>
                          <a:spcPts val="0"/>
                        </a:spcAft>
                      </a:pPr>
                      <a:r>
                        <a:rPr lang="de-CH" sz="3000" b="1" dirty="0">
                          <a:effectLst/>
                        </a:rPr>
                        <a:t>Anforderung</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Boas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Jesus</a:t>
                      </a:r>
                    </a:p>
                  </a:txBody>
                  <a:tcPr marL="126140" marR="126140" marT="0" marB="0" anchor="ctr">
                    <a:solidFill>
                      <a:srgbClr val="0070C0"/>
                    </a:solidFill>
                  </a:tcPr>
                </a:tc>
                <a:extLst>
                  <a:ext uri="{0D108BD9-81ED-4DB2-BD59-A6C34878D82A}">
                    <a16:rowId xmlns:a16="http://schemas.microsoft.com/office/drawing/2014/main" val="10000"/>
                  </a:ext>
                </a:extLst>
              </a:tr>
              <a:tr h="447484">
                <a:tc>
                  <a:txBody>
                    <a:bodyPr/>
                    <a:lstStyle/>
                    <a:p>
                      <a:pPr algn="ctr">
                        <a:spcAft>
                          <a:spcPts val="0"/>
                        </a:spcAft>
                      </a:pPr>
                      <a:r>
                        <a:rPr lang="de-CH" sz="3000" b="0" i="0" dirty="0">
                          <a:solidFill>
                            <a:schemeClr val="tx1"/>
                          </a:solidFill>
                          <a:effectLst/>
                        </a:rPr>
                        <a:t>Naher Angehöriger und Blutsverwandter</a:t>
                      </a:r>
                      <a:endPar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2,1 ; 3,20</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Phil 2,7</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61395">
                <a:tc>
                  <a:txBody>
                    <a:bodyPr/>
                    <a:lstStyle/>
                    <a:p>
                      <a:pPr algn="ctr">
                        <a:spcAft>
                          <a:spcPts val="0"/>
                        </a:spcAft>
                      </a:pPr>
                      <a:r>
                        <a:rPr lang="de-CH" sz="3000" b="0" i="0" dirty="0">
                          <a:solidFill>
                            <a:schemeClr val="tx1"/>
                          </a:solidFill>
                          <a:effectLst/>
                        </a:rPr>
                        <a:t>Bereitschaft, den Preis zu zahlen</a:t>
                      </a:r>
                      <a:endPar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rPr>
                        <a:t>2,8 ; </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3,11</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Mk 10,45</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6511">
                <a:tc>
                  <a:txBody>
                    <a:bodyPr/>
                    <a:lstStyle/>
                    <a:p>
                      <a:pPr algn="ctr">
                        <a:spcAft>
                          <a:spcPts val="0"/>
                        </a:spcAft>
                      </a:pPr>
                      <a:r>
                        <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Befähigung dazu</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4,10</a:t>
                      </a:r>
                    </a:p>
                  </a:txBody>
                  <a:tcPr marL="126140" marR="126140" marT="0" marB="0" anchor="ctr">
                    <a:solidFill>
                      <a:schemeClr val="bg1">
                        <a:lumMod val="85000"/>
                      </a:schemeClr>
                    </a:solidFill>
                  </a:tcPr>
                </a:tc>
                <a:tc>
                  <a:txBody>
                    <a:bodyPr/>
                    <a:lstStyle/>
                    <a:p>
                      <a:pPr algn="ctr">
                        <a:spcAft>
                          <a:spcPts val="0"/>
                        </a:spcAft>
                      </a:pPr>
                      <a:r>
                        <a:rPr lang="de-CH" sz="30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Hebr</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7,25</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402672">
                <a:tc>
                  <a:txBody>
                    <a:bodyPr/>
                    <a:lstStyle/>
                    <a:p>
                      <a:pPr algn="ctr">
                        <a:spcAft>
                          <a:spcPts val="0"/>
                        </a:spcAft>
                      </a:pPr>
                      <a:r>
                        <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Ohne Vorbelastung</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2Kor 5,21</a:t>
                      </a:r>
                    </a:p>
                  </a:txBody>
                  <a:tcPr marL="126140" marR="126140" marT="0" marB="0" anchor="ctr">
                    <a:solidFill>
                      <a:schemeClr val="bg1">
                        <a:lumMod val="85000"/>
                      </a:schemeClr>
                    </a:solidFill>
                  </a:tcPr>
                </a:tc>
                <a:extLst>
                  <a:ext uri="{0D108BD9-81ED-4DB2-BD59-A6C34878D82A}">
                    <a16:rowId xmlns:a16="http://schemas.microsoft.com/office/drawing/2014/main" val="3889409433"/>
                  </a:ext>
                </a:extLst>
              </a:tr>
              <a:tr h="406866">
                <a:tc>
                  <a:txBody>
                    <a:bodyPr/>
                    <a:lstStyle/>
                    <a:p>
                      <a:pPr algn="ctr">
                        <a:spcAft>
                          <a:spcPts val="0"/>
                        </a:spcAft>
                      </a:pPr>
                      <a:r>
                        <a:rPr lang="de-CH" sz="3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Besitz der erforderlichen Lösemittel</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1Petr 1,18-19</a:t>
                      </a:r>
                    </a:p>
                  </a:txBody>
                  <a:tcPr marL="126140" marR="126140" marT="0" marB="0" anchor="ctr">
                    <a:solidFill>
                      <a:schemeClr val="bg1">
                        <a:lumMod val="85000"/>
                      </a:schemeClr>
                    </a:solidFill>
                  </a:tcPr>
                </a:tc>
                <a:extLst>
                  <a:ext uri="{0D108BD9-81ED-4DB2-BD59-A6C34878D82A}">
                    <a16:rowId xmlns:a16="http://schemas.microsoft.com/office/drawing/2014/main" val="1029773739"/>
                  </a:ext>
                </a:extLst>
              </a:tr>
            </a:tbl>
          </a:graphicData>
        </a:graphic>
      </p:graphicFrame>
      <p:sp>
        <p:nvSpPr>
          <p:cNvPr id="5" name="Textfeld 4">
            <a:extLst>
              <a:ext uri="{FF2B5EF4-FFF2-40B4-BE49-F238E27FC236}">
                <a16:creationId xmlns:a16="http://schemas.microsoft.com/office/drawing/2014/main" id="{7B98D491-202B-4464-A178-EB62C581F3DA}"/>
              </a:ext>
            </a:extLst>
          </p:cNvPr>
          <p:cNvSpPr txBox="1"/>
          <p:nvPr/>
        </p:nvSpPr>
        <p:spPr>
          <a:xfrm>
            <a:off x="457200" y="1013525"/>
            <a:ext cx="2833211" cy="369332"/>
          </a:xfrm>
          <a:prstGeom prst="rect">
            <a:avLst/>
          </a:prstGeom>
          <a:noFill/>
        </p:spPr>
        <p:txBody>
          <a:bodyPr wrap="none" rtlCol="0">
            <a:spAutoFit/>
          </a:bodyPr>
          <a:lstStyle/>
          <a:p>
            <a:r>
              <a:rPr lang="de-CH" i="1" dirty="0"/>
              <a:t>Anforderungen an den Löser</a:t>
            </a:r>
          </a:p>
        </p:txBody>
      </p:sp>
      <p:sp>
        <p:nvSpPr>
          <p:cNvPr id="8" name="Rechteck 7">
            <a:extLst>
              <a:ext uri="{FF2B5EF4-FFF2-40B4-BE49-F238E27FC236}">
                <a16:creationId xmlns:a16="http://schemas.microsoft.com/office/drawing/2014/main" id="{5A02AD6B-4BA2-4898-A2AF-5579081A3DD4}"/>
              </a:ext>
            </a:extLst>
          </p:cNvPr>
          <p:cNvSpPr/>
          <p:nvPr/>
        </p:nvSpPr>
        <p:spPr>
          <a:xfrm>
            <a:off x="1873805" y="4527404"/>
            <a:ext cx="9669010" cy="1477328"/>
          </a:xfrm>
          <a:prstGeom prst="rect">
            <a:avLst/>
          </a:prstGeom>
        </p:spPr>
        <p:txBody>
          <a:bodyPr wrap="square">
            <a:spAutoFit/>
          </a:bodyPr>
          <a:lstStyle/>
          <a:p>
            <a:r>
              <a:rPr lang="de-DE" sz="3000" dirty="0"/>
              <a:t>„Denn was dem Gesetz unmöglich war — weil es durch das Fleisch kraftlos war —, das tat Gott, indem er seinen Sohn sandte[…]“ </a:t>
            </a:r>
            <a:r>
              <a:rPr lang="de-DE" sz="3000" dirty="0" err="1"/>
              <a:t>Röm</a:t>
            </a:r>
            <a:r>
              <a:rPr lang="de-DE" sz="3000" dirty="0"/>
              <a:t> 8,3 </a:t>
            </a:r>
          </a:p>
        </p:txBody>
      </p:sp>
    </p:spTree>
    <p:extLst>
      <p:ext uri="{BB962C8B-B14F-4D97-AF65-F5344CB8AC3E}">
        <p14:creationId xmlns:p14="http://schemas.microsoft.com/office/powerpoint/2010/main" val="11495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Botschaft und Intention</a:t>
            </a:r>
          </a:p>
        </p:txBody>
      </p:sp>
      <p:sp>
        <p:nvSpPr>
          <p:cNvPr id="7" name="Rechteck 6">
            <a:extLst>
              <a:ext uri="{FF2B5EF4-FFF2-40B4-BE49-F238E27FC236}">
                <a16:creationId xmlns:a16="http://schemas.microsoft.com/office/drawing/2014/main" id="{9EA8CBDA-B4C8-4F3D-BD74-88C9D672ADAE}"/>
              </a:ext>
            </a:extLst>
          </p:cNvPr>
          <p:cNvSpPr/>
          <p:nvPr/>
        </p:nvSpPr>
        <p:spPr>
          <a:xfrm>
            <a:off x="1444447" y="2106396"/>
            <a:ext cx="9303106" cy="2400657"/>
          </a:xfrm>
          <a:prstGeom prst="rect">
            <a:avLst/>
          </a:prstGeom>
        </p:spPr>
        <p:txBody>
          <a:bodyPr wrap="square">
            <a:spAutoFit/>
          </a:bodyPr>
          <a:lstStyle/>
          <a:p>
            <a:r>
              <a:rPr lang="de-DE" sz="3000" dirty="0"/>
              <a:t>„Denn ihr wisst ja, dass ihr nicht mit vergänglichen Dingen, mit Silber oder Gold, losgekauft worden seid aus eurem nichtigen, von den Vätern überlieferten Wandel, sondern mit dem kostbaren Blut des Christus als eines makellosen und unbefleckten Lammes.“ 1Petr 1,18-19</a:t>
            </a:r>
          </a:p>
        </p:txBody>
      </p:sp>
    </p:spTree>
    <p:extLst>
      <p:ext uri="{BB962C8B-B14F-4D97-AF65-F5344CB8AC3E}">
        <p14:creationId xmlns:p14="http://schemas.microsoft.com/office/powerpoint/2010/main" val="175556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5303956" y="4855618"/>
            <a:ext cx="1584088" cy="938719"/>
          </a:xfrm>
          <a:prstGeom prst="rect">
            <a:avLst/>
          </a:prstGeom>
          <a:noFill/>
        </p:spPr>
        <p:txBody>
          <a:bodyPr wrap="none" rtlCol="0">
            <a:spAutoFit/>
          </a:bodyPr>
          <a:lstStyle/>
          <a:p>
            <a:pPr algn="ctr"/>
            <a:r>
              <a:rPr lang="de-CH" sz="5500" b="1" dirty="0"/>
              <a:t>Ruth</a:t>
            </a:r>
          </a:p>
        </p:txBody>
      </p:sp>
    </p:spTree>
    <p:extLst>
      <p:ext uri="{BB962C8B-B14F-4D97-AF65-F5344CB8AC3E}">
        <p14:creationId xmlns:p14="http://schemas.microsoft.com/office/powerpoint/2010/main" val="362524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619028985"/>
              </p:ext>
            </p:extLst>
          </p:nvPr>
        </p:nvGraphicFramePr>
        <p:xfrm>
          <a:off x="1373568" y="1798221"/>
          <a:ext cx="9444863" cy="3261558"/>
        </p:xfrm>
        <a:graphic>
          <a:graphicData uri="http://schemas.openxmlformats.org/drawingml/2006/table">
            <a:tbl>
              <a:tblPr firstRow="1" firstCol="1" bandRow="1">
                <a:tableStyleId>{5C22544A-7EE6-4342-B048-85BDC9FD1C3A}</a:tableStyleId>
              </a:tblPr>
              <a:tblGrid>
                <a:gridCol w="2947352">
                  <a:extLst>
                    <a:ext uri="{9D8B030D-6E8A-4147-A177-3AD203B41FA5}">
                      <a16:colId xmlns:a16="http://schemas.microsoft.com/office/drawing/2014/main" val="20000"/>
                    </a:ext>
                  </a:extLst>
                </a:gridCol>
                <a:gridCol w="6497511">
                  <a:extLst>
                    <a:ext uri="{9D8B030D-6E8A-4147-A177-3AD203B41FA5}">
                      <a16:colId xmlns:a16="http://schemas.microsoft.com/office/drawing/2014/main" val="20002"/>
                    </a:ext>
                  </a:extLst>
                </a:gridCol>
              </a:tblGrid>
              <a:tr h="545671">
                <a:tc>
                  <a:txBody>
                    <a:bodyPr/>
                    <a:lstStyle/>
                    <a:p>
                      <a:pPr algn="ctr">
                        <a:spcAft>
                          <a:spcPts val="0"/>
                        </a:spcAft>
                      </a:pPr>
                      <a:r>
                        <a:rPr lang="de-CH" sz="3000" b="1" dirty="0">
                          <a:effectLst/>
                        </a:rPr>
                        <a:t>BUCH</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FEIERTAG (Tag der Lesung)</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Hohelied</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Passah-Fest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99828">
                <a:tc>
                  <a:txBody>
                    <a:bodyPr/>
                    <a:lstStyle/>
                    <a:p>
                      <a:pPr>
                        <a:spcAft>
                          <a:spcPts val="0"/>
                        </a:spcAft>
                      </a:pPr>
                      <a:r>
                        <a:rPr lang="de-CH" sz="3000" b="0" dirty="0">
                          <a:solidFill>
                            <a:schemeClr val="tx1"/>
                          </a:solidFill>
                          <a:effectLst/>
                        </a:rPr>
                        <a:t>Ruth</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Wochenfest (</a:t>
                      </a:r>
                      <a:r>
                        <a:rPr lang="de-CH" sz="3000" b="0" i="1" dirty="0">
                          <a:solidFill>
                            <a:schemeClr val="tx1"/>
                          </a:solidFill>
                          <a:effectLst/>
                        </a:rPr>
                        <a:t>Schawuot</a:t>
                      </a:r>
                      <a:r>
                        <a:rPr lang="de-CH" sz="3000" b="0" dirty="0">
                          <a:solidFill>
                            <a:schemeClr val="tx1"/>
                          </a:solidFill>
                          <a:effectLst/>
                        </a:rPr>
                        <a:t> oder Pfingsten)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Klagelieder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 Ab (Trauer über den Fall Jerusalems)</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Prediger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Laubhütten-Fest (</a:t>
                      </a:r>
                      <a:r>
                        <a:rPr lang="de-CH" sz="3000" b="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Sukkot</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Esther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Fest der Lose (</a:t>
                      </a:r>
                      <a:r>
                        <a:rPr lang="de-CH" sz="3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Purim</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1272900" y="5059779"/>
            <a:ext cx="4114588" cy="369332"/>
          </a:xfrm>
          <a:prstGeom prst="rect">
            <a:avLst/>
          </a:prstGeom>
          <a:noFill/>
        </p:spPr>
        <p:txBody>
          <a:bodyPr wrap="none" rtlCol="0">
            <a:spAutoFit/>
          </a:bodyPr>
          <a:lstStyle/>
          <a:p>
            <a:r>
              <a:rPr lang="de-CH" i="1" dirty="0" err="1"/>
              <a:t>Megilloth</a:t>
            </a:r>
            <a:r>
              <a:rPr lang="de-CH" i="1" dirty="0"/>
              <a:t> (die Schriftrollen) und Feiertage</a:t>
            </a:r>
          </a:p>
        </p:txBody>
      </p:sp>
    </p:spTree>
    <p:extLst>
      <p:ext uri="{BB962C8B-B14F-4D97-AF65-F5344CB8AC3E}">
        <p14:creationId xmlns:p14="http://schemas.microsoft.com/office/powerpoint/2010/main" val="256511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3770263"/>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Ruth (Freundschaft)</a:t>
            </a:r>
          </a:p>
          <a:p>
            <a:pPr marL="457200" indent="-457200"/>
            <a:r>
              <a:rPr lang="de-DE" sz="3000" dirty="0"/>
              <a:t>Autor:				Samuel</a:t>
            </a:r>
          </a:p>
          <a:p>
            <a:pPr marL="457200" indent="-457200"/>
            <a:r>
              <a:rPr lang="de-DE" sz="3000" dirty="0"/>
              <a:t>Abfassungszeit:		Gegen Ende von Samuels Leben </a:t>
            </a:r>
          </a:p>
          <a:p>
            <a:pPr indent="0">
              <a:buNone/>
            </a:pPr>
            <a:r>
              <a:rPr lang="de-DE" sz="3000" dirty="0"/>
              <a:t>					(ca. 1070 v. </a:t>
            </a:r>
            <a:r>
              <a:rPr lang="de-DE" sz="3000" dirty="0" err="1"/>
              <a:t>Chr</a:t>
            </a:r>
            <a:r>
              <a:rPr lang="de-DE" sz="3000" dirty="0"/>
              <a:t>)</a:t>
            </a:r>
          </a:p>
          <a:p>
            <a:pPr marL="457200" indent="-457200"/>
            <a:r>
              <a:rPr lang="de-DE" sz="3000" dirty="0"/>
              <a:t>Stellung im Kanon:	 	Schriften (Teil der </a:t>
            </a:r>
            <a:r>
              <a:rPr lang="de-DE" sz="3000" dirty="0" err="1"/>
              <a:t>Megilloth</a:t>
            </a:r>
            <a:r>
              <a:rPr lang="de-DE" sz="3000" dirty="0"/>
              <a:t>)</a:t>
            </a:r>
          </a:p>
          <a:p>
            <a:pPr marL="457200" indent="-457200"/>
            <a:r>
              <a:rPr lang="de-DE" sz="3000" dirty="0"/>
              <a:t>Historischer Hintergrund:	Richterzeit</a:t>
            </a:r>
          </a:p>
          <a:p>
            <a:pPr indent="0">
              <a:buNone/>
            </a:pPr>
            <a:r>
              <a:rPr lang="de-DE" sz="3000" dirty="0"/>
              <a:t>			</a:t>
            </a:r>
            <a:endParaRPr lang="de-CH" sz="3000" dirty="0"/>
          </a:p>
        </p:txBody>
      </p:sp>
      <p:sp>
        <p:nvSpPr>
          <p:cNvPr id="4" name="Rechteck 3">
            <a:extLst>
              <a:ext uri="{FF2B5EF4-FFF2-40B4-BE49-F238E27FC236}">
                <a16:creationId xmlns:a16="http://schemas.microsoft.com/office/drawing/2014/main" id="{8E58E136-4165-4ED5-873F-A207CABE52D8}"/>
              </a:ext>
            </a:extLst>
          </p:cNvPr>
          <p:cNvSpPr/>
          <p:nvPr/>
        </p:nvSpPr>
        <p:spPr>
          <a:xfrm>
            <a:off x="1161350" y="5053024"/>
            <a:ext cx="10394310" cy="553998"/>
          </a:xfrm>
          <a:prstGeom prst="rect">
            <a:avLst/>
          </a:prstGeom>
        </p:spPr>
        <p:txBody>
          <a:bodyPr wrap="square">
            <a:spAutoFit/>
          </a:bodyPr>
          <a:lstStyle/>
          <a:p>
            <a:pPr indent="0">
              <a:buNone/>
            </a:pPr>
            <a:r>
              <a:rPr lang="de-DE" sz="3000" dirty="0"/>
              <a:t>„Und es geschah in den Tagen, als die Richter regierten […]“ </a:t>
            </a:r>
            <a:r>
              <a:rPr lang="de-DE" sz="3000" dirty="0" err="1"/>
              <a:t>Rt</a:t>
            </a:r>
            <a:r>
              <a:rPr lang="de-DE" sz="3000" dirty="0"/>
              <a:t> 1,1</a:t>
            </a:r>
          </a:p>
        </p:txBody>
      </p:sp>
    </p:spTree>
    <p:extLst>
      <p:ext uri="{BB962C8B-B14F-4D97-AF65-F5344CB8AC3E}">
        <p14:creationId xmlns:p14="http://schemas.microsoft.com/office/powerpoint/2010/main" val="24216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p:cTn id="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5">
                                            <p:txEl>
                                              <p:pRg st="5" end="5"/>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2577608376"/>
              </p:ext>
            </p:extLst>
          </p:nvPr>
        </p:nvGraphicFramePr>
        <p:xfrm>
          <a:off x="1203820" y="1490757"/>
          <a:ext cx="9784360" cy="4267200"/>
        </p:xfrm>
        <a:graphic>
          <a:graphicData uri="http://schemas.openxmlformats.org/drawingml/2006/table">
            <a:tbl>
              <a:tblPr firstRow="1" firstCol="1" bandRow="1">
                <a:tableStyleId>{5C22544A-7EE6-4342-B048-85BDC9FD1C3A}</a:tableStyleId>
              </a:tblPr>
              <a:tblGrid>
                <a:gridCol w="4959309">
                  <a:extLst>
                    <a:ext uri="{9D8B030D-6E8A-4147-A177-3AD203B41FA5}">
                      <a16:colId xmlns:a16="http://schemas.microsoft.com/office/drawing/2014/main" val="20000"/>
                    </a:ext>
                  </a:extLst>
                </a:gridCol>
                <a:gridCol w="4825051">
                  <a:extLst>
                    <a:ext uri="{9D8B030D-6E8A-4147-A177-3AD203B41FA5}">
                      <a16:colId xmlns:a16="http://schemas.microsoft.com/office/drawing/2014/main" val="20002"/>
                    </a:ext>
                  </a:extLst>
                </a:gridCol>
              </a:tblGrid>
              <a:tr h="393675">
                <a:tc>
                  <a:txBody>
                    <a:bodyPr/>
                    <a:lstStyle/>
                    <a:p>
                      <a:pPr algn="ctr">
                        <a:spcAft>
                          <a:spcPts val="0"/>
                        </a:spcAft>
                      </a:pPr>
                      <a:r>
                        <a:rPr lang="de-CH" sz="2800" b="1" dirty="0">
                          <a:effectLst/>
                        </a:rPr>
                        <a:t>RICHTER</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RUTH</a:t>
                      </a:r>
                    </a:p>
                  </a:txBody>
                  <a:tcPr marL="126140" marR="126140" marT="0" marB="0" anchor="ctr">
                    <a:solidFill>
                      <a:srgbClr val="0070C0"/>
                    </a:solidFill>
                  </a:tcPr>
                </a:tc>
                <a:extLst>
                  <a:ext uri="{0D108BD9-81ED-4DB2-BD59-A6C34878D82A}">
                    <a16:rowId xmlns:a16="http://schemas.microsoft.com/office/drawing/2014/main" val="10000"/>
                  </a:ext>
                </a:extLst>
              </a:tr>
              <a:tr h="750266">
                <a:tc>
                  <a:txBody>
                    <a:bodyPr/>
                    <a:lstStyle/>
                    <a:p>
                      <a:pPr>
                        <a:spcAft>
                          <a:spcPts val="0"/>
                        </a:spcAft>
                      </a:pPr>
                      <a:r>
                        <a:rPr lang="de-CH" sz="2800" b="0" dirty="0">
                          <a:solidFill>
                            <a:schemeClr val="tx1"/>
                          </a:solidFill>
                          <a:effectLst/>
                        </a:rPr>
                        <a:t>Betont die Unreinheit des Volkes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a:solidFill>
                            <a:schemeClr val="tx1"/>
                          </a:solidFill>
                          <a:effectLst/>
                          <a:latin typeface="+mn-lt"/>
                          <a:ea typeface="+mn-ea"/>
                          <a:cs typeface="+mn-cs"/>
                        </a:rPr>
                        <a:t>Betont Treue, Gerechtigkeit und Reinheit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375133">
                <a:tc>
                  <a:txBody>
                    <a:bodyPr/>
                    <a:lstStyle/>
                    <a:p>
                      <a:pPr>
                        <a:spcAft>
                          <a:spcPts val="0"/>
                        </a:spcAft>
                      </a:pPr>
                      <a:r>
                        <a:rPr lang="de-CH" sz="2800" b="0" dirty="0">
                          <a:solidFill>
                            <a:schemeClr val="tx1"/>
                          </a:solidFill>
                          <a:effectLst/>
                        </a:rPr>
                        <a:t>Götzendienst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Anbetung Gottes</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Niedergang und Abtrünnigkeit</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Hingabe</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Begierde, Lust</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Liebe</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Kampf und Krieg</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Frieden</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Grausamkeit</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Freundlichkeit</a:t>
                      </a:r>
                    </a:p>
                  </a:txBody>
                  <a:tcPr marL="126140" marR="126140" marT="0" marB="0" anchor="ctr">
                    <a:solidFill>
                      <a:schemeClr val="bg1">
                        <a:lumMod val="85000"/>
                      </a:schemeClr>
                    </a:solidFill>
                  </a:tcPr>
                </a:tc>
                <a:extLst>
                  <a:ext uri="{0D108BD9-81ED-4DB2-BD59-A6C34878D82A}">
                    <a16:rowId xmlns:a16="http://schemas.microsoft.com/office/drawing/2014/main" val="1719570256"/>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Ungehorsam führt zu Gericht</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Gehorsam führt zu Segen</a:t>
                      </a:r>
                    </a:p>
                  </a:txBody>
                  <a:tcPr marL="126140" marR="126140" marT="0" marB="0" anchor="ctr">
                    <a:solidFill>
                      <a:schemeClr val="bg1">
                        <a:lumMod val="85000"/>
                      </a:schemeClr>
                    </a:solidFill>
                  </a:tcPr>
                </a:tc>
                <a:extLst>
                  <a:ext uri="{0D108BD9-81ED-4DB2-BD59-A6C34878D82A}">
                    <a16:rowId xmlns:a16="http://schemas.microsoft.com/office/drawing/2014/main" val="1448344109"/>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Geistliche Dunkelheit</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Geistliche Klarheit</a:t>
                      </a:r>
                    </a:p>
                  </a:txBody>
                  <a:tcPr marL="126140" marR="126140" marT="0" marB="0" anchor="ctr">
                    <a:solidFill>
                      <a:schemeClr val="bg1">
                        <a:lumMod val="85000"/>
                      </a:schemeClr>
                    </a:solidFill>
                  </a:tcPr>
                </a:tc>
                <a:extLst>
                  <a:ext uri="{0D108BD9-81ED-4DB2-BD59-A6C34878D82A}">
                    <a16:rowId xmlns:a16="http://schemas.microsoft.com/office/drawing/2014/main" val="151252708"/>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1136708" y="5757957"/>
            <a:ext cx="3043205" cy="369332"/>
          </a:xfrm>
          <a:prstGeom prst="rect">
            <a:avLst/>
          </a:prstGeom>
          <a:noFill/>
        </p:spPr>
        <p:txBody>
          <a:bodyPr wrap="none" rtlCol="0">
            <a:spAutoFit/>
          </a:bodyPr>
          <a:lstStyle/>
          <a:p>
            <a:r>
              <a:rPr lang="de-CH" i="1" dirty="0"/>
              <a:t>Vergleich von Richter und Ruth</a:t>
            </a:r>
          </a:p>
        </p:txBody>
      </p:sp>
    </p:spTree>
    <p:extLst>
      <p:ext uri="{BB962C8B-B14F-4D97-AF65-F5344CB8AC3E}">
        <p14:creationId xmlns:p14="http://schemas.microsoft.com/office/powerpoint/2010/main" val="219414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3226524"/>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Gottesnamen:			  7x Jahwe</a:t>
            </a:r>
          </a:p>
          <a:p>
            <a:pPr indent="0">
              <a:buNone/>
            </a:pPr>
            <a:r>
              <a:rPr lang="de-DE" sz="3000" dirty="0"/>
              <a:t>					  3x Elohim</a:t>
            </a:r>
          </a:p>
          <a:p>
            <a:pPr indent="0">
              <a:buNone/>
            </a:pPr>
            <a:r>
              <a:rPr lang="de-DE" sz="3000" dirty="0"/>
              <a:t>					  2x </a:t>
            </a:r>
            <a:r>
              <a:rPr lang="de-DE" sz="3000" dirty="0" err="1"/>
              <a:t>Shaddai</a:t>
            </a:r>
            <a:endParaRPr lang="de-DE" sz="3000" dirty="0"/>
          </a:p>
          <a:p>
            <a:pPr marL="457200" indent="-457200"/>
            <a:r>
              <a:rPr lang="de-DE" sz="3000" dirty="0"/>
              <a:t>Schlüsselworte:		12x Löser (</a:t>
            </a:r>
            <a:r>
              <a:rPr lang="de-DE" sz="3000" i="1" dirty="0" err="1"/>
              <a:t>goel</a:t>
            </a:r>
            <a:r>
              <a:rPr lang="de-DE" sz="3000" dirty="0"/>
              <a:t>)</a:t>
            </a:r>
          </a:p>
          <a:p>
            <a:pPr indent="0">
              <a:buNone/>
            </a:pPr>
            <a:r>
              <a:rPr lang="de-DE" sz="3000" dirty="0"/>
              <a:t>					  3x </a:t>
            </a:r>
            <a:r>
              <a:rPr lang="de-DE" sz="3000" i="1" dirty="0" err="1"/>
              <a:t>chesed</a:t>
            </a:r>
            <a:endParaRPr lang="de-DE" sz="3000" i="1" dirty="0"/>
          </a:p>
          <a:p>
            <a:pPr marL="457200" indent="-457200"/>
            <a:r>
              <a:rPr lang="de-DE" sz="3000" dirty="0" err="1"/>
              <a:t>Schlüsselvers</a:t>
            </a:r>
            <a:r>
              <a:rPr lang="de-DE" sz="3000" dirty="0"/>
              <a:t>:			</a:t>
            </a:r>
            <a:endParaRPr lang="de-CH" sz="3000" dirty="0"/>
          </a:p>
        </p:txBody>
      </p:sp>
      <p:sp>
        <p:nvSpPr>
          <p:cNvPr id="4" name="Rechteck 3">
            <a:extLst>
              <a:ext uri="{FF2B5EF4-FFF2-40B4-BE49-F238E27FC236}">
                <a16:creationId xmlns:a16="http://schemas.microsoft.com/office/drawing/2014/main" id="{DCC1BDF1-536B-4324-8236-3CE7BD917C64}"/>
              </a:ext>
            </a:extLst>
          </p:cNvPr>
          <p:cNvSpPr/>
          <p:nvPr/>
        </p:nvSpPr>
        <p:spPr>
          <a:xfrm>
            <a:off x="3182222" y="4954064"/>
            <a:ext cx="8814033" cy="553998"/>
          </a:xfrm>
          <a:prstGeom prst="rect">
            <a:avLst/>
          </a:prstGeom>
        </p:spPr>
        <p:txBody>
          <a:bodyPr wrap="square">
            <a:spAutoFit/>
          </a:bodyPr>
          <a:lstStyle/>
          <a:p>
            <a:pPr indent="0">
              <a:buNone/>
            </a:pPr>
            <a:r>
              <a:rPr lang="de-DE" sz="3000" dirty="0"/>
              <a:t>„Obed zeugte </a:t>
            </a:r>
            <a:r>
              <a:rPr lang="de-DE" sz="3000" dirty="0" err="1"/>
              <a:t>Isai</a:t>
            </a:r>
            <a:r>
              <a:rPr lang="de-DE" sz="3000" dirty="0"/>
              <a:t>, </a:t>
            </a:r>
            <a:r>
              <a:rPr lang="de-DE" sz="3000" dirty="0" err="1"/>
              <a:t>Isai</a:t>
            </a:r>
            <a:r>
              <a:rPr lang="de-DE" sz="3000" dirty="0"/>
              <a:t> zeugte David.“ </a:t>
            </a:r>
            <a:r>
              <a:rPr lang="de-DE" sz="3000" dirty="0" err="1"/>
              <a:t>Rt</a:t>
            </a:r>
            <a:r>
              <a:rPr lang="de-DE" sz="3000" dirty="0"/>
              <a:t> 4,17</a:t>
            </a:r>
          </a:p>
        </p:txBody>
      </p:sp>
    </p:spTree>
    <p:extLst>
      <p:ext uri="{BB962C8B-B14F-4D97-AF65-F5344CB8AC3E}">
        <p14:creationId xmlns:p14="http://schemas.microsoft.com/office/powerpoint/2010/main" val="11850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p:cTn id="36"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5">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p:cTn id="4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graphicFrame>
        <p:nvGraphicFramePr>
          <p:cNvPr id="5" name="Tabelle 4">
            <a:extLst>
              <a:ext uri="{FF2B5EF4-FFF2-40B4-BE49-F238E27FC236}">
                <a16:creationId xmlns:a16="http://schemas.microsoft.com/office/drawing/2014/main" id="{61CCAB4D-2A1C-448C-9E25-5EC5A92BCF43}"/>
              </a:ext>
            </a:extLst>
          </p:cNvPr>
          <p:cNvGraphicFramePr>
            <a:graphicFrameLocks noGrp="1"/>
          </p:cNvGraphicFramePr>
          <p:nvPr>
            <p:extLst>
              <p:ext uri="{D42A27DB-BD31-4B8C-83A1-F6EECF244321}">
                <p14:modId xmlns:p14="http://schemas.microsoft.com/office/powerpoint/2010/main" val="886008231"/>
              </p:ext>
            </p:extLst>
          </p:nvPr>
        </p:nvGraphicFramePr>
        <p:xfrm>
          <a:off x="1373569" y="1954027"/>
          <a:ext cx="9444862" cy="3319061"/>
        </p:xfrm>
        <a:graphic>
          <a:graphicData uri="http://schemas.openxmlformats.org/drawingml/2006/table">
            <a:tbl>
              <a:tblPr firstRow="1" firstCol="1" bandRow="1">
                <a:tableStyleId>{5C22544A-7EE6-4342-B048-85BDC9FD1C3A}</a:tableStyleId>
              </a:tblPr>
              <a:tblGrid>
                <a:gridCol w="2384699">
                  <a:extLst>
                    <a:ext uri="{9D8B030D-6E8A-4147-A177-3AD203B41FA5}">
                      <a16:colId xmlns:a16="http://schemas.microsoft.com/office/drawing/2014/main" val="20000"/>
                    </a:ext>
                  </a:extLst>
                </a:gridCol>
                <a:gridCol w="4437776">
                  <a:extLst>
                    <a:ext uri="{9D8B030D-6E8A-4147-A177-3AD203B41FA5}">
                      <a16:colId xmlns:a16="http://schemas.microsoft.com/office/drawing/2014/main" val="20002"/>
                    </a:ext>
                  </a:extLst>
                </a:gridCol>
                <a:gridCol w="2622387">
                  <a:extLst>
                    <a:ext uri="{9D8B030D-6E8A-4147-A177-3AD203B41FA5}">
                      <a16:colId xmlns:a16="http://schemas.microsoft.com/office/drawing/2014/main" val="407882502"/>
                    </a:ext>
                  </a:extLst>
                </a:gridCol>
              </a:tblGrid>
              <a:tr h="642975">
                <a:tc>
                  <a:txBody>
                    <a:bodyPr/>
                    <a:lstStyle/>
                    <a:p>
                      <a:pPr algn="ctr">
                        <a:spcAft>
                          <a:spcPts val="0"/>
                        </a:spcAft>
                      </a:pPr>
                      <a:r>
                        <a:rPr lang="de-CH" sz="3000" b="1" dirty="0">
                          <a:effectLst/>
                        </a:rPr>
                        <a:t>Kapitel 1</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Kapitel 2+3</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Kapitel 4</a:t>
                      </a:r>
                    </a:p>
                  </a:txBody>
                  <a:tcPr marL="126140" marR="126140" marT="0" marB="0" anchor="ctr">
                    <a:solidFill>
                      <a:srgbClr val="0070C0"/>
                    </a:solidFill>
                  </a:tcPr>
                </a:tc>
                <a:extLst>
                  <a:ext uri="{0D108BD9-81ED-4DB2-BD59-A6C34878D82A}">
                    <a16:rowId xmlns:a16="http://schemas.microsoft.com/office/drawing/2014/main" val="10000"/>
                  </a:ext>
                </a:extLst>
              </a:tr>
              <a:tr h="612397">
                <a:tc>
                  <a:txBody>
                    <a:bodyPr/>
                    <a:lstStyle/>
                    <a:p>
                      <a:pPr algn="ctr">
                        <a:spcAft>
                          <a:spcPts val="0"/>
                        </a:spcAft>
                      </a:pPr>
                      <a:r>
                        <a:rPr lang="de-CH" sz="3000" b="0" dirty="0">
                          <a:solidFill>
                            <a:schemeClr val="tx1"/>
                          </a:solidFill>
                          <a:effectLst/>
                        </a:rPr>
                        <a:t>Entscheidung</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Gnade</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Erlösung</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1031846">
                <a:tc>
                  <a:txBody>
                    <a:bodyPr/>
                    <a:lstStyle/>
                    <a:p>
                      <a:pPr algn="ctr">
                        <a:spcAft>
                          <a:spcPts val="0"/>
                        </a:spcAft>
                      </a:pPr>
                      <a:r>
                        <a:rPr lang="de-CH" sz="3000" b="0" dirty="0">
                          <a:solidFill>
                            <a:schemeClr val="tx1"/>
                          </a:solidFill>
                          <a:effectLst/>
                        </a:rPr>
                        <a:t>Moab</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rPr>
                        <a:t>Bethlehem</a:t>
                      </a:r>
                    </a:p>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(Feld Boas’, Dreschplatz)</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Bethlehem</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1031843">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Jahre</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50+1 Tage</a:t>
                      </a:r>
                    </a:p>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Erstlingsfest bis Pfingstfest</a:t>
                      </a:r>
                    </a:p>
                  </a:txBody>
                  <a:tcPr marL="126140" marR="126140" marT="0" marB="0" anchor="ctr">
                    <a:solidFill>
                      <a:schemeClr val="bg1">
                        <a:lumMod val="85000"/>
                      </a:schemeClr>
                    </a:solidFill>
                  </a:tcPr>
                </a:tc>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1 Jahr</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bl>
          </a:graphicData>
        </a:graphic>
      </p:graphicFrame>
      <p:sp>
        <p:nvSpPr>
          <p:cNvPr id="6" name="Textfeld 5">
            <a:extLst>
              <a:ext uri="{FF2B5EF4-FFF2-40B4-BE49-F238E27FC236}">
                <a16:creationId xmlns:a16="http://schemas.microsoft.com/office/drawing/2014/main" id="{958DC3C7-1E4C-44AC-88C6-D4BEB14E79CE}"/>
              </a:ext>
            </a:extLst>
          </p:cNvPr>
          <p:cNvSpPr txBox="1"/>
          <p:nvPr/>
        </p:nvSpPr>
        <p:spPr>
          <a:xfrm>
            <a:off x="1304488" y="5273088"/>
            <a:ext cx="4607287" cy="369332"/>
          </a:xfrm>
          <a:prstGeom prst="rect">
            <a:avLst/>
          </a:prstGeom>
          <a:noFill/>
        </p:spPr>
        <p:txBody>
          <a:bodyPr wrap="none" rtlCol="0">
            <a:spAutoFit/>
          </a:bodyPr>
          <a:lstStyle/>
          <a:p>
            <a:r>
              <a:rPr lang="de-CH" i="1" dirty="0"/>
              <a:t>Örtlicher und zeitlicher Aufbau des Buches Ruth</a:t>
            </a:r>
          </a:p>
        </p:txBody>
      </p:sp>
    </p:spTree>
    <p:extLst>
      <p:ext uri="{BB962C8B-B14F-4D97-AF65-F5344CB8AC3E}">
        <p14:creationId xmlns:p14="http://schemas.microsoft.com/office/powerpoint/2010/main" val="1918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a:t>
            </a:r>
          </a:p>
        </p:txBody>
      </p:sp>
      <p:sp>
        <p:nvSpPr>
          <p:cNvPr id="4" name="Inhaltsplatzhalter 3">
            <a:extLst>
              <a:ext uri="{FF2B5EF4-FFF2-40B4-BE49-F238E27FC236}">
                <a16:creationId xmlns:a16="http://schemas.microsoft.com/office/drawing/2014/main" id="{D3D9A653-9836-4594-BD9C-3312F95547D3}"/>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	</a:t>
            </a:r>
          </a:p>
          <a:p>
            <a:pPr indent="0">
              <a:buNone/>
            </a:pPr>
            <a:r>
              <a:rPr lang="de-DE" sz="3000" dirty="0"/>
              <a:t>			</a:t>
            </a:r>
            <a:endParaRPr lang="de-CH" sz="3000" dirty="0"/>
          </a:p>
        </p:txBody>
      </p:sp>
      <p:sp>
        <p:nvSpPr>
          <p:cNvPr id="5" name="Rechteck 4">
            <a:extLst>
              <a:ext uri="{FF2B5EF4-FFF2-40B4-BE49-F238E27FC236}">
                <a16:creationId xmlns:a16="http://schemas.microsoft.com/office/drawing/2014/main" id="{7311E553-D372-459A-B224-799959FC15A4}"/>
              </a:ext>
            </a:extLst>
          </p:cNvPr>
          <p:cNvSpPr/>
          <p:nvPr/>
        </p:nvSpPr>
        <p:spPr>
          <a:xfrm>
            <a:off x="1073791" y="1640928"/>
            <a:ext cx="10217791" cy="3785652"/>
          </a:xfrm>
          <a:prstGeom prst="rect">
            <a:avLst/>
          </a:prstGeom>
        </p:spPr>
        <p:txBody>
          <a:bodyPr wrap="square">
            <a:spAutoFit/>
          </a:bodyPr>
          <a:lstStyle/>
          <a:p>
            <a:pPr indent="0">
              <a:buNone/>
            </a:pPr>
            <a:r>
              <a:rPr lang="de-DE" sz="3000" dirty="0"/>
              <a:t>„Und es geschah in den Tagen, als die Richter richteten, da entstand eine Hungersnot im Land. Und ein Mann von Bethlehem-</a:t>
            </a:r>
            <a:r>
              <a:rPr lang="de-DE" sz="3000" dirty="0" err="1"/>
              <a:t>Juda</a:t>
            </a:r>
            <a:r>
              <a:rPr lang="de-DE" sz="3000" dirty="0"/>
              <a:t> ging hin, um sich im Gebiet von Moab als Fremder aufzuhalten, er und seine Frau und seine beiden Söhne. Und der Name des Mannes war </a:t>
            </a:r>
            <a:r>
              <a:rPr lang="de-DE" sz="3000" dirty="0" err="1"/>
              <a:t>Elimelech</a:t>
            </a:r>
            <a:r>
              <a:rPr lang="de-DE" sz="3000" dirty="0"/>
              <a:t> und der Name seiner Frau Noomi und die Namen seiner beiden Söhne </a:t>
            </a:r>
            <a:r>
              <a:rPr lang="de-DE" sz="3000" dirty="0" err="1"/>
              <a:t>Machlon</a:t>
            </a:r>
            <a:r>
              <a:rPr lang="de-DE" sz="3000" dirty="0"/>
              <a:t> und </a:t>
            </a:r>
            <a:r>
              <a:rPr lang="de-DE" sz="3000" dirty="0" err="1"/>
              <a:t>Kiljon</a:t>
            </a:r>
            <a:r>
              <a:rPr lang="de-DE" sz="3000" dirty="0"/>
              <a:t>, </a:t>
            </a:r>
            <a:r>
              <a:rPr lang="de-DE" sz="3000" dirty="0" err="1"/>
              <a:t>Efratiter</a:t>
            </a:r>
            <a:r>
              <a:rPr lang="de-DE" sz="3000" dirty="0"/>
              <a:t> aus Bethlehem-</a:t>
            </a:r>
            <a:r>
              <a:rPr lang="de-DE" sz="3000" dirty="0" err="1"/>
              <a:t>Juda</a:t>
            </a:r>
            <a:r>
              <a:rPr lang="de-DE" sz="3000" dirty="0"/>
              <a:t>. Und sie kamen im Gebiet von Moab an und blieben dort.“ </a:t>
            </a:r>
            <a:r>
              <a:rPr lang="de-DE" sz="3000" dirty="0" err="1"/>
              <a:t>Rt</a:t>
            </a:r>
            <a:r>
              <a:rPr lang="de-DE" sz="3000" dirty="0"/>
              <a:t> 1,1-2 (ELB)</a:t>
            </a:r>
          </a:p>
        </p:txBody>
      </p:sp>
    </p:spTree>
    <p:extLst>
      <p:ext uri="{BB962C8B-B14F-4D97-AF65-F5344CB8AC3E}">
        <p14:creationId xmlns:p14="http://schemas.microsoft.com/office/powerpoint/2010/main" val="17532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1488</Words>
  <Application>Microsoft Office PowerPoint</Application>
  <PresentationFormat>Breitbild</PresentationFormat>
  <Paragraphs>244</Paragraphs>
  <Slides>34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Calibri</vt:lpstr>
      <vt:lpstr>Calibri Light</vt:lpstr>
      <vt:lpstr>Trebuchet MS</vt:lpstr>
      <vt:lpstr>Office</vt:lpstr>
      <vt:lpstr>PowerPoint-Präsentation</vt:lpstr>
      <vt:lpstr>PowerPoint-Präsentation</vt:lpstr>
      <vt:lpstr>Einleitung</vt:lpstr>
      <vt:lpstr>Einleitung</vt:lpstr>
      <vt:lpstr>Einleitung</vt:lpstr>
      <vt:lpstr>Einleitung</vt:lpstr>
      <vt:lpstr>Einleitung</vt:lpstr>
      <vt:lpstr>Einleitung</vt:lpstr>
      <vt:lpstr>Kapitel 1</vt:lpstr>
      <vt:lpstr>PowerPoint-Präsentation</vt:lpstr>
      <vt:lpstr>Kapitel 1</vt:lpstr>
      <vt:lpstr>Kapitel 1</vt:lpstr>
      <vt:lpstr>Kapitel 1</vt:lpstr>
      <vt:lpstr>Kapitel 2</vt:lpstr>
      <vt:lpstr>Kapitel 2</vt:lpstr>
      <vt:lpstr>Kapitel 2</vt:lpstr>
      <vt:lpstr>Kapitel 3</vt:lpstr>
      <vt:lpstr>Kapitel 3</vt:lpstr>
      <vt:lpstr>Kapitel 4</vt:lpstr>
      <vt:lpstr>Kapitel 4</vt:lpstr>
      <vt:lpstr>Kapitel 4</vt:lpstr>
      <vt:lpstr>Botschaft und Intention</vt:lpstr>
      <vt:lpstr>Botschaft und Intention</vt:lpstr>
      <vt:lpstr>Botschaft und Intention</vt:lpstr>
      <vt:lpstr>Botschaft und Intention</vt:lpstr>
      <vt:lpstr>Botschaft und Intention</vt:lpstr>
      <vt:lpstr>Botschaft und Intention</vt:lpstr>
      <vt:lpstr>Botschaft und Intention</vt:lpstr>
      <vt:lpstr>Botschaft und Intention</vt:lpstr>
      <vt:lpstr>Botschaft und Intention</vt:lpstr>
      <vt:lpstr>Botschaft und Intention</vt:lpstr>
      <vt:lpstr>Botschaft und Intention</vt:lpstr>
      <vt:lpstr>Botschaft und Intention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Mike</cp:lastModifiedBy>
  <cp:revision>514</cp:revision>
  <cp:lastPrinted>2019-08-13T14:18:40Z</cp:lastPrinted>
  <dcterms:created xsi:type="dcterms:W3CDTF">2018-08-12T05:46:28Z</dcterms:created>
  <dcterms:modified xsi:type="dcterms:W3CDTF">2019-10-24T18:39:18Z</dcterms:modified>
</cp:coreProperties>
</file>