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4" r:id="rId3"/>
    <p:sldId id="308" r:id="rId4"/>
    <p:sldId id="307" r:id="rId5"/>
    <p:sldId id="311" r:id="rId6"/>
    <p:sldId id="333" r:id="rId7"/>
    <p:sldId id="335" r:id="rId8"/>
    <p:sldId id="310" r:id="rId9"/>
    <p:sldId id="336" r:id="rId10"/>
    <p:sldId id="334" r:id="rId11"/>
    <p:sldId id="313" r:id="rId12"/>
    <p:sldId id="314" r:id="rId13"/>
    <p:sldId id="338" r:id="rId14"/>
    <p:sldId id="315" r:id="rId15"/>
    <p:sldId id="316" r:id="rId16"/>
    <p:sldId id="340" r:id="rId17"/>
    <p:sldId id="317" r:id="rId18"/>
    <p:sldId id="344" r:id="rId19"/>
    <p:sldId id="339" r:id="rId20"/>
    <p:sldId id="341" r:id="rId21"/>
    <p:sldId id="342" r:id="rId22"/>
    <p:sldId id="345" r:id="rId23"/>
    <p:sldId id="343" r:id="rId24"/>
    <p:sldId id="309" r:id="rId2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07" d="100"/>
          <a:sy n="107" d="100"/>
        </p:scale>
        <p:origin x="138" y="22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xmlns=""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xmlns="" id="{BEF23B1A-96F3-4F0F-BFD2-4C84241104C1}"/>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xmlns=""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92E8DDB8-B72D-46C5-9063-3BDE6D2862AD}"/>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xmlns=""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xmlns=""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E9E2BEBF-AAC5-4D43-B70E-A04EEF2F7A7F}"/>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10.10.2019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xmlns=""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2D6E1858-1D4C-4ADD-B509-1F04E75243FE}"/>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xmlns=""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xmlns="" id="{88409907-D7A5-4B12-B3C9-2AA2CE918A2D}"/>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xmlns=""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xmlns=""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xmlns="" id="{46FD0CDA-4EBC-4AF5-9AA0-9D5E46821411}"/>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6" name="Fußzeilenplatzhalter 5">
            <a:extLst>
              <a:ext uri="{FF2B5EF4-FFF2-40B4-BE49-F238E27FC236}">
                <a16:creationId xmlns:a16="http://schemas.microsoft.com/office/drawing/2014/main" xmlns=""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xmlns=""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xmlns=""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xmlns=""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xmlns=""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xmlns="" id="{482359C6-AEA3-4B63-8993-CB4563C1AD24}"/>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8" name="Fußzeilenplatzhalter 7">
            <a:extLst>
              <a:ext uri="{FF2B5EF4-FFF2-40B4-BE49-F238E27FC236}">
                <a16:creationId xmlns:a16="http://schemas.microsoft.com/office/drawing/2014/main" xmlns=""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xmlns=""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xmlns="" id="{9A08B6F9-0046-400B-B7DE-E02781BD3544}"/>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4" name="Fußzeilenplatzhalter 3">
            <a:extLst>
              <a:ext uri="{FF2B5EF4-FFF2-40B4-BE49-F238E27FC236}">
                <a16:creationId xmlns:a16="http://schemas.microsoft.com/office/drawing/2014/main" xmlns=""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xmlns=""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xmlns="" id="{4BF38C16-A59E-407F-A95C-C6905CB042E3}"/>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3" name="Fußzeilenplatzhalter 2">
            <a:extLst>
              <a:ext uri="{FF2B5EF4-FFF2-40B4-BE49-F238E27FC236}">
                <a16:creationId xmlns:a16="http://schemas.microsoft.com/office/drawing/2014/main" xmlns=""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xmlns=""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xmlns=""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xmlns=""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3E0D299D-222D-44B7-8E23-A1D3F7591BF0}"/>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6" name="Fußzeilenplatzhalter 5">
            <a:extLst>
              <a:ext uri="{FF2B5EF4-FFF2-40B4-BE49-F238E27FC236}">
                <a16:creationId xmlns:a16="http://schemas.microsoft.com/office/drawing/2014/main" xmlns=""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xmlns=""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xmlns=""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37F2B3D4-0E4E-455D-BE8A-465AC680EB0E}"/>
              </a:ext>
            </a:extLst>
          </p:cNvPr>
          <p:cNvSpPr>
            <a:spLocks noGrp="1"/>
          </p:cNvSpPr>
          <p:nvPr>
            <p:ph type="dt" sz="half" idx="10"/>
          </p:nvPr>
        </p:nvSpPr>
        <p:spPr/>
        <p:txBody>
          <a:bodyPr/>
          <a:lstStyle/>
          <a:p>
            <a:fld id="{F933B1AF-C5F1-46A7-8E1D-2AF154C39C49}" type="datetimeFigureOut">
              <a:rPr lang="de-CH" smtClean="0"/>
              <a:t>10.10.2019</a:t>
            </a:fld>
            <a:endParaRPr lang="de-CH"/>
          </a:p>
        </p:txBody>
      </p:sp>
      <p:sp>
        <p:nvSpPr>
          <p:cNvPr id="6" name="Fußzeilenplatzhalter 5">
            <a:extLst>
              <a:ext uri="{FF2B5EF4-FFF2-40B4-BE49-F238E27FC236}">
                <a16:creationId xmlns:a16="http://schemas.microsoft.com/office/drawing/2014/main" xmlns=""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xmlns=""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xmlns=""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10.10.2019</a:t>
            </a:fld>
            <a:endParaRPr lang="de-CH"/>
          </a:p>
        </p:txBody>
      </p:sp>
      <p:sp>
        <p:nvSpPr>
          <p:cNvPr id="5" name="Fußzeilenplatzhalter 4">
            <a:extLst>
              <a:ext uri="{FF2B5EF4-FFF2-40B4-BE49-F238E27FC236}">
                <a16:creationId xmlns:a16="http://schemas.microsoft.com/office/drawing/2014/main" xmlns=""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xmlns=""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093649" y="4855618"/>
            <a:ext cx="3930115" cy="938719"/>
          </a:xfrm>
          <a:prstGeom prst="rect">
            <a:avLst/>
          </a:prstGeom>
          <a:noFill/>
        </p:spPr>
        <p:txBody>
          <a:bodyPr wrap="none" rtlCol="0">
            <a:spAutoFit/>
          </a:bodyPr>
          <a:lstStyle/>
          <a:p>
            <a:pPr algn="ctr"/>
            <a:r>
              <a:rPr lang="de-CH" sz="5500" b="1" dirty="0" smtClean="0"/>
              <a:t>Richter Teil 2</a:t>
            </a:r>
            <a:endParaRPr lang="de-CH" sz="5500" b="1" dirty="0"/>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03709" y="674332"/>
            <a:ext cx="3696846" cy="1147815"/>
          </a:xfrm>
          <a:prstGeom prst="rect">
            <a:avLst/>
          </a:prstGeom>
        </p:spPr>
        <p:txBody>
          <a:bodyPr wrap="none">
            <a:spAutoFit/>
          </a:bodyPr>
          <a:lstStyle/>
          <a:p>
            <a:pPr marL="342900" lvl="0" indent="-342900">
              <a:lnSpc>
                <a:spcPct val="107000"/>
              </a:lnSpc>
              <a:spcBef>
                <a:spcPts val="1200"/>
              </a:spcBef>
              <a:spcAft>
                <a:spcPts val="0"/>
              </a:spcAft>
              <a:buFont typeface="Symbol" panose="05050102010706020507" pitchFamily="18" charset="2"/>
              <a:buChar char=""/>
            </a:pPr>
            <a:r>
              <a:rPr lang="de-CH" sz="2800" b="1" kern="0" dirty="0">
                <a:latin typeface="Calibri" panose="020F0502020204030204" pitchFamily="34" charset="0"/>
                <a:ea typeface="Times New Roman" panose="02020603050405020304" pitchFamily="18" charset="0"/>
                <a:cs typeface="Times New Roman" panose="02020603050405020304" pitchFamily="18" charset="0"/>
              </a:rPr>
              <a:t>Im Sieg Jesu leben </a:t>
            </a:r>
            <a:endParaRPr lang="de-CH" sz="2800" b="1" kern="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Bef>
                <a:spcPts val="1200"/>
              </a:spcBef>
              <a:spcAft>
                <a:spcPts val="0"/>
              </a:spcAft>
            </a:pPr>
            <a:r>
              <a:rPr lang="de-CH" sz="2800" b="1" u="sng" kern="0" dirty="0" smtClean="0">
                <a:latin typeface="Calibri" panose="020F0502020204030204" pitchFamily="34" charset="0"/>
                <a:ea typeface="Times New Roman" panose="02020603050405020304" pitchFamily="18" charset="0"/>
                <a:cs typeface="Times New Roman" panose="02020603050405020304" pitchFamily="18" charset="0"/>
              </a:rPr>
              <a:t>Gemeinschaft </a:t>
            </a:r>
            <a:r>
              <a:rPr lang="de-CH" sz="2800" b="1" u="sng" kern="0" dirty="0">
                <a:latin typeface="Calibri" panose="020F0502020204030204" pitchFamily="34" charset="0"/>
                <a:ea typeface="Times New Roman" panose="02020603050405020304" pitchFamily="18" charset="0"/>
                <a:cs typeface="Times New Roman" panose="02020603050405020304" pitchFamily="18" charset="0"/>
              </a:rPr>
              <a:t>mit Jesus</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hteck 2"/>
          <p:cNvSpPr/>
          <p:nvPr/>
        </p:nvSpPr>
        <p:spPr>
          <a:xfrm>
            <a:off x="2103709" y="2411692"/>
            <a:ext cx="1101584" cy="532903"/>
          </a:xfrm>
          <a:prstGeom prst="rect">
            <a:avLst/>
          </a:prstGeom>
        </p:spPr>
        <p:txBody>
          <a:bodyPr wrap="none">
            <a:spAutoFit/>
          </a:bodyPr>
          <a:lstStyle/>
          <a:p>
            <a:pPr>
              <a:lnSpc>
                <a:spcPct val="107000"/>
              </a:lnSpc>
              <a:spcBef>
                <a:spcPts val="1200"/>
              </a:spcBef>
              <a:spcAft>
                <a:spcPts val="0"/>
              </a:spcAft>
            </a:pPr>
            <a:r>
              <a:rPr lang="de-CH" sz="2800" b="1" kern="0" dirty="0" err="1" smtClean="0">
                <a:latin typeface="Calibri" panose="020F0502020204030204" pitchFamily="34" charset="0"/>
                <a:ea typeface="Times New Roman" panose="02020603050405020304" pitchFamily="18" charset="0"/>
                <a:cs typeface="Times New Roman" panose="02020603050405020304" pitchFamily="18" charset="0"/>
              </a:rPr>
              <a:t>Otniel</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70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778052"/>
            <a:ext cx="11513975" cy="5262979"/>
          </a:xfrm>
          <a:prstGeom prst="rect">
            <a:avLst/>
          </a:prstGeom>
        </p:spPr>
        <p:txBody>
          <a:bodyPr wrap="square">
            <a:spAutoFit/>
          </a:bodyPr>
          <a:lstStyle/>
          <a:p>
            <a:r>
              <a:rPr lang="de-CH" sz="2800" dirty="0" smtClean="0"/>
              <a:t>11</a:t>
            </a:r>
            <a:r>
              <a:rPr lang="de-CH" sz="2800" dirty="0"/>
              <a:t> Von dort zogen sie gegen die Einwohner von </a:t>
            </a:r>
            <a:r>
              <a:rPr lang="de-CH" sz="2800" dirty="0" err="1"/>
              <a:t>Debir</a:t>
            </a:r>
            <a:r>
              <a:rPr lang="de-CH" sz="2800" dirty="0"/>
              <a:t>; </a:t>
            </a:r>
            <a:r>
              <a:rPr lang="de-CH" sz="2800" dirty="0" err="1"/>
              <a:t>Debir</a:t>
            </a:r>
            <a:r>
              <a:rPr lang="de-CH" sz="2800" dirty="0"/>
              <a:t> aber hieß vor Zeiten </a:t>
            </a:r>
            <a:r>
              <a:rPr lang="de-CH" sz="2800" dirty="0" err="1"/>
              <a:t>Kirjat-Sepher</a:t>
            </a:r>
            <a:r>
              <a:rPr lang="de-CH" sz="2800" dirty="0"/>
              <a:t>. </a:t>
            </a:r>
          </a:p>
          <a:p>
            <a:r>
              <a:rPr lang="de-CH" sz="2800" dirty="0"/>
              <a:t>12 Und Kaleb sprach: Wer </a:t>
            </a:r>
            <a:r>
              <a:rPr lang="de-CH" sz="2800" dirty="0" err="1"/>
              <a:t>Kirjat-Sepher</a:t>
            </a:r>
            <a:r>
              <a:rPr lang="de-CH" sz="2800" dirty="0"/>
              <a:t> schlägt und erobert, dem will ich meine Tochter </a:t>
            </a:r>
            <a:r>
              <a:rPr lang="de-CH" sz="2800" dirty="0" err="1"/>
              <a:t>Achsa</a:t>
            </a:r>
            <a:r>
              <a:rPr lang="de-CH" sz="2800" dirty="0"/>
              <a:t> zur Frau geben! </a:t>
            </a:r>
          </a:p>
          <a:p>
            <a:r>
              <a:rPr lang="de-CH" sz="2800" dirty="0"/>
              <a:t>13 Da eroberte es </a:t>
            </a:r>
            <a:r>
              <a:rPr lang="de-CH" sz="2800" dirty="0" err="1"/>
              <a:t>Otniel</a:t>
            </a:r>
            <a:r>
              <a:rPr lang="de-CH" sz="2800" dirty="0"/>
              <a:t>, der Sohn des </a:t>
            </a:r>
            <a:r>
              <a:rPr lang="de-CH" sz="2800" dirty="0" err="1"/>
              <a:t>Kenas</a:t>
            </a:r>
            <a:r>
              <a:rPr lang="de-CH" sz="2800" dirty="0"/>
              <a:t>, des jüngeren Bruders Kalebs; und er gab ihm seine Tochter </a:t>
            </a:r>
            <a:r>
              <a:rPr lang="de-CH" sz="2800" dirty="0" err="1"/>
              <a:t>Achsa</a:t>
            </a:r>
            <a:r>
              <a:rPr lang="de-CH" sz="2800" dirty="0"/>
              <a:t> zur Frau. </a:t>
            </a:r>
          </a:p>
          <a:p>
            <a:r>
              <a:rPr lang="de-CH" sz="2800" dirty="0"/>
              <a:t>14 Und es geschah, als sie einzog, da spornte sie ihn an, von ihrem Vater einen Acker zu erbitten. Und sie sprang vom Esel. Da sprach Kaleb zu ihr: Was willst du? </a:t>
            </a:r>
          </a:p>
          <a:p>
            <a:r>
              <a:rPr lang="de-CH" sz="2800" dirty="0"/>
              <a:t>15 Sie sprach: Gib mir einen Segen! Denn du hast mir ein </a:t>
            </a:r>
            <a:r>
              <a:rPr lang="de-CH" sz="2800" dirty="0" err="1"/>
              <a:t>Südland</a:t>
            </a:r>
            <a:r>
              <a:rPr lang="de-CH" sz="2800" dirty="0"/>
              <a:t> gegeben; so gib mir auch Wasserquellen! Da gab ihr Kaleb die oberen Wasserquellen und die unteren Wasserquellen</a:t>
            </a:r>
            <a:r>
              <a:rPr lang="de-CH" sz="2800" dirty="0" smtClean="0"/>
              <a:t>.	</a:t>
            </a:r>
            <a:r>
              <a:rPr lang="de-CH" sz="2800" dirty="0" err="1"/>
              <a:t>Ri</a:t>
            </a:r>
            <a:r>
              <a:rPr lang="de-CH" sz="2800" dirty="0"/>
              <a:t> </a:t>
            </a:r>
            <a:r>
              <a:rPr lang="de-CH" sz="2800" dirty="0" smtClean="0"/>
              <a:t>1,11-15</a:t>
            </a:r>
            <a:endParaRPr lang="de-CH" sz="2800" dirty="0"/>
          </a:p>
        </p:txBody>
      </p:sp>
    </p:spTree>
    <p:extLst>
      <p:ext uri="{BB962C8B-B14F-4D97-AF65-F5344CB8AC3E}">
        <p14:creationId xmlns:p14="http://schemas.microsoft.com/office/powerpoint/2010/main" val="3244591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1715312"/>
            <a:ext cx="11019263" cy="3108543"/>
          </a:xfrm>
          <a:prstGeom prst="rect">
            <a:avLst/>
          </a:prstGeom>
        </p:spPr>
        <p:txBody>
          <a:bodyPr wrap="square">
            <a:spAutoFit/>
          </a:bodyPr>
          <a:lstStyle/>
          <a:p>
            <a:r>
              <a:rPr lang="de-CH" sz="2800" dirty="0" smtClean="0"/>
              <a:t>5</a:t>
            </a:r>
            <a:r>
              <a:rPr lang="de-CH" sz="2800" dirty="0"/>
              <a:t> Als nun die Söhne Israels mitten unter den Kanaanitern, Hetitern, Amoritern, </a:t>
            </a:r>
            <a:r>
              <a:rPr lang="de-CH" sz="2800" dirty="0" err="1"/>
              <a:t>Pheresitern</a:t>
            </a:r>
            <a:r>
              <a:rPr lang="de-CH" sz="2800" dirty="0"/>
              <a:t>, </a:t>
            </a:r>
            <a:r>
              <a:rPr lang="de-CH" sz="2800" dirty="0" err="1"/>
              <a:t>Hewitern</a:t>
            </a:r>
            <a:r>
              <a:rPr lang="de-CH" sz="2800" dirty="0"/>
              <a:t> und </a:t>
            </a:r>
            <a:r>
              <a:rPr lang="de-CH" sz="2800" dirty="0" err="1"/>
              <a:t>Jebusitern</a:t>
            </a:r>
            <a:r>
              <a:rPr lang="de-CH" sz="2800" dirty="0"/>
              <a:t> wohnten, </a:t>
            </a:r>
          </a:p>
          <a:p>
            <a:r>
              <a:rPr lang="de-CH" sz="2800" dirty="0"/>
              <a:t>6 da nahmen sie deren Töchter zu Frauen und gaben ihre Töchter deren Söhnen und dienten ihren Göttern.</a:t>
            </a:r>
          </a:p>
          <a:p>
            <a:r>
              <a:rPr lang="de-CH" sz="2800" dirty="0"/>
              <a:t>7 Und die Kinder Israels taten, was böse war in den Augen des HERRN, und sie vergaßen den HERRN, ihren Gott, und dienten den </a:t>
            </a:r>
            <a:r>
              <a:rPr lang="de-CH" sz="2800" dirty="0" err="1"/>
              <a:t>Baalen</a:t>
            </a:r>
            <a:r>
              <a:rPr lang="de-CH" sz="2800" dirty="0"/>
              <a:t> und </a:t>
            </a:r>
            <a:r>
              <a:rPr lang="de-CH" sz="2800" dirty="0" err="1"/>
              <a:t>Ascheren</a:t>
            </a:r>
            <a:r>
              <a:rPr lang="de-CH" sz="2800" dirty="0"/>
              <a:t>. </a:t>
            </a:r>
            <a:r>
              <a:rPr lang="de-CH" sz="2800" dirty="0" smtClean="0"/>
              <a:t>	</a:t>
            </a:r>
            <a:r>
              <a:rPr lang="de-CH" sz="2800" dirty="0" err="1"/>
              <a:t>Ri</a:t>
            </a:r>
            <a:r>
              <a:rPr lang="de-CH" sz="2800" dirty="0"/>
              <a:t> </a:t>
            </a:r>
            <a:r>
              <a:rPr lang="de-CH" sz="2800" dirty="0" smtClean="0"/>
              <a:t>3,5-7</a:t>
            </a:r>
            <a:endParaRPr lang="de-CH" sz="2800" dirty="0"/>
          </a:p>
        </p:txBody>
      </p:sp>
    </p:spTree>
    <p:extLst>
      <p:ext uri="{BB962C8B-B14F-4D97-AF65-F5344CB8AC3E}">
        <p14:creationId xmlns:p14="http://schemas.microsoft.com/office/powerpoint/2010/main" val="330570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03709" y="674332"/>
            <a:ext cx="5497018" cy="1168269"/>
          </a:xfrm>
          <a:prstGeom prst="rect">
            <a:avLst/>
          </a:prstGeom>
        </p:spPr>
        <p:txBody>
          <a:bodyPr wrap="none">
            <a:spAutoFit/>
          </a:bodyPr>
          <a:lstStyle/>
          <a:p>
            <a:pPr marL="342900" lvl="0" indent="-342900">
              <a:lnSpc>
                <a:spcPct val="107000"/>
              </a:lnSpc>
              <a:spcBef>
                <a:spcPts val="1200"/>
              </a:spcBef>
              <a:spcAft>
                <a:spcPts val="0"/>
              </a:spcAft>
              <a:buFont typeface="Symbol" panose="05050102010706020507" pitchFamily="18" charset="2"/>
              <a:buChar char=""/>
            </a:pPr>
            <a:r>
              <a:rPr lang="de-CH" sz="2800" b="1" kern="0" dirty="0">
                <a:latin typeface="Calibri" panose="020F0502020204030204" pitchFamily="34" charset="0"/>
                <a:ea typeface="Times New Roman" panose="02020603050405020304" pitchFamily="18" charset="0"/>
                <a:cs typeface="Times New Roman" panose="02020603050405020304" pitchFamily="18" charset="0"/>
              </a:rPr>
              <a:t>Im Sieg Jesu leben </a:t>
            </a:r>
            <a:endParaRPr lang="de-CH" sz="2800" b="1" kern="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Bef>
                <a:spcPts val="1200"/>
              </a:spcBef>
              <a:spcAft>
                <a:spcPts val="0"/>
              </a:spcAft>
            </a:pPr>
            <a:r>
              <a:rPr lang="de-CH" sz="2800" b="1" u="sng" kern="0" dirty="0" smtClean="0">
                <a:latin typeface="Calibri" panose="020F0502020204030204" pitchFamily="34" charset="0"/>
                <a:ea typeface="Times New Roman" panose="02020603050405020304" pitchFamily="18" charset="0"/>
                <a:cs typeface="Times New Roman" panose="02020603050405020304" pitchFamily="18" charset="0"/>
              </a:rPr>
              <a:t>Überwinden durch das Wort Gottes</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hteck 2"/>
          <p:cNvSpPr/>
          <p:nvPr/>
        </p:nvSpPr>
        <p:spPr>
          <a:xfrm>
            <a:off x="2103709" y="2411692"/>
            <a:ext cx="936475" cy="532903"/>
          </a:xfrm>
          <a:prstGeom prst="rect">
            <a:avLst/>
          </a:prstGeom>
        </p:spPr>
        <p:txBody>
          <a:bodyPr wrap="none">
            <a:spAutoFit/>
          </a:bodyPr>
          <a:lstStyle/>
          <a:p>
            <a:pPr>
              <a:lnSpc>
                <a:spcPct val="107000"/>
              </a:lnSpc>
              <a:spcBef>
                <a:spcPts val="1200"/>
              </a:spcBef>
              <a:spcAft>
                <a:spcPts val="0"/>
              </a:spcAft>
            </a:pPr>
            <a:r>
              <a:rPr lang="de-CH" sz="2800" b="1" kern="0" dirty="0" smtClean="0">
                <a:latin typeface="Calibri" panose="020F0502020204030204" pitchFamily="34" charset="0"/>
                <a:ea typeface="Times New Roman" panose="02020603050405020304" pitchFamily="18" charset="0"/>
                <a:cs typeface="Times New Roman" panose="02020603050405020304" pitchFamily="18" charset="0"/>
              </a:rPr>
              <a:t>Ehud</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357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435152"/>
            <a:ext cx="11513975" cy="6124754"/>
          </a:xfrm>
          <a:prstGeom prst="rect">
            <a:avLst/>
          </a:prstGeom>
        </p:spPr>
        <p:txBody>
          <a:bodyPr wrap="square">
            <a:spAutoFit/>
          </a:bodyPr>
          <a:lstStyle/>
          <a:p>
            <a:r>
              <a:rPr lang="de-CH" sz="2800" dirty="0" smtClean="0"/>
              <a:t>12</a:t>
            </a:r>
            <a:r>
              <a:rPr lang="de-CH" sz="2800" dirty="0"/>
              <a:t> Und die Kinder Israels taten wieder, was böse war in den Augen des HERRN. Da stärkte der HERR </a:t>
            </a:r>
            <a:r>
              <a:rPr lang="de-CH" sz="2800" dirty="0" err="1"/>
              <a:t>Eglon</a:t>
            </a:r>
            <a:r>
              <a:rPr lang="de-CH" sz="2800" dirty="0"/>
              <a:t>, den König der Moabiter, gegen Israel, weil sie taten, was in den Augen des HERRN böse war. </a:t>
            </a:r>
          </a:p>
          <a:p>
            <a:r>
              <a:rPr lang="de-CH" sz="2800" dirty="0"/>
              <a:t>13 Und er sammelte um sich die Ammoniter und die </a:t>
            </a:r>
            <a:r>
              <a:rPr lang="de-CH" sz="2800" dirty="0" err="1"/>
              <a:t>Amalekiter</a:t>
            </a:r>
            <a:r>
              <a:rPr lang="de-CH" sz="2800" dirty="0"/>
              <a:t> und zog hin und schlug Israel und nahm die Palmenstadt ein. </a:t>
            </a:r>
          </a:p>
          <a:p>
            <a:r>
              <a:rPr lang="de-CH" sz="2800" dirty="0"/>
              <a:t>14 Und die Kinder Israels dienten </a:t>
            </a:r>
            <a:r>
              <a:rPr lang="de-CH" sz="2800" dirty="0" err="1"/>
              <a:t>Eglon</a:t>
            </a:r>
            <a:r>
              <a:rPr lang="de-CH" sz="2800" dirty="0"/>
              <a:t>, dem König von Moab, 18 Jahre lang. </a:t>
            </a:r>
          </a:p>
          <a:p>
            <a:r>
              <a:rPr lang="de-CH" sz="2800" dirty="0"/>
              <a:t>15 Da schrien die Kinder Israels zum HERRN. Und der HERR erweckte ihnen einen Retter, Ehud, den Sohn Geras, einen </a:t>
            </a:r>
            <a:r>
              <a:rPr lang="de-CH" sz="2800" dirty="0" err="1"/>
              <a:t>Benjaminiter</a:t>
            </a:r>
            <a:r>
              <a:rPr lang="de-CH" sz="2800" dirty="0"/>
              <a:t>, der linkshändig war. Und die Kinder Israels sandten durch ihn den Tribut an </a:t>
            </a:r>
            <a:r>
              <a:rPr lang="de-CH" sz="2800" dirty="0" err="1"/>
              <a:t>Eglon</a:t>
            </a:r>
            <a:r>
              <a:rPr lang="de-CH" sz="2800" dirty="0"/>
              <a:t>, den König von Moab. </a:t>
            </a:r>
          </a:p>
          <a:p>
            <a:r>
              <a:rPr lang="de-CH" sz="2800" dirty="0"/>
              <a:t>16 Da machte sich Ehud ein zweischneidiges Schwert, eine Spanne lang, und gürtete es unter seinem Gewand an seine rechte Hüfte. </a:t>
            </a:r>
          </a:p>
          <a:p>
            <a:r>
              <a:rPr lang="de-CH" sz="2800" dirty="0"/>
              <a:t>17 Und er überbrachte </a:t>
            </a:r>
            <a:r>
              <a:rPr lang="de-CH" sz="2800" dirty="0" err="1"/>
              <a:t>Eglon</a:t>
            </a:r>
            <a:r>
              <a:rPr lang="de-CH" sz="2800" dirty="0"/>
              <a:t>, dem König von Moab, den Tribut. </a:t>
            </a:r>
            <a:r>
              <a:rPr lang="de-CH" sz="2800" dirty="0" err="1"/>
              <a:t>Eglon</a:t>
            </a:r>
            <a:r>
              <a:rPr lang="de-CH" sz="2800" dirty="0"/>
              <a:t> aber war ein sehr fetter Mann. </a:t>
            </a:r>
          </a:p>
        </p:txBody>
      </p:sp>
    </p:spTree>
    <p:extLst>
      <p:ext uri="{BB962C8B-B14F-4D97-AF65-F5344CB8AC3E}">
        <p14:creationId xmlns:p14="http://schemas.microsoft.com/office/powerpoint/2010/main" val="2660896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5601" y="302359"/>
            <a:ext cx="11513975" cy="5693866"/>
          </a:xfrm>
          <a:prstGeom prst="rect">
            <a:avLst/>
          </a:prstGeom>
        </p:spPr>
        <p:txBody>
          <a:bodyPr wrap="square">
            <a:spAutoFit/>
          </a:bodyPr>
          <a:lstStyle/>
          <a:p>
            <a:r>
              <a:rPr lang="de-CH" sz="2800" dirty="0"/>
              <a:t>18 Als er nun die Überreichung des Tributs vollzogen hatte, ließ er die Leute gehen, die den Tribut getragen hatten; </a:t>
            </a:r>
          </a:p>
          <a:p>
            <a:r>
              <a:rPr lang="de-CH" sz="2800" dirty="0"/>
              <a:t>19 er selbst aber kehrte um bei den Götzenbildern von </a:t>
            </a:r>
            <a:r>
              <a:rPr lang="de-CH" sz="2800" dirty="0" err="1"/>
              <a:t>Gilgal</a:t>
            </a:r>
            <a:r>
              <a:rPr lang="de-CH" sz="2800" dirty="0"/>
              <a:t> und sprach zu dem König: Ich habe dir, o König, etwas Geheimes zu sagen! Er aber sprach: Schweig! Und alle, die um ihn her standen, gingen von ihm hinaus. </a:t>
            </a:r>
          </a:p>
          <a:p>
            <a:r>
              <a:rPr lang="de-CH" sz="2800" dirty="0"/>
              <a:t>20 Da kam Ehud zu ihm hinein. Er aber saß in seinem kühlen Obergemach, das für ihn allein bestimmt war. Und Ehud sprach: Ein Wort Gottes habe ich an dich! Da stand er von seinem Thron auf. </a:t>
            </a:r>
          </a:p>
          <a:p>
            <a:r>
              <a:rPr lang="de-CH" sz="2800" dirty="0"/>
              <a:t>21 Ehud aber griff mit seiner linken Hand zu und nahm das Schwert von seiner rechten Hüfte und stieß es ihm in den Bauch, </a:t>
            </a:r>
          </a:p>
          <a:p>
            <a:r>
              <a:rPr lang="de-CH" sz="2800" dirty="0"/>
              <a:t>22 und es fuhr auch der Griff der Klinge hinein, und das Fett schloss sich um die Klinge; denn er zog das Schwert nicht aus seinem Bauch, sodass es ihm hinten hinausging. </a:t>
            </a:r>
          </a:p>
        </p:txBody>
      </p:sp>
    </p:spTree>
    <p:extLst>
      <p:ext uri="{BB962C8B-B14F-4D97-AF65-F5344CB8AC3E}">
        <p14:creationId xmlns:p14="http://schemas.microsoft.com/office/powerpoint/2010/main" val="609252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435152"/>
            <a:ext cx="11513975" cy="5693866"/>
          </a:xfrm>
          <a:prstGeom prst="rect">
            <a:avLst/>
          </a:prstGeom>
        </p:spPr>
        <p:txBody>
          <a:bodyPr wrap="square">
            <a:spAutoFit/>
          </a:bodyPr>
          <a:lstStyle/>
          <a:p>
            <a:r>
              <a:rPr lang="de-CH" sz="2800" dirty="0"/>
              <a:t>23 Danach ging Ehud hinaus in den Vorsaal und schloss die Türe des Obergemachs hinter sich zu und verriegelte sie. </a:t>
            </a:r>
          </a:p>
          <a:p>
            <a:r>
              <a:rPr lang="de-CH" sz="2800" dirty="0" smtClean="0"/>
              <a:t>24</a:t>
            </a:r>
            <a:r>
              <a:rPr lang="de-CH" sz="2800" dirty="0"/>
              <a:t> Als er nun hinausgegangen war, kamen die Diener; als sie aber sahen, dass die Türe des Obergemachs verschlossen war, sprachen sie: Gewiss bedeckt er seine </a:t>
            </a:r>
            <a:r>
              <a:rPr lang="de-CH" sz="2800" dirty="0" smtClean="0"/>
              <a:t>Füße</a:t>
            </a:r>
            <a:r>
              <a:rPr lang="de-CH" sz="2800" dirty="0"/>
              <a:t> in dem kühlen Gemach! </a:t>
            </a:r>
          </a:p>
          <a:p>
            <a:r>
              <a:rPr lang="de-CH" sz="2800" dirty="0"/>
              <a:t>25 Und sie warteten so lange, bis sie sich dessen schämten; und siehe, niemand machte die Türe des Obergemachs auf; da nahmen sie den Schlüssel und schlossen auf; und siehe, da lag ihr Herr tot auf dem Boden! </a:t>
            </a:r>
          </a:p>
          <a:p>
            <a:r>
              <a:rPr lang="de-CH" sz="2800" dirty="0"/>
              <a:t>26 Ehud aber war entkommen, während sie so zögerten, und ging an den Götzen vorüber und entkam nach </a:t>
            </a:r>
            <a:r>
              <a:rPr lang="de-CH" sz="2800" dirty="0" err="1"/>
              <a:t>Seira</a:t>
            </a:r>
            <a:r>
              <a:rPr lang="de-CH" sz="2800" dirty="0"/>
              <a:t>. </a:t>
            </a:r>
          </a:p>
          <a:p>
            <a:r>
              <a:rPr lang="de-CH" sz="2800" dirty="0"/>
              <a:t>27 Und als er heimkam, blies er in ein </a:t>
            </a:r>
            <a:r>
              <a:rPr lang="de-CH" sz="2800" dirty="0" err="1" smtClean="0"/>
              <a:t>Schopharhorn</a:t>
            </a:r>
            <a:r>
              <a:rPr lang="de-CH" sz="2800" dirty="0"/>
              <a:t> auf dem Bergland Ephraim, und die Söhne Israels zogen mit ihm vom Bergland herab, und er vor ihnen her. </a:t>
            </a:r>
          </a:p>
        </p:txBody>
      </p:sp>
    </p:spTree>
    <p:extLst>
      <p:ext uri="{BB962C8B-B14F-4D97-AF65-F5344CB8AC3E}">
        <p14:creationId xmlns:p14="http://schemas.microsoft.com/office/powerpoint/2010/main" val="147592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618032"/>
            <a:ext cx="11513975" cy="3539430"/>
          </a:xfrm>
          <a:prstGeom prst="rect">
            <a:avLst/>
          </a:prstGeom>
        </p:spPr>
        <p:txBody>
          <a:bodyPr wrap="square">
            <a:spAutoFit/>
          </a:bodyPr>
          <a:lstStyle/>
          <a:p>
            <a:r>
              <a:rPr lang="de-CH" sz="2800" dirty="0"/>
              <a:t>28 Und er sprach zu ihnen: Folgt mir nach, denn der HERR hat die Moabiter, eure Feinde, in eure Hand gegeben! Und sie zogen hinab, ihm nach, und besetzten die Furten des Jordan gegen Moab hin und ließen niemand hinüber; </a:t>
            </a:r>
          </a:p>
          <a:p>
            <a:r>
              <a:rPr lang="de-CH" sz="2800" dirty="0"/>
              <a:t>29 und sie schlugen die Moabiter zu jener Zeit, etwa 10 000 Mann, alles starke und tapfere Männer, sodass nicht einer entkam. </a:t>
            </a:r>
          </a:p>
          <a:p>
            <a:r>
              <a:rPr lang="de-CH" sz="2800" dirty="0"/>
              <a:t>30 So wurden zu jener Zeit die Moabiter unter die Hand Israels gebracht; und das Land hatte Ruhe, 80 Jahre lang.	</a:t>
            </a:r>
            <a:r>
              <a:rPr lang="de-CH" sz="2800" dirty="0" err="1"/>
              <a:t>Ri</a:t>
            </a:r>
            <a:r>
              <a:rPr lang="de-CH" sz="2800" dirty="0"/>
              <a:t> 3,12-30  </a:t>
            </a:r>
          </a:p>
        </p:txBody>
      </p:sp>
    </p:spTree>
    <p:extLst>
      <p:ext uri="{BB962C8B-B14F-4D97-AF65-F5344CB8AC3E}">
        <p14:creationId xmlns:p14="http://schemas.microsoft.com/office/powerpoint/2010/main" val="2321487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618032"/>
            <a:ext cx="11513975" cy="954107"/>
          </a:xfrm>
          <a:prstGeom prst="rect">
            <a:avLst/>
          </a:prstGeom>
        </p:spPr>
        <p:txBody>
          <a:bodyPr wrap="square">
            <a:spAutoFit/>
          </a:bodyPr>
          <a:lstStyle/>
          <a:p>
            <a:r>
              <a:rPr lang="de-CH" sz="2800" dirty="0" smtClean="0"/>
              <a:t>1</a:t>
            </a:r>
            <a:r>
              <a:rPr lang="de-CH" sz="2800" dirty="0"/>
              <a:t> Wenn ihr nun mit Christus auferweckt worden seid, so sucht das, was droben ist, wo der Christus ist, sitzend zur Rechten Gottes</a:t>
            </a:r>
            <a:r>
              <a:rPr lang="de-CH" sz="2800" dirty="0" smtClean="0"/>
              <a:t>.	Kol 3,1</a:t>
            </a:r>
            <a:endParaRPr lang="de-CH" sz="2800" dirty="0"/>
          </a:p>
        </p:txBody>
      </p:sp>
      <p:sp>
        <p:nvSpPr>
          <p:cNvPr id="3" name="Rechteck 2"/>
          <p:cNvSpPr/>
          <p:nvPr/>
        </p:nvSpPr>
        <p:spPr>
          <a:xfrm>
            <a:off x="502176" y="2296423"/>
            <a:ext cx="11110703" cy="1454950"/>
          </a:xfrm>
          <a:prstGeom prst="rect">
            <a:avLst/>
          </a:prstGeom>
        </p:spPr>
        <p:txBody>
          <a:bodyPr wrap="square">
            <a:spAutoFit/>
          </a:bodyPr>
          <a:lstStyle/>
          <a:p>
            <a:pPr>
              <a:lnSpc>
                <a:spcPct val="107000"/>
              </a:lnSpc>
              <a:spcAft>
                <a:spcPts val="200"/>
              </a:spcAft>
            </a:pPr>
            <a:r>
              <a:rPr lang="de-CH" sz="2800" spc="75" dirty="0" smtClean="0">
                <a:latin typeface="Cambria" panose="02040503050406030204" pitchFamily="18" charset="0"/>
                <a:ea typeface="Times New Roman" panose="02020603050405020304" pitchFamily="18" charset="0"/>
                <a:cs typeface="Times New Roman" panose="02020603050405020304" pitchFamily="18" charset="0"/>
              </a:rPr>
              <a:t>16</a:t>
            </a:r>
            <a:r>
              <a:rPr lang="de-CH" sz="2800" spc="75" dirty="0">
                <a:latin typeface="Cambria" panose="02040503050406030204" pitchFamily="18" charset="0"/>
                <a:ea typeface="Times New Roman" panose="02020603050405020304" pitchFamily="18" charset="0"/>
                <a:cs typeface="Times New Roman" panose="02020603050405020304" pitchFamily="18" charset="0"/>
              </a:rPr>
              <a:t> </a:t>
            </a:r>
            <a:r>
              <a:rPr lang="de-CH" sz="2800" spc="75" dirty="0">
                <a:latin typeface="Calibri" panose="020F0502020204030204" pitchFamily="34" charset="0"/>
                <a:ea typeface="Times New Roman" panose="02020603050405020304" pitchFamily="18" charset="0"/>
                <a:cs typeface="Times New Roman" panose="02020603050405020304" pitchFamily="18" charset="0"/>
              </a:rPr>
              <a:t>Habe acht auf dich selbst und auf die Lehre; bleibe beständig dabei! Denn wenn du dies tust, wirst du sowohl dich selbst retten als auch die, welche auf dich hören</a:t>
            </a:r>
            <a:r>
              <a:rPr lang="de-CH" sz="2800" spc="75" dirty="0" smtClean="0">
                <a:latin typeface="Calibri" panose="020F0502020204030204" pitchFamily="34" charset="0"/>
                <a:ea typeface="Times New Roman" panose="02020603050405020304" pitchFamily="18" charset="0"/>
                <a:cs typeface="Times New Roman" panose="02020603050405020304" pitchFamily="18" charset="0"/>
              </a:rPr>
              <a:t>.	</a:t>
            </a:r>
            <a:r>
              <a:rPr lang="de-CH" sz="2800" dirty="0">
                <a:latin typeface="Calibri" panose="020F0502020204030204" pitchFamily="34" charset="0"/>
                <a:ea typeface="Calibri" panose="020F0502020204030204" pitchFamily="34" charset="0"/>
                <a:cs typeface="Times New Roman" panose="02020603050405020304" pitchFamily="18" charset="0"/>
              </a:rPr>
              <a:t>1 Tim </a:t>
            </a:r>
            <a:r>
              <a:rPr lang="de-CH" sz="2800" dirty="0" smtClean="0">
                <a:latin typeface="Calibri" panose="020F0502020204030204" pitchFamily="34" charset="0"/>
                <a:ea typeface="Calibri" panose="020F0502020204030204" pitchFamily="34" charset="0"/>
                <a:cs typeface="Times New Roman" panose="02020603050405020304" pitchFamily="18" charset="0"/>
              </a:rPr>
              <a:t>4,16</a:t>
            </a:r>
            <a:endParaRPr lang="de-CH"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8097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03709" y="674332"/>
            <a:ext cx="3324949" cy="1168269"/>
          </a:xfrm>
          <a:prstGeom prst="rect">
            <a:avLst/>
          </a:prstGeom>
        </p:spPr>
        <p:txBody>
          <a:bodyPr wrap="none">
            <a:spAutoFit/>
          </a:bodyPr>
          <a:lstStyle/>
          <a:p>
            <a:pPr marL="342900" lvl="0" indent="-342900">
              <a:lnSpc>
                <a:spcPct val="107000"/>
              </a:lnSpc>
              <a:spcBef>
                <a:spcPts val="1200"/>
              </a:spcBef>
              <a:spcAft>
                <a:spcPts val="0"/>
              </a:spcAft>
              <a:buFont typeface="Symbol" panose="05050102010706020507" pitchFamily="18" charset="2"/>
              <a:buChar char=""/>
            </a:pPr>
            <a:r>
              <a:rPr lang="de-CH" sz="2800" b="1" kern="0" dirty="0">
                <a:latin typeface="Calibri" panose="020F0502020204030204" pitchFamily="34" charset="0"/>
                <a:ea typeface="Times New Roman" panose="02020603050405020304" pitchFamily="18" charset="0"/>
                <a:cs typeface="Times New Roman" panose="02020603050405020304" pitchFamily="18" charset="0"/>
              </a:rPr>
              <a:t>Im Sieg Jesu leben </a:t>
            </a:r>
            <a:endParaRPr lang="de-CH" sz="2800" b="1" kern="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Bef>
                <a:spcPts val="1200"/>
              </a:spcBef>
              <a:spcAft>
                <a:spcPts val="0"/>
              </a:spcAft>
            </a:pPr>
            <a:r>
              <a:rPr lang="de-CH" sz="2800" b="1" u="sng" kern="0" dirty="0" smtClean="0">
                <a:latin typeface="Calibri" panose="020F0502020204030204" pitchFamily="34" charset="0"/>
                <a:ea typeface="Times New Roman" panose="02020603050405020304" pitchFamily="18" charset="0"/>
                <a:cs typeface="Times New Roman" panose="02020603050405020304" pitchFamily="18" charset="0"/>
              </a:rPr>
              <a:t>Vertrauen auf Jesus</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hteck 2"/>
          <p:cNvSpPr/>
          <p:nvPr/>
        </p:nvSpPr>
        <p:spPr>
          <a:xfrm>
            <a:off x="2103709" y="2411692"/>
            <a:ext cx="1282723" cy="532903"/>
          </a:xfrm>
          <a:prstGeom prst="rect">
            <a:avLst/>
          </a:prstGeom>
        </p:spPr>
        <p:txBody>
          <a:bodyPr wrap="none">
            <a:spAutoFit/>
          </a:bodyPr>
          <a:lstStyle/>
          <a:p>
            <a:pPr>
              <a:lnSpc>
                <a:spcPct val="107000"/>
              </a:lnSpc>
              <a:spcBef>
                <a:spcPts val="1200"/>
              </a:spcBef>
              <a:spcAft>
                <a:spcPts val="0"/>
              </a:spcAft>
            </a:pPr>
            <a:r>
              <a:rPr lang="de-CH" sz="2800" b="1" kern="0" dirty="0" smtClean="0">
                <a:latin typeface="Calibri" panose="020F0502020204030204" pitchFamily="34" charset="0"/>
                <a:ea typeface="Times New Roman" panose="02020603050405020304" pitchFamily="18" charset="0"/>
                <a:cs typeface="Times New Roman" panose="02020603050405020304" pitchFamily="18" charset="0"/>
              </a:rPr>
              <a:t>Debora</a:t>
            </a:r>
            <a:endParaRPr lang="de-CH" sz="2800" b="1" kern="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3205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3822457" cy="1477328"/>
          </a:xfrm>
          <a:prstGeom prst="rect">
            <a:avLst/>
          </a:prstGeom>
          <a:noFill/>
        </p:spPr>
        <p:txBody>
          <a:bodyPr wrap="none" rtlCol="0">
            <a:spAutoFit/>
          </a:bodyPr>
          <a:lstStyle/>
          <a:p>
            <a:r>
              <a:rPr lang="de-CH" sz="3600" b="1" dirty="0" smtClean="0">
                <a:cs typeface="Arial" panose="020B0604020202020204" pitchFamily="34" charset="0"/>
              </a:rPr>
              <a:t>Richter</a:t>
            </a:r>
            <a:endParaRPr lang="de-CH" sz="2400" dirty="0" smtClean="0"/>
          </a:p>
          <a:p>
            <a:endParaRPr lang="de-CH" sz="2400" dirty="0"/>
          </a:p>
          <a:p>
            <a:r>
              <a:rPr lang="de-CH" sz="3000" dirty="0" smtClean="0">
                <a:cs typeface="Arial" panose="020B0604020202020204" pitchFamily="34" charset="0"/>
              </a:rPr>
              <a:t>Kapitel</a:t>
            </a:r>
            <a:r>
              <a:rPr lang="de-CH" sz="3000" dirty="0">
                <a:cs typeface="Arial" panose="020B0604020202020204" pitchFamily="34" charset="0"/>
              </a:rPr>
              <a:t>: </a:t>
            </a:r>
            <a:r>
              <a:rPr lang="de-CH" sz="3000" dirty="0" smtClean="0">
                <a:cs typeface="Arial" panose="020B0604020202020204" pitchFamily="34" charset="0"/>
              </a:rPr>
              <a:t>21 </a:t>
            </a:r>
            <a:r>
              <a:rPr lang="de-CH" sz="3000" dirty="0">
                <a:cs typeface="Arial" panose="020B0604020202020204" pitchFamily="34" charset="0"/>
              </a:rPr>
              <a:t>| Verse: </a:t>
            </a:r>
            <a:r>
              <a:rPr lang="de-CH" sz="3000" dirty="0" smtClean="0">
                <a:cs typeface="Arial" panose="020B0604020202020204" pitchFamily="34" charset="0"/>
              </a:rPr>
              <a:t>618</a:t>
            </a:r>
            <a:endParaRPr lang="de-CH" sz="3000" dirty="0">
              <a:cs typeface="Arial" panose="020B0604020202020204" pitchFamily="34" charset="0"/>
            </a:endParaRPr>
          </a:p>
        </p:txBody>
      </p:sp>
    </p:spTree>
    <p:extLst>
      <p:ext uri="{BB962C8B-B14F-4D97-AF65-F5344CB8AC3E}">
        <p14:creationId xmlns:p14="http://schemas.microsoft.com/office/powerpoint/2010/main" val="41684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5601" y="233984"/>
            <a:ext cx="11513975" cy="6555641"/>
          </a:xfrm>
          <a:prstGeom prst="rect">
            <a:avLst/>
          </a:prstGeom>
        </p:spPr>
        <p:txBody>
          <a:bodyPr wrap="square">
            <a:spAutoFit/>
          </a:bodyPr>
          <a:lstStyle/>
          <a:p>
            <a:r>
              <a:rPr lang="de-CH" sz="2800" dirty="0" smtClean="0"/>
              <a:t>1</a:t>
            </a:r>
            <a:r>
              <a:rPr lang="de-CH" sz="2800" dirty="0"/>
              <a:t> Als aber Ehud gestorben war, taten die Kinder Israels wieder, was böse war in den Augen des HERRN. </a:t>
            </a:r>
          </a:p>
          <a:p>
            <a:r>
              <a:rPr lang="de-CH" sz="2800" dirty="0"/>
              <a:t>2 Da verkaufte sie der HERR in die Hand </a:t>
            </a:r>
            <a:r>
              <a:rPr lang="de-CH" sz="2800" dirty="0" err="1"/>
              <a:t>Jabins</a:t>
            </a:r>
            <a:r>
              <a:rPr lang="de-CH" sz="2800" dirty="0"/>
              <a:t>, des Königs der Kanaaniter, der in </a:t>
            </a:r>
            <a:r>
              <a:rPr lang="de-CH" sz="2800" dirty="0" err="1"/>
              <a:t>Hazor</a:t>
            </a:r>
            <a:r>
              <a:rPr lang="de-CH" sz="2800" dirty="0"/>
              <a:t> regierte; und sein Heerführer war </a:t>
            </a:r>
            <a:r>
              <a:rPr lang="de-CH" sz="2800" dirty="0" err="1"/>
              <a:t>Sisera</a:t>
            </a:r>
            <a:r>
              <a:rPr lang="de-CH" sz="2800" dirty="0"/>
              <a:t>, der in </a:t>
            </a:r>
            <a:r>
              <a:rPr lang="de-CH" sz="2800" dirty="0" err="1"/>
              <a:t>Haroset-Gojim</a:t>
            </a:r>
            <a:r>
              <a:rPr lang="de-CH" sz="2800" dirty="0"/>
              <a:t> wohnte. </a:t>
            </a:r>
          </a:p>
          <a:p>
            <a:r>
              <a:rPr lang="de-CH" sz="2800" dirty="0"/>
              <a:t>3 Da schrien die Kinder Israels zum HERRN; denn er hatte 900 eiserne Streitwagen, und er unterdrückte die Kinder Israels mit Gewalt 20 Jahre lang. </a:t>
            </a:r>
          </a:p>
          <a:p>
            <a:r>
              <a:rPr lang="de-CH" sz="2800" dirty="0"/>
              <a:t>4 Und Debora, eine Prophetin, die Frau </a:t>
            </a:r>
            <a:r>
              <a:rPr lang="de-CH" sz="2800" dirty="0" err="1"/>
              <a:t>Lapidots</a:t>
            </a:r>
            <a:r>
              <a:rPr lang="de-CH" sz="2800" dirty="0"/>
              <a:t>, richtete Israel zu jener Zeit. </a:t>
            </a:r>
          </a:p>
          <a:p>
            <a:r>
              <a:rPr lang="de-CH" sz="2800" dirty="0"/>
              <a:t>5 Und sie saß unter der Debora-Palme [zu Gericht], zwischen Rama und Bethel, auf dem Bergland Ephraim, und die Kinder Israels kamen zu ihr hinauf vor Gericht. </a:t>
            </a:r>
          </a:p>
          <a:p>
            <a:r>
              <a:rPr lang="de-CH" sz="2800" dirty="0"/>
              <a:t>6 Und sie sandte hin und ließ Barak rufen, den Sohn </a:t>
            </a:r>
            <a:r>
              <a:rPr lang="de-CH" sz="2800" dirty="0" err="1"/>
              <a:t>Abinoams</a:t>
            </a:r>
            <a:r>
              <a:rPr lang="de-CH" sz="2800" dirty="0"/>
              <a:t>, von </a:t>
            </a:r>
            <a:r>
              <a:rPr lang="de-CH" sz="2800" dirty="0" err="1"/>
              <a:t>Kedesch</a:t>
            </a:r>
            <a:r>
              <a:rPr lang="de-CH" sz="2800" dirty="0"/>
              <a:t>-Naphtali, und sprach zu ihm: Hat nicht der HERR, der Gott Israels, geboten: Geh hin und zieh auf den Berg Tabor; und nimm mit dir 10 000 Mann von den Söhnen Naphtalis und von den Söhnen </a:t>
            </a:r>
            <a:r>
              <a:rPr lang="de-CH" sz="2800" dirty="0" err="1"/>
              <a:t>Sebulons</a:t>
            </a:r>
            <a:r>
              <a:rPr lang="de-CH" sz="2800" dirty="0"/>
              <a:t>! </a:t>
            </a:r>
          </a:p>
        </p:txBody>
      </p:sp>
    </p:spTree>
    <p:extLst>
      <p:ext uri="{BB962C8B-B14F-4D97-AF65-F5344CB8AC3E}">
        <p14:creationId xmlns:p14="http://schemas.microsoft.com/office/powerpoint/2010/main" val="1452845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5601" y="837488"/>
            <a:ext cx="11513975" cy="3970318"/>
          </a:xfrm>
          <a:prstGeom prst="rect">
            <a:avLst/>
          </a:prstGeom>
        </p:spPr>
        <p:txBody>
          <a:bodyPr wrap="square">
            <a:spAutoFit/>
          </a:bodyPr>
          <a:lstStyle/>
          <a:p>
            <a:r>
              <a:rPr lang="de-CH" sz="2800" dirty="0" smtClean="0"/>
              <a:t>7</a:t>
            </a:r>
            <a:r>
              <a:rPr lang="de-CH" sz="2800" dirty="0"/>
              <a:t> Denn ich will </a:t>
            </a:r>
            <a:r>
              <a:rPr lang="de-CH" sz="2800" dirty="0" err="1"/>
              <a:t>Sisera</a:t>
            </a:r>
            <a:r>
              <a:rPr lang="de-CH" sz="2800" dirty="0"/>
              <a:t>, den Heerführer </a:t>
            </a:r>
            <a:r>
              <a:rPr lang="de-CH" sz="2800" dirty="0" err="1"/>
              <a:t>Jabins</a:t>
            </a:r>
            <a:r>
              <a:rPr lang="de-CH" sz="2800" dirty="0"/>
              <a:t>, mit seinen Streitwagen und mit seinen Heerhaufen zu dir an den Bach </a:t>
            </a:r>
            <a:r>
              <a:rPr lang="de-CH" sz="2800" dirty="0" err="1"/>
              <a:t>Kison</a:t>
            </a:r>
            <a:r>
              <a:rPr lang="de-CH" sz="2800" dirty="0"/>
              <a:t> ziehen lassen und ihn in deine Hand geben. </a:t>
            </a:r>
          </a:p>
          <a:p>
            <a:r>
              <a:rPr lang="de-CH" sz="2800" dirty="0"/>
              <a:t>8 Barak aber sprach zu ihr: Wenn du mit mir gehst, so will ich gehen; gehst du aber nicht mit mir, so gehe ich nicht! </a:t>
            </a:r>
          </a:p>
          <a:p>
            <a:r>
              <a:rPr lang="de-CH" sz="2800" dirty="0"/>
              <a:t>9 Da sprach sie: Ich will freilich mit dir gehen; aber der Ruhm des Feldzuges, den du unternimmst, wird nicht dir zufallen; denn der HERR wird </a:t>
            </a:r>
            <a:r>
              <a:rPr lang="de-CH" sz="2800" dirty="0" err="1"/>
              <a:t>Sisera</a:t>
            </a:r>
            <a:r>
              <a:rPr lang="de-CH" sz="2800" dirty="0"/>
              <a:t> in die Hand einer Frau verkaufen! Und Debora machte sich auf und zog mit Barak nach </a:t>
            </a:r>
            <a:r>
              <a:rPr lang="de-CH" sz="2800" dirty="0" err="1"/>
              <a:t>Kedesch</a:t>
            </a:r>
            <a:r>
              <a:rPr lang="de-CH" sz="2800" dirty="0" smtClean="0"/>
              <a:t>.	</a:t>
            </a:r>
            <a:r>
              <a:rPr lang="de-CH" sz="2800" dirty="0" err="1"/>
              <a:t>Ri</a:t>
            </a:r>
            <a:r>
              <a:rPr lang="de-CH" sz="2800" dirty="0"/>
              <a:t> </a:t>
            </a:r>
            <a:r>
              <a:rPr lang="de-CH" sz="2800" dirty="0" smtClean="0"/>
              <a:t>4,1-9</a:t>
            </a:r>
            <a:endParaRPr lang="de-CH" sz="2800" dirty="0"/>
          </a:p>
        </p:txBody>
      </p:sp>
    </p:spTree>
    <p:extLst>
      <p:ext uri="{BB962C8B-B14F-4D97-AF65-F5344CB8AC3E}">
        <p14:creationId xmlns:p14="http://schemas.microsoft.com/office/powerpoint/2010/main" val="1928798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5601" y="837488"/>
            <a:ext cx="11513975" cy="1815882"/>
          </a:xfrm>
          <a:prstGeom prst="rect">
            <a:avLst/>
          </a:prstGeom>
        </p:spPr>
        <p:txBody>
          <a:bodyPr wrap="square">
            <a:spAutoFit/>
          </a:bodyPr>
          <a:lstStyle/>
          <a:p>
            <a:r>
              <a:rPr lang="de-CH" sz="2800" dirty="0" smtClean="0"/>
              <a:t>6</a:t>
            </a:r>
            <a:r>
              <a:rPr lang="de-CH" sz="2800" dirty="0"/>
              <a:t> Zu den Zeiten </a:t>
            </a:r>
            <a:r>
              <a:rPr lang="de-CH" sz="2800" dirty="0" err="1"/>
              <a:t>Schamgars</a:t>
            </a:r>
            <a:r>
              <a:rPr lang="de-CH" sz="2800" dirty="0"/>
              <a:t>, des Sohnes </a:t>
            </a:r>
            <a:r>
              <a:rPr lang="de-CH" sz="2800" dirty="0" err="1"/>
              <a:t>Anats</a:t>
            </a:r>
            <a:r>
              <a:rPr lang="de-CH" sz="2800" dirty="0"/>
              <a:t>, zu den Zeiten </a:t>
            </a:r>
            <a:r>
              <a:rPr lang="de-CH" sz="2800" dirty="0" err="1"/>
              <a:t>Jaels</a:t>
            </a:r>
            <a:r>
              <a:rPr lang="de-CH" sz="2800" dirty="0"/>
              <a:t> waren die Wege verödet; und die Wanderer gingen auf Schleichwegen.</a:t>
            </a:r>
          </a:p>
          <a:p>
            <a:r>
              <a:rPr lang="de-CH" sz="2800" dirty="0"/>
              <a:t>7 Es fehlten Führer in Israel, sie fehlten, bis ich, Debora, aufstand, bis ich aufstand, eine Mutter in Israel</a:t>
            </a:r>
            <a:r>
              <a:rPr lang="de-CH" sz="2800" dirty="0" smtClean="0"/>
              <a:t>.		</a:t>
            </a:r>
            <a:r>
              <a:rPr lang="de-CH" sz="2800" dirty="0" err="1"/>
              <a:t>Ri</a:t>
            </a:r>
            <a:r>
              <a:rPr lang="de-CH" sz="2800" dirty="0"/>
              <a:t> </a:t>
            </a:r>
            <a:r>
              <a:rPr lang="de-CH" sz="2800" dirty="0" smtClean="0"/>
              <a:t>5,6-7</a:t>
            </a:r>
            <a:endParaRPr lang="de-CH" sz="2800" dirty="0"/>
          </a:p>
        </p:txBody>
      </p:sp>
    </p:spTree>
    <p:extLst>
      <p:ext uri="{BB962C8B-B14F-4D97-AF65-F5344CB8AC3E}">
        <p14:creationId xmlns:p14="http://schemas.microsoft.com/office/powerpoint/2010/main" val="4113715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371344" y="1574768"/>
            <a:ext cx="6096000" cy="2246769"/>
          </a:xfrm>
          <a:prstGeom prst="rect">
            <a:avLst/>
          </a:prstGeom>
        </p:spPr>
        <p:txBody>
          <a:bodyPr>
            <a:spAutoFit/>
          </a:bodyPr>
          <a:lstStyle/>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Jesus ist grösser als all unsere Probleme</a:t>
            </a:r>
          </a:p>
          <a:p>
            <a:pPr marL="342900" lvl="0" indent="-342900">
              <a:spcAft>
                <a:spcPts val="0"/>
              </a:spcAft>
              <a:buFont typeface="Wingdings" panose="05000000000000000000" pitchFamily="2"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Im Sieg Jesu leben</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Gemeinschaft mit Jesus</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Überwinden durch das Wort Gottes</a:t>
            </a:r>
          </a:p>
          <a:p>
            <a:pPr marL="342900" lvl="0" indent="-342900">
              <a:spcAft>
                <a:spcPts val="0"/>
              </a:spcAft>
              <a:buFont typeface="Symbol" panose="05050102010706020507" pitchFamily="18" charset="2"/>
              <a:buChar char=""/>
            </a:pPr>
            <a:r>
              <a:rPr lang="de-CH" sz="2800" dirty="0">
                <a:latin typeface="Calibri" panose="020F0502020204030204" pitchFamily="34" charset="0"/>
                <a:ea typeface="Calibri" panose="020F0502020204030204" pitchFamily="34" charset="0"/>
                <a:cs typeface="Times New Roman" panose="02020603050405020304" pitchFamily="18" charset="0"/>
              </a:rPr>
              <a:t>Vertrauen auf Jesus</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8996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093649" y="4855618"/>
            <a:ext cx="3930115" cy="938719"/>
          </a:xfrm>
          <a:prstGeom prst="rect">
            <a:avLst/>
          </a:prstGeom>
          <a:noFill/>
        </p:spPr>
        <p:txBody>
          <a:bodyPr wrap="none" rtlCol="0">
            <a:spAutoFit/>
          </a:bodyPr>
          <a:lstStyle/>
          <a:p>
            <a:pPr algn="ctr"/>
            <a:r>
              <a:rPr lang="de-CH" sz="5500" b="1" dirty="0" smtClean="0"/>
              <a:t>Richter Teil 2</a:t>
            </a:r>
            <a:endParaRPr lang="de-CH" sz="5500" b="1" dirty="0"/>
          </a:p>
        </p:txBody>
      </p:sp>
    </p:spTree>
    <p:extLst>
      <p:ext uri="{BB962C8B-B14F-4D97-AF65-F5344CB8AC3E}">
        <p14:creationId xmlns:p14="http://schemas.microsoft.com/office/powerpoint/2010/main" val="2171013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12444" y="752255"/>
            <a:ext cx="7390356" cy="1754326"/>
          </a:xfrm>
          <a:prstGeom prst="rect">
            <a:avLst/>
          </a:prstGeom>
          <a:noFill/>
        </p:spPr>
        <p:txBody>
          <a:bodyPr wrap="none" rtlCol="0">
            <a:spAutoFit/>
          </a:bodyPr>
          <a:lstStyle/>
          <a:p>
            <a:r>
              <a:rPr lang="de-CH" sz="3600" b="1" dirty="0" smtClean="0">
                <a:cs typeface="Arial" panose="020B0604020202020204" pitchFamily="34" charset="0"/>
              </a:rPr>
              <a:t>Thema des Richterbuches:</a:t>
            </a:r>
          </a:p>
          <a:p>
            <a:endParaRPr lang="de-CH" sz="3600" b="1" dirty="0" smtClean="0">
              <a:cs typeface="Arial" panose="020B0604020202020204" pitchFamily="34" charset="0"/>
            </a:endParaRPr>
          </a:p>
          <a:p>
            <a:r>
              <a:rPr lang="de-CH" sz="3600" b="1" dirty="0" smtClean="0">
                <a:cs typeface="Arial" panose="020B0604020202020204" pitchFamily="34" charset="0"/>
              </a:rPr>
              <a:t>Die Gnade Gottes</a:t>
            </a:r>
            <a:r>
              <a:rPr lang="de-CH" sz="3600" b="1" dirty="0">
                <a:cs typeface="Arial" panose="020B0604020202020204" pitchFamily="34" charset="0"/>
              </a:rPr>
              <a:t> </a:t>
            </a:r>
            <a:r>
              <a:rPr lang="de-CH" sz="3600" b="1" dirty="0" smtClean="0">
                <a:cs typeface="Arial" panose="020B0604020202020204" pitchFamily="34" charset="0"/>
              </a:rPr>
              <a:t>- Im Sieg Jesu leben</a:t>
            </a:r>
            <a:endParaRPr lang="de-CH" sz="2400" dirty="0" smtClean="0"/>
          </a:p>
        </p:txBody>
      </p:sp>
      <p:sp>
        <p:nvSpPr>
          <p:cNvPr id="3" name="Textfeld 2"/>
          <p:cNvSpPr txBox="1"/>
          <p:nvPr/>
        </p:nvSpPr>
        <p:spPr>
          <a:xfrm>
            <a:off x="712444" y="3060579"/>
            <a:ext cx="11013391" cy="3231654"/>
          </a:xfrm>
          <a:prstGeom prst="rect">
            <a:avLst/>
          </a:prstGeom>
          <a:noFill/>
        </p:spPr>
        <p:txBody>
          <a:bodyPr wrap="square" rtlCol="0">
            <a:spAutoFit/>
          </a:bodyPr>
          <a:lstStyle/>
          <a:p>
            <a:r>
              <a:rPr lang="de-CH" sz="3600" b="1" dirty="0" err="1" smtClean="0">
                <a:cs typeface="Arial" panose="020B0604020202020204" pitchFamily="34" charset="0"/>
              </a:rPr>
              <a:t>Schlüsselvers</a:t>
            </a:r>
            <a:r>
              <a:rPr lang="de-CH" sz="3600" b="1" dirty="0" smtClean="0">
                <a:cs typeface="Arial" panose="020B0604020202020204" pitchFamily="34" charset="0"/>
              </a:rPr>
              <a:t>: </a:t>
            </a:r>
            <a:r>
              <a:rPr lang="de-CH" sz="3600" b="1" dirty="0" err="1" smtClean="0">
                <a:cs typeface="Arial" panose="020B0604020202020204" pitchFamily="34" charset="0"/>
              </a:rPr>
              <a:t>Ri</a:t>
            </a:r>
            <a:r>
              <a:rPr lang="de-CH" sz="3600" b="1" dirty="0" smtClean="0">
                <a:cs typeface="Arial" panose="020B0604020202020204" pitchFamily="34" charset="0"/>
              </a:rPr>
              <a:t> 3,4</a:t>
            </a:r>
          </a:p>
          <a:p>
            <a:r>
              <a:rPr lang="de-CH" sz="3600" b="1" dirty="0" smtClean="0">
                <a:cs typeface="Arial" panose="020B0604020202020204" pitchFamily="34" charset="0"/>
              </a:rPr>
              <a:t>«</a:t>
            </a:r>
            <a:r>
              <a:rPr lang="de-CH" sz="3600" i="1" dirty="0" smtClean="0"/>
              <a:t>Und </a:t>
            </a:r>
            <a:r>
              <a:rPr lang="de-CH" sz="3600" i="1" dirty="0"/>
              <a:t>sie dienten dazu, dass Israel durch sie geprüft wurde, damit es sich zeigte, ob sie den Geboten des HERRN folgen würden, die er ihren Vätern durch Mose geboten </a:t>
            </a:r>
            <a:r>
              <a:rPr lang="de-CH" sz="3600" i="1" dirty="0" smtClean="0"/>
              <a:t>hatte</a:t>
            </a:r>
            <a:r>
              <a:rPr lang="de-CH" sz="3600" b="1" dirty="0" smtClean="0"/>
              <a:t>.»	</a:t>
            </a:r>
            <a:endParaRPr lang="de-CH" sz="3600" dirty="0"/>
          </a:p>
          <a:p>
            <a:endParaRPr lang="de-CH" sz="2400" dirty="0" smtClean="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91153" y="1255269"/>
            <a:ext cx="11567764" cy="2677656"/>
          </a:xfrm>
          <a:prstGeom prst="rect">
            <a:avLst/>
          </a:prstGeom>
        </p:spPr>
        <p:txBody>
          <a:bodyPr wrap="square">
            <a:spAutoFit/>
          </a:bodyPr>
          <a:lstStyle/>
          <a:p>
            <a:r>
              <a:rPr lang="de-CH" sz="2800" dirty="0" smtClean="0"/>
              <a:t>Das </a:t>
            </a:r>
            <a:r>
              <a:rPr lang="de-CH" sz="2800" dirty="0"/>
              <a:t>sind aber die Völker, die der HERR übrig bleiben ließ, um durch sie alle diejenigen Israeliten zu prüfen, welche alle die Kämpfe um Kanaan nicht erlebt hatten; </a:t>
            </a:r>
          </a:p>
          <a:p>
            <a:r>
              <a:rPr lang="de-CH" sz="2800" dirty="0" smtClean="0"/>
              <a:t>nur </a:t>
            </a:r>
            <a:r>
              <a:rPr lang="de-CH" sz="2800" dirty="0"/>
              <a:t>um den Geschlechtern der Söhne Israels davon Kenntnis zu geben und sie die Kriegführung zu lehren, weil sie zuvor nichts davon wussten: </a:t>
            </a:r>
          </a:p>
          <a:p>
            <a:r>
              <a:rPr lang="de-CH" sz="2800" dirty="0" err="1" smtClean="0"/>
              <a:t>Ri</a:t>
            </a:r>
            <a:r>
              <a:rPr lang="de-CH" sz="2800" dirty="0" smtClean="0"/>
              <a:t> 3,1-2</a:t>
            </a:r>
            <a:endParaRPr lang="de-CH" sz="2800" dirty="0"/>
          </a:p>
        </p:txBody>
      </p:sp>
      <p:sp>
        <p:nvSpPr>
          <p:cNvPr id="4" name="Textfeld 3"/>
          <p:cNvSpPr txBox="1"/>
          <p:nvPr/>
        </p:nvSpPr>
        <p:spPr>
          <a:xfrm>
            <a:off x="1454397" y="353282"/>
            <a:ext cx="4952253" cy="584775"/>
          </a:xfrm>
          <a:prstGeom prst="rect">
            <a:avLst/>
          </a:prstGeom>
          <a:noFill/>
        </p:spPr>
        <p:txBody>
          <a:bodyPr wrap="none" rtlCol="0">
            <a:spAutoFit/>
          </a:bodyPr>
          <a:lstStyle/>
          <a:p>
            <a:r>
              <a:rPr lang="de-CH" sz="3200" dirty="0" smtClean="0">
                <a:cs typeface="Arial" panose="020B0604020202020204" pitchFamily="34" charset="0"/>
              </a:rPr>
              <a:t>Der Kampf muss gelernt sein</a:t>
            </a:r>
            <a:endParaRPr lang="de-CH" sz="3200" dirty="0">
              <a:cs typeface="Arial" panose="020B0604020202020204" pitchFamily="34" charset="0"/>
            </a:endParaRPr>
          </a:p>
        </p:txBody>
      </p:sp>
    </p:spTree>
    <p:extLst>
      <p:ext uri="{BB962C8B-B14F-4D97-AF65-F5344CB8AC3E}">
        <p14:creationId xmlns:p14="http://schemas.microsoft.com/office/powerpoint/2010/main" val="252442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ergebnis für treppe aufsti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0829" y="375677"/>
            <a:ext cx="6101790" cy="3432257"/>
          </a:xfrm>
          <a:prstGeom prst="rect">
            <a:avLst/>
          </a:prstGeom>
          <a:noFill/>
          <a:extLst>
            <a:ext uri="{909E8E84-426E-40DD-AFC4-6F175D3DCCD1}">
              <a14:hiddenFill xmlns:a14="http://schemas.microsoft.com/office/drawing/2010/main">
                <a:solidFill>
                  <a:srgbClr val="FFFFFF"/>
                </a:solidFill>
              </a14:hiddenFill>
            </a:ext>
          </a:extLst>
        </p:spPr>
      </p:pic>
      <p:sp>
        <p:nvSpPr>
          <p:cNvPr id="10" name="Rechteck 9"/>
          <p:cNvSpPr/>
          <p:nvPr/>
        </p:nvSpPr>
        <p:spPr>
          <a:xfrm>
            <a:off x="889232" y="4278884"/>
            <a:ext cx="10778871" cy="1815882"/>
          </a:xfrm>
          <a:prstGeom prst="rect">
            <a:avLst/>
          </a:prstGeom>
        </p:spPr>
        <p:txBody>
          <a:bodyPr wrap="square">
            <a:spAutoFit/>
          </a:bodyPr>
          <a:lstStyle/>
          <a:p>
            <a:r>
              <a:rPr lang="de-CH" sz="2800" dirty="0" smtClean="0"/>
              <a:t>2</a:t>
            </a:r>
            <a:r>
              <a:rPr lang="de-CH" sz="2800" dirty="0"/>
              <a:t> Und was du von mir gehört hast vor vielen Zeugen, das vertraue treuen Menschen an, die fähig sein werden, auch andere zu lehren. </a:t>
            </a:r>
          </a:p>
          <a:p>
            <a:r>
              <a:rPr lang="de-CH" sz="2800" dirty="0"/>
              <a:t>3 Du nun erdulde die Widrigkeiten als ein guter Streiter Jesu Christi! </a:t>
            </a:r>
            <a:endParaRPr lang="de-CH" sz="2800" dirty="0" smtClean="0"/>
          </a:p>
          <a:p>
            <a:r>
              <a:rPr lang="de-CH" sz="2800" dirty="0"/>
              <a:t>2 Tim </a:t>
            </a:r>
            <a:r>
              <a:rPr lang="de-CH" sz="2800" dirty="0" smtClean="0"/>
              <a:t>2,2-3</a:t>
            </a:r>
            <a:endParaRPr lang="de-CH" sz="2800" dirty="0"/>
          </a:p>
        </p:txBody>
      </p:sp>
    </p:spTree>
    <p:extLst>
      <p:ext uri="{BB962C8B-B14F-4D97-AF65-F5344CB8AC3E}">
        <p14:creationId xmlns:p14="http://schemas.microsoft.com/office/powerpoint/2010/main" val="1916290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85598" y="3941883"/>
            <a:ext cx="10778871" cy="523220"/>
          </a:xfrm>
          <a:prstGeom prst="rect">
            <a:avLst/>
          </a:prstGeom>
        </p:spPr>
        <p:txBody>
          <a:bodyPr wrap="square">
            <a:spAutoFit/>
          </a:bodyPr>
          <a:lstStyle/>
          <a:p>
            <a:r>
              <a:rPr lang="de-CH" sz="2800" dirty="0" smtClean="0"/>
              <a:t>Kanaaniter=		Status nachjagen, etwas sein</a:t>
            </a:r>
            <a:endParaRPr lang="de-CH" sz="2800" dirty="0"/>
          </a:p>
        </p:txBody>
      </p:sp>
      <p:sp>
        <p:nvSpPr>
          <p:cNvPr id="4" name="Textfeld 3"/>
          <p:cNvSpPr txBox="1"/>
          <p:nvPr/>
        </p:nvSpPr>
        <p:spPr>
          <a:xfrm>
            <a:off x="1454397" y="353282"/>
            <a:ext cx="4952253" cy="584775"/>
          </a:xfrm>
          <a:prstGeom prst="rect">
            <a:avLst/>
          </a:prstGeom>
          <a:noFill/>
        </p:spPr>
        <p:txBody>
          <a:bodyPr wrap="none" rtlCol="0">
            <a:spAutoFit/>
          </a:bodyPr>
          <a:lstStyle/>
          <a:p>
            <a:r>
              <a:rPr lang="de-CH" sz="3200" dirty="0" smtClean="0">
                <a:cs typeface="Arial" panose="020B0604020202020204" pitchFamily="34" charset="0"/>
              </a:rPr>
              <a:t>Der Kampf muss gelernt sein</a:t>
            </a:r>
            <a:endParaRPr lang="de-CH" sz="3200" dirty="0">
              <a:cs typeface="Arial" panose="020B0604020202020204" pitchFamily="34" charset="0"/>
            </a:endParaRPr>
          </a:p>
        </p:txBody>
      </p:sp>
      <p:sp>
        <p:nvSpPr>
          <p:cNvPr id="5" name="Rechteck 4"/>
          <p:cNvSpPr/>
          <p:nvPr/>
        </p:nvSpPr>
        <p:spPr>
          <a:xfrm>
            <a:off x="633200" y="1407668"/>
            <a:ext cx="10778871" cy="1384995"/>
          </a:xfrm>
          <a:prstGeom prst="rect">
            <a:avLst/>
          </a:prstGeom>
        </p:spPr>
        <p:txBody>
          <a:bodyPr wrap="square">
            <a:spAutoFit/>
          </a:bodyPr>
          <a:lstStyle/>
          <a:p>
            <a:r>
              <a:rPr lang="de-CH" sz="2800" dirty="0" smtClean="0"/>
              <a:t>die </a:t>
            </a:r>
            <a:r>
              <a:rPr lang="de-CH" sz="2800" dirty="0"/>
              <a:t>fünf Fürsten der Philister und alle Kanaaniter und </a:t>
            </a:r>
            <a:r>
              <a:rPr lang="de-CH" sz="2800" dirty="0" err="1"/>
              <a:t>Zidonier</a:t>
            </a:r>
            <a:r>
              <a:rPr lang="de-CH" sz="2800" dirty="0"/>
              <a:t> und </a:t>
            </a:r>
            <a:r>
              <a:rPr lang="de-CH" sz="2800" dirty="0" err="1"/>
              <a:t>Hewiter</a:t>
            </a:r>
            <a:r>
              <a:rPr lang="de-CH" sz="2800" dirty="0"/>
              <a:t>, die auf dem Libanon-Gebirge wohnten, vom Berg Baal-</a:t>
            </a:r>
            <a:r>
              <a:rPr lang="de-CH" sz="2800" dirty="0" err="1"/>
              <a:t>Hermon</a:t>
            </a:r>
            <a:r>
              <a:rPr lang="de-CH" sz="2800" dirty="0"/>
              <a:t> an bis nach </a:t>
            </a:r>
            <a:r>
              <a:rPr lang="de-CH" sz="2800" dirty="0" err="1"/>
              <a:t>Lebo-Hamat</a:t>
            </a:r>
            <a:r>
              <a:rPr lang="de-CH" sz="2800" dirty="0"/>
              <a:t>. </a:t>
            </a:r>
            <a:r>
              <a:rPr lang="de-CH" sz="2800" dirty="0" smtClean="0"/>
              <a:t>	</a:t>
            </a:r>
            <a:r>
              <a:rPr lang="de-CH" sz="2800" dirty="0" err="1"/>
              <a:t>Ri</a:t>
            </a:r>
            <a:r>
              <a:rPr lang="de-CH" sz="2800" dirty="0"/>
              <a:t> </a:t>
            </a:r>
            <a:r>
              <a:rPr lang="de-CH" sz="2800" dirty="0" smtClean="0"/>
              <a:t>3,3</a:t>
            </a:r>
            <a:endParaRPr lang="de-CH" sz="2800" dirty="0"/>
          </a:p>
        </p:txBody>
      </p:sp>
      <p:sp>
        <p:nvSpPr>
          <p:cNvPr id="6" name="Rechteck 5"/>
          <p:cNvSpPr/>
          <p:nvPr/>
        </p:nvSpPr>
        <p:spPr>
          <a:xfrm>
            <a:off x="785599" y="3236468"/>
            <a:ext cx="10778871" cy="523220"/>
          </a:xfrm>
          <a:prstGeom prst="rect">
            <a:avLst/>
          </a:prstGeom>
        </p:spPr>
        <p:txBody>
          <a:bodyPr wrap="square">
            <a:spAutoFit/>
          </a:bodyPr>
          <a:lstStyle/>
          <a:p>
            <a:r>
              <a:rPr lang="de-CH" sz="2800" dirty="0" smtClean="0"/>
              <a:t>Philister= 		Namenschristen</a:t>
            </a:r>
            <a:endParaRPr lang="de-CH" sz="2800" dirty="0"/>
          </a:p>
        </p:txBody>
      </p:sp>
      <p:sp>
        <p:nvSpPr>
          <p:cNvPr id="7" name="Rechteck 6"/>
          <p:cNvSpPr/>
          <p:nvPr/>
        </p:nvSpPr>
        <p:spPr>
          <a:xfrm>
            <a:off x="785597" y="4647298"/>
            <a:ext cx="10778871" cy="523220"/>
          </a:xfrm>
          <a:prstGeom prst="rect">
            <a:avLst/>
          </a:prstGeom>
        </p:spPr>
        <p:txBody>
          <a:bodyPr wrap="square">
            <a:spAutoFit/>
          </a:bodyPr>
          <a:lstStyle/>
          <a:p>
            <a:r>
              <a:rPr lang="de-CH" sz="2800" dirty="0" err="1" smtClean="0"/>
              <a:t>Sidonier</a:t>
            </a:r>
            <a:r>
              <a:rPr lang="de-CH" sz="2800" dirty="0" smtClean="0"/>
              <a:t>=		Geldliebe</a:t>
            </a:r>
            <a:endParaRPr lang="de-CH" sz="2800" dirty="0"/>
          </a:p>
        </p:txBody>
      </p:sp>
      <p:sp>
        <p:nvSpPr>
          <p:cNvPr id="8" name="Rechteck 7"/>
          <p:cNvSpPr/>
          <p:nvPr/>
        </p:nvSpPr>
        <p:spPr>
          <a:xfrm>
            <a:off x="785596" y="5356588"/>
            <a:ext cx="10778871" cy="523220"/>
          </a:xfrm>
          <a:prstGeom prst="rect">
            <a:avLst/>
          </a:prstGeom>
        </p:spPr>
        <p:txBody>
          <a:bodyPr wrap="square">
            <a:spAutoFit/>
          </a:bodyPr>
          <a:lstStyle/>
          <a:p>
            <a:r>
              <a:rPr lang="de-CH" sz="2800" dirty="0" err="1" smtClean="0"/>
              <a:t>Hewiter</a:t>
            </a:r>
            <a:r>
              <a:rPr lang="de-CH" sz="2800" dirty="0" smtClean="0"/>
              <a:t>=		Faulheit/ Bequemlichkeit</a:t>
            </a:r>
            <a:endParaRPr lang="de-CH" sz="2800" dirty="0"/>
          </a:p>
        </p:txBody>
      </p:sp>
    </p:spTree>
    <p:extLst>
      <p:ext uri="{BB962C8B-B14F-4D97-AF65-F5344CB8AC3E}">
        <p14:creationId xmlns:p14="http://schemas.microsoft.com/office/powerpoint/2010/main" val="807348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094291" y="1496568"/>
            <a:ext cx="9717741" cy="4832092"/>
          </a:xfrm>
          <a:prstGeom prst="rect">
            <a:avLst/>
          </a:prstGeom>
        </p:spPr>
        <p:txBody>
          <a:bodyPr wrap="square">
            <a:spAutoFit/>
          </a:bodyPr>
          <a:lstStyle/>
          <a:p>
            <a:pPr>
              <a:spcAft>
                <a:spcPts val="0"/>
              </a:spcAft>
            </a:pPr>
            <a:r>
              <a:rPr lang="de-CH" sz="2800" b="1" dirty="0" err="1">
                <a:latin typeface="Calibri" panose="020F0502020204030204" pitchFamily="34" charset="0"/>
                <a:ea typeface="Calibri" panose="020F0502020204030204" pitchFamily="34" charset="0"/>
                <a:cs typeface="Times New Roman" panose="02020603050405020304" pitchFamily="18" charset="0"/>
              </a:rPr>
              <a:t>Otniel</a:t>
            </a:r>
            <a:r>
              <a:rPr lang="de-CH" sz="2800" dirty="0">
                <a:latin typeface="Calibri" panose="020F0502020204030204" pitchFamily="34" charset="0"/>
                <a:ea typeface="Calibri" panose="020F0502020204030204" pitchFamily="34" charset="0"/>
                <a:cs typeface="Times New Roman" panose="02020603050405020304" pitchFamily="18" charset="0"/>
              </a:rPr>
              <a:t> war ein Sohn des jüngsten Bruder von Kaleb (3,9)</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Ehud</a:t>
            </a:r>
            <a:r>
              <a:rPr lang="de-CH" sz="2800" dirty="0">
                <a:latin typeface="Calibri" panose="020F0502020204030204" pitchFamily="34" charset="0"/>
                <a:ea typeface="Calibri" panose="020F0502020204030204" pitchFamily="34" charset="0"/>
                <a:cs typeface="Times New Roman" panose="02020603050405020304" pitchFamily="18" charset="0"/>
              </a:rPr>
              <a:t>, der Linkshänder (3,15)</a:t>
            </a:r>
          </a:p>
          <a:p>
            <a:pPr>
              <a:spcAft>
                <a:spcPts val="0"/>
              </a:spcAft>
            </a:pPr>
            <a:r>
              <a:rPr lang="de-CH" sz="2800" b="1" dirty="0" err="1">
                <a:latin typeface="Calibri" panose="020F0502020204030204" pitchFamily="34" charset="0"/>
                <a:ea typeface="Calibri" panose="020F0502020204030204" pitchFamily="34" charset="0"/>
                <a:cs typeface="Times New Roman" panose="02020603050405020304" pitchFamily="18" charset="0"/>
              </a:rPr>
              <a:t>Schamgar</a:t>
            </a:r>
            <a:r>
              <a:rPr lang="de-CH" sz="2800" dirty="0">
                <a:latin typeface="Calibri" panose="020F0502020204030204" pitchFamily="34" charset="0"/>
                <a:ea typeface="Calibri" panose="020F0502020204030204" pitchFamily="34" charset="0"/>
                <a:cs typeface="Times New Roman" panose="02020603050405020304" pitchFamily="18" charset="0"/>
              </a:rPr>
              <a:t> und sein Rinderstachel (3,31)</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Debora</a:t>
            </a:r>
            <a:r>
              <a:rPr lang="de-CH" sz="2800" dirty="0">
                <a:latin typeface="Calibri" panose="020F0502020204030204" pitchFamily="34" charset="0"/>
                <a:ea typeface="Calibri" panose="020F0502020204030204" pitchFamily="34" charset="0"/>
                <a:cs typeface="Times New Roman" panose="02020603050405020304" pitchFamily="18" charset="0"/>
              </a:rPr>
              <a:t>, die Richterin, Prophetin und Mutter in Israel (4,4; 5,7)</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Barak</a:t>
            </a:r>
            <a:r>
              <a:rPr lang="de-CH" sz="2800" dirty="0">
                <a:latin typeface="Calibri" panose="020F0502020204030204" pitchFamily="34" charset="0"/>
                <a:ea typeface="Calibri" panose="020F0502020204030204" pitchFamily="34" charset="0"/>
                <a:cs typeface="Times New Roman" panose="02020603050405020304" pitchFamily="18" charset="0"/>
              </a:rPr>
              <a:t>, der Führungsscheue (4,8)</a:t>
            </a:r>
          </a:p>
          <a:p>
            <a:pPr>
              <a:spcAft>
                <a:spcPts val="0"/>
              </a:spcAft>
            </a:pPr>
            <a:r>
              <a:rPr lang="de-CH" sz="2800" b="1" dirty="0" err="1">
                <a:latin typeface="Calibri" panose="020F0502020204030204" pitchFamily="34" charset="0"/>
                <a:ea typeface="Calibri" panose="020F0502020204030204" pitchFamily="34" charset="0"/>
                <a:cs typeface="Times New Roman" panose="02020603050405020304" pitchFamily="18" charset="0"/>
              </a:rPr>
              <a:t>Jael</a:t>
            </a:r>
            <a:r>
              <a:rPr lang="de-CH" sz="2800" dirty="0">
                <a:latin typeface="Calibri" panose="020F0502020204030204" pitchFamily="34" charset="0"/>
                <a:ea typeface="Calibri" panose="020F0502020204030204" pitchFamily="34" charset="0"/>
                <a:cs typeface="Times New Roman" panose="02020603050405020304" pitchFamily="18" charset="0"/>
              </a:rPr>
              <a:t> und der Zeltpflock, gibt Milch statt Wasser (4,21; 5,25)</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Gideons</a:t>
            </a:r>
            <a:r>
              <a:rPr lang="de-CH" sz="2800" dirty="0">
                <a:latin typeface="Calibri" panose="020F0502020204030204" pitchFamily="34" charset="0"/>
                <a:ea typeface="Calibri" panose="020F0502020204030204" pitchFamily="34" charset="0"/>
                <a:cs typeface="Times New Roman" panose="02020603050405020304" pitchFamily="18" charset="0"/>
              </a:rPr>
              <a:t> 300 Leute, die wie Hunde trinken (7,6), Kampf mit Krügen und </a:t>
            </a:r>
            <a:r>
              <a:rPr lang="de-CH" sz="2800" dirty="0" err="1">
                <a:latin typeface="Calibri" panose="020F0502020204030204" pitchFamily="34" charset="0"/>
                <a:ea typeface="Calibri" panose="020F0502020204030204" pitchFamily="34" charset="0"/>
                <a:cs typeface="Times New Roman" panose="02020603050405020304" pitchFamily="18" charset="0"/>
              </a:rPr>
              <a:t>Schopharhörnern</a:t>
            </a:r>
            <a:r>
              <a:rPr lang="de-CH" sz="2800" dirty="0">
                <a:latin typeface="Calibri" panose="020F0502020204030204" pitchFamily="34" charset="0"/>
                <a:ea typeface="Calibri" panose="020F0502020204030204" pitchFamily="34" charset="0"/>
                <a:cs typeface="Times New Roman" panose="02020603050405020304" pitchFamily="18" charset="0"/>
              </a:rPr>
              <a:t> (7,16)</a:t>
            </a:r>
          </a:p>
          <a:p>
            <a:pPr>
              <a:spcAft>
                <a:spcPts val="0"/>
              </a:spcAft>
            </a:pPr>
            <a:r>
              <a:rPr lang="de-CH" sz="2800" b="1" dirty="0" err="1">
                <a:latin typeface="Calibri" panose="020F0502020204030204" pitchFamily="34" charset="0"/>
                <a:ea typeface="Calibri" panose="020F0502020204030204" pitchFamily="34" charset="0"/>
                <a:cs typeface="Times New Roman" panose="02020603050405020304" pitchFamily="18" charset="0"/>
              </a:rPr>
              <a:t>Jephtha</a:t>
            </a:r>
            <a:r>
              <a:rPr lang="de-CH" sz="2800" dirty="0">
                <a:latin typeface="Calibri" panose="020F0502020204030204" pitchFamily="34" charset="0"/>
                <a:ea typeface="Calibri" panose="020F0502020204030204" pitchFamily="34" charset="0"/>
                <a:cs typeface="Times New Roman" panose="02020603050405020304" pitchFamily="18" charset="0"/>
              </a:rPr>
              <a:t>, der Hurensohn (11,1)</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Simson</a:t>
            </a:r>
            <a:r>
              <a:rPr lang="de-CH" sz="2800" dirty="0">
                <a:latin typeface="Calibri" panose="020F0502020204030204" pitchFamily="34" charset="0"/>
                <a:ea typeface="Calibri" panose="020F0502020204030204" pitchFamily="34" charset="0"/>
                <a:cs typeface="Times New Roman" panose="02020603050405020304" pitchFamily="18" charset="0"/>
              </a:rPr>
              <a:t>, der barbarische Mensch (4 - 16), Kampf mit Schakalen und einem Eselskinnbacken (15,4.5.15).</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feld 2"/>
          <p:cNvSpPr txBox="1"/>
          <p:nvPr/>
        </p:nvSpPr>
        <p:spPr>
          <a:xfrm>
            <a:off x="1454397" y="353282"/>
            <a:ext cx="5202706" cy="584775"/>
          </a:xfrm>
          <a:prstGeom prst="rect">
            <a:avLst/>
          </a:prstGeom>
          <a:noFill/>
        </p:spPr>
        <p:txBody>
          <a:bodyPr wrap="none" rtlCol="0">
            <a:spAutoFit/>
          </a:bodyPr>
          <a:lstStyle/>
          <a:p>
            <a:r>
              <a:rPr lang="de-CH" sz="3200" dirty="0" smtClean="0">
                <a:cs typeface="Arial" panose="020B0604020202020204" pitchFamily="34" charset="0"/>
              </a:rPr>
              <a:t>Die Richter und ihre Probleme</a:t>
            </a:r>
            <a:endParaRPr lang="de-CH" sz="3200" dirty="0">
              <a:cs typeface="Arial" panose="020B0604020202020204" pitchFamily="34" charset="0"/>
            </a:endParaRPr>
          </a:p>
        </p:txBody>
      </p:sp>
    </p:spTree>
    <p:extLst>
      <p:ext uri="{BB962C8B-B14F-4D97-AF65-F5344CB8AC3E}">
        <p14:creationId xmlns:p14="http://schemas.microsoft.com/office/powerpoint/2010/main" val="3447119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66385" y="690129"/>
            <a:ext cx="8330927" cy="3539430"/>
          </a:xfrm>
          <a:prstGeom prst="rect">
            <a:avLst/>
          </a:prstGeom>
        </p:spPr>
        <p:txBody>
          <a:bodyPr wrap="square">
            <a:spAutoFit/>
          </a:bodyPr>
          <a:lstStyle/>
          <a:p>
            <a:r>
              <a:rPr lang="de-CH" sz="2800" dirty="0"/>
              <a:t>Jesus ist grösser als all unsere </a:t>
            </a:r>
            <a:r>
              <a:rPr lang="de-CH" sz="2800" dirty="0" smtClean="0"/>
              <a:t>Probleme</a:t>
            </a:r>
          </a:p>
          <a:p>
            <a:r>
              <a:rPr lang="de-CH" sz="2800" dirty="0" smtClean="0"/>
              <a:t>=&gt; Im Sieg Jesu leben</a:t>
            </a:r>
          </a:p>
          <a:p>
            <a:endParaRPr lang="de-CH" sz="2800" dirty="0"/>
          </a:p>
          <a:p>
            <a:pPr marL="457200" lvl="0" indent="-457200">
              <a:buFont typeface="Arial" panose="020B0604020202020204" pitchFamily="34" charset="0"/>
              <a:buChar char="•"/>
            </a:pPr>
            <a:r>
              <a:rPr lang="de-CH" sz="2800" dirty="0"/>
              <a:t>Gemeinschaft mit </a:t>
            </a:r>
            <a:r>
              <a:rPr lang="de-CH" sz="2800" dirty="0" smtClean="0"/>
              <a:t>Jesus</a:t>
            </a:r>
          </a:p>
          <a:p>
            <a:pPr lvl="0"/>
            <a:endParaRPr lang="de-CH" sz="2800" dirty="0"/>
          </a:p>
          <a:p>
            <a:pPr marL="457200" lvl="0" indent="-457200">
              <a:buFont typeface="Arial" panose="020B0604020202020204" pitchFamily="34" charset="0"/>
              <a:buChar char="•"/>
            </a:pPr>
            <a:r>
              <a:rPr lang="de-CH" sz="2800" dirty="0"/>
              <a:t>Überwinden durch das Wort </a:t>
            </a:r>
            <a:r>
              <a:rPr lang="de-CH" sz="2800" dirty="0" smtClean="0"/>
              <a:t>Gottes</a:t>
            </a:r>
          </a:p>
          <a:p>
            <a:pPr lvl="0"/>
            <a:endParaRPr lang="de-CH" sz="2800" dirty="0"/>
          </a:p>
          <a:p>
            <a:pPr marL="457200" lvl="0" indent="-457200">
              <a:buFont typeface="Arial" panose="020B0604020202020204" pitchFamily="34" charset="0"/>
              <a:buChar char="•"/>
            </a:pPr>
            <a:r>
              <a:rPr lang="de-CH" sz="2800" dirty="0"/>
              <a:t>Vertrauen auf Jesus</a:t>
            </a:r>
          </a:p>
        </p:txBody>
      </p:sp>
    </p:spTree>
    <p:extLst>
      <p:ext uri="{BB962C8B-B14F-4D97-AF65-F5344CB8AC3E}">
        <p14:creationId xmlns:p14="http://schemas.microsoft.com/office/powerpoint/2010/main" val="139094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84048" y="976158"/>
            <a:ext cx="11448288" cy="5262979"/>
          </a:xfrm>
          <a:prstGeom prst="rect">
            <a:avLst/>
          </a:prstGeom>
        </p:spPr>
        <p:txBody>
          <a:bodyPr wrap="square">
            <a:spAutoFit/>
          </a:bodyPr>
          <a:lstStyle/>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Es gibt einen Weg von </a:t>
            </a:r>
            <a:r>
              <a:rPr lang="de-CH" sz="2800" dirty="0" err="1">
                <a:latin typeface="Calibri" panose="020F0502020204030204" pitchFamily="34" charset="0"/>
                <a:ea typeface="Calibri" panose="020F0502020204030204" pitchFamily="34" charset="0"/>
                <a:cs typeface="Times New Roman" panose="02020603050405020304" pitchFamily="18" charset="0"/>
              </a:rPr>
              <a:t>Gilgal</a:t>
            </a:r>
            <a:r>
              <a:rPr lang="de-CH" sz="2800" dirty="0">
                <a:latin typeface="Calibri" panose="020F0502020204030204" pitchFamily="34" charset="0"/>
                <a:ea typeface="Calibri" panose="020F0502020204030204" pitchFamily="34" charset="0"/>
                <a:cs typeface="Times New Roman" panose="02020603050405020304" pitchFamily="18" charset="0"/>
              </a:rPr>
              <a:t> weg nach </a:t>
            </a:r>
            <a:r>
              <a:rPr lang="de-CH" sz="2800" dirty="0" err="1">
                <a:latin typeface="Calibri" panose="020F0502020204030204" pitchFamily="34" charset="0"/>
                <a:ea typeface="Calibri" panose="020F0502020204030204" pitchFamily="34" charset="0"/>
                <a:cs typeface="Times New Roman" panose="02020603050405020304" pitchFamily="18" charset="0"/>
              </a:rPr>
              <a:t>Bochim</a:t>
            </a:r>
            <a:r>
              <a:rPr lang="de-CH" sz="2800" dirty="0">
                <a:latin typeface="Calibri" panose="020F0502020204030204" pitchFamily="34" charset="0"/>
                <a:ea typeface="Calibri" panose="020F0502020204030204" pitchFamily="34" charset="0"/>
                <a:cs typeface="Times New Roman" panose="02020603050405020304" pitchFamily="18" charset="0"/>
              </a:rPr>
              <a:t>. Bei Josua war es </a:t>
            </a:r>
            <a:r>
              <a:rPr lang="de-CH" sz="2800" dirty="0" err="1">
                <a:latin typeface="Calibri" panose="020F0502020204030204" pitchFamily="34" charset="0"/>
                <a:ea typeface="Calibri" panose="020F0502020204030204" pitchFamily="34" charset="0"/>
                <a:cs typeface="Times New Roman" panose="02020603050405020304" pitchFamily="18" charset="0"/>
              </a:rPr>
              <a:t>Gilgal</a:t>
            </a:r>
            <a:r>
              <a:rPr lang="de-CH" sz="2800" dirty="0">
                <a:latin typeface="Calibri" panose="020F0502020204030204" pitchFamily="34" charset="0"/>
                <a:ea typeface="Calibri" panose="020F0502020204030204" pitchFamily="34" charset="0"/>
                <a:cs typeface="Times New Roman" panose="02020603050405020304" pitchFamily="18" charset="0"/>
              </a:rPr>
              <a:t> und im Buch der Richter gibt es die Verschiebung nach </a:t>
            </a:r>
            <a:r>
              <a:rPr lang="de-CH" sz="2800" dirty="0" err="1">
                <a:latin typeface="Calibri" panose="020F0502020204030204" pitchFamily="34" charset="0"/>
                <a:ea typeface="Calibri" panose="020F0502020204030204" pitchFamily="34" charset="0"/>
                <a:cs typeface="Times New Roman" panose="02020603050405020304" pitchFamily="18" charset="0"/>
              </a:rPr>
              <a:t>Bochim</a:t>
            </a:r>
            <a:r>
              <a:rPr lang="de-CH" sz="2800"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Josua</a:t>
            </a:r>
            <a:r>
              <a:rPr lang="de-CH" sz="2800" dirty="0">
                <a:latin typeface="Calibri" panose="020F0502020204030204" pitchFamily="34" charset="0"/>
                <a:ea typeface="Calibri" panose="020F0502020204030204" pitchFamily="34" charset="0"/>
                <a:cs typeface="Times New Roman" panose="02020603050405020304" pitchFamily="18" charset="0"/>
              </a:rPr>
              <a:t> = das Buch des Sieges und des Überwindens; Ausgangspunkt: </a:t>
            </a:r>
            <a:r>
              <a:rPr lang="de-CH" sz="2800" dirty="0" err="1">
                <a:latin typeface="Calibri" panose="020F0502020204030204" pitchFamily="34" charset="0"/>
                <a:ea typeface="Calibri" panose="020F0502020204030204" pitchFamily="34" charset="0"/>
                <a:cs typeface="Times New Roman" panose="02020603050405020304" pitchFamily="18" charset="0"/>
              </a:rPr>
              <a:t>Gilgal</a:t>
            </a:r>
            <a:r>
              <a:rPr lang="de-CH" sz="2800" dirty="0">
                <a:latin typeface="Calibri" panose="020F0502020204030204" pitchFamily="34" charset="0"/>
                <a:ea typeface="Calibri" panose="020F0502020204030204" pitchFamily="34" charset="0"/>
                <a:cs typeface="Times New Roman" panose="02020603050405020304" pitchFamily="18" charset="0"/>
              </a:rPr>
              <a:t>, der Ort der Beschneidung (Jos 4,19-20; 5,9-10; 9,6; 10,7.9.15.43; 14,6; 15,7; Kol 2,9-15). </a:t>
            </a:r>
          </a:p>
          <a:p>
            <a:pPr>
              <a:spcAft>
                <a:spcPts val="0"/>
              </a:spcAft>
            </a:pPr>
            <a:r>
              <a:rPr lang="de-CH" sz="2800" b="1" dirty="0">
                <a:latin typeface="Calibri" panose="020F0502020204030204" pitchFamily="34" charset="0"/>
                <a:ea typeface="Calibri" panose="020F0502020204030204" pitchFamily="34" charset="0"/>
                <a:cs typeface="Times New Roman" panose="02020603050405020304" pitchFamily="18" charset="0"/>
              </a:rPr>
              <a:t>Richter</a:t>
            </a:r>
            <a:r>
              <a:rPr lang="de-CH" sz="2800" dirty="0">
                <a:latin typeface="Calibri" panose="020F0502020204030204" pitchFamily="34" charset="0"/>
                <a:ea typeface="Calibri" panose="020F0502020204030204" pitchFamily="34" charset="0"/>
                <a:cs typeface="Times New Roman" panose="02020603050405020304" pitchFamily="18" charset="0"/>
              </a:rPr>
              <a:t> = das Buch des Fallens und des Niedergangs; Ausgangspunkt: </a:t>
            </a:r>
            <a:r>
              <a:rPr lang="de-CH" sz="2800" dirty="0" err="1">
                <a:latin typeface="Calibri" panose="020F0502020204030204" pitchFamily="34" charset="0"/>
                <a:ea typeface="Calibri" panose="020F0502020204030204" pitchFamily="34" charset="0"/>
                <a:cs typeface="Times New Roman" panose="02020603050405020304" pitchFamily="18" charset="0"/>
              </a:rPr>
              <a:t>Bochim</a:t>
            </a:r>
            <a:r>
              <a:rPr lang="de-CH" sz="2800" dirty="0">
                <a:latin typeface="Calibri" panose="020F0502020204030204" pitchFamily="34" charset="0"/>
                <a:ea typeface="Calibri" panose="020F0502020204030204" pitchFamily="34" charset="0"/>
                <a:cs typeface="Times New Roman" panose="02020603050405020304" pitchFamily="18" charset="0"/>
              </a:rPr>
              <a:t> (= „Weinende“), der Ort des Weinens ohne Frucht der Busse (2,1-5</a:t>
            </a:r>
            <a:r>
              <a:rPr lang="de-CH" sz="2800" dirty="0" smtClean="0">
                <a:latin typeface="Calibri" panose="020F0502020204030204" pitchFamily="34" charset="0"/>
                <a:ea typeface="Calibri" panose="020F0502020204030204" pitchFamily="34" charset="0"/>
                <a:cs typeface="Times New Roman" panose="02020603050405020304" pitchFamily="18" charset="0"/>
              </a:rPr>
              <a:t>).</a:t>
            </a:r>
          </a:p>
          <a:p>
            <a:pPr>
              <a:spcAft>
                <a:spcPts val="0"/>
              </a:spcAft>
            </a:pPr>
            <a:endParaRPr lang="de-CH" sz="28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Wir brauchen </a:t>
            </a:r>
            <a:r>
              <a:rPr lang="de-CH" sz="2800" dirty="0" err="1">
                <a:latin typeface="Calibri" panose="020F0502020204030204" pitchFamily="34" charset="0"/>
                <a:ea typeface="Calibri" panose="020F0502020204030204" pitchFamily="34" charset="0"/>
                <a:cs typeface="Times New Roman" panose="02020603050405020304" pitchFamily="18" charset="0"/>
              </a:rPr>
              <a:t>Gilgal</a:t>
            </a:r>
            <a:r>
              <a:rPr lang="de-CH" sz="2800" dirty="0">
                <a:latin typeface="Calibri" panose="020F0502020204030204" pitchFamily="34" charset="0"/>
                <a:ea typeface="Calibri" panose="020F0502020204030204" pitchFamily="34" charset="0"/>
                <a:cs typeface="Times New Roman" panose="02020603050405020304" pitchFamily="18" charset="0"/>
              </a:rPr>
              <a:t> aus Ausgangsort für unser Leben und unsere Siege. </a:t>
            </a:r>
            <a:r>
              <a:rPr lang="de-CH" sz="2800" dirty="0" err="1">
                <a:latin typeface="Calibri" panose="020F0502020204030204" pitchFamily="34" charset="0"/>
                <a:ea typeface="Calibri" panose="020F0502020204030204" pitchFamily="34" charset="0"/>
                <a:cs typeface="Times New Roman" panose="02020603050405020304" pitchFamily="18" charset="0"/>
              </a:rPr>
              <a:t>Gilgal</a:t>
            </a:r>
            <a:r>
              <a:rPr lang="de-CH" sz="2800" dirty="0">
                <a:latin typeface="Calibri" panose="020F0502020204030204" pitchFamily="34" charset="0"/>
                <a:ea typeface="Calibri" panose="020F0502020204030204" pitchFamily="34" charset="0"/>
                <a:cs typeface="Times New Roman" panose="02020603050405020304" pitchFamily="18" charset="0"/>
              </a:rPr>
              <a:t> ist für uns das Kreuz, wir gehen zurück zum Kreuz weil wir dort Jesus finden, er gibt uns die Kraft und Weisheit. Wir wissen am Kreuz, dass wir von uns aus nichts können und wir angewiesen sind auf Jesus und den heiligen Geist. </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807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489</Words>
  <Application>Microsoft Office PowerPoint</Application>
  <PresentationFormat>Breitbild</PresentationFormat>
  <Paragraphs>100</Paragraphs>
  <Slides>24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24</vt:i4>
      </vt:variant>
    </vt:vector>
  </HeadingPairs>
  <TitlesOfParts>
    <vt:vector size="32" baseType="lpstr">
      <vt:lpstr>Arial</vt:lpstr>
      <vt:lpstr>Calibri</vt:lpstr>
      <vt:lpstr>Calibri Light</vt:lpstr>
      <vt:lpstr>Cambria</vt:lpstr>
      <vt:lpstr>Symbol</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EliteBook</cp:lastModifiedBy>
  <cp:revision>220</cp:revision>
  <dcterms:created xsi:type="dcterms:W3CDTF">2018-08-12T05:46:28Z</dcterms:created>
  <dcterms:modified xsi:type="dcterms:W3CDTF">2019-10-10T14:08:58Z</dcterms:modified>
</cp:coreProperties>
</file>