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304" r:id="rId3"/>
    <p:sldId id="308" r:id="rId4"/>
    <p:sldId id="311" r:id="rId5"/>
    <p:sldId id="307" r:id="rId6"/>
    <p:sldId id="310" r:id="rId7"/>
    <p:sldId id="313" r:id="rId8"/>
    <p:sldId id="314" r:id="rId9"/>
    <p:sldId id="315" r:id="rId10"/>
    <p:sldId id="316" r:id="rId11"/>
    <p:sldId id="317" r:id="rId12"/>
    <p:sldId id="318" r:id="rId13"/>
    <p:sldId id="319" r:id="rId14"/>
    <p:sldId id="321" r:id="rId15"/>
    <p:sldId id="305" r:id="rId16"/>
    <p:sldId id="322" r:id="rId17"/>
    <p:sldId id="312" r:id="rId18"/>
    <p:sldId id="323" r:id="rId19"/>
    <p:sldId id="324" r:id="rId20"/>
    <p:sldId id="328" r:id="rId21"/>
    <p:sldId id="329" r:id="rId22"/>
    <p:sldId id="330" r:id="rId23"/>
    <p:sldId id="331" r:id="rId24"/>
    <p:sldId id="332" r:id="rId25"/>
    <p:sldId id="325" r:id="rId26"/>
    <p:sldId id="326" r:id="rId27"/>
    <p:sldId id="327" r:id="rId28"/>
    <p:sldId id="309" r:id="rId2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4" d="100"/>
          <a:sy n="94" d="100"/>
        </p:scale>
        <p:origin x="96" y="67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xmlns=""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xmlns="" id="{BEF23B1A-96F3-4F0F-BFD2-4C84241104C1}"/>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5" name="Fußzeilenplatzhalter 4">
            <a:extLst>
              <a:ext uri="{FF2B5EF4-FFF2-40B4-BE49-F238E27FC236}">
                <a16:creationId xmlns:a16="http://schemas.microsoft.com/office/drawing/2014/main" xmlns="" id="{2E05BB20-5DCD-4760-9D5E-988C0503BB5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xmlns=""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0168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xmlns=""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xmlns="" id="{92E8DDB8-B72D-46C5-9063-3BDE6D2862AD}"/>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5" name="Fußzeilenplatzhalter 4">
            <a:extLst>
              <a:ext uri="{FF2B5EF4-FFF2-40B4-BE49-F238E27FC236}">
                <a16:creationId xmlns:a16="http://schemas.microsoft.com/office/drawing/2014/main" xmlns="" id="{F6542659-DAC6-4426-B04C-9806088DA22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xmlns=""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73369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xmlns=""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xmlns="" id="{E9E2BEBF-AAC5-4D43-B70E-A04EEF2F7A7F}"/>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5" name="Fußzeilenplatzhalter 4">
            <a:extLst>
              <a:ext uri="{FF2B5EF4-FFF2-40B4-BE49-F238E27FC236}">
                <a16:creationId xmlns:a16="http://schemas.microsoft.com/office/drawing/2014/main" xmlns="" id="{48B2E89A-CF8F-4D6D-AF35-EB171072BA4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xmlns=""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36950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25.09.2019</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09730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xmlns=""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xmlns="" id="{2D6E1858-1D4C-4ADD-B509-1F04E75243FE}"/>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5" name="Fußzeilenplatzhalter 4">
            <a:extLst>
              <a:ext uri="{FF2B5EF4-FFF2-40B4-BE49-F238E27FC236}">
                <a16:creationId xmlns:a16="http://schemas.microsoft.com/office/drawing/2014/main" xmlns="" id="{95C59EC5-C91E-46FC-8100-8D0AB9B55B1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xmlns=""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17122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xmlns=""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88409907-D7A5-4B12-B3C9-2AA2CE918A2D}"/>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5" name="Fußzeilenplatzhalter 4">
            <a:extLst>
              <a:ext uri="{FF2B5EF4-FFF2-40B4-BE49-F238E27FC236}">
                <a16:creationId xmlns:a16="http://schemas.microsoft.com/office/drawing/2014/main" xmlns="" id="{B1C82FC5-7446-4D67-9B17-F0C553B5CB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xmlns=""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30088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xmlns=""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xmlns=""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xmlns="" id="{46FD0CDA-4EBC-4AF5-9AA0-9D5E46821411}"/>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6" name="Fußzeilenplatzhalter 5">
            <a:extLst>
              <a:ext uri="{FF2B5EF4-FFF2-40B4-BE49-F238E27FC236}">
                <a16:creationId xmlns:a16="http://schemas.microsoft.com/office/drawing/2014/main" xmlns="" id="{8811F98A-9D23-49CA-956E-38001D1AF02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xmlns=""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421654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xmlns=""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xmlns=""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xmlns="" id="{482359C6-AEA3-4B63-8993-CB4563C1AD24}"/>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8" name="Fußzeilenplatzhalter 7">
            <a:extLst>
              <a:ext uri="{FF2B5EF4-FFF2-40B4-BE49-F238E27FC236}">
                <a16:creationId xmlns:a16="http://schemas.microsoft.com/office/drawing/2014/main" xmlns="" id="{320B9363-56C1-41C6-9A23-DEA4A69272D3}"/>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xmlns=""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86024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xmlns="" id="{9A08B6F9-0046-400B-B7DE-E02781BD3544}"/>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4" name="Fußzeilenplatzhalter 3">
            <a:extLst>
              <a:ext uri="{FF2B5EF4-FFF2-40B4-BE49-F238E27FC236}">
                <a16:creationId xmlns:a16="http://schemas.microsoft.com/office/drawing/2014/main" xmlns="" id="{6F19CFC8-DB1C-4D03-9B72-4747664E37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xmlns=""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71428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4BF38C16-A59E-407F-A95C-C6905CB042E3}"/>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3" name="Fußzeilenplatzhalter 2">
            <a:extLst>
              <a:ext uri="{FF2B5EF4-FFF2-40B4-BE49-F238E27FC236}">
                <a16:creationId xmlns:a16="http://schemas.microsoft.com/office/drawing/2014/main" xmlns="" id="{8F9EE877-C1C5-4795-8461-AD707E5B4C61}"/>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xmlns=""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6546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xmlns=""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xmlns=""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3E0D299D-222D-44B7-8E23-A1D3F7591BF0}"/>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6" name="Fußzeilenplatzhalter 5">
            <a:extLst>
              <a:ext uri="{FF2B5EF4-FFF2-40B4-BE49-F238E27FC236}">
                <a16:creationId xmlns:a16="http://schemas.microsoft.com/office/drawing/2014/main" xmlns="" id="{BDDF0475-7058-4858-B2E6-5AD06A6440B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xmlns=""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01069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xmlns=""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xmlns=""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37F2B3D4-0E4E-455D-BE8A-465AC680EB0E}"/>
              </a:ext>
            </a:extLst>
          </p:cNvPr>
          <p:cNvSpPr>
            <a:spLocks noGrp="1"/>
          </p:cNvSpPr>
          <p:nvPr>
            <p:ph type="dt" sz="half" idx="10"/>
          </p:nvPr>
        </p:nvSpPr>
        <p:spPr/>
        <p:txBody>
          <a:bodyPr/>
          <a:lstStyle/>
          <a:p>
            <a:fld id="{F933B1AF-C5F1-46A7-8E1D-2AF154C39C49}" type="datetimeFigureOut">
              <a:rPr lang="de-CH" smtClean="0"/>
              <a:t>25.09.2019</a:t>
            </a:fld>
            <a:endParaRPr lang="de-CH"/>
          </a:p>
        </p:txBody>
      </p:sp>
      <p:sp>
        <p:nvSpPr>
          <p:cNvPr id="6" name="Fußzeilenplatzhalter 5">
            <a:extLst>
              <a:ext uri="{FF2B5EF4-FFF2-40B4-BE49-F238E27FC236}">
                <a16:creationId xmlns:a16="http://schemas.microsoft.com/office/drawing/2014/main" xmlns="" id="{114A8470-CCF7-4C1E-A4D7-DC0ACDDFBFBF}"/>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xmlns=""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191364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xmlns=""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xmlns=""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25.09.2019</a:t>
            </a:fld>
            <a:endParaRPr lang="de-CH"/>
          </a:p>
        </p:txBody>
      </p:sp>
      <p:sp>
        <p:nvSpPr>
          <p:cNvPr id="5" name="Fußzeilenplatzhalter 4">
            <a:extLst>
              <a:ext uri="{FF2B5EF4-FFF2-40B4-BE49-F238E27FC236}">
                <a16:creationId xmlns:a16="http://schemas.microsoft.com/office/drawing/2014/main" xmlns=""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xmlns=""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093649" y="4855618"/>
            <a:ext cx="3930115" cy="938719"/>
          </a:xfrm>
          <a:prstGeom prst="rect">
            <a:avLst/>
          </a:prstGeom>
          <a:noFill/>
        </p:spPr>
        <p:txBody>
          <a:bodyPr wrap="none" rtlCol="0">
            <a:spAutoFit/>
          </a:bodyPr>
          <a:lstStyle/>
          <a:p>
            <a:pPr algn="ctr"/>
            <a:r>
              <a:rPr lang="de-CH" sz="5500" b="1" dirty="0" smtClean="0"/>
              <a:t>Richter Teil 1</a:t>
            </a:r>
            <a:endParaRPr lang="de-CH" sz="5500" b="1" dirty="0"/>
          </a:p>
        </p:txBody>
      </p:sp>
    </p:spTree>
    <p:extLst>
      <p:ext uri="{BB962C8B-B14F-4D97-AF65-F5344CB8AC3E}">
        <p14:creationId xmlns:p14="http://schemas.microsoft.com/office/powerpoint/2010/main" val="378833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02177" y="618032"/>
            <a:ext cx="11513975" cy="5693866"/>
          </a:xfrm>
          <a:prstGeom prst="rect">
            <a:avLst/>
          </a:prstGeom>
        </p:spPr>
        <p:txBody>
          <a:bodyPr wrap="square">
            <a:spAutoFit/>
          </a:bodyPr>
          <a:lstStyle/>
          <a:p>
            <a:r>
              <a:rPr lang="de-CH" sz="2800" dirty="0"/>
              <a:t>30 </a:t>
            </a:r>
            <a:r>
              <a:rPr lang="de-CH" sz="2800" u="sng" dirty="0" err="1"/>
              <a:t>Sebulon</a:t>
            </a:r>
            <a:r>
              <a:rPr lang="de-CH" sz="2800" u="sng" dirty="0"/>
              <a:t> vertrieb die Bewohner von </a:t>
            </a:r>
            <a:r>
              <a:rPr lang="de-CH" sz="2800" u="sng" dirty="0" err="1"/>
              <a:t>Kitron</a:t>
            </a:r>
            <a:r>
              <a:rPr lang="de-CH" sz="2800" u="sng" dirty="0"/>
              <a:t> nicht</a:t>
            </a:r>
            <a:r>
              <a:rPr lang="de-CH" sz="2800" dirty="0"/>
              <a:t>, </a:t>
            </a:r>
            <a:r>
              <a:rPr lang="de-CH" sz="2800" u="sng" dirty="0"/>
              <a:t>auch nicht</a:t>
            </a:r>
            <a:r>
              <a:rPr lang="de-CH" sz="2800" dirty="0"/>
              <a:t> die Bewohner von </a:t>
            </a:r>
            <a:r>
              <a:rPr lang="de-CH" sz="2800" dirty="0" err="1"/>
              <a:t>Nahalol</a:t>
            </a:r>
            <a:r>
              <a:rPr lang="de-CH" sz="2800" dirty="0"/>
              <a:t>; und die Kanaaniter wohnten in ihrer Mitte und wurden fronpflichtig. </a:t>
            </a:r>
          </a:p>
          <a:p>
            <a:r>
              <a:rPr lang="de-CH" sz="2800" dirty="0"/>
              <a:t>31 </a:t>
            </a:r>
            <a:r>
              <a:rPr lang="de-CH" sz="2800" u="sng" dirty="0"/>
              <a:t>Asser vertrieb die Bewohner von </a:t>
            </a:r>
            <a:r>
              <a:rPr lang="de-CH" sz="2800" u="sng" dirty="0" err="1"/>
              <a:t>Akko</a:t>
            </a:r>
            <a:r>
              <a:rPr lang="de-CH" sz="2800" u="sng" dirty="0"/>
              <a:t> nicht</a:t>
            </a:r>
            <a:r>
              <a:rPr lang="de-CH" sz="2800" dirty="0"/>
              <a:t>, </a:t>
            </a:r>
            <a:r>
              <a:rPr lang="de-CH" sz="2800" u="sng" dirty="0"/>
              <a:t>auch nicht</a:t>
            </a:r>
            <a:r>
              <a:rPr lang="de-CH" sz="2800" dirty="0"/>
              <a:t> die Bewohner von </a:t>
            </a:r>
            <a:r>
              <a:rPr lang="de-CH" sz="2800" dirty="0" err="1"/>
              <a:t>Zidon</a:t>
            </a:r>
            <a:r>
              <a:rPr lang="de-CH" sz="2800" dirty="0"/>
              <a:t>, </a:t>
            </a:r>
            <a:r>
              <a:rPr lang="de-CH" sz="2800" dirty="0" err="1"/>
              <a:t>Achelab</a:t>
            </a:r>
            <a:r>
              <a:rPr lang="de-CH" sz="2800" dirty="0"/>
              <a:t>, </a:t>
            </a:r>
            <a:r>
              <a:rPr lang="de-CH" sz="2800" dirty="0" err="1"/>
              <a:t>Achsib</a:t>
            </a:r>
            <a:r>
              <a:rPr lang="de-CH" sz="2800" dirty="0"/>
              <a:t>, </a:t>
            </a:r>
            <a:r>
              <a:rPr lang="de-CH" sz="2800" dirty="0" err="1"/>
              <a:t>Helba</a:t>
            </a:r>
            <a:r>
              <a:rPr lang="de-CH" sz="2800" dirty="0"/>
              <a:t>, </a:t>
            </a:r>
            <a:r>
              <a:rPr lang="de-CH" sz="2800" dirty="0" err="1"/>
              <a:t>Aphik</a:t>
            </a:r>
            <a:r>
              <a:rPr lang="de-CH" sz="2800" dirty="0"/>
              <a:t> und </a:t>
            </a:r>
            <a:r>
              <a:rPr lang="de-CH" sz="2800" dirty="0" err="1"/>
              <a:t>Rechob</a:t>
            </a:r>
            <a:r>
              <a:rPr lang="de-CH" sz="2800" dirty="0"/>
              <a:t>; </a:t>
            </a:r>
          </a:p>
          <a:p>
            <a:r>
              <a:rPr lang="de-CH" sz="2800" dirty="0"/>
              <a:t>32 sondern die </a:t>
            </a:r>
            <a:r>
              <a:rPr lang="de-CH" sz="2800" dirty="0" err="1"/>
              <a:t>Asseriter</a:t>
            </a:r>
            <a:r>
              <a:rPr lang="de-CH" sz="2800" dirty="0"/>
              <a:t> wohnten mitten unter den Kanaanitern, die im Land blieben; denn sie vertrieben sie nicht aus ihrem Besitz. </a:t>
            </a:r>
          </a:p>
          <a:p>
            <a:r>
              <a:rPr lang="de-CH" sz="2800" dirty="0"/>
              <a:t>33 </a:t>
            </a:r>
            <a:r>
              <a:rPr lang="de-CH" sz="2800" u="sng" dirty="0"/>
              <a:t>Naphtali vertrieb weder</a:t>
            </a:r>
            <a:r>
              <a:rPr lang="de-CH" sz="2800" dirty="0"/>
              <a:t> die Bewohner von Beth-</a:t>
            </a:r>
            <a:r>
              <a:rPr lang="de-CH" sz="2800" dirty="0" err="1"/>
              <a:t>Schemesch</a:t>
            </a:r>
            <a:r>
              <a:rPr lang="de-CH" sz="2800" dirty="0"/>
              <a:t> noch die Einwohner von Beth-</a:t>
            </a:r>
            <a:r>
              <a:rPr lang="de-CH" sz="2800" dirty="0" err="1"/>
              <a:t>Anat</a:t>
            </a:r>
            <a:r>
              <a:rPr lang="de-CH" sz="2800" dirty="0"/>
              <a:t>, sondern wohnte mitten unter den Kanaanitern, die das Land bewohnten; aber die Bewohner von Beth-</a:t>
            </a:r>
            <a:r>
              <a:rPr lang="de-CH" sz="2800" dirty="0" err="1"/>
              <a:t>Schemesch</a:t>
            </a:r>
            <a:r>
              <a:rPr lang="de-CH" sz="2800" dirty="0"/>
              <a:t> und Beth-</a:t>
            </a:r>
            <a:r>
              <a:rPr lang="de-CH" sz="2800" dirty="0" err="1"/>
              <a:t>Anat</a:t>
            </a:r>
            <a:r>
              <a:rPr lang="de-CH" sz="2800" dirty="0"/>
              <a:t> wurden ihnen fronpflichtig. </a:t>
            </a:r>
          </a:p>
          <a:p>
            <a:r>
              <a:rPr lang="de-CH" sz="2800" dirty="0"/>
              <a:t>34 Und die Amoriter drängten die Söhne Dans auf das Bergland zurück und ließen sie nicht in die Ebene herabkommen.</a:t>
            </a:r>
            <a:r>
              <a:rPr lang="de-CH" sz="2800" i="1" dirty="0"/>
              <a:t> </a:t>
            </a:r>
          </a:p>
        </p:txBody>
      </p:sp>
    </p:spTree>
    <p:extLst>
      <p:ext uri="{BB962C8B-B14F-4D97-AF65-F5344CB8AC3E}">
        <p14:creationId xmlns:p14="http://schemas.microsoft.com/office/powerpoint/2010/main" val="609252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02177" y="618032"/>
            <a:ext cx="11513975" cy="2246769"/>
          </a:xfrm>
          <a:prstGeom prst="rect">
            <a:avLst/>
          </a:prstGeom>
        </p:spPr>
        <p:txBody>
          <a:bodyPr wrap="square">
            <a:spAutoFit/>
          </a:bodyPr>
          <a:lstStyle/>
          <a:p>
            <a:r>
              <a:rPr lang="de-CH" sz="2800" dirty="0"/>
              <a:t>35 Und es gelang den Amoritern, in Har-</a:t>
            </a:r>
            <a:r>
              <a:rPr lang="de-CH" sz="2800" dirty="0" err="1"/>
              <a:t>Heres</a:t>
            </a:r>
            <a:r>
              <a:rPr lang="de-CH" sz="2800" dirty="0"/>
              <a:t>, in </a:t>
            </a:r>
            <a:r>
              <a:rPr lang="de-CH" sz="2800" dirty="0" err="1"/>
              <a:t>Ajalon</a:t>
            </a:r>
            <a:r>
              <a:rPr lang="de-CH" sz="2800" dirty="0"/>
              <a:t> und in </a:t>
            </a:r>
            <a:r>
              <a:rPr lang="de-CH" sz="2800" dirty="0" err="1"/>
              <a:t>Saalbim</a:t>
            </a:r>
            <a:r>
              <a:rPr lang="de-CH" sz="2800" dirty="0"/>
              <a:t> zu bleiben; aber die Hand des Hauses Joseph wurde ihnen zu schwer, und sie wurden fronpflichtig. </a:t>
            </a:r>
          </a:p>
          <a:p>
            <a:r>
              <a:rPr lang="de-CH" sz="2800" dirty="0"/>
              <a:t>36 Und die Grenze der Amoriter zog sich vom </a:t>
            </a:r>
            <a:r>
              <a:rPr lang="de-CH" sz="2800" dirty="0" err="1"/>
              <a:t>Skorpionensteig</a:t>
            </a:r>
            <a:r>
              <a:rPr lang="de-CH" sz="2800" dirty="0"/>
              <a:t> von dem Felsmassiv an aufwärts</a:t>
            </a:r>
            <a:r>
              <a:rPr lang="de-CH" sz="2800" dirty="0" smtClean="0"/>
              <a:t>.		</a:t>
            </a:r>
            <a:r>
              <a:rPr lang="de-CH" sz="2800" dirty="0" err="1" smtClean="0"/>
              <a:t>Ri</a:t>
            </a:r>
            <a:r>
              <a:rPr lang="de-CH" sz="2800" dirty="0" smtClean="0"/>
              <a:t> 1,21-36</a:t>
            </a:r>
            <a:endParaRPr lang="de-CH" sz="2800" dirty="0"/>
          </a:p>
        </p:txBody>
      </p:sp>
      <p:sp>
        <p:nvSpPr>
          <p:cNvPr id="3" name="Textfeld 2"/>
          <p:cNvSpPr txBox="1"/>
          <p:nvPr/>
        </p:nvSpPr>
        <p:spPr>
          <a:xfrm>
            <a:off x="654576" y="5580866"/>
            <a:ext cx="7372531" cy="523220"/>
          </a:xfrm>
          <a:prstGeom prst="rect">
            <a:avLst/>
          </a:prstGeom>
          <a:noFill/>
        </p:spPr>
        <p:txBody>
          <a:bodyPr wrap="none" rtlCol="0">
            <a:spAutoFit/>
          </a:bodyPr>
          <a:lstStyle/>
          <a:p>
            <a:pPr lvl="0"/>
            <a:r>
              <a:rPr lang="de-CH" sz="2800" dirty="0" smtClean="0"/>
              <a:t>(34) Die Feinde drängten die </a:t>
            </a:r>
            <a:r>
              <a:rPr lang="de-CH" sz="2800" dirty="0" err="1" smtClean="0"/>
              <a:t>Daniter</a:t>
            </a:r>
            <a:r>
              <a:rPr lang="de-CH" sz="2800" dirty="0" smtClean="0"/>
              <a:t> in die Berge.</a:t>
            </a:r>
            <a:endParaRPr lang="de-CH" sz="2800" dirty="0"/>
          </a:p>
        </p:txBody>
      </p:sp>
      <p:sp>
        <p:nvSpPr>
          <p:cNvPr id="4" name="Textfeld 3"/>
          <p:cNvSpPr txBox="1"/>
          <p:nvPr/>
        </p:nvSpPr>
        <p:spPr>
          <a:xfrm>
            <a:off x="654577" y="3815323"/>
            <a:ext cx="8570167" cy="523220"/>
          </a:xfrm>
          <a:prstGeom prst="rect">
            <a:avLst/>
          </a:prstGeom>
          <a:noFill/>
        </p:spPr>
        <p:txBody>
          <a:bodyPr wrap="none" rtlCol="0">
            <a:spAutoFit/>
          </a:bodyPr>
          <a:lstStyle/>
          <a:p>
            <a:pPr lvl="0"/>
            <a:r>
              <a:rPr lang="de-CH" sz="2800" dirty="0" smtClean="0"/>
              <a:t>(21; 29; </a:t>
            </a:r>
            <a:r>
              <a:rPr lang="de-CH" sz="2800" dirty="0" smtClean="0"/>
              <a:t>30) </a:t>
            </a:r>
            <a:r>
              <a:rPr lang="de-CH" sz="2800" dirty="0" smtClean="0"/>
              <a:t>Sie liessen die Feinde in ihrer Mitte wohnen.</a:t>
            </a:r>
            <a:endParaRPr lang="de-CH" sz="2800" dirty="0"/>
          </a:p>
        </p:txBody>
      </p:sp>
      <p:sp>
        <p:nvSpPr>
          <p:cNvPr id="5" name="Textfeld 4"/>
          <p:cNvSpPr txBox="1"/>
          <p:nvPr/>
        </p:nvSpPr>
        <p:spPr>
          <a:xfrm>
            <a:off x="654576" y="4698094"/>
            <a:ext cx="8328114" cy="523220"/>
          </a:xfrm>
          <a:prstGeom prst="rect">
            <a:avLst/>
          </a:prstGeom>
          <a:noFill/>
        </p:spPr>
        <p:txBody>
          <a:bodyPr wrap="none" rtlCol="0">
            <a:spAutoFit/>
          </a:bodyPr>
          <a:lstStyle/>
          <a:p>
            <a:pPr lvl="0"/>
            <a:r>
              <a:rPr lang="de-CH" sz="2800" dirty="0" smtClean="0"/>
              <a:t>(32; 33</a:t>
            </a:r>
            <a:r>
              <a:rPr lang="de-CH" sz="2800" dirty="0" smtClean="0"/>
              <a:t>) </a:t>
            </a:r>
            <a:r>
              <a:rPr lang="de-CH" sz="2800" dirty="0" smtClean="0"/>
              <a:t>Asser und </a:t>
            </a:r>
            <a:r>
              <a:rPr lang="de-CH" sz="2800" dirty="0" err="1" smtClean="0"/>
              <a:t>Naphtalie</a:t>
            </a:r>
            <a:r>
              <a:rPr lang="de-CH" sz="2800" dirty="0" smtClean="0"/>
              <a:t> </a:t>
            </a:r>
            <a:r>
              <a:rPr lang="de-CH" sz="2800" dirty="0" smtClean="0"/>
              <a:t>wohnte </a:t>
            </a:r>
            <a:r>
              <a:rPr lang="de-CH" sz="2800" dirty="0" smtClean="0"/>
              <a:t>direkt unter </a:t>
            </a:r>
            <a:r>
              <a:rPr lang="de-CH" sz="2800" dirty="0" smtClean="0"/>
              <a:t>ihnen.</a:t>
            </a:r>
            <a:endParaRPr lang="de-CH" sz="2800" dirty="0"/>
          </a:p>
        </p:txBody>
      </p:sp>
    </p:spTree>
    <p:extLst>
      <p:ext uri="{BB962C8B-B14F-4D97-AF65-F5344CB8AC3E}">
        <p14:creationId xmlns:p14="http://schemas.microsoft.com/office/powerpoint/2010/main" val="2321487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78025" y="2817868"/>
            <a:ext cx="6583387" cy="1384995"/>
          </a:xfrm>
          <a:prstGeom prst="rect">
            <a:avLst/>
          </a:prstGeom>
        </p:spPr>
        <p:txBody>
          <a:bodyPr wrap="square">
            <a:spAutoFit/>
          </a:bodyPr>
          <a:lstStyle/>
          <a:p>
            <a:pPr lvl="0"/>
            <a:r>
              <a:rPr lang="de-CH" sz="2800" dirty="0"/>
              <a:t>Einleitung	</a:t>
            </a:r>
            <a:r>
              <a:rPr lang="de-CH" sz="2800" dirty="0" smtClean="0"/>
              <a:t>	1,1 </a:t>
            </a:r>
            <a:r>
              <a:rPr lang="de-CH" sz="2800" dirty="0"/>
              <a:t>– 3,4 </a:t>
            </a:r>
          </a:p>
          <a:p>
            <a:pPr lvl="0"/>
            <a:r>
              <a:rPr lang="de-CH" sz="2800" dirty="0" smtClean="0"/>
              <a:t>Hauptteil</a:t>
            </a:r>
            <a:r>
              <a:rPr lang="de-CH" sz="2800" dirty="0"/>
              <a:t>		3,5 – 16,31 	</a:t>
            </a:r>
            <a:r>
              <a:rPr lang="de-CH" sz="2800" dirty="0" smtClean="0"/>
              <a:t>(Die Richter)</a:t>
            </a:r>
            <a:endParaRPr lang="de-CH" sz="2800" dirty="0"/>
          </a:p>
          <a:p>
            <a:pPr lvl="0"/>
            <a:r>
              <a:rPr lang="de-CH" sz="2800" dirty="0" smtClean="0"/>
              <a:t>Anhang</a:t>
            </a:r>
            <a:r>
              <a:rPr lang="de-CH" sz="2800" dirty="0"/>
              <a:t>		</a:t>
            </a:r>
            <a:r>
              <a:rPr lang="de-CH" sz="2800" dirty="0" smtClean="0"/>
              <a:t>17,1 </a:t>
            </a:r>
            <a:r>
              <a:rPr lang="de-CH" sz="2800" dirty="0"/>
              <a:t>– </a:t>
            </a:r>
            <a:r>
              <a:rPr lang="de-CH" sz="2800" dirty="0" smtClean="0"/>
              <a:t>21,25</a:t>
            </a:r>
            <a:endParaRPr lang="de-CH" sz="2800" dirty="0"/>
          </a:p>
        </p:txBody>
      </p:sp>
      <p:sp>
        <p:nvSpPr>
          <p:cNvPr id="4" name="Textfeld 3"/>
          <p:cNvSpPr txBox="1"/>
          <p:nvPr/>
        </p:nvSpPr>
        <p:spPr>
          <a:xfrm>
            <a:off x="1687479" y="1160106"/>
            <a:ext cx="3352200" cy="584775"/>
          </a:xfrm>
          <a:prstGeom prst="rect">
            <a:avLst/>
          </a:prstGeom>
          <a:noFill/>
        </p:spPr>
        <p:txBody>
          <a:bodyPr wrap="none" rtlCol="0">
            <a:spAutoFit/>
          </a:bodyPr>
          <a:lstStyle/>
          <a:p>
            <a:r>
              <a:rPr lang="de-CH" sz="3200" dirty="0" smtClean="0">
                <a:cs typeface="Arial" panose="020B0604020202020204" pitchFamily="34" charset="0"/>
              </a:rPr>
              <a:t>Aufbau des Buches</a:t>
            </a:r>
            <a:endParaRPr lang="de-CH" sz="3200" dirty="0">
              <a:cs typeface="Arial" panose="020B0604020202020204" pitchFamily="34" charset="0"/>
            </a:endParaRPr>
          </a:p>
        </p:txBody>
      </p:sp>
      <p:sp>
        <p:nvSpPr>
          <p:cNvPr id="5" name="Rechteck 4"/>
          <p:cNvSpPr/>
          <p:nvPr/>
        </p:nvSpPr>
        <p:spPr>
          <a:xfrm>
            <a:off x="8342849" y="447988"/>
            <a:ext cx="2118963" cy="6124754"/>
          </a:xfrm>
          <a:prstGeom prst="rect">
            <a:avLst/>
          </a:prstGeom>
        </p:spPr>
        <p:txBody>
          <a:bodyPr wrap="square">
            <a:spAutoFit/>
          </a:bodyPr>
          <a:lstStyle/>
          <a:p>
            <a:pPr lvl="0"/>
            <a:r>
              <a:rPr lang="de-CH" sz="2800" u="sng" dirty="0" err="1" smtClean="0"/>
              <a:t>Otniel</a:t>
            </a:r>
            <a:endParaRPr lang="de-CH" sz="2800" u="sng" dirty="0" smtClean="0"/>
          </a:p>
          <a:p>
            <a:pPr lvl="0"/>
            <a:r>
              <a:rPr lang="de-CH" sz="2800" u="sng" dirty="0" smtClean="0"/>
              <a:t>Ehud</a:t>
            </a:r>
          </a:p>
          <a:p>
            <a:pPr lvl="0"/>
            <a:r>
              <a:rPr lang="de-CH" sz="2800" dirty="0" err="1" smtClean="0"/>
              <a:t>Schamgar</a:t>
            </a:r>
            <a:endParaRPr lang="de-CH" sz="2800" dirty="0" smtClean="0"/>
          </a:p>
          <a:p>
            <a:pPr lvl="0"/>
            <a:r>
              <a:rPr lang="de-CH" sz="2800" u="sng" dirty="0" smtClean="0"/>
              <a:t>Deborah</a:t>
            </a:r>
          </a:p>
          <a:p>
            <a:pPr lvl="0"/>
            <a:r>
              <a:rPr lang="de-CH" sz="2800" u="sng" dirty="0" smtClean="0"/>
              <a:t>Barak</a:t>
            </a:r>
          </a:p>
          <a:p>
            <a:pPr lvl="0"/>
            <a:r>
              <a:rPr lang="de-CH" sz="2800" u="sng" dirty="0" smtClean="0"/>
              <a:t>Gideon</a:t>
            </a:r>
          </a:p>
          <a:p>
            <a:pPr lvl="0"/>
            <a:r>
              <a:rPr lang="de-CH" sz="2800" u="sng" dirty="0" err="1" smtClean="0"/>
              <a:t>Abimelech</a:t>
            </a:r>
            <a:endParaRPr lang="de-CH" sz="2800" u="sng" dirty="0" smtClean="0"/>
          </a:p>
          <a:p>
            <a:pPr lvl="0"/>
            <a:r>
              <a:rPr lang="de-CH" sz="2800" dirty="0" err="1" smtClean="0"/>
              <a:t>Tola</a:t>
            </a:r>
            <a:endParaRPr lang="de-CH" sz="2800" dirty="0" smtClean="0"/>
          </a:p>
          <a:p>
            <a:pPr lvl="0"/>
            <a:r>
              <a:rPr lang="de-CH" sz="2800" dirty="0" err="1" smtClean="0"/>
              <a:t>Jair</a:t>
            </a:r>
            <a:endParaRPr lang="de-CH" sz="2800" dirty="0" smtClean="0"/>
          </a:p>
          <a:p>
            <a:pPr lvl="0"/>
            <a:r>
              <a:rPr lang="de-CH" sz="2800" u="sng" dirty="0" err="1" smtClean="0"/>
              <a:t>Jephta</a:t>
            </a:r>
            <a:endParaRPr lang="de-CH" sz="2800" u="sng" dirty="0" smtClean="0"/>
          </a:p>
          <a:p>
            <a:pPr lvl="0"/>
            <a:r>
              <a:rPr lang="de-CH" sz="2800" dirty="0" err="1" smtClean="0"/>
              <a:t>Ibzan</a:t>
            </a:r>
            <a:endParaRPr lang="de-CH" sz="2800" dirty="0" smtClean="0"/>
          </a:p>
          <a:p>
            <a:pPr lvl="0"/>
            <a:r>
              <a:rPr lang="de-CH" sz="2800" dirty="0" err="1" smtClean="0"/>
              <a:t>Elon</a:t>
            </a:r>
            <a:endParaRPr lang="de-CH" sz="2800" dirty="0" smtClean="0"/>
          </a:p>
          <a:p>
            <a:pPr lvl="0"/>
            <a:r>
              <a:rPr lang="de-CH" sz="2800" dirty="0" err="1" smtClean="0"/>
              <a:t>Abdon</a:t>
            </a:r>
            <a:endParaRPr lang="de-CH" sz="2800" dirty="0" smtClean="0"/>
          </a:p>
          <a:p>
            <a:pPr lvl="0"/>
            <a:r>
              <a:rPr lang="de-CH" sz="2800" u="sng" dirty="0" smtClean="0"/>
              <a:t>Simson</a:t>
            </a:r>
            <a:endParaRPr lang="de-CH" sz="2800" u="sng" dirty="0"/>
          </a:p>
        </p:txBody>
      </p:sp>
    </p:spTree>
    <p:extLst>
      <p:ext uri="{BB962C8B-B14F-4D97-AF65-F5344CB8AC3E}">
        <p14:creationId xmlns:p14="http://schemas.microsoft.com/office/powerpoint/2010/main" val="31540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12265" y="199986"/>
            <a:ext cx="11690444" cy="1569660"/>
          </a:xfrm>
          <a:prstGeom prst="rect">
            <a:avLst/>
          </a:prstGeom>
          <a:noFill/>
        </p:spPr>
        <p:txBody>
          <a:bodyPr wrap="none" rtlCol="0">
            <a:spAutoFit/>
          </a:bodyPr>
          <a:lstStyle/>
          <a:p>
            <a:r>
              <a:rPr lang="de-CH" sz="3200" dirty="0" smtClean="0">
                <a:cs typeface="Arial" panose="020B0604020202020204" pitchFamily="34" charset="0"/>
              </a:rPr>
              <a:t>Die Einleitung und der Anhang gehören zu den Anfängen des Buches.</a:t>
            </a:r>
          </a:p>
          <a:p>
            <a:r>
              <a:rPr lang="de-CH" sz="3200" dirty="0" smtClean="0">
                <a:cs typeface="Arial" panose="020B0604020202020204" pitchFamily="34" charset="0"/>
              </a:rPr>
              <a:t>Der Hauptteil mit den 7 Biographien der Richter, füllen dann die </a:t>
            </a:r>
          </a:p>
          <a:p>
            <a:r>
              <a:rPr lang="de-CH" sz="3200" dirty="0" smtClean="0">
                <a:cs typeface="Arial" panose="020B0604020202020204" pitchFamily="34" charset="0"/>
              </a:rPr>
              <a:t>ganzen 450 Jahre ( </a:t>
            </a:r>
            <a:r>
              <a:rPr lang="de-CH" sz="3200" dirty="0" err="1" smtClean="0">
                <a:cs typeface="Arial" panose="020B0604020202020204" pitchFamily="34" charset="0"/>
              </a:rPr>
              <a:t>Apg</a:t>
            </a:r>
            <a:r>
              <a:rPr lang="de-CH" sz="3200" dirty="0" smtClean="0">
                <a:cs typeface="Arial" panose="020B0604020202020204" pitchFamily="34" charset="0"/>
              </a:rPr>
              <a:t> 13,20).</a:t>
            </a:r>
            <a:endParaRPr lang="de-CH" sz="3200" dirty="0">
              <a:cs typeface="Arial" panose="020B0604020202020204" pitchFamily="34" charset="0"/>
            </a:endParaRPr>
          </a:p>
        </p:txBody>
      </p:sp>
      <p:sp>
        <p:nvSpPr>
          <p:cNvPr id="3" name="Rechteck 2"/>
          <p:cNvSpPr/>
          <p:nvPr/>
        </p:nvSpPr>
        <p:spPr>
          <a:xfrm>
            <a:off x="312265" y="2417022"/>
            <a:ext cx="11690444" cy="1475404"/>
          </a:xfrm>
          <a:prstGeom prst="rect">
            <a:avLst/>
          </a:prstGeom>
        </p:spPr>
        <p:txBody>
          <a:bodyPr wrap="square">
            <a:spAutoFit/>
          </a:bodyPr>
          <a:lstStyle/>
          <a:p>
            <a:pPr>
              <a:lnSpc>
                <a:spcPct val="107000"/>
              </a:lnSpc>
              <a:spcAft>
                <a:spcPts val="200"/>
              </a:spcAft>
            </a:pPr>
            <a:r>
              <a:rPr lang="de-CH" sz="2800" spc="75" dirty="0">
                <a:ea typeface="Times New Roman" panose="02020603050405020304" pitchFamily="18" charset="0"/>
                <a:cs typeface="Times New Roman" panose="02020603050405020304" pitchFamily="18" charset="0"/>
              </a:rPr>
              <a:t>1 Und es geschah nach dem Tod Josuas, da fragten die Söhne Israels den HERRN und sprachen: Wer von uns soll zuerst hinaufziehen, um gegen die Kanaaniter zu kämpfen? </a:t>
            </a:r>
            <a:r>
              <a:rPr lang="de-CH" sz="2800" spc="75" dirty="0" smtClean="0">
                <a:ea typeface="Times New Roman" panose="02020603050405020304" pitchFamily="18" charset="0"/>
                <a:cs typeface="Times New Roman" panose="02020603050405020304" pitchFamily="18" charset="0"/>
              </a:rPr>
              <a:t>	</a:t>
            </a:r>
            <a:r>
              <a:rPr lang="de-CH" sz="2800" spc="75" dirty="0" err="1" smtClean="0">
                <a:ea typeface="Times New Roman" panose="02020603050405020304" pitchFamily="18" charset="0"/>
                <a:cs typeface="Times New Roman" panose="02020603050405020304" pitchFamily="18" charset="0"/>
              </a:rPr>
              <a:t>Ri</a:t>
            </a:r>
            <a:r>
              <a:rPr lang="de-CH" sz="2800" spc="75" dirty="0" smtClean="0">
                <a:ea typeface="Times New Roman" panose="02020603050405020304" pitchFamily="18" charset="0"/>
                <a:cs typeface="Times New Roman" panose="02020603050405020304" pitchFamily="18" charset="0"/>
              </a:rPr>
              <a:t> 1,1</a:t>
            </a:r>
            <a:endParaRPr lang="de-CH" sz="2800" spc="75" dirty="0">
              <a:effectLst/>
              <a:ea typeface="Times New Roman" panose="02020603050405020304" pitchFamily="18" charset="0"/>
              <a:cs typeface="Times New Roman" panose="02020603050405020304" pitchFamily="18" charset="0"/>
            </a:endParaRPr>
          </a:p>
        </p:txBody>
      </p:sp>
      <p:sp>
        <p:nvSpPr>
          <p:cNvPr id="5" name="Rechteck 4"/>
          <p:cNvSpPr/>
          <p:nvPr/>
        </p:nvSpPr>
        <p:spPr>
          <a:xfrm>
            <a:off x="312265" y="4100187"/>
            <a:ext cx="11690444" cy="2246769"/>
          </a:xfrm>
          <a:prstGeom prst="rect">
            <a:avLst/>
          </a:prstGeom>
        </p:spPr>
        <p:txBody>
          <a:bodyPr wrap="square">
            <a:spAutoFit/>
          </a:bodyPr>
          <a:lstStyle/>
          <a:p>
            <a:r>
              <a:rPr lang="de-CH" sz="2800" dirty="0"/>
              <a:t>6 Als nämlich Josua das Volk entlassen hatte, zogen die Kinder Israels jeder in sein Erbteil, um das Land in Besitz zu nehmen. </a:t>
            </a:r>
          </a:p>
          <a:p>
            <a:r>
              <a:rPr lang="de-CH" sz="2800" dirty="0"/>
              <a:t>7 Und das Volk diente dem HERRN, solange Josua lebte und solange die Ältesten da waren, die Josua überlebten, welche alle die großen Werke des HERRN gesehen hatten, die er an Israel getan hatte. </a:t>
            </a:r>
            <a:r>
              <a:rPr lang="de-CH" sz="2800" dirty="0" smtClean="0"/>
              <a:t>	</a:t>
            </a:r>
            <a:r>
              <a:rPr lang="de-CH" sz="2800" dirty="0" err="1" smtClean="0"/>
              <a:t>Ri</a:t>
            </a:r>
            <a:r>
              <a:rPr lang="de-CH" sz="2800" dirty="0" smtClean="0"/>
              <a:t> 2,6</a:t>
            </a:r>
            <a:endParaRPr lang="de-CH" sz="2800" dirty="0"/>
          </a:p>
        </p:txBody>
      </p:sp>
    </p:spTree>
    <p:extLst>
      <p:ext uri="{BB962C8B-B14F-4D97-AF65-F5344CB8AC3E}">
        <p14:creationId xmlns:p14="http://schemas.microsoft.com/office/powerpoint/2010/main" val="3437187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607412" y="595518"/>
            <a:ext cx="11100150" cy="1815882"/>
          </a:xfrm>
          <a:prstGeom prst="rect">
            <a:avLst/>
          </a:prstGeom>
        </p:spPr>
        <p:txBody>
          <a:bodyPr wrap="square">
            <a:spAutoFit/>
          </a:bodyPr>
          <a:lstStyle/>
          <a:p>
            <a:r>
              <a:rPr lang="de-CH" sz="2800" dirty="0" smtClean="0"/>
              <a:t>30</a:t>
            </a:r>
            <a:r>
              <a:rPr lang="de-CH" sz="2800" dirty="0"/>
              <a:t> Und die Söhne Dans richteten für sich das Bildnis auf. Und Jonathan, der Sohn </a:t>
            </a:r>
            <a:r>
              <a:rPr lang="de-CH" sz="2800" dirty="0" err="1"/>
              <a:t>Gersons</a:t>
            </a:r>
            <a:r>
              <a:rPr lang="de-CH" sz="2800" dirty="0"/>
              <a:t>, des Sohnes Moses, und seine Söhne waren Priester des Stammes Dan bis zu der Zeit, als das Land in die Gefangenschaft geführt wurde</a:t>
            </a:r>
            <a:r>
              <a:rPr lang="de-CH" sz="2800" dirty="0" smtClean="0"/>
              <a:t>.	</a:t>
            </a:r>
            <a:r>
              <a:rPr lang="de-CH" sz="2800" dirty="0" err="1"/>
              <a:t>Ri</a:t>
            </a:r>
            <a:r>
              <a:rPr lang="de-CH" sz="2800" dirty="0"/>
              <a:t> </a:t>
            </a:r>
            <a:r>
              <a:rPr lang="de-CH" sz="2800" dirty="0" smtClean="0"/>
              <a:t>18,30</a:t>
            </a:r>
            <a:endParaRPr lang="de-CH" sz="2800" dirty="0"/>
          </a:p>
        </p:txBody>
      </p:sp>
      <p:sp>
        <p:nvSpPr>
          <p:cNvPr id="5" name="Rechteck 4"/>
          <p:cNvSpPr/>
          <p:nvPr/>
        </p:nvSpPr>
        <p:spPr>
          <a:xfrm>
            <a:off x="501556" y="3361633"/>
            <a:ext cx="11690444" cy="1815882"/>
          </a:xfrm>
          <a:prstGeom prst="rect">
            <a:avLst/>
          </a:prstGeom>
        </p:spPr>
        <p:txBody>
          <a:bodyPr wrap="square">
            <a:spAutoFit/>
          </a:bodyPr>
          <a:lstStyle/>
          <a:p>
            <a:r>
              <a:rPr lang="de-CH" sz="2800" dirty="0" smtClean="0"/>
              <a:t>28</a:t>
            </a:r>
            <a:r>
              <a:rPr lang="de-CH" sz="2800" dirty="0"/>
              <a:t> Und </a:t>
            </a:r>
            <a:r>
              <a:rPr lang="de-CH" sz="2800" dirty="0" err="1"/>
              <a:t>Pinehas</a:t>
            </a:r>
            <a:r>
              <a:rPr lang="de-CH" sz="2800" dirty="0"/>
              <a:t>, der Sohn </a:t>
            </a:r>
            <a:r>
              <a:rPr lang="de-CH" sz="2800" dirty="0" err="1"/>
              <a:t>Eleasars</a:t>
            </a:r>
            <a:r>
              <a:rPr lang="de-CH" sz="2800" dirty="0"/>
              <a:t>, des Sohnes Aarons, stand vor Ihm zu jener Zeit. Und sie fragten: Sollen wir nochmals ausziehen, um mit unseren Brüdern, den Söhnen Benjamins, zu kämpfen, oder sollen wir es lassen? Der HERR sprach: Zieht hinauf, denn morgen will ich sie in eure Hand geben</a:t>
            </a:r>
            <a:r>
              <a:rPr lang="de-CH" sz="2800" dirty="0" smtClean="0"/>
              <a:t>!	</a:t>
            </a:r>
            <a:r>
              <a:rPr lang="de-CH" sz="2800" dirty="0" err="1" smtClean="0"/>
              <a:t>Ri</a:t>
            </a:r>
            <a:r>
              <a:rPr lang="de-CH" sz="2800" dirty="0" smtClean="0"/>
              <a:t> 20,18</a:t>
            </a:r>
            <a:endParaRPr lang="de-CH" sz="2800" dirty="0"/>
          </a:p>
        </p:txBody>
      </p:sp>
    </p:spTree>
    <p:extLst>
      <p:ext uri="{BB962C8B-B14F-4D97-AF65-F5344CB8AC3E}">
        <p14:creationId xmlns:p14="http://schemas.microsoft.com/office/powerpoint/2010/main" val="1641292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1517494" y="603255"/>
            <a:ext cx="2753895" cy="584775"/>
          </a:xfrm>
          <a:prstGeom prst="rect">
            <a:avLst/>
          </a:prstGeom>
          <a:noFill/>
        </p:spPr>
        <p:txBody>
          <a:bodyPr wrap="none" rtlCol="0">
            <a:spAutoFit/>
          </a:bodyPr>
          <a:lstStyle/>
          <a:p>
            <a:r>
              <a:rPr lang="de-CH" sz="3200" dirty="0" smtClean="0">
                <a:cs typeface="Arial" panose="020B0604020202020204" pitchFamily="34" charset="0"/>
              </a:rPr>
              <a:t>Ein paar Zahlen</a:t>
            </a:r>
            <a:endParaRPr lang="de-CH" sz="3200" dirty="0">
              <a:cs typeface="Arial" panose="020B0604020202020204" pitchFamily="34" charset="0"/>
            </a:endParaRPr>
          </a:p>
        </p:txBody>
      </p:sp>
      <p:sp>
        <p:nvSpPr>
          <p:cNvPr id="2" name="Textfeld 1"/>
          <p:cNvSpPr txBox="1"/>
          <p:nvPr/>
        </p:nvSpPr>
        <p:spPr>
          <a:xfrm>
            <a:off x="582790" y="1750742"/>
            <a:ext cx="10776871" cy="3970318"/>
          </a:xfrm>
          <a:prstGeom prst="rect">
            <a:avLst/>
          </a:prstGeom>
          <a:noFill/>
        </p:spPr>
        <p:txBody>
          <a:bodyPr wrap="square" rtlCol="0">
            <a:spAutoFit/>
          </a:bodyPr>
          <a:lstStyle/>
          <a:p>
            <a:pPr lvl="0"/>
            <a:r>
              <a:rPr lang="de-CH" sz="2800" dirty="0"/>
              <a:t>Auszug aus Ägypten					</a:t>
            </a:r>
            <a:r>
              <a:rPr lang="de-CH" sz="2800" dirty="0" smtClean="0"/>
              <a:t>1606              </a:t>
            </a:r>
            <a:r>
              <a:rPr lang="de-CH" sz="2800" dirty="0"/>
              <a:t>v. Chr. </a:t>
            </a:r>
          </a:p>
          <a:p>
            <a:pPr lvl="0"/>
            <a:r>
              <a:rPr lang="de-CH" sz="2800" dirty="0"/>
              <a:t>40 Jahre Wanderung in der Wüste; Moses Tod 	</a:t>
            </a:r>
            <a:r>
              <a:rPr lang="de-CH" sz="2800" dirty="0" smtClean="0"/>
              <a:t>1606 </a:t>
            </a:r>
            <a:r>
              <a:rPr lang="de-CH" sz="2800" dirty="0"/>
              <a:t>– 1566</a:t>
            </a:r>
          </a:p>
          <a:p>
            <a:pPr lvl="0"/>
            <a:r>
              <a:rPr lang="de-CH" sz="2800" dirty="0"/>
              <a:t>Einzug in Kanaan 						</a:t>
            </a:r>
            <a:r>
              <a:rPr lang="de-CH" sz="2800" dirty="0" smtClean="0"/>
              <a:t>1566</a:t>
            </a:r>
            <a:endParaRPr lang="de-CH" sz="2800" dirty="0"/>
          </a:p>
          <a:p>
            <a:pPr lvl="0"/>
            <a:r>
              <a:rPr lang="de-CH" sz="2800" dirty="0"/>
              <a:t>6 Jahre Landeroberung unter Josua 			</a:t>
            </a:r>
            <a:r>
              <a:rPr lang="de-CH" sz="2800" dirty="0" smtClean="0"/>
              <a:t>1566 </a:t>
            </a:r>
            <a:r>
              <a:rPr lang="de-CH" sz="2800" dirty="0"/>
              <a:t>– 1560</a:t>
            </a:r>
          </a:p>
          <a:p>
            <a:pPr lvl="0"/>
            <a:r>
              <a:rPr lang="de-CH" sz="2800" dirty="0"/>
              <a:t>14 bis zum ersten Richter </a:t>
            </a:r>
            <a:r>
              <a:rPr lang="de-CH" sz="2800" dirty="0" err="1"/>
              <a:t>Otniel</a:t>
            </a:r>
            <a:r>
              <a:rPr lang="de-CH" sz="2800" dirty="0"/>
              <a:t>			</a:t>
            </a:r>
            <a:r>
              <a:rPr lang="de-CH" sz="2800" dirty="0" smtClean="0"/>
              <a:t>1560 </a:t>
            </a:r>
            <a:r>
              <a:rPr lang="de-CH" sz="2800" dirty="0"/>
              <a:t>– 1546 </a:t>
            </a:r>
          </a:p>
          <a:p>
            <a:pPr lvl="0"/>
            <a:r>
              <a:rPr lang="de-CH" sz="2800" dirty="0"/>
              <a:t>Richterzeit 450 Jahre (</a:t>
            </a:r>
            <a:r>
              <a:rPr lang="de-CH" sz="2800" dirty="0" err="1"/>
              <a:t>Apg</a:t>
            </a:r>
            <a:r>
              <a:rPr lang="de-CH" sz="2800" dirty="0"/>
              <a:t> 13,20)			</a:t>
            </a:r>
            <a:r>
              <a:rPr lang="de-CH" sz="2800" dirty="0" smtClean="0"/>
              <a:t>1546 </a:t>
            </a:r>
            <a:r>
              <a:rPr lang="de-CH" sz="2800" dirty="0"/>
              <a:t>– 1096 </a:t>
            </a:r>
          </a:p>
          <a:p>
            <a:pPr lvl="0"/>
            <a:r>
              <a:rPr lang="de-CH" sz="2800" dirty="0"/>
              <a:t>Saul 40 Jahre						</a:t>
            </a:r>
            <a:r>
              <a:rPr lang="de-CH" sz="2800" dirty="0" smtClean="0"/>
              <a:t>1096 </a:t>
            </a:r>
            <a:r>
              <a:rPr lang="de-CH" sz="2800" dirty="0"/>
              <a:t>– 1056 </a:t>
            </a:r>
          </a:p>
          <a:p>
            <a:pPr lvl="0"/>
            <a:r>
              <a:rPr lang="de-CH" sz="2800" dirty="0"/>
              <a:t>David 40 Jahre						</a:t>
            </a:r>
            <a:r>
              <a:rPr lang="de-CH" sz="2800" dirty="0" smtClean="0"/>
              <a:t>1056 </a:t>
            </a:r>
            <a:r>
              <a:rPr lang="de-CH" sz="2800" dirty="0"/>
              <a:t>– 1016 </a:t>
            </a:r>
          </a:p>
          <a:p>
            <a:pPr lvl="0"/>
            <a:r>
              <a:rPr lang="de-CH" sz="2800" dirty="0"/>
              <a:t>Salomon bis zum Tempelbau 4 Jahre			</a:t>
            </a:r>
            <a:r>
              <a:rPr lang="de-CH" sz="2800" dirty="0" smtClean="0"/>
              <a:t>1016 </a:t>
            </a:r>
            <a:r>
              <a:rPr lang="de-CH" sz="2800" dirty="0"/>
              <a:t>– 1012 </a:t>
            </a:r>
          </a:p>
        </p:txBody>
      </p:sp>
    </p:spTree>
    <p:extLst>
      <p:ext uri="{BB962C8B-B14F-4D97-AF65-F5344CB8AC3E}">
        <p14:creationId xmlns:p14="http://schemas.microsoft.com/office/powerpoint/2010/main" val="385157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53129" y="1100111"/>
            <a:ext cx="10776871" cy="1384995"/>
          </a:xfrm>
          <a:prstGeom prst="rect">
            <a:avLst/>
          </a:prstGeom>
          <a:noFill/>
        </p:spPr>
        <p:txBody>
          <a:bodyPr wrap="square" rtlCol="0">
            <a:spAutoFit/>
          </a:bodyPr>
          <a:lstStyle/>
          <a:p>
            <a:r>
              <a:rPr lang="de-CH" sz="2800" dirty="0"/>
              <a:t>Es besteht ein siebenfacher Refrain im Buch der Richter, welche auch die Hauptgeschichten der Richter einführt. </a:t>
            </a:r>
            <a:endParaRPr lang="de-CH" sz="2800" dirty="0" smtClean="0"/>
          </a:p>
          <a:p>
            <a:r>
              <a:rPr lang="de-CH" sz="2800" dirty="0" smtClean="0"/>
              <a:t>(</a:t>
            </a:r>
            <a:r>
              <a:rPr lang="de-CH" sz="2800" dirty="0"/>
              <a:t>3,7; 3,12; 4,1; 6,1; 8,33; 10,6; 13,1)</a:t>
            </a:r>
          </a:p>
        </p:txBody>
      </p:sp>
      <p:sp>
        <p:nvSpPr>
          <p:cNvPr id="4" name="Rechteck 3"/>
          <p:cNvSpPr/>
          <p:nvPr/>
        </p:nvSpPr>
        <p:spPr>
          <a:xfrm>
            <a:off x="653129" y="3577606"/>
            <a:ext cx="10935133" cy="1475404"/>
          </a:xfrm>
          <a:prstGeom prst="rect">
            <a:avLst/>
          </a:prstGeom>
        </p:spPr>
        <p:txBody>
          <a:bodyPr wrap="square">
            <a:spAutoFit/>
          </a:bodyPr>
          <a:lstStyle/>
          <a:p>
            <a:pPr>
              <a:lnSpc>
                <a:spcPct val="107000"/>
              </a:lnSpc>
              <a:spcAft>
                <a:spcPts val="200"/>
              </a:spcAft>
            </a:pPr>
            <a:r>
              <a:rPr lang="de-CH" sz="2800" dirty="0"/>
              <a:t>7 Und die Kinder Israels taten, was böse war in den Augen des HERRN, und sie vergaßen den HERRN, ihren Gott, und dienten den </a:t>
            </a:r>
            <a:r>
              <a:rPr lang="de-CH" sz="2800" dirty="0" err="1"/>
              <a:t>Baalen</a:t>
            </a:r>
            <a:r>
              <a:rPr lang="de-CH" sz="2800" dirty="0"/>
              <a:t> und </a:t>
            </a:r>
            <a:r>
              <a:rPr lang="de-CH" sz="2800" dirty="0" err="1" smtClean="0"/>
              <a:t>Ascheren</a:t>
            </a:r>
            <a:r>
              <a:rPr lang="de-CH" sz="2800" dirty="0" smtClean="0"/>
              <a:t>.	</a:t>
            </a:r>
            <a:r>
              <a:rPr lang="de-CH" sz="2800" spc="75" dirty="0" err="1" smtClean="0">
                <a:ea typeface="Times New Roman" panose="02020603050405020304" pitchFamily="18" charset="0"/>
                <a:cs typeface="Times New Roman" panose="02020603050405020304" pitchFamily="18" charset="0"/>
              </a:rPr>
              <a:t>Ri</a:t>
            </a:r>
            <a:r>
              <a:rPr lang="de-CH" sz="2800" spc="75" dirty="0" smtClean="0">
                <a:ea typeface="Times New Roman" panose="02020603050405020304" pitchFamily="18" charset="0"/>
                <a:cs typeface="Times New Roman" panose="02020603050405020304" pitchFamily="18" charset="0"/>
              </a:rPr>
              <a:t> 3,7</a:t>
            </a:r>
            <a:endParaRPr lang="de-CH" sz="2800" spc="75"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085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22381" y="719629"/>
            <a:ext cx="11617570" cy="5262979"/>
          </a:xfrm>
          <a:prstGeom prst="rect">
            <a:avLst/>
          </a:prstGeom>
        </p:spPr>
        <p:txBody>
          <a:bodyPr wrap="square">
            <a:spAutoFit/>
          </a:bodyPr>
          <a:lstStyle/>
          <a:p>
            <a:pPr marL="457200" lvl="0" indent="-457200">
              <a:spcAft>
                <a:spcPts val="0"/>
              </a:spcAft>
              <a:buFont typeface="Arial" panose="020B0604020202020204" pitchFamily="34" charset="0"/>
              <a:buChar char="•"/>
            </a:pPr>
            <a:r>
              <a:rPr lang="de-CH" sz="2400" b="1" dirty="0">
                <a:latin typeface="Calibri" panose="020F0502020204030204" pitchFamily="34" charset="0"/>
                <a:ea typeface="Calibri" panose="020F0502020204030204" pitchFamily="34" charset="0"/>
                <a:cs typeface="Times New Roman" panose="02020603050405020304" pitchFamily="18" charset="0"/>
              </a:rPr>
              <a:t>A)</a:t>
            </a:r>
            <a:r>
              <a:rPr lang="de-CH" sz="2400" dirty="0">
                <a:latin typeface="Calibri" panose="020F0502020204030204" pitchFamily="34" charset="0"/>
                <a:ea typeface="Calibri" panose="020F0502020204030204" pitchFamily="34" charset="0"/>
                <a:cs typeface="Times New Roman" panose="02020603050405020304" pitchFamily="18" charset="0"/>
              </a:rPr>
              <a:t> </a:t>
            </a:r>
            <a:r>
              <a:rPr lang="de-CH" sz="2400" b="1" dirty="0" err="1">
                <a:latin typeface="Calibri" panose="020F0502020204030204" pitchFamily="34" charset="0"/>
                <a:ea typeface="Calibri" panose="020F0502020204030204" pitchFamily="34" charset="0"/>
                <a:cs typeface="Times New Roman" panose="02020603050405020304" pitchFamily="18" charset="0"/>
              </a:rPr>
              <a:t>Othniel</a:t>
            </a:r>
            <a:r>
              <a:rPr lang="de-CH" sz="2400" dirty="0">
                <a:latin typeface="Calibri" panose="020F0502020204030204" pitchFamily="34" charset="0"/>
                <a:ea typeface="Calibri" panose="020F0502020204030204" pitchFamily="34" charset="0"/>
                <a:cs typeface="Times New Roman" panose="02020603050405020304" pitchFamily="18" charset="0"/>
              </a:rPr>
              <a:t> (3,5-11): Das Volk versagt auf dem Gebiet der </a:t>
            </a:r>
            <a:r>
              <a:rPr lang="de-CH" sz="2400" b="1" dirty="0">
                <a:latin typeface="Calibri" panose="020F0502020204030204" pitchFamily="34" charset="0"/>
                <a:ea typeface="Calibri" panose="020F0502020204030204" pitchFamily="34" charset="0"/>
                <a:cs typeface="Times New Roman" panose="02020603050405020304" pitchFamily="18" charset="0"/>
              </a:rPr>
              <a:t>Liebe und Ehe</a:t>
            </a:r>
            <a:r>
              <a:rPr lang="de-CH" sz="2400" dirty="0">
                <a:latin typeface="Calibri" panose="020F0502020204030204" pitchFamily="34" charset="0"/>
                <a:ea typeface="Calibri" panose="020F0502020204030204" pitchFamily="34" charset="0"/>
                <a:cs typeface="Times New Roman" panose="02020603050405020304" pitchFamily="18" charset="0"/>
              </a:rPr>
              <a:t> (3,6-7). Der Richter </a:t>
            </a:r>
            <a:r>
              <a:rPr lang="de-CH" sz="2400" dirty="0" err="1">
                <a:latin typeface="Calibri" panose="020F0502020204030204" pitchFamily="34" charset="0"/>
                <a:ea typeface="Calibri" panose="020F0502020204030204" pitchFamily="34" charset="0"/>
                <a:cs typeface="Times New Roman" panose="02020603050405020304" pitchFamily="18" charset="0"/>
              </a:rPr>
              <a:t>Othniel</a:t>
            </a:r>
            <a:r>
              <a:rPr lang="de-CH" sz="2400" dirty="0">
                <a:latin typeface="Calibri" panose="020F0502020204030204" pitchFamily="34" charset="0"/>
                <a:ea typeface="Calibri" panose="020F0502020204030204" pitchFamily="34" charset="0"/>
                <a:cs typeface="Times New Roman" panose="02020603050405020304" pitchFamily="18" charset="0"/>
              </a:rPr>
              <a:t> ist ein leuchtendes Beispiel auf dem Gebiet der Liebe und Ehe (1,12-15). </a:t>
            </a:r>
            <a:endParaRPr lang="de-CH" sz="2400" dirty="0" smtClean="0">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Courier New" panose="02070309020205020404" pitchFamily="49" charset="0"/>
              <a:buChar char="o"/>
            </a:pPr>
            <a:r>
              <a:rPr lang="de-CH" sz="2400" b="1" dirty="0">
                <a:latin typeface="Calibri" panose="020F0502020204030204" pitchFamily="34" charset="0"/>
                <a:ea typeface="Calibri" panose="020F0502020204030204" pitchFamily="34" charset="0"/>
                <a:cs typeface="Times New Roman" panose="02020603050405020304" pitchFamily="18" charset="0"/>
              </a:rPr>
              <a:t>B)</a:t>
            </a:r>
            <a:r>
              <a:rPr lang="de-CH" sz="2400" dirty="0">
                <a:latin typeface="Calibri" panose="020F0502020204030204" pitchFamily="34" charset="0"/>
                <a:ea typeface="Calibri" panose="020F0502020204030204" pitchFamily="34" charset="0"/>
                <a:cs typeface="Times New Roman" panose="02020603050405020304" pitchFamily="18" charset="0"/>
              </a:rPr>
              <a:t> </a:t>
            </a:r>
            <a:r>
              <a:rPr lang="de-CH" sz="2400" b="1" dirty="0">
                <a:latin typeface="Calibri" panose="020F0502020204030204" pitchFamily="34" charset="0"/>
                <a:ea typeface="Calibri" panose="020F0502020204030204" pitchFamily="34" charset="0"/>
                <a:cs typeface="Times New Roman" panose="02020603050405020304" pitchFamily="18" charset="0"/>
              </a:rPr>
              <a:t>Ehud</a:t>
            </a:r>
            <a:r>
              <a:rPr lang="de-CH" sz="2400" dirty="0">
                <a:latin typeface="Calibri" panose="020F0502020204030204" pitchFamily="34" charset="0"/>
                <a:ea typeface="Calibri" panose="020F0502020204030204" pitchFamily="34" charset="0"/>
                <a:cs typeface="Times New Roman" panose="02020603050405020304" pitchFamily="18" charset="0"/>
              </a:rPr>
              <a:t> (3,12-31): Ehud wendet das </a:t>
            </a:r>
            <a:r>
              <a:rPr lang="de-CH" sz="2400" b="1" dirty="0">
                <a:latin typeface="Calibri" panose="020F0502020204030204" pitchFamily="34" charset="0"/>
                <a:ea typeface="Calibri" panose="020F0502020204030204" pitchFamily="34" charset="0"/>
                <a:cs typeface="Times New Roman" panose="02020603050405020304" pitchFamily="18" charset="0"/>
              </a:rPr>
              <a:t>Wort Gottes</a:t>
            </a:r>
            <a:r>
              <a:rPr lang="de-CH" sz="2400" dirty="0">
                <a:latin typeface="Calibri" panose="020F0502020204030204" pitchFamily="34" charset="0"/>
                <a:ea typeface="Calibri" panose="020F0502020204030204" pitchFamily="34" charset="0"/>
                <a:cs typeface="Times New Roman" panose="02020603050405020304" pitchFamily="18" charset="0"/>
              </a:rPr>
              <a:t>, das zweischneidige Schwert (Heb 4,12-13), in seiner ganzen Schärfe auf den feindlichen König an (3,16.20-21). </a:t>
            </a:r>
          </a:p>
          <a:p>
            <a:pPr marL="1257300" lvl="2" indent="-342900">
              <a:buFont typeface="Wingdings" panose="05000000000000000000" pitchFamily="2" charset="2"/>
              <a:buChar char="§"/>
            </a:pPr>
            <a:r>
              <a:rPr lang="de-CH" sz="2400" b="1" dirty="0">
                <a:latin typeface="Calibri" panose="020F0502020204030204" pitchFamily="34" charset="0"/>
                <a:ea typeface="Calibri" panose="020F0502020204030204" pitchFamily="34" charset="0"/>
                <a:cs typeface="Times New Roman" panose="02020603050405020304" pitchFamily="18" charset="0"/>
              </a:rPr>
              <a:t>C)</a:t>
            </a:r>
            <a:r>
              <a:rPr lang="de-CH" sz="2400" dirty="0">
                <a:latin typeface="Calibri" panose="020F0502020204030204" pitchFamily="34" charset="0"/>
                <a:ea typeface="Calibri" panose="020F0502020204030204" pitchFamily="34" charset="0"/>
                <a:cs typeface="Times New Roman" panose="02020603050405020304" pitchFamily="18" charset="0"/>
              </a:rPr>
              <a:t> </a:t>
            </a:r>
            <a:r>
              <a:rPr lang="de-CH" sz="2400" b="1" dirty="0">
                <a:latin typeface="Calibri" panose="020F0502020204030204" pitchFamily="34" charset="0"/>
                <a:ea typeface="Calibri" panose="020F0502020204030204" pitchFamily="34" charset="0"/>
                <a:cs typeface="Times New Roman" panose="02020603050405020304" pitchFamily="18" charset="0"/>
              </a:rPr>
              <a:t>Debora</a:t>
            </a:r>
            <a:r>
              <a:rPr lang="de-CH" sz="2400" dirty="0">
                <a:latin typeface="Calibri" panose="020F0502020204030204" pitchFamily="34" charset="0"/>
                <a:ea typeface="Calibri" panose="020F0502020204030204" pitchFamily="34" charset="0"/>
                <a:cs typeface="Times New Roman" panose="02020603050405020304" pitchFamily="18" charset="0"/>
              </a:rPr>
              <a:t> und </a:t>
            </a:r>
            <a:r>
              <a:rPr lang="de-CH" sz="2400" b="1" dirty="0">
                <a:latin typeface="Calibri" panose="020F0502020204030204" pitchFamily="34" charset="0"/>
                <a:ea typeface="Calibri" panose="020F0502020204030204" pitchFamily="34" charset="0"/>
                <a:cs typeface="Times New Roman" panose="02020603050405020304" pitchFamily="18" charset="0"/>
              </a:rPr>
              <a:t>Barak</a:t>
            </a:r>
            <a:r>
              <a:rPr lang="de-CH" sz="2400" dirty="0">
                <a:latin typeface="Calibri" panose="020F0502020204030204" pitchFamily="34" charset="0"/>
                <a:ea typeface="Calibri" panose="020F0502020204030204" pitchFamily="34" charset="0"/>
                <a:cs typeface="Times New Roman" panose="02020603050405020304" pitchFamily="18" charset="0"/>
              </a:rPr>
              <a:t> (4,1 - 5,31): Höhepunkt: </a:t>
            </a:r>
            <a:r>
              <a:rPr lang="de-CH" sz="2400" b="1" dirty="0">
                <a:latin typeface="Calibri" panose="020F0502020204030204" pitchFamily="34" charset="0"/>
                <a:ea typeface="Calibri" panose="020F0502020204030204" pitchFamily="34" charset="0"/>
                <a:cs typeface="Times New Roman" panose="02020603050405020304" pitchFamily="18" charset="0"/>
              </a:rPr>
              <a:t>Eine Frau rettet Israel</a:t>
            </a:r>
            <a:r>
              <a:rPr lang="de-CH" sz="2400" dirty="0">
                <a:latin typeface="Calibri" panose="020F0502020204030204" pitchFamily="34" charset="0"/>
                <a:ea typeface="Calibri" panose="020F0502020204030204" pitchFamily="34" charset="0"/>
                <a:cs typeface="Times New Roman" panose="02020603050405020304" pitchFamily="18" charset="0"/>
              </a:rPr>
              <a:t>, indem sie den Schädel des Feindes zerschlägt (4,21; 5,26-27). </a:t>
            </a:r>
          </a:p>
          <a:p>
            <a:pPr marL="1714500" lvl="3" indent="-342900">
              <a:buFont typeface="Wingdings" panose="05000000000000000000" pitchFamily="2" charset="2"/>
              <a:buChar char="Ø"/>
            </a:pPr>
            <a:r>
              <a:rPr lang="de-CH" sz="2400" b="1" dirty="0">
                <a:latin typeface="Calibri" panose="020F0502020204030204" pitchFamily="34" charset="0"/>
                <a:ea typeface="Calibri" panose="020F0502020204030204" pitchFamily="34" charset="0"/>
                <a:cs typeface="Times New Roman" panose="02020603050405020304" pitchFamily="18" charset="0"/>
              </a:rPr>
              <a:t>D)</a:t>
            </a:r>
            <a:r>
              <a:rPr lang="de-CH" sz="2400" dirty="0">
                <a:latin typeface="Calibri" panose="020F0502020204030204" pitchFamily="34" charset="0"/>
                <a:ea typeface="Calibri" panose="020F0502020204030204" pitchFamily="34" charset="0"/>
                <a:cs typeface="Times New Roman" panose="02020603050405020304" pitchFamily="18" charset="0"/>
              </a:rPr>
              <a:t> </a:t>
            </a:r>
            <a:r>
              <a:rPr lang="de-CH" sz="2400" b="1" dirty="0">
                <a:latin typeface="Calibri" panose="020F0502020204030204" pitchFamily="34" charset="0"/>
                <a:ea typeface="Calibri" panose="020F0502020204030204" pitchFamily="34" charset="0"/>
                <a:cs typeface="Times New Roman" panose="02020603050405020304" pitchFamily="18" charset="0"/>
              </a:rPr>
              <a:t>Gideon</a:t>
            </a:r>
            <a:r>
              <a:rPr lang="de-CH" sz="2400" dirty="0">
                <a:latin typeface="Calibri" panose="020F0502020204030204" pitchFamily="34" charset="0"/>
                <a:ea typeface="Calibri" panose="020F0502020204030204" pitchFamily="34" charset="0"/>
                <a:cs typeface="Times New Roman" panose="02020603050405020304" pitchFamily="18" charset="0"/>
              </a:rPr>
              <a:t> (6,1 - 8,32): Gideon führt das Volk aus dem </a:t>
            </a:r>
            <a:r>
              <a:rPr lang="de-CH" sz="2400" b="1" dirty="0">
                <a:latin typeface="Calibri" panose="020F0502020204030204" pitchFamily="34" charset="0"/>
                <a:ea typeface="Calibri" panose="020F0502020204030204" pitchFamily="34" charset="0"/>
                <a:cs typeface="Times New Roman" panose="02020603050405020304" pitchFamily="18" charset="0"/>
              </a:rPr>
              <a:t>Götzendienst </a:t>
            </a:r>
            <a:r>
              <a:rPr lang="de-CH" sz="2400" dirty="0">
                <a:latin typeface="Calibri" panose="020F0502020204030204" pitchFamily="34" charset="0"/>
                <a:ea typeface="Calibri" panose="020F0502020204030204" pitchFamily="34" charset="0"/>
                <a:cs typeface="Times New Roman" panose="02020603050405020304" pitchFamily="18" charset="0"/>
              </a:rPr>
              <a:t>heraus. </a:t>
            </a:r>
          </a:p>
          <a:p>
            <a:pPr marL="1714500" lvl="3" indent="-342900">
              <a:buFont typeface="Wingdings" panose="05000000000000000000" pitchFamily="2" charset="2"/>
              <a:buChar char="Ø"/>
            </a:pPr>
            <a:r>
              <a:rPr lang="de-CH" sz="2400" b="1" dirty="0">
                <a:latin typeface="Calibri" panose="020F0502020204030204" pitchFamily="34" charset="0"/>
                <a:ea typeface="Calibri" panose="020F0502020204030204" pitchFamily="34" charset="0"/>
                <a:cs typeface="Times New Roman" panose="02020603050405020304" pitchFamily="18" charset="0"/>
              </a:rPr>
              <a:t>D’)</a:t>
            </a:r>
            <a:r>
              <a:rPr lang="de-CH" sz="2400" dirty="0">
                <a:latin typeface="Calibri" panose="020F0502020204030204" pitchFamily="34" charset="0"/>
                <a:ea typeface="Calibri" panose="020F0502020204030204" pitchFamily="34" charset="0"/>
                <a:cs typeface="Times New Roman" panose="02020603050405020304" pitchFamily="18" charset="0"/>
              </a:rPr>
              <a:t> </a:t>
            </a:r>
            <a:r>
              <a:rPr lang="de-CH" sz="2400" b="1" dirty="0">
                <a:latin typeface="Calibri" panose="020F0502020204030204" pitchFamily="34" charset="0"/>
                <a:ea typeface="Calibri" panose="020F0502020204030204" pitchFamily="34" charset="0"/>
                <a:cs typeface="Times New Roman" panose="02020603050405020304" pitchFamily="18" charset="0"/>
              </a:rPr>
              <a:t>Gideon</a:t>
            </a:r>
            <a:r>
              <a:rPr lang="de-CH" sz="2400" dirty="0">
                <a:latin typeface="Calibri" panose="020F0502020204030204" pitchFamily="34" charset="0"/>
                <a:ea typeface="Calibri" panose="020F0502020204030204" pitchFamily="34" charset="0"/>
                <a:cs typeface="Times New Roman" panose="02020603050405020304" pitchFamily="18" charset="0"/>
              </a:rPr>
              <a:t> (6,1 - 8,32): Gideon führt das Volk in den </a:t>
            </a:r>
            <a:r>
              <a:rPr lang="de-CH" sz="2400" b="1" dirty="0">
                <a:latin typeface="Calibri" panose="020F0502020204030204" pitchFamily="34" charset="0"/>
                <a:ea typeface="Calibri" panose="020F0502020204030204" pitchFamily="34" charset="0"/>
                <a:cs typeface="Times New Roman" panose="02020603050405020304" pitchFamily="18" charset="0"/>
              </a:rPr>
              <a:t>Götzendienst</a:t>
            </a:r>
            <a:r>
              <a:rPr lang="de-CH" sz="2400" dirty="0">
                <a:latin typeface="Calibri" panose="020F0502020204030204" pitchFamily="34" charset="0"/>
                <a:ea typeface="Calibri" panose="020F0502020204030204" pitchFamily="34" charset="0"/>
                <a:cs typeface="Times New Roman" panose="02020603050405020304" pitchFamily="18" charset="0"/>
              </a:rPr>
              <a:t> hinein. </a:t>
            </a:r>
          </a:p>
          <a:p>
            <a:pPr marL="1257300" lvl="2" indent="-342900">
              <a:buFont typeface="Wingdings" panose="05000000000000000000" pitchFamily="2" charset="2"/>
              <a:buChar char="§"/>
            </a:pPr>
            <a:r>
              <a:rPr lang="de-CH" sz="2400" b="1" dirty="0">
                <a:latin typeface="Calibri" panose="020F0502020204030204" pitchFamily="34" charset="0"/>
                <a:ea typeface="Calibri" panose="020F0502020204030204" pitchFamily="34" charset="0"/>
                <a:cs typeface="Times New Roman" panose="02020603050405020304" pitchFamily="18" charset="0"/>
              </a:rPr>
              <a:t>C’)</a:t>
            </a:r>
            <a:r>
              <a:rPr lang="de-CH" sz="2400" dirty="0">
                <a:latin typeface="Calibri" panose="020F0502020204030204" pitchFamily="34" charset="0"/>
                <a:ea typeface="Calibri" panose="020F0502020204030204" pitchFamily="34" charset="0"/>
                <a:cs typeface="Times New Roman" panose="02020603050405020304" pitchFamily="18" charset="0"/>
              </a:rPr>
              <a:t> </a:t>
            </a:r>
            <a:r>
              <a:rPr lang="de-CH" sz="2400" b="1" dirty="0" err="1">
                <a:latin typeface="Calibri" panose="020F0502020204030204" pitchFamily="34" charset="0"/>
                <a:ea typeface="Calibri" panose="020F0502020204030204" pitchFamily="34" charset="0"/>
                <a:cs typeface="Times New Roman" panose="02020603050405020304" pitchFamily="18" charset="0"/>
              </a:rPr>
              <a:t>Abimelech</a:t>
            </a:r>
            <a:r>
              <a:rPr lang="de-CH" sz="2400" dirty="0">
                <a:latin typeface="Calibri" panose="020F0502020204030204" pitchFamily="34" charset="0"/>
                <a:ea typeface="Calibri" panose="020F0502020204030204" pitchFamily="34" charset="0"/>
                <a:cs typeface="Times New Roman" panose="02020603050405020304" pitchFamily="18" charset="0"/>
              </a:rPr>
              <a:t> (8,33 - 10,5): Höhepunkt: </a:t>
            </a:r>
            <a:r>
              <a:rPr lang="de-CH" sz="2400" b="1" dirty="0">
                <a:latin typeface="Calibri" panose="020F0502020204030204" pitchFamily="34" charset="0"/>
                <a:ea typeface="Calibri" panose="020F0502020204030204" pitchFamily="34" charset="0"/>
                <a:cs typeface="Times New Roman" panose="02020603050405020304" pitchFamily="18" charset="0"/>
              </a:rPr>
              <a:t>Eine Frau rettet Israel</a:t>
            </a:r>
            <a:r>
              <a:rPr lang="de-CH" sz="2400" dirty="0">
                <a:latin typeface="Calibri" panose="020F0502020204030204" pitchFamily="34" charset="0"/>
                <a:ea typeface="Calibri" panose="020F0502020204030204" pitchFamily="34" charset="0"/>
                <a:cs typeface="Times New Roman" panose="02020603050405020304" pitchFamily="18" charset="0"/>
              </a:rPr>
              <a:t>, indem sie den Schädel des Feindes zerschlägt (9,53). Der Feind ist ein Glied des Volkes Gottes. </a:t>
            </a:r>
          </a:p>
          <a:p>
            <a:pPr marL="800100" lvl="1" indent="-342900">
              <a:buFont typeface="Courier New" panose="02070309020205020404" pitchFamily="49" charset="0"/>
              <a:buChar char="o"/>
            </a:pPr>
            <a:r>
              <a:rPr lang="de-CH" sz="2400" b="1" dirty="0">
                <a:latin typeface="Calibri" panose="020F0502020204030204" pitchFamily="34" charset="0"/>
                <a:ea typeface="Calibri" panose="020F0502020204030204" pitchFamily="34" charset="0"/>
                <a:cs typeface="Times New Roman" panose="02020603050405020304" pitchFamily="18" charset="0"/>
              </a:rPr>
              <a:t>B’)</a:t>
            </a:r>
            <a:r>
              <a:rPr lang="de-CH" sz="2400" dirty="0">
                <a:latin typeface="Calibri" panose="020F0502020204030204" pitchFamily="34" charset="0"/>
                <a:ea typeface="Calibri" panose="020F0502020204030204" pitchFamily="34" charset="0"/>
                <a:cs typeface="Times New Roman" panose="02020603050405020304" pitchFamily="18" charset="0"/>
              </a:rPr>
              <a:t> </a:t>
            </a:r>
            <a:r>
              <a:rPr lang="de-CH" sz="2400" b="1" dirty="0" err="1">
                <a:latin typeface="Calibri" panose="020F0502020204030204" pitchFamily="34" charset="0"/>
                <a:ea typeface="Calibri" panose="020F0502020204030204" pitchFamily="34" charset="0"/>
                <a:cs typeface="Times New Roman" panose="02020603050405020304" pitchFamily="18" charset="0"/>
              </a:rPr>
              <a:t>Jephtha</a:t>
            </a:r>
            <a:r>
              <a:rPr lang="de-CH" sz="2400" dirty="0">
                <a:latin typeface="Calibri" panose="020F0502020204030204" pitchFamily="34" charset="0"/>
                <a:ea typeface="Calibri" panose="020F0502020204030204" pitchFamily="34" charset="0"/>
                <a:cs typeface="Times New Roman" panose="02020603050405020304" pitchFamily="18" charset="0"/>
              </a:rPr>
              <a:t> (10,6 - 12,15): </a:t>
            </a:r>
            <a:r>
              <a:rPr lang="de-CH" sz="2400" dirty="0" err="1">
                <a:latin typeface="Calibri" panose="020F0502020204030204" pitchFamily="34" charset="0"/>
                <a:ea typeface="Calibri" panose="020F0502020204030204" pitchFamily="34" charset="0"/>
                <a:cs typeface="Times New Roman" panose="02020603050405020304" pitchFamily="18" charset="0"/>
              </a:rPr>
              <a:t>Jephtha</a:t>
            </a:r>
            <a:r>
              <a:rPr lang="de-CH" sz="2400" dirty="0">
                <a:latin typeface="Calibri" panose="020F0502020204030204" pitchFamily="34" charset="0"/>
                <a:ea typeface="Calibri" panose="020F0502020204030204" pitchFamily="34" charset="0"/>
                <a:cs typeface="Times New Roman" panose="02020603050405020304" pitchFamily="18" charset="0"/>
              </a:rPr>
              <a:t> wendet das </a:t>
            </a:r>
            <a:r>
              <a:rPr lang="de-CH" sz="2400" b="1" dirty="0">
                <a:latin typeface="Calibri" panose="020F0502020204030204" pitchFamily="34" charset="0"/>
                <a:ea typeface="Calibri" panose="020F0502020204030204" pitchFamily="34" charset="0"/>
                <a:cs typeface="Times New Roman" panose="02020603050405020304" pitchFamily="18" charset="0"/>
              </a:rPr>
              <a:t>Wort Gottes</a:t>
            </a:r>
            <a:r>
              <a:rPr lang="de-CH" sz="2400" dirty="0">
                <a:latin typeface="Calibri" panose="020F0502020204030204" pitchFamily="34" charset="0"/>
                <a:ea typeface="Calibri" panose="020F0502020204030204" pitchFamily="34" charset="0"/>
                <a:cs typeface="Times New Roman" panose="02020603050405020304" pitchFamily="18" charset="0"/>
              </a:rPr>
              <a:t> auf den feindlichen König an, aber nicht in seiner vollen Schärfe (11,12-27). </a:t>
            </a:r>
          </a:p>
          <a:p>
            <a:pPr marL="342900" indent="-342900">
              <a:buFont typeface="Arial" panose="020B0604020202020204" pitchFamily="34" charset="0"/>
              <a:buChar char="•"/>
            </a:pPr>
            <a:r>
              <a:rPr lang="de-CH" sz="2400" b="1" dirty="0">
                <a:latin typeface="Calibri" panose="020F0502020204030204" pitchFamily="34" charset="0"/>
                <a:ea typeface="Calibri" panose="020F0502020204030204" pitchFamily="34" charset="0"/>
                <a:cs typeface="Times New Roman" panose="02020603050405020304" pitchFamily="18" charset="0"/>
              </a:rPr>
              <a:t>A’)</a:t>
            </a:r>
            <a:r>
              <a:rPr lang="de-CH" sz="2400" dirty="0">
                <a:latin typeface="Calibri" panose="020F0502020204030204" pitchFamily="34" charset="0"/>
                <a:ea typeface="Calibri" panose="020F0502020204030204" pitchFamily="34" charset="0"/>
                <a:cs typeface="Times New Roman" panose="02020603050405020304" pitchFamily="18" charset="0"/>
              </a:rPr>
              <a:t> </a:t>
            </a:r>
            <a:r>
              <a:rPr lang="de-CH" sz="2400" b="1" dirty="0">
                <a:latin typeface="Calibri" panose="020F0502020204030204" pitchFamily="34" charset="0"/>
                <a:ea typeface="Calibri" panose="020F0502020204030204" pitchFamily="34" charset="0"/>
                <a:cs typeface="Times New Roman" panose="02020603050405020304" pitchFamily="18" charset="0"/>
              </a:rPr>
              <a:t>Simson</a:t>
            </a:r>
            <a:r>
              <a:rPr lang="de-CH" sz="2400" dirty="0">
                <a:latin typeface="Calibri" panose="020F0502020204030204" pitchFamily="34" charset="0"/>
                <a:ea typeface="Calibri" panose="020F0502020204030204" pitchFamily="34" charset="0"/>
                <a:cs typeface="Times New Roman" panose="02020603050405020304" pitchFamily="18" charset="0"/>
              </a:rPr>
              <a:t> (13,1 - 16,31): Der Richter Simson versagt völlig auf dem Gebiet der </a:t>
            </a:r>
            <a:r>
              <a:rPr lang="de-CH" sz="2400" b="1" dirty="0">
                <a:latin typeface="Calibri" panose="020F0502020204030204" pitchFamily="34" charset="0"/>
                <a:ea typeface="Calibri" panose="020F0502020204030204" pitchFamily="34" charset="0"/>
                <a:cs typeface="Times New Roman" panose="02020603050405020304" pitchFamily="18" charset="0"/>
              </a:rPr>
              <a:t>Liebe und Ehe</a:t>
            </a:r>
            <a:r>
              <a:rPr lang="de-CH" sz="2400" dirty="0">
                <a:latin typeface="Calibri" panose="020F0502020204030204" pitchFamily="34" charset="0"/>
                <a:ea typeface="Calibri" panose="020F0502020204030204" pitchFamily="34" charset="0"/>
                <a:cs typeface="Times New Roman" panose="02020603050405020304" pitchFamily="18" charset="0"/>
              </a:rPr>
              <a:t> (14,1ff; 16,1-3; 16,4-22</a:t>
            </a:r>
            <a:r>
              <a:rPr lang="de-CH" sz="2400" dirty="0" smtClean="0">
                <a:latin typeface="Calibri" panose="020F0502020204030204" pitchFamily="34" charset="0"/>
                <a:ea typeface="Calibri" panose="020F0502020204030204" pitchFamily="34" charset="0"/>
                <a:cs typeface="Times New Roman" panose="02020603050405020304" pitchFamily="18" charset="0"/>
              </a:rPr>
              <a:t>)</a:t>
            </a:r>
            <a:endParaRPr lang="de-CH"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7939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2219992"/>
            <a:ext cx="4544606" cy="523220"/>
          </a:xfrm>
          <a:prstGeom prst="rect">
            <a:avLst/>
          </a:prstGeom>
        </p:spPr>
        <p:txBody>
          <a:bodyPr wrap="square">
            <a:spAutoFit/>
          </a:bodyPr>
          <a:lstStyle/>
          <a:p>
            <a:r>
              <a:rPr lang="de-CH" sz="2800" dirty="0"/>
              <a:t>Gottes Zorn über die Sünde </a:t>
            </a:r>
          </a:p>
        </p:txBody>
      </p:sp>
      <p:sp>
        <p:nvSpPr>
          <p:cNvPr id="4" name="Textfeld 3"/>
          <p:cNvSpPr txBox="1"/>
          <p:nvPr/>
        </p:nvSpPr>
        <p:spPr>
          <a:xfrm>
            <a:off x="1687479" y="1160106"/>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0" y="3218323"/>
            <a:ext cx="11513975" cy="2246769"/>
          </a:xfrm>
          <a:prstGeom prst="rect">
            <a:avLst/>
          </a:prstGeom>
        </p:spPr>
        <p:txBody>
          <a:bodyPr wrap="square">
            <a:spAutoFit/>
          </a:bodyPr>
          <a:lstStyle/>
          <a:p>
            <a:r>
              <a:rPr lang="de-CH" sz="2800" dirty="0" smtClean="0"/>
              <a:t>10</a:t>
            </a:r>
            <a:r>
              <a:rPr lang="de-CH" sz="2800" dirty="0"/>
              <a:t> Und als auch jene ganze Generation zu ihren Vätern versammelt war, kam eine andere Generation nach ihnen auf, die den HERRN nicht kannte, noch die Werke, die er an Israel getan hatte. </a:t>
            </a:r>
          </a:p>
          <a:p>
            <a:r>
              <a:rPr lang="de-CH" sz="2800" dirty="0"/>
              <a:t>11 Da taten die Kinder Israels, was böse war in den Augen des HERRN, und sie dienten den </a:t>
            </a:r>
            <a:r>
              <a:rPr lang="de-CH" sz="2800" dirty="0" err="1"/>
              <a:t>Baalen</a:t>
            </a:r>
            <a:r>
              <a:rPr lang="de-CH" sz="2800" dirty="0"/>
              <a:t>; </a:t>
            </a:r>
            <a:r>
              <a:rPr lang="de-CH" sz="2800" dirty="0" smtClean="0"/>
              <a:t>	</a:t>
            </a:r>
            <a:r>
              <a:rPr lang="de-CH" sz="2800" dirty="0" err="1"/>
              <a:t>Ri</a:t>
            </a:r>
            <a:r>
              <a:rPr lang="de-CH" sz="2800" dirty="0"/>
              <a:t> </a:t>
            </a:r>
            <a:r>
              <a:rPr lang="de-CH" sz="2800" dirty="0" smtClean="0"/>
              <a:t>2,10-11</a:t>
            </a:r>
            <a:endParaRPr lang="de-CH" sz="2800" dirty="0"/>
          </a:p>
        </p:txBody>
      </p:sp>
    </p:spTree>
    <p:extLst>
      <p:ext uri="{BB962C8B-B14F-4D97-AF65-F5344CB8AC3E}">
        <p14:creationId xmlns:p14="http://schemas.microsoft.com/office/powerpoint/2010/main" val="726464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2219992"/>
            <a:ext cx="5646396" cy="523220"/>
          </a:xfrm>
          <a:prstGeom prst="rect">
            <a:avLst/>
          </a:prstGeom>
        </p:spPr>
        <p:txBody>
          <a:bodyPr wrap="square">
            <a:spAutoFit/>
          </a:bodyPr>
          <a:lstStyle/>
          <a:p>
            <a:r>
              <a:rPr lang="de-CH" sz="2800" dirty="0" smtClean="0"/>
              <a:t>Die abwärtstreibende Kraft der Sünde</a:t>
            </a:r>
            <a:endParaRPr lang="de-CH" sz="2800" dirty="0"/>
          </a:p>
        </p:txBody>
      </p:sp>
      <p:sp>
        <p:nvSpPr>
          <p:cNvPr id="4" name="Textfeld 3"/>
          <p:cNvSpPr txBox="1"/>
          <p:nvPr/>
        </p:nvSpPr>
        <p:spPr>
          <a:xfrm>
            <a:off x="1687479" y="1160106"/>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0" y="3092821"/>
            <a:ext cx="11513975" cy="1815882"/>
          </a:xfrm>
          <a:prstGeom prst="rect">
            <a:avLst/>
          </a:prstGeom>
        </p:spPr>
        <p:txBody>
          <a:bodyPr wrap="square">
            <a:spAutoFit/>
          </a:bodyPr>
          <a:lstStyle/>
          <a:p>
            <a:r>
              <a:rPr lang="de-CH" sz="2800" dirty="0" smtClean="0"/>
              <a:t>19</a:t>
            </a:r>
            <a:r>
              <a:rPr lang="de-CH" sz="2800" dirty="0"/>
              <a:t> Wenn aber der Richter starb, so handelten sie wiederum verderblich, </a:t>
            </a:r>
            <a:r>
              <a:rPr lang="de-CH" sz="2800" u="sng" dirty="0"/>
              <a:t>mehr</a:t>
            </a:r>
            <a:r>
              <a:rPr lang="de-CH" sz="2800" dirty="0"/>
              <a:t> als ihre Väter, indem sie anderen Göttern nachfolgten, um ihnen zu dienen und sie anzubeten; sie ließen nicht ab von ihrem Treiben und ihrem halsstarrigen Wandel. </a:t>
            </a:r>
            <a:r>
              <a:rPr lang="de-CH" sz="2800" dirty="0" smtClean="0"/>
              <a:t>	</a:t>
            </a:r>
            <a:r>
              <a:rPr lang="de-CH" sz="2800" dirty="0" err="1" smtClean="0"/>
              <a:t>Ri</a:t>
            </a:r>
            <a:r>
              <a:rPr lang="de-CH" sz="2800" dirty="0" smtClean="0"/>
              <a:t> 2,19</a:t>
            </a:r>
            <a:endParaRPr lang="de-CH" sz="2800" dirty="0"/>
          </a:p>
        </p:txBody>
      </p:sp>
    </p:spTree>
    <p:extLst>
      <p:ext uri="{BB962C8B-B14F-4D97-AF65-F5344CB8AC3E}">
        <p14:creationId xmlns:p14="http://schemas.microsoft.com/office/powerpoint/2010/main" val="3997274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86204" y="1138335"/>
            <a:ext cx="3822457" cy="1477328"/>
          </a:xfrm>
          <a:prstGeom prst="rect">
            <a:avLst/>
          </a:prstGeom>
          <a:noFill/>
        </p:spPr>
        <p:txBody>
          <a:bodyPr wrap="none" rtlCol="0">
            <a:spAutoFit/>
          </a:bodyPr>
          <a:lstStyle/>
          <a:p>
            <a:r>
              <a:rPr lang="de-CH" sz="3600" b="1" dirty="0" smtClean="0">
                <a:cs typeface="Arial" panose="020B0604020202020204" pitchFamily="34" charset="0"/>
              </a:rPr>
              <a:t>Richter</a:t>
            </a:r>
            <a:endParaRPr lang="de-CH" sz="2400" dirty="0" smtClean="0"/>
          </a:p>
          <a:p>
            <a:endParaRPr lang="de-CH" sz="2400" dirty="0"/>
          </a:p>
          <a:p>
            <a:r>
              <a:rPr lang="de-CH" sz="3000" dirty="0" smtClean="0">
                <a:cs typeface="Arial" panose="020B0604020202020204" pitchFamily="34" charset="0"/>
              </a:rPr>
              <a:t>Kapitel</a:t>
            </a:r>
            <a:r>
              <a:rPr lang="de-CH" sz="3000" dirty="0">
                <a:cs typeface="Arial" panose="020B0604020202020204" pitchFamily="34" charset="0"/>
              </a:rPr>
              <a:t>: </a:t>
            </a:r>
            <a:r>
              <a:rPr lang="de-CH" sz="3000" dirty="0" smtClean="0">
                <a:cs typeface="Arial" panose="020B0604020202020204" pitchFamily="34" charset="0"/>
              </a:rPr>
              <a:t>21 </a:t>
            </a:r>
            <a:r>
              <a:rPr lang="de-CH" sz="3000" dirty="0">
                <a:cs typeface="Arial" panose="020B0604020202020204" pitchFamily="34" charset="0"/>
              </a:rPr>
              <a:t>| Verse: </a:t>
            </a:r>
            <a:r>
              <a:rPr lang="de-CH" sz="3000" dirty="0" smtClean="0">
                <a:cs typeface="Arial" panose="020B0604020202020204" pitchFamily="34" charset="0"/>
              </a:rPr>
              <a:t>618</a:t>
            </a:r>
            <a:endParaRPr lang="de-CH" sz="3000" dirty="0">
              <a:cs typeface="Arial" panose="020B0604020202020204" pitchFamily="34" charset="0"/>
            </a:endParaRPr>
          </a:p>
        </p:txBody>
      </p:sp>
    </p:spTree>
    <p:extLst>
      <p:ext uri="{BB962C8B-B14F-4D97-AF65-F5344CB8AC3E}">
        <p14:creationId xmlns:p14="http://schemas.microsoft.com/office/powerpoint/2010/main" val="4168458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1135260"/>
            <a:ext cx="5646396" cy="523220"/>
          </a:xfrm>
          <a:prstGeom prst="rect">
            <a:avLst/>
          </a:prstGeom>
        </p:spPr>
        <p:txBody>
          <a:bodyPr wrap="square">
            <a:spAutoFit/>
          </a:bodyPr>
          <a:lstStyle/>
          <a:p>
            <a:r>
              <a:rPr lang="de-CH" sz="2800" dirty="0" smtClean="0"/>
              <a:t>Die abwärtstreibende Kraft der Sünde</a:t>
            </a:r>
            <a:endParaRPr lang="de-CH" sz="2800" dirty="0"/>
          </a:p>
        </p:txBody>
      </p:sp>
      <p:sp>
        <p:nvSpPr>
          <p:cNvPr id="4" name="Textfeld 3"/>
          <p:cNvSpPr txBox="1"/>
          <p:nvPr/>
        </p:nvSpPr>
        <p:spPr>
          <a:xfrm>
            <a:off x="1687479" y="326387"/>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0" y="2725268"/>
            <a:ext cx="8590190" cy="1815882"/>
          </a:xfrm>
          <a:prstGeom prst="rect">
            <a:avLst/>
          </a:prstGeom>
        </p:spPr>
        <p:txBody>
          <a:bodyPr wrap="square">
            <a:spAutoFit/>
          </a:bodyPr>
          <a:lstStyle/>
          <a:p>
            <a:r>
              <a:rPr lang="de-CH" sz="2800" dirty="0"/>
              <a:t>Sünde und Ungehorsam	</a:t>
            </a:r>
            <a:endParaRPr lang="de-CH" sz="2800" dirty="0" smtClean="0"/>
          </a:p>
          <a:p>
            <a:r>
              <a:rPr lang="de-CH" sz="2800" dirty="0" smtClean="0"/>
              <a:t>7</a:t>
            </a:r>
            <a:r>
              <a:rPr lang="de-CH" sz="2800" dirty="0"/>
              <a:t> Und die Kinder Israels taten, was böse war in den Augen des HERRN, und sie vergaßen den HERRN, ihren Gott, und dienten den </a:t>
            </a:r>
            <a:r>
              <a:rPr lang="de-CH" sz="2800" dirty="0" err="1"/>
              <a:t>Baalen</a:t>
            </a:r>
            <a:r>
              <a:rPr lang="de-CH" sz="2800" dirty="0"/>
              <a:t> und </a:t>
            </a:r>
            <a:r>
              <a:rPr lang="de-CH" sz="2800" dirty="0" err="1"/>
              <a:t>Ascheren</a:t>
            </a:r>
            <a:r>
              <a:rPr lang="de-CH" sz="2800" dirty="0"/>
              <a:t>. </a:t>
            </a:r>
            <a:r>
              <a:rPr lang="de-CH" sz="2800" dirty="0" smtClean="0"/>
              <a:t>	3,7</a:t>
            </a:r>
            <a:endParaRPr lang="de-CH" sz="2800" dirty="0"/>
          </a:p>
        </p:txBody>
      </p:sp>
      <p:pic>
        <p:nvPicPr>
          <p:cNvPr id="6" name="Grafik 5" descr="Ãhnliches Foto"/>
          <p:cNvPicPr/>
          <p:nvPr/>
        </p:nvPicPr>
        <p:blipFill>
          <a:blip r:embed="rId2">
            <a:extLst>
              <a:ext uri="{28A0092B-C50C-407E-A947-70E740481C1C}">
                <a14:useLocalDpi xmlns:a14="http://schemas.microsoft.com/office/drawing/2010/main" val="0"/>
              </a:ext>
            </a:extLst>
          </a:blip>
          <a:srcRect/>
          <a:stretch>
            <a:fillRect/>
          </a:stretch>
        </p:blipFill>
        <p:spPr bwMode="auto">
          <a:xfrm>
            <a:off x="9444840" y="1334713"/>
            <a:ext cx="2387974" cy="3062176"/>
          </a:xfrm>
          <a:prstGeom prst="rect">
            <a:avLst/>
          </a:prstGeom>
          <a:noFill/>
          <a:ln>
            <a:noFill/>
          </a:ln>
        </p:spPr>
      </p:pic>
    </p:spTree>
    <p:extLst>
      <p:ext uri="{BB962C8B-B14F-4D97-AF65-F5344CB8AC3E}">
        <p14:creationId xmlns:p14="http://schemas.microsoft.com/office/powerpoint/2010/main" val="2130215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1135260"/>
            <a:ext cx="5646396" cy="523220"/>
          </a:xfrm>
          <a:prstGeom prst="rect">
            <a:avLst/>
          </a:prstGeom>
        </p:spPr>
        <p:txBody>
          <a:bodyPr wrap="square">
            <a:spAutoFit/>
          </a:bodyPr>
          <a:lstStyle/>
          <a:p>
            <a:r>
              <a:rPr lang="de-CH" sz="2800" dirty="0" smtClean="0"/>
              <a:t>Die abwärtstreibende Kraft der Sünde</a:t>
            </a:r>
            <a:endParaRPr lang="de-CH" sz="2800" dirty="0"/>
          </a:p>
        </p:txBody>
      </p:sp>
      <p:sp>
        <p:nvSpPr>
          <p:cNvPr id="4" name="Textfeld 3"/>
          <p:cNvSpPr txBox="1"/>
          <p:nvPr/>
        </p:nvSpPr>
        <p:spPr>
          <a:xfrm>
            <a:off x="1687479" y="326387"/>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0" y="2725268"/>
            <a:ext cx="8590190" cy="2246769"/>
          </a:xfrm>
          <a:prstGeom prst="rect">
            <a:avLst/>
          </a:prstGeom>
        </p:spPr>
        <p:txBody>
          <a:bodyPr wrap="square">
            <a:spAutoFit/>
          </a:bodyPr>
          <a:lstStyle/>
          <a:p>
            <a:pPr lvl="0"/>
            <a:r>
              <a:rPr lang="de-CH" sz="2800" dirty="0"/>
              <a:t>Knechtschaft			</a:t>
            </a:r>
            <a:endParaRPr lang="de-CH" sz="2800" dirty="0" smtClean="0"/>
          </a:p>
          <a:p>
            <a:r>
              <a:rPr lang="de-CH" sz="2800" dirty="0" smtClean="0"/>
              <a:t>8</a:t>
            </a:r>
            <a:r>
              <a:rPr lang="de-CH" sz="2800" dirty="0"/>
              <a:t> Da entbrannte der Zorn des HERRN über Israel; und er verkaufte sie unter die Hand </a:t>
            </a:r>
            <a:r>
              <a:rPr lang="de-CH" sz="2800" dirty="0" err="1"/>
              <a:t>Kuschan-Rischatajims</a:t>
            </a:r>
            <a:r>
              <a:rPr lang="de-CH" sz="2800" dirty="0"/>
              <a:t>, des Königs von Aram-</a:t>
            </a:r>
            <a:r>
              <a:rPr lang="de-CH" sz="2800" dirty="0" err="1"/>
              <a:t>Naharajim</a:t>
            </a:r>
            <a:r>
              <a:rPr lang="de-CH" sz="2800" dirty="0"/>
              <a:t>; und die Kinder Israels dienten dem </a:t>
            </a:r>
            <a:r>
              <a:rPr lang="de-CH" sz="2800" dirty="0" err="1"/>
              <a:t>Kuschan-Rischatajim</a:t>
            </a:r>
            <a:r>
              <a:rPr lang="de-CH" sz="2800" dirty="0"/>
              <a:t> acht Jahre lang</a:t>
            </a:r>
            <a:r>
              <a:rPr lang="de-CH" sz="2800" dirty="0" smtClean="0"/>
              <a:t>. 	   3,8</a:t>
            </a:r>
            <a:endParaRPr lang="de-CH" sz="2800" dirty="0"/>
          </a:p>
        </p:txBody>
      </p:sp>
      <p:pic>
        <p:nvPicPr>
          <p:cNvPr id="6" name="Grafik 5" descr="Ãhnliches Foto"/>
          <p:cNvPicPr/>
          <p:nvPr/>
        </p:nvPicPr>
        <p:blipFill>
          <a:blip r:embed="rId2">
            <a:extLst>
              <a:ext uri="{28A0092B-C50C-407E-A947-70E740481C1C}">
                <a14:useLocalDpi xmlns:a14="http://schemas.microsoft.com/office/drawing/2010/main" val="0"/>
              </a:ext>
            </a:extLst>
          </a:blip>
          <a:srcRect/>
          <a:stretch>
            <a:fillRect/>
          </a:stretch>
        </p:blipFill>
        <p:spPr bwMode="auto">
          <a:xfrm>
            <a:off x="9444840" y="1334713"/>
            <a:ext cx="2387974" cy="3062176"/>
          </a:xfrm>
          <a:prstGeom prst="rect">
            <a:avLst/>
          </a:prstGeom>
          <a:noFill/>
          <a:ln>
            <a:noFill/>
          </a:ln>
        </p:spPr>
      </p:pic>
    </p:spTree>
    <p:extLst>
      <p:ext uri="{BB962C8B-B14F-4D97-AF65-F5344CB8AC3E}">
        <p14:creationId xmlns:p14="http://schemas.microsoft.com/office/powerpoint/2010/main" val="424141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1135260"/>
            <a:ext cx="5646396" cy="523220"/>
          </a:xfrm>
          <a:prstGeom prst="rect">
            <a:avLst/>
          </a:prstGeom>
        </p:spPr>
        <p:txBody>
          <a:bodyPr wrap="square">
            <a:spAutoFit/>
          </a:bodyPr>
          <a:lstStyle/>
          <a:p>
            <a:r>
              <a:rPr lang="de-CH" sz="2800" dirty="0" smtClean="0"/>
              <a:t>Die abwärtstreibende Kraft der Sünde</a:t>
            </a:r>
            <a:endParaRPr lang="de-CH" sz="2800" dirty="0"/>
          </a:p>
        </p:txBody>
      </p:sp>
      <p:sp>
        <p:nvSpPr>
          <p:cNvPr id="4" name="Textfeld 3"/>
          <p:cNvSpPr txBox="1"/>
          <p:nvPr/>
        </p:nvSpPr>
        <p:spPr>
          <a:xfrm>
            <a:off x="1687479" y="326387"/>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0" y="2725268"/>
            <a:ext cx="8590190" cy="954107"/>
          </a:xfrm>
          <a:prstGeom prst="rect">
            <a:avLst/>
          </a:prstGeom>
        </p:spPr>
        <p:txBody>
          <a:bodyPr wrap="square">
            <a:spAutoFit/>
          </a:bodyPr>
          <a:lstStyle/>
          <a:p>
            <a:pPr lvl="0"/>
            <a:r>
              <a:rPr lang="de-CH" sz="2800" dirty="0"/>
              <a:t>Flehen zu Gott			</a:t>
            </a:r>
            <a:endParaRPr lang="de-CH" sz="2800" dirty="0" smtClean="0"/>
          </a:p>
          <a:p>
            <a:r>
              <a:rPr lang="de-CH" sz="2800" dirty="0" smtClean="0"/>
              <a:t>9</a:t>
            </a:r>
            <a:r>
              <a:rPr lang="de-CH" sz="2800" dirty="0"/>
              <a:t> Da schrien die Kinder Israels zum HERRN</a:t>
            </a:r>
            <a:r>
              <a:rPr lang="de-CH" sz="2800" dirty="0" smtClean="0"/>
              <a:t>.		3,9a</a:t>
            </a:r>
            <a:endParaRPr lang="de-CH" sz="2800" dirty="0"/>
          </a:p>
        </p:txBody>
      </p:sp>
      <p:pic>
        <p:nvPicPr>
          <p:cNvPr id="6" name="Grafik 5" descr="Ãhnliches Foto"/>
          <p:cNvPicPr/>
          <p:nvPr/>
        </p:nvPicPr>
        <p:blipFill>
          <a:blip r:embed="rId2">
            <a:extLst>
              <a:ext uri="{28A0092B-C50C-407E-A947-70E740481C1C}">
                <a14:useLocalDpi xmlns:a14="http://schemas.microsoft.com/office/drawing/2010/main" val="0"/>
              </a:ext>
            </a:extLst>
          </a:blip>
          <a:srcRect/>
          <a:stretch>
            <a:fillRect/>
          </a:stretch>
        </p:blipFill>
        <p:spPr bwMode="auto">
          <a:xfrm>
            <a:off x="9444840" y="1334713"/>
            <a:ext cx="2387974" cy="3062176"/>
          </a:xfrm>
          <a:prstGeom prst="rect">
            <a:avLst/>
          </a:prstGeom>
          <a:noFill/>
          <a:ln>
            <a:noFill/>
          </a:ln>
        </p:spPr>
      </p:pic>
    </p:spTree>
    <p:extLst>
      <p:ext uri="{BB962C8B-B14F-4D97-AF65-F5344CB8AC3E}">
        <p14:creationId xmlns:p14="http://schemas.microsoft.com/office/powerpoint/2010/main" val="3195938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1135260"/>
            <a:ext cx="5646396" cy="523220"/>
          </a:xfrm>
          <a:prstGeom prst="rect">
            <a:avLst/>
          </a:prstGeom>
        </p:spPr>
        <p:txBody>
          <a:bodyPr wrap="square">
            <a:spAutoFit/>
          </a:bodyPr>
          <a:lstStyle/>
          <a:p>
            <a:r>
              <a:rPr lang="de-CH" sz="2800" dirty="0" smtClean="0"/>
              <a:t>Die abwärtstreibende Kraft der Sünde</a:t>
            </a:r>
            <a:endParaRPr lang="de-CH" sz="2800" dirty="0"/>
          </a:p>
        </p:txBody>
      </p:sp>
      <p:sp>
        <p:nvSpPr>
          <p:cNvPr id="4" name="Textfeld 3"/>
          <p:cNvSpPr txBox="1"/>
          <p:nvPr/>
        </p:nvSpPr>
        <p:spPr>
          <a:xfrm>
            <a:off x="1687479" y="326387"/>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0" y="2725268"/>
            <a:ext cx="8590190" cy="1815882"/>
          </a:xfrm>
          <a:prstGeom prst="rect">
            <a:avLst/>
          </a:prstGeom>
        </p:spPr>
        <p:txBody>
          <a:bodyPr wrap="square">
            <a:spAutoFit/>
          </a:bodyPr>
          <a:lstStyle/>
          <a:p>
            <a:pPr lvl="0"/>
            <a:r>
              <a:rPr lang="de-CH" sz="2800" dirty="0"/>
              <a:t>Errettung			</a:t>
            </a:r>
            <a:endParaRPr lang="de-CH" sz="2800" dirty="0" smtClean="0"/>
          </a:p>
          <a:p>
            <a:r>
              <a:rPr lang="de-CH" sz="2800" dirty="0" smtClean="0"/>
              <a:t>Und </a:t>
            </a:r>
            <a:r>
              <a:rPr lang="de-CH" sz="2800" dirty="0"/>
              <a:t>der HERR erweckte den Kindern Israels einen Retter, der sie befreite: </a:t>
            </a:r>
            <a:r>
              <a:rPr lang="de-CH" sz="2800" dirty="0" err="1"/>
              <a:t>Otniel</a:t>
            </a:r>
            <a:r>
              <a:rPr lang="de-CH" sz="2800" dirty="0"/>
              <a:t>, den Sohn des </a:t>
            </a:r>
            <a:r>
              <a:rPr lang="de-CH" sz="2800" dirty="0" err="1"/>
              <a:t>Kenas</a:t>
            </a:r>
            <a:r>
              <a:rPr lang="de-CH" sz="2800" dirty="0"/>
              <a:t>, des jüngsten Bruders Kalebs</a:t>
            </a:r>
            <a:r>
              <a:rPr lang="de-CH" sz="2800" dirty="0" smtClean="0"/>
              <a:t>.	3,9b</a:t>
            </a:r>
            <a:endParaRPr lang="de-CH" sz="2800" dirty="0"/>
          </a:p>
        </p:txBody>
      </p:sp>
      <p:pic>
        <p:nvPicPr>
          <p:cNvPr id="6" name="Grafik 5" descr="Ãhnliches Foto"/>
          <p:cNvPicPr/>
          <p:nvPr/>
        </p:nvPicPr>
        <p:blipFill>
          <a:blip r:embed="rId2">
            <a:extLst>
              <a:ext uri="{28A0092B-C50C-407E-A947-70E740481C1C}">
                <a14:useLocalDpi xmlns:a14="http://schemas.microsoft.com/office/drawing/2010/main" val="0"/>
              </a:ext>
            </a:extLst>
          </a:blip>
          <a:srcRect/>
          <a:stretch>
            <a:fillRect/>
          </a:stretch>
        </p:blipFill>
        <p:spPr bwMode="auto">
          <a:xfrm>
            <a:off x="9444840" y="1334713"/>
            <a:ext cx="2387974" cy="3062176"/>
          </a:xfrm>
          <a:prstGeom prst="rect">
            <a:avLst/>
          </a:prstGeom>
          <a:noFill/>
          <a:ln>
            <a:noFill/>
          </a:ln>
        </p:spPr>
      </p:pic>
    </p:spTree>
    <p:extLst>
      <p:ext uri="{BB962C8B-B14F-4D97-AF65-F5344CB8AC3E}">
        <p14:creationId xmlns:p14="http://schemas.microsoft.com/office/powerpoint/2010/main" val="720868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1135260"/>
            <a:ext cx="5646396" cy="523220"/>
          </a:xfrm>
          <a:prstGeom prst="rect">
            <a:avLst/>
          </a:prstGeom>
        </p:spPr>
        <p:txBody>
          <a:bodyPr wrap="square">
            <a:spAutoFit/>
          </a:bodyPr>
          <a:lstStyle/>
          <a:p>
            <a:r>
              <a:rPr lang="de-CH" sz="2800" dirty="0" smtClean="0"/>
              <a:t>Die abwärtstreibende Kraft der Sünde</a:t>
            </a:r>
            <a:endParaRPr lang="de-CH" sz="2800" dirty="0"/>
          </a:p>
        </p:txBody>
      </p:sp>
      <p:sp>
        <p:nvSpPr>
          <p:cNvPr id="4" name="Textfeld 3"/>
          <p:cNvSpPr txBox="1"/>
          <p:nvPr/>
        </p:nvSpPr>
        <p:spPr>
          <a:xfrm>
            <a:off x="1687479" y="326387"/>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0" y="2725268"/>
            <a:ext cx="8590190" cy="1384995"/>
          </a:xfrm>
          <a:prstGeom prst="rect">
            <a:avLst/>
          </a:prstGeom>
        </p:spPr>
        <p:txBody>
          <a:bodyPr wrap="square">
            <a:spAutoFit/>
          </a:bodyPr>
          <a:lstStyle/>
          <a:p>
            <a:pPr lvl="0"/>
            <a:r>
              <a:rPr lang="de-CH" sz="2800" dirty="0"/>
              <a:t>Ruhe				</a:t>
            </a:r>
            <a:endParaRPr lang="de-CH" sz="2800" dirty="0" smtClean="0"/>
          </a:p>
          <a:p>
            <a:r>
              <a:rPr lang="de-CH" sz="2800" dirty="0" smtClean="0"/>
              <a:t>11</a:t>
            </a:r>
            <a:r>
              <a:rPr lang="de-CH" sz="2800" dirty="0"/>
              <a:t> Da hatte das Land 40 Jahre lang Ruhe. Und </a:t>
            </a:r>
            <a:r>
              <a:rPr lang="de-CH" sz="2800" dirty="0" err="1"/>
              <a:t>Otniel</a:t>
            </a:r>
            <a:r>
              <a:rPr lang="de-CH" sz="2800" dirty="0"/>
              <a:t>, der Sohn des </a:t>
            </a:r>
            <a:r>
              <a:rPr lang="de-CH" sz="2800" dirty="0" err="1"/>
              <a:t>Kenas</a:t>
            </a:r>
            <a:r>
              <a:rPr lang="de-CH" sz="2800" dirty="0"/>
              <a:t>, starb</a:t>
            </a:r>
            <a:r>
              <a:rPr lang="de-CH" sz="2800" dirty="0" smtClean="0"/>
              <a:t>.	3,11</a:t>
            </a:r>
            <a:endParaRPr lang="de-CH" sz="2800" dirty="0"/>
          </a:p>
        </p:txBody>
      </p:sp>
      <p:pic>
        <p:nvPicPr>
          <p:cNvPr id="6" name="Grafik 5" descr="Ãhnliches Foto"/>
          <p:cNvPicPr/>
          <p:nvPr/>
        </p:nvPicPr>
        <p:blipFill>
          <a:blip r:embed="rId2">
            <a:extLst>
              <a:ext uri="{28A0092B-C50C-407E-A947-70E740481C1C}">
                <a14:useLocalDpi xmlns:a14="http://schemas.microsoft.com/office/drawing/2010/main" val="0"/>
              </a:ext>
            </a:extLst>
          </a:blip>
          <a:srcRect/>
          <a:stretch>
            <a:fillRect/>
          </a:stretch>
        </p:blipFill>
        <p:spPr bwMode="auto">
          <a:xfrm>
            <a:off x="9444840" y="1334713"/>
            <a:ext cx="2387974" cy="3062176"/>
          </a:xfrm>
          <a:prstGeom prst="rect">
            <a:avLst/>
          </a:prstGeom>
          <a:noFill/>
          <a:ln>
            <a:noFill/>
          </a:ln>
        </p:spPr>
      </p:pic>
    </p:spTree>
    <p:extLst>
      <p:ext uri="{BB962C8B-B14F-4D97-AF65-F5344CB8AC3E}">
        <p14:creationId xmlns:p14="http://schemas.microsoft.com/office/powerpoint/2010/main" val="2531446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2219992"/>
            <a:ext cx="8255126" cy="523220"/>
          </a:xfrm>
          <a:prstGeom prst="rect">
            <a:avLst/>
          </a:prstGeom>
        </p:spPr>
        <p:txBody>
          <a:bodyPr wrap="square">
            <a:spAutoFit/>
          </a:bodyPr>
          <a:lstStyle/>
          <a:p>
            <a:r>
              <a:rPr lang="de-CH" sz="2800" dirty="0" smtClean="0"/>
              <a:t>Gottes strahlende Gnade und Vergebungsbereitschaft</a:t>
            </a:r>
            <a:endParaRPr lang="de-CH" sz="2800" dirty="0"/>
          </a:p>
        </p:txBody>
      </p:sp>
      <p:sp>
        <p:nvSpPr>
          <p:cNvPr id="4" name="Textfeld 3"/>
          <p:cNvSpPr txBox="1"/>
          <p:nvPr/>
        </p:nvSpPr>
        <p:spPr>
          <a:xfrm>
            <a:off x="1687479" y="1160106"/>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1" y="3092821"/>
            <a:ext cx="10260988" cy="1384995"/>
          </a:xfrm>
          <a:prstGeom prst="rect">
            <a:avLst/>
          </a:prstGeom>
        </p:spPr>
        <p:txBody>
          <a:bodyPr wrap="square">
            <a:spAutoFit/>
          </a:bodyPr>
          <a:lstStyle/>
          <a:p>
            <a:r>
              <a:rPr lang="de-CH" sz="2800" dirty="0"/>
              <a:t>9 Wenn wir aber unsere Sünden bekennen, so ist er treu und gerecht, dass er uns die Sünden vergibt und uns reinigt von aller </a:t>
            </a:r>
            <a:r>
              <a:rPr lang="de-CH" sz="2800" dirty="0" smtClean="0"/>
              <a:t>Ungerechtigkeit.	1 </a:t>
            </a:r>
            <a:r>
              <a:rPr lang="de-CH" sz="2800" dirty="0" err="1" smtClean="0"/>
              <a:t>Joh</a:t>
            </a:r>
            <a:r>
              <a:rPr lang="de-CH" sz="2800" dirty="0" smtClean="0"/>
              <a:t> 1,9</a:t>
            </a:r>
            <a:endParaRPr lang="de-CH" sz="2800" dirty="0"/>
          </a:p>
        </p:txBody>
      </p:sp>
    </p:spTree>
    <p:extLst>
      <p:ext uri="{BB962C8B-B14F-4D97-AF65-F5344CB8AC3E}">
        <p14:creationId xmlns:p14="http://schemas.microsoft.com/office/powerpoint/2010/main" val="1824169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2219992"/>
            <a:ext cx="8255126" cy="523220"/>
          </a:xfrm>
          <a:prstGeom prst="rect">
            <a:avLst/>
          </a:prstGeom>
        </p:spPr>
        <p:txBody>
          <a:bodyPr wrap="square">
            <a:spAutoFit/>
          </a:bodyPr>
          <a:lstStyle/>
          <a:p>
            <a:r>
              <a:rPr lang="de-CH" sz="2800" dirty="0" smtClean="0"/>
              <a:t>Ermahnung an die Erlösten</a:t>
            </a:r>
            <a:endParaRPr lang="de-CH" sz="2800" dirty="0"/>
          </a:p>
        </p:txBody>
      </p:sp>
      <p:sp>
        <p:nvSpPr>
          <p:cNvPr id="4" name="Textfeld 3"/>
          <p:cNvSpPr txBox="1"/>
          <p:nvPr/>
        </p:nvSpPr>
        <p:spPr>
          <a:xfrm>
            <a:off x="1687479" y="1160106"/>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1" y="3092821"/>
            <a:ext cx="10260988" cy="954107"/>
          </a:xfrm>
          <a:prstGeom prst="rect">
            <a:avLst/>
          </a:prstGeom>
        </p:spPr>
        <p:txBody>
          <a:bodyPr wrap="square">
            <a:spAutoFit/>
          </a:bodyPr>
          <a:lstStyle/>
          <a:p>
            <a:r>
              <a:rPr lang="de-CH" sz="2800" dirty="0" smtClean="0"/>
              <a:t>6</a:t>
            </a:r>
            <a:r>
              <a:rPr lang="de-CH" sz="2800" dirty="0"/>
              <a:t> Zu jener Zeit gab es keinen König in Israel; jeder tat, was recht war in seinen Augen. </a:t>
            </a:r>
            <a:r>
              <a:rPr lang="de-CH" sz="2800" dirty="0" smtClean="0"/>
              <a:t>	</a:t>
            </a:r>
            <a:r>
              <a:rPr lang="de-CH" sz="2800" dirty="0" err="1" smtClean="0"/>
              <a:t>Ri</a:t>
            </a:r>
            <a:r>
              <a:rPr lang="de-CH" sz="2800" dirty="0" smtClean="0"/>
              <a:t> 17,6</a:t>
            </a:r>
            <a:endParaRPr lang="de-CH" sz="2800" dirty="0"/>
          </a:p>
        </p:txBody>
      </p:sp>
    </p:spTree>
    <p:extLst>
      <p:ext uri="{BB962C8B-B14F-4D97-AF65-F5344CB8AC3E}">
        <p14:creationId xmlns:p14="http://schemas.microsoft.com/office/powerpoint/2010/main" val="336497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70945" y="2219992"/>
            <a:ext cx="8255126" cy="523220"/>
          </a:xfrm>
          <a:prstGeom prst="rect">
            <a:avLst/>
          </a:prstGeom>
        </p:spPr>
        <p:txBody>
          <a:bodyPr wrap="square">
            <a:spAutoFit/>
          </a:bodyPr>
          <a:lstStyle/>
          <a:p>
            <a:r>
              <a:rPr lang="de-CH" sz="2800" dirty="0" smtClean="0"/>
              <a:t>Hingabe ohne faule Kompromisse und Gleichgültigkeit</a:t>
            </a:r>
            <a:endParaRPr lang="de-CH" sz="2800" dirty="0"/>
          </a:p>
        </p:txBody>
      </p:sp>
      <p:sp>
        <p:nvSpPr>
          <p:cNvPr id="4" name="Textfeld 3"/>
          <p:cNvSpPr txBox="1"/>
          <p:nvPr/>
        </p:nvSpPr>
        <p:spPr>
          <a:xfrm>
            <a:off x="1687479" y="1160106"/>
            <a:ext cx="3728072" cy="584775"/>
          </a:xfrm>
          <a:prstGeom prst="rect">
            <a:avLst/>
          </a:prstGeom>
          <a:noFill/>
        </p:spPr>
        <p:txBody>
          <a:bodyPr wrap="none" rtlCol="0">
            <a:spAutoFit/>
          </a:bodyPr>
          <a:lstStyle/>
          <a:p>
            <a:r>
              <a:rPr lang="de-CH" sz="3200" dirty="0" smtClean="0">
                <a:cs typeface="Arial" panose="020B0604020202020204" pitchFamily="34" charset="0"/>
              </a:rPr>
              <a:t>Botschaft des Buches</a:t>
            </a:r>
            <a:endParaRPr lang="de-CH" sz="3200" dirty="0">
              <a:cs typeface="Arial" panose="020B0604020202020204" pitchFamily="34" charset="0"/>
            </a:endParaRPr>
          </a:p>
        </p:txBody>
      </p:sp>
      <p:sp>
        <p:nvSpPr>
          <p:cNvPr id="5" name="Rechteck 4"/>
          <p:cNvSpPr/>
          <p:nvPr/>
        </p:nvSpPr>
        <p:spPr>
          <a:xfrm>
            <a:off x="326331" y="3092821"/>
            <a:ext cx="10260988" cy="3108543"/>
          </a:xfrm>
          <a:prstGeom prst="rect">
            <a:avLst/>
          </a:prstGeom>
        </p:spPr>
        <p:txBody>
          <a:bodyPr wrap="square">
            <a:spAutoFit/>
          </a:bodyPr>
          <a:lstStyle/>
          <a:p>
            <a:r>
              <a:rPr lang="de-CH" sz="2800" dirty="0" smtClean="0"/>
              <a:t>1</a:t>
            </a:r>
            <a:r>
              <a:rPr lang="de-CH" sz="2800" dirty="0"/>
              <a:t> Ich ermahne euch nun, ihr Brüder, angesichts der Barmherzigkeit Gottes, dass ihr eure Leiber darbringt als ein lebendiges, heiliges, Gott wohlgefälliges Opfer: Das sei euer vernünftiger Gottesdienst! </a:t>
            </a:r>
          </a:p>
          <a:p>
            <a:r>
              <a:rPr lang="de-CH" sz="2800" dirty="0"/>
              <a:t>2 Und passt euch nicht diesem Weltlauf an, sondern lasst euch [in eurem Wesen] verwandeln durch die Erneuerung eures Sinnes, damit ihr prüfen könnt, was der gute und wohlgefällige und vollkommene Wille Gottes ist</a:t>
            </a:r>
            <a:r>
              <a:rPr lang="de-CH" sz="2800" dirty="0" smtClean="0"/>
              <a:t>.	</a:t>
            </a:r>
            <a:r>
              <a:rPr lang="de-CH" sz="2800" dirty="0" err="1"/>
              <a:t>Röm</a:t>
            </a:r>
            <a:r>
              <a:rPr lang="de-CH" sz="2800" dirty="0"/>
              <a:t> </a:t>
            </a:r>
            <a:r>
              <a:rPr lang="de-CH" sz="2800" dirty="0" smtClean="0"/>
              <a:t>12,1-2</a:t>
            </a:r>
            <a:endParaRPr lang="de-CH" sz="2800" dirty="0"/>
          </a:p>
        </p:txBody>
      </p:sp>
    </p:spTree>
    <p:extLst>
      <p:ext uri="{BB962C8B-B14F-4D97-AF65-F5344CB8AC3E}">
        <p14:creationId xmlns:p14="http://schemas.microsoft.com/office/powerpoint/2010/main" val="206997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093649" y="4855618"/>
            <a:ext cx="3930115" cy="938719"/>
          </a:xfrm>
          <a:prstGeom prst="rect">
            <a:avLst/>
          </a:prstGeom>
          <a:noFill/>
        </p:spPr>
        <p:txBody>
          <a:bodyPr wrap="none" rtlCol="0">
            <a:spAutoFit/>
          </a:bodyPr>
          <a:lstStyle/>
          <a:p>
            <a:pPr algn="ctr"/>
            <a:r>
              <a:rPr lang="de-CH" sz="5500" b="1" dirty="0" smtClean="0"/>
              <a:t>Richter Teil 1</a:t>
            </a:r>
            <a:endParaRPr lang="de-CH" sz="5500" b="1" dirty="0"/>
          </a:p>
        </p:txBody>
      </p:sp>
    </p:spTree>
    <p:extLst>
      <p:ext uri="{BB962C8B-B14F-4D97-AF65-F5344CB8AC3E}">
        <p14:creationId xmlns:p14="http://schemas.microsoft.com/office/powerpoint/2010/main" val="217101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12444" y="752255"/>
            <a:ext cx="10908884" cy="1754326"/>
          </a:xfrm>
          <a:prstGeom prst="rect">
            <a:avLst/>
          </a:prstGeom>
          <a:noFill/>
        </p:spPr>
        <p:txBody>
          <a:bodyPr wrap="none" rtlCol="0">
            <a:spAutoFit/>
          </a:bodyPr>
          <a:lstStyle/>
          <a:p>
            <a:r>
              <a:rPr lang="de-CH" sz="3600" b="1" dirty="0" smtClean="0">
                <a:cs typeface="Arial" panose="020B0604020202020204" pitchFamily="34" charset="0"/>
              </a:rPr>
              <a:t>Thema des Richterbuches:</a:t>
            </a:r>
          </a:p>
          <a:p>
            <a:endParaRPr lang="de-CH" sz="3600" b="1" dirty="0">
              <a:cs typeface="Arial" panose="020B0604020202020204" pitchFamily="34" charset="0"/>
            </a:endParaRPr>
          </a:p>
          <a:p>
            <a:r>
              <a:rPr lang="de-CH" sz="3600" b="1" dirty="0" smtClean="0">
                <a:cs typeface="Arial" panose="020B0604020202020204" pitchFamily="34" charset="0"/>
              </a:rPr>
              <a:t>Gnade </a:t>
            </a:r>
            <a:r>
              <a:rPr lang="de-CH" sz="3600" b="1" dirty="0" smtClean="0">
                <a:cs typeface="Arial" panose="020B0604020202020204" pitchFamily="34" charset="0"/>
              </a:rPr>
              <a:t>Gottes gegenüber Gleichgültigkeit des Menschen</a:t>
            </a:r>
            <a:endParaRPr lang="de-CH" sz="2400" dirty="0" smtClean="0"/>
          </a:p>
        </p:txBody>
      </p:sp>
      <p:sp>
        <p:nvSpPr>
          <p:cNvPr id="3" name="Textfeld 2"/>
          <p:cNvSpPr txBox="1"/>
          <p:nvPr/>
        </p:nvSpPr>
        <p:spPr>
          <a:xfrm>
            <a:off x="839759" y="3418114"/>
            <a:ext cx="9767802" cy="2123658"/>
          </a:xfrm>
          <a:prstGeom prst="rect">
            <a:avLst/>
          </a:prstGeom>
          <a:noFill/>
        </p:spPr>
        <p:txBody>
          <a:bodyPr wrap="none" rtlCol="0">
            <a:spAutoFit/>
          </a:bodyPr>
          <a:lstStyle/>
          <a:p>
            <a:r>
              <a:rPr lang="de-CH" sz="3600" b="1" dirty="0" err="1" smtClean="0">
                <a:cs typeface="Arial" panose="020B0604020202020204" pitchFamily="34" charset="0"/>
              </a:rPr>
              <a:t>Schlüsselvers</a:t>
            </a:r>
            <a:r>
              <a:rPr lang="de-CH" sz="3600" b="1" dirty="0" smtClean="0">
                <a:cs typeface="Arial" panose="020B0604020202020204" pitchFamily="34" charset="0"/>
              </a:rPr>
              <a:t>: </a:t>
            </a:r>
            <a:r>
              <a:rPr lang="de-CH" sz="3600" b="1" dirty="0" err="1" smtClean="0">
                <a:cs typeface="Arial" panose="020B0604020202020204" pitchFamily="34" charset="0"/>
              </a:rPr>
              <a:t>Ri</a:t>
            </a:r>
            <a:r>
              <a:rPr lang="de-CH" sz="3600" b="1" smtClean="0">
                <a:cs typeface="Arial" panose="020B0604020202020204" pitchFamily="34" charset="0"/>
              </a:rPr>
              <a:t> 2,16</a:t>
            </a:r>
            <a:endParaRPr lang="de-CH" sz="3600" b="1" dirty="0" smtClean="0">
              <a:cs typeface="Arial" panose="020B0604020202020204" pitchFamily="34" charset="0"/>
            </a:endParaRPr>
          </a:p>
          <a:p>
            <a:r>
              <a:rPr lang="de-CH" sz="3600" b="1" dirty="0" smtClean="0">
                <a:cs typeface="Arial" panose="020B0604020202020204" pitchFamily="34" charset="0"/>
              </a:rPr>
              <a:t>«</a:t>
            </a:r>
            <a:r>
              <a:rPr lang="de-CH" sz="3600" b="1" dirty="0"/>
              <a:t>Doch erweckte der HERR Richter, die sie aus den </a:t>
            </a:r>
            <a:endParaRPr lang="de-CH" sz="3600" b="1" dirty="0" smtClean="0"/>
          </a:p>
          <a:p>
            <a:r>
              <a:rPr lang="de-CH" sz="3600" b="1" dirty="0" smtClean="0"/>
              <a:t>Händen </a:t>
            </a:r>
            <a:r>
              <a:rPr lang="de-CH" sz="3600" b="1" dirty="0"/>
              <a:t>derer retteten, die sie beraubten</a:t>
            </a:r>
            <a:r>
              <a:rPr lang="de-CH" sz="3600" b="1" dirty="0" smtClean="0"/>
              <a:t>.»</a:t>
            </a:r>
            <a:endParaRPr lang="de-CH" sz="3600" dirty="0"/>
          </a:p>
          <a:p>
            <a:endParaRPr lang="de-CH" sz="2400" dirty="0" smtClean="0"/>
          </a:p>
        </p:txBody>
      </p:sp>
    </p:spTree>
    <p:extLst>
      <p:ext uri="{BB962C8B-B14F-4D97-AF65-F5344CB8AC3E}">
        <p14:creationId xmlns:p14="http://schemas.microsoft.com/office/powerpoint/2010/main" val="159763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1687479" y="2027910"/>
            <a:ext cx="824456" cy="584775"/>
          </a:xfrm>
          <a:prstGeom prst="rect">
            <a:avLst/>
          </a:prstGeom>
          <a:noFill/>
        </p:spPr>
        <p:txBody>
          <a:bodyPr wrap="none" rtlCol="0">
            <a:spAutoFit/>
          </a:bodyPr>
          <a:lstStyle/>
          <a:p>
            <a:r>
              <a:rPr lang="de-CH" sz="3200" b="1" dirty="0" smtClean="0">
                <a:cs typeface="Arial" panose="020B0604020202020204" pitchFamily="34" charset="0"/>
              </a:rPr>
              <a:t>Zeit</a:t>
            </a:r>
            <a:endParaRPr lang="de-CH" sz="3200" b="1" dirty="0">
              <a:cs typeface="Arial" panose="020B0604020202020204" pitchFamily="34" charset="0"/>
            </a:endParaRPr>
          </a:p>
        </p:txBody>
      </p:sp>
      <p:sp>
        <p:nvSpPr>
          <p:cNvPr id="2" name="Textfeld 1"/>
          <p:cNvSpPr txBox="1"/>
          <p:nvPr/>
        </p:nvSpPr>
        <p:spPr>
          <a:xfrm>
            <a:off x="1192391" y="4652507"/>
            <a:ext cx="4402937" cy="523220"/>
          </a:xfrm>
          <a:prstGeom prst="rect">
            <a:avLst/>
          </a:prstGeom>
          <a:noFill/>
        </p:spPr>
        <p:txBody>
          <a:bodyPr wrap="none" rtlCol="0">
            <a:spAutoFit/>
          </a:bodyPr>
          <a:lstStyle/>
          <a:p>
            <a:pPr lvl="0"/>
            <a:r>
              <a:rPr lang="de-CH" sz="2800" dirty="0" smtClean="0"/>
              <a:t>Es ist das 7. Buch in der Bibel</a:t>
            </a:r>
            <a:endParaRPr lang="de-CH" sz="2800" dirty="0"/>
          </a:p>
        </p:txBody>
      </p:sp>
      <p:sp>
        <p:nvSpPr>
          <p:cNvPr id="4" name="Textfeld 3"/>
          <p:cNvSpPr txBox="1"/>
          <p:nvPr/>
        </p:nvSpPr>
        <p:spPr>
          <a:xfrm>
            <a:off x="1192391" y="2724655"/>
            <a:ext cx="9618595" cy="1815882"/>
          </a:xfrm>
          <a:prstGeom prst="rect">
            <a:avLst/>
          </a:prstGeom>
          <a:noFill/>
        </p:spPr>
        <p:txBody>
          <a:bodyPr wrap="none" rtlCol="0">
            <a:spAutoFit/>
          </a:bodyPr>
          <a:lstStyle/>
          <a:p>
            <a:pPr lvl="0"/>
            <a:r>
              <a:rPr lang="de-CH" sz="2800" dirty="0" smtClean="0"/>
              <a:t>Man kann davon ausgehen, dass das Buch um ca. 1055 v.Chr. </a:t>
            </a:r>
          </a:p>
          <a:p>
            <a:pPr lvl="0"/>
            <a:r>
              <a:rPr lang="de-CH" sz="2800" dirty="0" smtClean="0"/>
              <a:t>geschrieben wurde.</a:t>
            </a:r>
          </a:p>
          <a:p>
            <a:pPr marL="457200" lvl="0" indent="-457200">
              <a:buFontTx/>
              <a:buChar char="-"/>
            </a:pPr>
            <a:r>
              <a:rPr lang="de-CH" sz="2800" dirty="0" smtClean="0"/>
              <a:t>«zu der Zeit war kein König in Israel». (17,6; 18,1; 19,1; 21,25)</a:t>
            </a:r>
          </a:p>
          <a:p>
            <a:pPr marL="457200" lvl="0" indent="-457200">
              <a:buFontTx/>
              <a:buChar char="-"/>
            </a:pPr>
            <a:r>
              <a:rPr lang="de-CH" sz="2800" dirty="0" smtClean="0"/>
              <a:t>und Jerusalem gehörte noch den </a:t>
            </a:r>
            <a:r>
              <a:rPr lang="de-CH" sz="2800" dirty="0" err="1" smtClean="0"/>
              <a:t>Jebusitern</a:t>
            </a:r>
            <a:r>
              <a:rPr lang="de-CH" sz="2800" dirty="0" smtClean="0"/>
              <a:t>. (</a:t>
            </a:r>
            <a:r>
              <a:rPr lang="de-CH" sz="2800" dirty="0" err="1" smtClean="0"/>
              <a:t>Ri</a:t>
            </a:r>
            <a:r>
              <a:rPr lang="de-CH" sz="2800" dirty="0" smtClean="0"/>
              <a:t> 1,21)</a:t>
            </a:r>
          </a:p>
        </p:txBody>
      </p:sp>
      <p:sp>
        <p:nvSpPr>
          <p:cNvPr id="5" name="Textfeld 4"/>
          <p:cNvSpPr txBox="1"/>
          <p:nvPr/>
        </p:nvSpPr>
        <p:spPr>
          <a:xfrm>
            <a:off x="1687479" y="591146"/>
            <a:ext cx="1763240" cy="584775"/>
          </a:xfrm>
          <a:prstGeom prst="rect">
            <a:avLst/>
          </a:prstGeom>
          <a:noFill/>
        </p:spPr>
        <p:txBody>
          <a:bodyPr wrap="none" rtlCol="0">
            <a:spAutoFit/>
          </a:bodyPr>
          <a:lstStyle/>
          <a:p>
            <a:r>
              <a:rPr lang="de-CH" sz="3200" b="1" dirty="0" smtClean="0">
                <a:cs typeface="Arial" panose="020B0604020202020204" pitchFamily="34" charset="0"/>
              </a:rPr>
              <a:t>Verfasser</a:t>
            </a:r>
            <a:endParaRPr lang="de-CH" sz="3200" b="1" dirty="0">
              <a:cs typeface="Arial" panose="020B0604020202020204" pitchFamily="34" charset="0"/>
            </a:endParaRPr>
          </a:p>
        </p:txBody>
      </p:sp>
      <p:sp>
        <p:nvSpPr>
          <p:cNvPr id="6" name="Textfeld 5"/>
          <p:cNvSpPr txBox="1"/>
          <p:nvPr/>
        </p:nvSpPr>
        <p:spPr>
          <a:xfrm>
            <a:off x="1192391" y="1328663"/>
            <a:ext cx="10172080" cy="523220"/>
          </a:xfrm>
          <a:prstGeom prst="rect">
            <a:avLst/>
          </a:prstGeom>
          <a:noFill/>
        </p:spPr>
        <p:txBody>
          <a:bodyPr wrap="none" rtlCol="0">
            <a:spAutoFit/>
          </a:bodyPr>
          <a:lstStyle/>
          <a:p>
            <a:pPr lvl="0"/>
            <a:r>
              <a:rPr lang="de-CH" sz="2800" dirty="0" smtClean="0"/>
              <a:t>Die jüdische Überlieferung nennt Samuel als Schreiber (1 Sam 10,25)</a:t>
            </a:r>
            <a:endParaRPr lang="de-CH" sz="2800" dirty="0"/>
          </a:p>
        </p:txBody>
      </p:sp>
      <p:sp>
        <p:nvSpPr>
          <p:cNvPr id="8" name="Textfeld 7"/>
          <p:cNvSpPr txBox="1"/>
          <p:nvPr/>
        </p:nvSpPr>
        <p:spPr>
          <a:xfrm>
            <a:off x="1192390" y="5292194"/>
            <a:ext cx="9740359" cy="523220"/>
          </a:xfrm>
          <a:prstGeom prst="rect">
            <a:avLst/>
          </a:prstGeom>
          <a:noFill/>
        </p:spPr>
        <p:txBody>
          <a:bodyPr wrap="none" rtlCol="0">
            <a:spAutoFit/>
          </a:bodyPr>
          <a:lstStyle/>
          <a:p>
            <a:pPr lvl="0"/>
            <a:r>
              <a:rPr lang="de-CH" sz="2800" dirty="0" smtClean="0"/>
              <a:t>Der Name «HERR» </a:t>
            </a:r>
            <a:r>
              <a:rPr lang="de-CH" sz="2800" dirty="0" smtClean="0"/>
              <a:t>(JHWH) kommt 178x und </a:t>
            </a:r>
            <a:r>
              <a:rPr lang="de-CH" sz="2800" dirty="0" err="1" smtClean="0"/>
              <a:t>Elohim</a:t>
            </a:r>
            <a:r>
              <a:rPr lang="de-CH" sz="2800" dirty="0" smtClean="0"/>
              <a:t> (Gott) 62x vor</a:t>
            </a:r>
            <a:endParaRPr lang="de-CH" sz="2800" dirty="0"/>
          </a:p>
        </p:txBody>
      </p:sp>
      <p:sp>
        <p:nvSpPr>
          <p:cNvPr id="9" name="Textfeld 8"/>
          <p:cNvSpPr txBox="1"/>
          <p:nvPr/>
        </p:nvSpPr>
        <p:spPr>
          <a:xfrm>
            <a:off x="1192389" y="5927384"/>
            <a:ext cx="7803739" cy="523220"/>
          </a:xfrm>
          <a:prstGeom prst="rect">
            <a:avLst/>
          </a:prstGeom>
          <a:noFill/>
        </p:spPr>
        <p:txBody>
          <a:bodyPr wrap="none" rtlCol="0">
            <a:spAutoFit/>
          </a:bodyPr>
          <a:lstStyle/>
          <a:p>
            <a:pPr lvl="0"/>
            <a:r>
              <a:rPr lang="de-CH" sz="2800" dirty="0" smtClean="0"/>
              <a:t>Richter bedeutet: Richten, Regieren und </a:t>
            </a:r>
            <a:r>
              <a:rPr lang="de-CH" sz="2800" dirty="0" err="1" smtClean="0"/>
              <a:t>Leiterschaft</a:t>
            </a:r>
            <a:endParaRPr lang="de-CH" sz="2800" dirty="0"/>
          </a:p>
        </p:txBody>
      </p:sp>
    </p:spTree>
    <p:extLst>
      <p:ext uri="{BB962C8B-B14F-4D97-AF65-F5344CB8AC3E}">
        <p14:creationId xmlns:p14="http://schemas.microsoft.com/office/powerpoint/2010/main" val="1916290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4" grpId="0"/>
      <p:bldP spid="6"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78025" y="2817868"/>
            <a:ext cx="11513975" cy="1384995"/>
          </a:xfrm>
          <a:prstGeom prst="rect">
            <a:avLst/>
          </a:prstGeom>
        </p:spPr>
        <p:txBody>
          <a:bodyPr wrap="square">
            <a:spAutoFit/>
          </a:bodyPr>
          <a:lstStyle/>
          <a:p>
            <a:r>
              <a:rPr lang="de-CH" sz="2800" dirty="0" smtClean="0"/>
              <a:t>1</a:t>
            </a:r>
            <a:r>
              <a:rPr lang="de-CH" sz="2800" dirty="0"/>
              <a:t> Und es geschah nach dem Tod Josuas, da fragten die Söhne Israels den HERRN und sprachen: Wer von uns soll zuerst hinaufziehen, um gegen die Kanaaniter zu kämpfen? </a:t>
            </a:r>
            <a:r>
              <a:rPr lang="de-CH" sz="2800" dirty="0" smtClean="0"/>
              <a:t>		</a:t>
            </a:r>
            <a:r>
              <a:rPr lang="de-CH" sz="2800" dirty="0" err="1" smtClean="0"/>
              <a:t>Ri</a:t>
            </a:r>
            <a:r>
              <a:rPr lang="de-CH" sz="2800" dirty="0" smtClean="0"/>
              <a:t> 1,1</a:t>
            </a:r>
            <a:endParaRPr lang="de-CH" sz="2800" dirty="0"/>
          </a:p>
        </p:txBody>
      </p:sp>
      <p:sp>
        <p:nvSpPr>
          <p:cNvPr id="4" name="Textfeld 3"/>
          <p:cNvSpPr txBox="1"/>
          <p:nvPr/>
        </p:nvSpPr>
        <p:spPr>
          <a:xfrm>
            <a:off x="1687479" y="1160106"/>
            <a:ext cx="3376309" cy="584775"/>
          </a:xfrm>
          <a:prstGeom prst="rect">
            <a:avLst/>
          </a:prstGeom>
          <a:noFill/>
        </p:spPr>
        <p:txBody>
          <a:bodyPr wrap="none" rtlCol="0">
            <a:spAutoFit/>
          </a:bodyPr>
          <a:lstStyle/>
          <a:p>
            <a:r>
              <a:rPr lang="de-CH" sz="3200" dirty="0" smtClean="0">
                <a:cs typeface="Arial" panose="020B0604020202020204" pitchFamily="34" charset="0"/>
              </a:rPr>
              <a:t>Situation von Israel</a:t>
            </a:r>
            <a:endParaRPr lang="de-CH" sz="3200" dirty="0">
              <a:cs typeface="Arial" panose="020B0604020202020204" pitchFamily="34" charset="0"/>
            </a:endParaRPr>
          </a:p>
        </p:txBody>
      </p:sp>
    </p:spTree>
    <p:extLst>
      <p:ext uri="{BB962C8B-B14F-4D97-AF65-F5344CB8AC3E}">
        <p14:creationId xmlns:p14="http://schemas.microsoft.com/office/powerpoint/2010/main" val="252442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02177" y="232929"/>
            <a:ext cx="11513975" cy="3970318"/>
          </a:xfrm>
          <a:prstGeom prst="rect">
            <a:avLst/>
          </a:prstGeom>
        </p:spPr>
        <p:txBody>
          <a:bodyPr wrap="square">
            <a:spAutoFit/>
          </a:bodyPr>
          <a:lstStyle/>
          <a:p>
            <a:r>
              <a:rPr lang="de-CH" sz="2800" dirty="0" smtClean="0"/>
              <a:t>2</a:t>
            </a:r>
            <a:r>
              <a:rPr lang="de-CH" sz="2800" dirty="0"/>
              <a:t> Und der HERR sprach: </a:t>
            </a:r>
            <a:r>
              <a:rPr lang="de-CH" sz="2800" dirty="0" err="1"/>
              <a:t>Juda</a:t>
            </a:r>
            <a:r>
              <a:rPr lang="de-CH" sz="2800" dirty="0"/>
              <a:t> soll hinaufziehen! Siehe, ich habe das Land in seine Hand gegeben. </a:t>
            </a:r>
          </a:p>
          <a:p>
            <a:r>
              <a:rPr lang="de-CH" sz="2800" dirty="0"/>
              <a:t>3 Da sprach </a:t>
            </a:r>
            <a:r>
              <a:rPr lang="de-CH" sz="2800" dirty="0" err="1"/>
              <a:t>Juda</a:t>
            </a:r>
            <a:r>
              <a:rPr lang="de-CH" sz="2800" dirty="0"/>
              <a:t> zu seinem Bruder Simeon: Zieh mit mir hinauf in mein Los und lass uns gegen die Kanaaniter kämpfen, so will ich auch mit dir in dein Los ziehen! Und Simeon zog mit ihm. </a:t>
            </a:r>
          </a:p>
          <a:p>
            <a:r>
              <a:rPr lang="de-CH" sz="2800" dirty="0"/>
              <a:t>4 Als nun </a:t>
            </a:r>
            <a:r>
              <a:rPr lang="de-CH" sz="2800" dirty="0" err="1"/>
              <a:t>Juda</a:t>
            </a:r>
            <a:r>
              <a:rPr lang="de-CH" sz="2800" dirty="0"/>
              <a:t> hinaufzog, gab der HERR die Kanaaniter und </a:t>
            </a:r>
            <a:r>
              <a:rPr lang="de-CH" sz="2800" dirty="0" err="1"/>
              <a:t>Pheresiter</a:t>
            </a:r>
            <a:r>
              <a:rPr lang="de-CH" sz="2800" dirty="0"/>
              <a:t> in ihre Hand, und sie schlugen sie bei </a:t>
            </a:r>
            <a:r>
              <a:rPr lang="de-CH" sz="2800" dirty="0" err="1"/>
              <a:t>Besek</a:t>
            </a:r>
            <a:r>
              <a:rPr lang="de-CH" sz="2800" dirty="0"/>
              <a:t>, 10 000 Mann. </a:t>
            </a:r>
          </a:p>
          <a:p>
            <a:r>
              <a:rPr lang="de-CH" sz="2800" dirty="0"/>
              <a:t>5 Und als sie den </a:t>
            </a:r>
            <a:r>
              <a:rPr lang="de-CH" sz="2800" dirty="0" err="1"/>
              <a:t>Adoni-Besek</a:t>
            </a:r>
            <a:r>
              <a:rPr lang="de-CH" sz="2800" dirty="0"/>
              <a:t> in </a:t>
            </a:r>
            <a:r>
              <a:rPr lang="de-CH" sz="2800" dirty="0" err="1"/>
              <a:t>Besek</a:t>
            </a:r>
            <a:r>
              <a:rPr lang="de-CH" sz="2800" dirty="0"/>
              <a:t> fanden, kämpften sie gegen ihn; und sie schlugen die Kanaaniter und </a:t>
            </a:r>
            <a:r>
              <a:rPr lang="de-CH" sz="2800" dirty="0" err="1"/>
              <a:t>Pheresiter</a:t>
            </a:r>
            <a:r>
              <a:rPr lang="de-CH" sz="2800" dirty="0"/>
              <a:t>. </a:t>
            </a:r>
            <a:r>
              <a:rPr lang="de-CH" sz="2800" dirty="0" smtClean="0"/>
              <a:t>	</a:t>
            </a:r>
            <a:r>
              <a:rPr lang="de-CH" sz="2800" dirty="0" err="1" smtClean="0"/>
              <a:t>Ri</a:t>
            </a:r>
            <a:r>
              <a:rPr lang="de-CH" sz="2800" dirty="0" smtClean="0"/>
              <a:t> 1,2-5</a:t>
            </a:r>
            <a:endParaRPr lang="de-CH" sz="2800" dirty="0"/>
          </a:p>
        </p:txBody>
      </p:sp>
    </p:spTree>
    <p:extLst>
      <p:ext uri="{BB962C8B-B14F-4D97-AF65-F5344CB8AC3E}">
        <p14:creationId xmlns:p14="http://schemas.microsoft.com/office/powerpoint/2010/main" val="13909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02177" y="778052"/>
            <a:ext cx="11513975" cy="4401205"/>
          </a:xfrm>
          <a:prstGeom prst="rect">
            <a:avLst/>
          </a:prstGeom>
        </p:spPr>
        <p:txBody>
          <a:bodyPr wrap="square">
            <a:spAutoFit/>
          </a:bodyPr>
          <a:lstStyle/>
          <a:p>
            <a:r>
              <a:rPr lang="de-CH" sz="2800" dirty="0"/>
              <a:t>17 </a:t>
            </a:r>
            <a:r>
              <a:rPr lang="de-CH" sz="2800" dirty="0" err="1"/>
              <a:t>Juda</a:t>
            </a:r>
            <a:r>
              <a:rPr lang="de-CH" sz="2800" dirty="0"/>
              <a:t> aber zog hin mit seinem Bruder Simeon; und sie schlugen die Kanaaniter, die in </a:t>
            </a:r>
            <a:r>
              <a:rPr lang="de-CH" sz="2800" dirty="0" err="1"/>
              <a:t>Zephat</a:t>
            </a:r>
            <a:r>
              <a:rPr lang="de-CH" sz="2800" dirty="0"/>
              <a:t> wohnten, und vollstreckten an ihnen den Bann und nannten die Stadt </a:t>
            </a:r>
            <a:r>
              <a:rPr lang="de-CH" sz="2800" dirty="0" err="1"/>
              <a:t>Horma</a:t>
            </a:r>
            <a:r>
              <a:rPr lang="de-CH" sz="2800" dirty="0"/>
              <a:t>. </a:t>
            </a:r>
          </a:p>
          <a:p>
            <a:r>
              <a:rPr lang="de-CH" sz="2800" dirty="0"/>
              <a:t>18 Dazu eroberte </a:t>
            </a:r>
            <a:r>
              <a:rPr lang="de-CH" sz="2800" dirty="0" err="1"/>
              <a:t>Juda</a:t>
            </a:r>
            <a:r>
              <a:rPr lang="de-CH" sz="2800" dirty="0"/>
              <a:t> Gaza samt seinem Gebiet und </a:t>
            </a:r>
            <a:r>
              <a:rPr lang="de-CH" sz="2800" dirty="0" err="1"/>
              <a:t>Askalon</a:t>
            </a:r>
            <a:r>
              <a:rPr lang="de-CH" sz="2800" dirty="0"/>
              <a:t> samt seinem Gebiet und </a:t>
            </a:r>
            <a:r>
              <a:rPr lang="de-CH" sz="2800" dirty="0" err="1"/>
              <a:t>Ekron</a:t>
            </a:r>
            <a:r>
              <a:rPr lang="de-CH" sz="2800" dirty="0"/>
              <a:t> samt seinem Gebiet. </a:t>
            </a:r>
          </a:p>
          <a:p>
            <a:r>
              <a:rPr lang="de-CH" sz="2800" dirty="0"/>
              <a:t>19 Und der HERR war mit </a:t>
            </a:r>
            <a:r>
              <a:rPr lang="de-CH" sz="2800" dirty="0" err="1"/>
              <a:t>Juda</a:t>
            </a:r>
            <a:r>
              <a:rPr lang="de-CH" sz="2800" dirty="0"/>
              <a:t>, sodass er das Bergland eroberte; aber die Bewohner der Ebene vertrieb er nicht aus ihrem Besitz, denn sie hatten eiserne Streitwagen. </a:t>
            </a:r>
          </a:p>
          <a:p>
            <a:r>
              <a:rPr lang="de-CH" sz="2800" dirty="0"/>
              <a:t>20 Und sie gaben dem Kaleb Hebron, wie es Mose gesagt hatte; und dieser vertrieb daraus die drei Söhne </a:t>
            </a:r>
            <a:r>
              <a:rPr lang="de-CH" sz="2800" dirty="0" err="1"/>
              <a:t>Enaks</a:t>
            </a:r>
            <a:r>
              <a:rPr lang="de-CH" sz="2800" dirty="0"/>
              <a:t>.		</a:t>
            </a:r>
            <a:r>
              <a:rPr lang="de-CH" sz="2800" dirty="0" err="1"/>
              <a:t>Ri</a:t>
            </a:r>
            <a:r>
              <a:rPr lang="de-CH" sz="2800" dirty="0"/>
              <a:t> </a:t>
            </a:r>
            <a:r>
              <a:rPr lang="de-CH" sz="2800" dirty="0" smtClean="0"/>
              <a:t>1,17-20</a:t>
            </a:r>
            <a:endParaRPr lang="de-CH" sz="2800" dirty="0"/>
          </a:p>
        </p:txBody>
      </p:sp>
    </p:spTree>
    <p:extLst>
      <p:ext uri="{BB962C8B-B14F-4D97-AF65-F5344CB8AC3E}">
        <p14:creationId xmlns:p14="http://schemas.microsoft.com/office/powerpoint/2010/main" val="3244591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02177" y="1715312"/>
            <a:ext cx="11513975" cy="1384995"/>
          </a:xfrm>
          <a:prstGeom prst="rect">
            <a:avLst/>
          </a:prstGeom>
        </p:spPr>
        <p:txBody>
          <a:bodyPr wrap="square">
            <a:spAutoFit/>
          </a:bodyPr>
          <a:lstStyle/>
          <a:p>
            <a:r>
              <a:rPr lang="de-CH" sz="2800" dirty="0"/>
              <a:t>19 Und der HERR war mit </a:t>
            </a:r>
            <a:r>
              <a:rPr lang="de-CH" sz="2800" dirty="0" err="1"/>
              <a:t>Juda</a:t>
            </a:r>
            <a:r>
              <a:rPr lang="de-CH" sz="2800" dirty="0"/>
              <a:t>, sodass er das Bergland eroberte; aber die Bewohner der Ebene vertrieb er nicht aus ihrem Besitz, denn sie hatten eiserne Streitwagen. 	</a:t>
            </a:r>
            <a:r>
              <a:rPr lang="de-CH" sz="2800" dirty="0" err="1"/>
              <a:t>Ri</a:t>
            </a:r>
            <a:r>
              <a:rPr lang="de-CH" sz="2800" dirty="0"/>
              <a:t> </a:t>
            </a:r>
            <a:r>
              <a:rPr lang="de-CH" sz="2800" dirty="0" smtClean="0"/>
              <a:t>1,19</a:t>
            </a:r>
            <a:endParaRPr lang="de-CH" sz="2800" dirty="0"/>
          </a:p>
        </p:txBody>
      </p:sp>
    </p:spTree>
    <p:extLst>
      <p:ext uri="{BB962C8B-B14F-4D97-AF65-F5344CB8AC3E}">
        <p14:creationId xmlns:p14="http://schemas.microsoft.com/office/powerpoint/2010/main" val="330570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02177" y="618032"/>
            <a:ext cx="11513975" cy="5693866"/>
          </a:xfrm>
          <a:prstGeom prst="rect">
            <a:avLst/>
          </a:prstGeom>
        </p:spPr>
        <p:txBody>
          <a:bodyPr wrap="square">
            <a:spAutoFit/>
          </a:bodyPr>
          <a:lstStyle/>
          <a:p>
            <a:r>
              <a:rPr lang="de-CH" sz="2800" dirty="0"/>
              <a:t>21 Aber die </a:t>
            </a:r>
            <a:r>
              <a:rPr lang="de-CH" sz="2800" u="sng" dirty="0"/>
              <a:t>Söhne Benjamins vertrieben die </a:t>
            </a:r>
            <a:r>
              <a:rPr lang="de-CH" sz="2800" u="sng" dirty="0" err="1"/>
              <a:t>Jebusiter</a:t>
            </a:r>
            <a:r>
              <a:rPr lang="de-CH" sz="2800" u="sng" dirty="0"/>
              <a:t> nicht</a:t>
            </a:r>
            <a:r>
              <a:rPr lang="de-CH" sz="2800" dirty="0"/>
              <a:t>, die in Jerusalem wohnten; sondern die </a:t>
            </a:r>
            <a:r>
              <a:rPr lang="de-CH" sz="2800" dirty="0" err="1"/>
              <a:t>Jebusiter</a:t>
            </a:r>
            <a:r>
              <a:rPr lang="de-CH" sz="2800" dirty="0"/>
              <a:t> wohnten bei den Söhnen Benjamins in Jerusalem bis zu diesem Tag. </a:t>
            </a:r>
          </a:p>
          <a:p>
            <a:r>
              <a:rPr lang="de-CH" sz="2800" dirty="0"/>
              <a:t>27 </a:t>
            </a:r>
            <a:r>
              <a:rPr lang="de-CH" sz="2800" u="sng" dirty="0" err="1"/>
              <a:t>Manasse</a:t>
            </a:r>
            <a:r>
              <a:rPr lang="de-CH" sz="2800" u="sng" dirty="0"/>
              <a:t> aber vertrieb die Einwohner von Beth-</a:t>
            </a:r>
            <a:r>
              <a:rPr lang="de-CH" sz="2800" u="sng" dirty="0" err="1"/>
              <a:t>Schean</a:t>
            </a:r>
            <a:r>
              <a:rPr lang="de-CH" sz="2800" u="sng" dirty="0"/>
              <a:t> und seinen Tochterstädten nicht</a:t>
            </a:r>
            <a:r>
              <a:rPr lang="de-CH" sz="2800" dirty="0"/>
              <a:t>, </a:t>
            </a:r>
            <a:r>
              <a:rPr lang="de-CH" sz="2800" u="sng" dirty="0"/>
              <a:t>auch nicht</a:t>
            </a:r>
            <a:r>
              <a:rPr lang="de-CH" sz="2800" dirty="0"/>
              <a:t> diejenigen von </a:t>
            </a:r>
            <a:r>
              <a:rPr lang="de-CH" sz="2800" dirty="0" err="1"/>
              <a:t>Taanach</a:t>
            </a:r>
            <a:r>
              <a:rPr lang="de-CH" sz="2800" dirty="0"/>
              <a:t> und seinen Tochterstädten, noch die Bewohner von Dor und seinen Tochterstädten, </a:t>
            </a:r>
            <a:r>
              <a:rPr lang="de-CH" sz="2800" u="sng" dirty="0"/>
              <a:t>noch</a:t>
            </a:r>
            <a:r>
              <a:rPr lang="de-CH" sz="2800" dirty="0"/>
              <a:t> die Bewohner von </a:t>
            </a:r>
            <a:r>
              <a:rPr lang="de-CH" sz="2800" dirty="0" err="1"/>
              <a:t>Jibleam</a:t>
            </a:r>
            <a:r>
              <a:rPr lang="de-CH" sz="2800" dirty="0"/>
              <a:t> und seinen Tochterstädten, </a:t>
            </a:r>
            <a:r>
              <a:rPr lang="de-CH" sz="2800" u="sng" dirty="0"/>
              <a:t>noch</a:t>
            </a:r>
            <a:r>
              <a:rPr lang="de-CH" sz="2800" dirty="0"/>
              <a:t> die Bewohner von </a:t>
            </a:r>
            <a:r>
              <a:rPr lang="de-CH" sz="2800" dirty="0" err="1"/>
              <a:t>Megiddo</a:t>
            </a:r>
            <a:r>
              <a:rPr lang="de-CH" sz="2800" dirty="0"/>
              <a:t> und seinen Tochterstädten; sondern es gelang den Kanaanitern, in diesem Land zu bleiben. </a:t>
            </a:r>
          </a:p>
          <a:p>
            <a:r>
              <a:rPr lang="de-CH" sz="2800" dirty="0"/>
              <a:t>28 Und als Israel erstarkte, machte es die </a:t>
            </a:r>
            <a:r>
              <a:rPr lang="de-CH" sz="2800" u="sng" dirty="0"/>
              <a:t>Kanaaniter</a:t>
            </a:r>
            <a:r>
              <a:rPr lang="de-CH" sz="2800" dirty="0"/>
              <a:t> fronpflichtig4 ; </a:t>
            </a:r>
            <a:r>
              <a:rPr lang="de-CH" sz="2800" u="sng" dirty="0"/>
              <a:t>aber es vertrieb sie nicht</a:t>
            </a:r>
            <a:r>
              <a:rPr lang="de-CH" sz="2800" dirty="0"/>
              <a:t> aus ihrem Besitz. </a:t>
            </a:r>
          </a:p>
          <a:p>
            <a:r>
              <a:rPr lang="de-CH" sz="2800" dirty="0"/>
              <a:t>29 Und </a:t>
            </a:r>
            <a:r>
              <a:rPr lang="de-CH" sz="2800" u="sng" dirty="0"/>
              <a:t>Ephraim vertrieb die Kanaaniter nicht</a:t>
            </a:r>
            <a:r>
              <a:rPr lang="de-CH" sz="2800" dirty="0"/>
              <a:t>, die in </a:t>
            </a:r>
            <a:r>
              <a:rPr lang="de-CH" sz="2800" dirty="0" err="1"/>
              <a:t>Geser</a:t>
            </a:r>
            <a:r>
              <a:rPr lang="de-CH" sz="2800" dirty="0"/>
              <a:t> wohnten; sondern die Kanaaniter blieben in ihrer Mitte in </a:t>
            </a:r>
            <a:r>
              <a:rPr lang="de-CH" sz="2800" dirty="0" err="1"/>
              <a:t>Geser</a:t>
            </a:r>
            <a:r>
              <a:rPr lang="de-CH" sz="2800" dirty="0"/>
              <a:t>.</a:t>
            </a:r>
            <a:r>
              <a:rPr lang="de-CH" sz="2800" i="1" dirty="0"/>
              <a:t> </a:t>
            </a:r>
          </a:p>
        </p:txBody>
      </p:sp>
    </p:spTree>
    <p:extLst>
      <p:ext uri="{BB962C8B-B14F-4D97-AF65-F5344CB8AC3E}">
        <p14:creationId xmlns:p14="http://schemas.microsoft.com/office/powerpoint/2010/main" val="2660896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599</Words>
  <Application>Microsoft Office PowerPoint</Application>
  <PresentationFormat>Breitbild</PresentationFormat>
  <Paragraphs>130</Paragraphs>
  <Slides>28</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Arial</vt:lpstr>
      <vt:lpstr>Calibri</vt:lpstr>
      <vt:lpstr>Calibri Light</vt:lpstr>
      <vt:lpstr>Courier New</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EliteBook</cp:lastModifiedBy>
  <cp:revision>206</cp:revision>
  <dcterms:created xsi:type="dcterms:W3CDTF">2018-08-12T05:46:28Z</dcterms:created>
  <dcterms:modified xsi:type="dcterms:W3CDTF">2019-09-25T08:29:13Z</dcterms:modified>
</cp:coreProperties>
</file>