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59" r:id="rId3"/>
    <p:sldId id="287" r:id="rId4"/>
    <p:sldId id="321" r:id="rId5"/>
    <p:sldId id="320" r:id="rId6"/>
    <p:sldId id="323" r:id="rId7"/>
    <p:sldId id="324" r:id="rId8"/>
    <p:sldId id="325" r:id="rId9"/>
    <p:sldId id="326" r:id="rId10"/>
    <p:sldId id="327" r:id="rId11"/>
    <p:sldId id="322" r:id="rId12"/>
    <p:sldId id="328" r:id="rId13"/>
    <p:sldId id="329" r:id="rId14"/>
    <p:sldId id="330" r:id="rId15"/>
    <p:sldId id="331" r:id="rId16"/>
    <p:sldId id="334" r:id="rId17"/>
    <p:sldId id="335" r:id="rId18"/>
    <p:sldId id="336" r:id="rId19"/>
    <p:sldId id="333" r:id="rId20"/>
    <p:sldId id="337" r:id="rId21"/>
    <p:sldId id="339" r:id="rId22"/>
    <p:sldId id="340" r:id="rId23"/>
    <p:sldId id="341" r:id="rId24"/>
    <p:sldId id="342" r:id="rId25"/>
    <p:sldId id="343" r:id="rId26"/>
    <p:sldId id="338" r:id="rId27"/>
    <p:sldId id="345" r:id="rId28"/>
    <p:sldId id="344" r:id="rId29"/>
    <p:sldId id="306" r:id="rId3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41" d="100"/>
          <a:sy n="141" d="100"/>
        </p:scale>
        <p:origin x="305" y="7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14.07.2019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41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F089-39DA-47E3-A74C-E64C6DBBD5AE}" type="datetimeFigureOut">
              <a:rPr lang="de-CH" smtClean="0"/>
              <a:t>14.07.2019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5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3772516" y="4855618"/>
            <a:ext cx="4328814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Psalmen Teil </a:t>
            </a:r>
            <a:r>
              <a:rPr lang="de-CH" sz="55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98044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/>
        </p:nvGraphicFramePr>
        <p:xfrm>
          <a:off x="548640" y="629446"/>
          <a:ext cx="11183007" cy="50781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02691"/>
                <a:gridCol w="5280316"/>
              </a:tblGrid>
              <a:tr h="59246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Gattungen </a:t>
                      </a:r>
                      <a:r>
                        <a:rPr lang="de-CH" sz="1600" dirty="0">
                          <a:effectLst/>
                        </a:rPr>
                        <a:t>(aus MacArthur Studienbibel)</a:t>
                      </a:r>
                      <a:endParaRPr lang="de-CH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873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Weisheitsstil mit Anweisungen für ein gerechtes Leben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900" dirty="0">
                          <a:effectLst/>
                        </a:rPr>
                        <a:t> 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9858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>
                          <a:effectLst/>
                        </a:rPr>
                        <a:t>Klagestil, wo es um die Mühsale des Lebens geht </a:t>
                      </a:r>
                      <a:endParaRPr lang="de-CH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die üblicherweise von äußeren Feinden zugefügt werden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9823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>
                          <a:effectLst/>
                        </a:rPr>
                        <a:t>Busspsalmen </a:t>
                      </a:r>
                      <a:endParaRPr lang="de-CH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bei denen es meistens um den „inneren“ Feind geht, d.h. um Sünde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9811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>
                          <a:effectLst/>
                        </a:rPr>
                        <a:t>Betonungen des Königtums</a:t>
                      </a:r>
                      <a:endParaRPr lang="de-CH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theokratische bzw. messianische Herrschaft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627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>
                          <a:effectLst/>
                        </a:rPr>
                        <a:t>Dankpsalmen</a:t>
                      </a:r>
                      <a:endParaRPr lang="de-CH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900" dirty="0">
                          <a:effectLst/>
                        </a:rPr>
                        <a:t> 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757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23" y="191385"/>
            <a:ext cx="11201579" cy="630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46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48772"/>
            <a:ext cx="43023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Besondere Merkmale</a:t>
            </a:r>
            <a:endParaRPr lang="de-CH" sz="36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536754" y="2012438"/>
            <a:ext cx="11055462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Luther sagte, die Psalmen seien „die Bibel in der Bibel“ </a:t>
            </a:r>
            <a:r>
              <a:rPr lang="de-CH" sz="3600" dirty="0" smtClean="0"/>
              <a:t>– </a:t>
            </a:r>
          </a:p>
          <a:p>
            <a:r>
              <a:rPr lang="de-CH" sz="3600" dirty="0" smtClean="0"/>
              <a:t>die </a:t>
            </a:r>
            <a:r>
              <a:rPr lang="de-CH" sz="3600" dirty="0"/>
              <a:t>Bibel in Miniatur. Sie behandeln die Geschichte </a:t>
            </a:r>
            <a:endParaRPr lang="de-CH" sz="3600" dirty="0" smtClean="0"/>
          </a:p>
          <a:p>
            <a:r>
              <a:rPr lang="de-CH" sz="3600" dirty="0" smtClean="0"/>
              <a:t>Israels</a:t>
            </a:r>
            <a:r>
              <a:rPr lang="de-CH" sz="3600" dirty="0"/>
              <a:t>, die Schöpfung, die Patriarchen, den Exodus, </a:t>
            </a:r>
            <a:endParaRPr lang="de-CH" sz="3600" dirty="0" smtClean="0"/>
          </a:p>
          <a:p>
            <a:r>
              <a:rPr lang="de-CH" sz="3600" dirty="0" smtClean="0"/>
              <a:t>die </a:t>
            </a:r>
            <a:r>
              <a:rPr lang="de-CH" sz="3600" dirty="0"/>
              <a:t>Monarchie, das Exil und die Rückkehr nach Jerusalem. </a:t>
            </a:r>
            <a:endParaRPr lang="de-CH" sz="3600" dirty="0" smtClean="0"/>
          </a:p>
          <a:p>
            <a:r>
              <a:rPr lang="de-CH" sz="3600" dirty="0" smtClean="0"/>
              <a:t>Viele </a:t>
            </a:r>
            <a:r>
              <a:rPr lang="de-CH" sz="3600" dirty="0"/>
              <a:t>Psalmen geben eine kurze Übersicht über die </a:t>
            </a:r>
            <a:endParaRPr lang="de-CH" sz="3600" dirty="0" smtClean="0"/>
          </a:p>
          <a:p>
            <a:r>
              <a:rPr lang="de-CH" sz="3600" dirty="0" smtClean="0"/>
              <a:t>meisten </a:t>
            </a:r>
            <a:r>
              <a:rPr lang="de-CH" sz="3600" dirty="0"/>
              <a:t>grossen Ereignisse, die in den geschichtlichen </a:t>
            </a:r>
            <a:endParaRPr lang="de-CH" sz="3600" dirty="0" smtClean="0"/>
          </a:p>
          <a:p>
            <a:r>
              <a:rPr lang="de-CH" sz="3600" dirty="0" smtClean="0"/>
              <a:t>Büchern </a:t>
            </a:r>
            <a:r>
              <a:rPr lang="de-CH" sz="3600" dirty="0"/>
              <a:t>aufgezeichnet </a:t>
            </a:r>
            <a:r>
              <a:rPr lang="de-CH" sz="3600" dirty="0" smtClean="0"/>
              <a:t>werden.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4037162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328356" y="349506"/>
            <a:ext cx="12003927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600" b="1" dirty="0" smtClean="0"/>
              <a:t>Genesis: </a:t>
            </a:r>
            <a:r>
              <a:rPr lang="de-CH" sz="3600" dirty="0"/>
              <a:t>(die Schöpfung / die Patriarchen): </a:t>
            </a:r>
            <a:r>
              <a:rPr lang="de-CH" sz="3600" b="1" dirty="0"/>
              <a:t>Ps 104 und </a:t>
            </a:r>
            <a:r>
              <a:rPr lang="de-CH" sz="3600" b="1" dirty="0" smtClean="0"/>
              <a:t>105</a:t>
            </a:r>
            <a:endParaRPr lang="de-CH" sz="3600" dirty="0" smtClean="0"/>
          </a:p>
          <a:p>
            <a:pPr lvl="0"/>
            <a:endParaRPr lang="de-CH" sz="3600" dirty="0"/>
          </a:p>
          <a:p>
            <a:pPr lvl="0"/>
            <a:r>
              <a:rPr lang="de-CH" sz="3600" b="1" dirty="0" smtClean="0"/>
              <a:t>Exodus: </a:t>
            </a:r>
            <a:r>
              <a:rPr lang="de-CH" sz="3600" dirty="0"/>
              <a:t>(die zehn Plagen, Durchzug durchs Rote Meer, </a:t>
            </a:r>
            <a:endParaRPr lang="de-CH" sz="3600" dirty="0" smtClean="0"/>
          </a:p>
          <a:p>
            <a:pPr lvl="0"/>
            <a:r>
              <a:rPr lang="de-CH" sz="3600" dirty="0" smtClean="0"/>
              <a:t>Wüstenwanderung</a:t>
            </a:r>
            <a:r>
              <a:rPr lang="de-CH" sz="3600" dirty="0"/>
              <a:t>, die zehn Gebote, das goldene Kalb</a:t>
            </a:r>
            <a:r>
              <a:rPr lang="de-CH" sz="3600" dirty="0" smtClean="0"/>
              <a:t>)| </a:t>
            </a:r>
          </a:p>
          <a:p>
            <a:pPr lvl="0"/>
            <a:r>
              <a:rPr lang="de-CH" sz="3600" b="1" dirty="0" smtClean="0"/>
              <a:t>Ps </a:t>
            </a:r>
            <a:r>
              <a:rPr lang="de-CH" sz="3600" b="1" dirty="0" smtClean="0"/>
              <a:t>78, 105 </a:t>
            </a:r>
            <a:r>
              <a:rPr lang="de-CH" sz="3600" dirty="0"/>
              <a:t>und </a:t>
            </a:r>
            <a:r>
              <a:rPr lang="de-CH" sz="3600" b="1" dirty="0" smtClean="0"/>
              <a:t>106</a:t>
            </a:r>
            <a:endParaRPr lang="de-CH" sz="3600" dirty="0"/>
          </a:p>
          <a:p>
            <a:pPr lvl="0"/>
            <a:endParaRPr lang="de-CH" sz="3600" dirty="0"/>
          </a:p>
          <a:p>
            <a:pPr lvl="0"/>
            <a:r>
              <a:rPr lang="de-CH" sz="3600" b="1" dirty="0" smtClean="0"/>
              <a:t>Numeri: </a:t>
            </a:r>
            <a:r>
              <a:rPr lang="de-CH" sz="3600" dirty="0"/>
              <a:t>(Korah, Baal-</a:t>
            </a:r>
            <a:r>
              <a:rPr lang="de-CH" sz="3600" dirty="0" err="1"/>
              <a:t>Peor</a:t>
            </a:r>
            <a:r>
              <a:rPr lang="de-CH" sz="3600" dirty="0"/>
              <a:t>, Moses Strafe</a:t>
            </a:r>
            <a:r>
              <a:rPr lang="de-CH" sz="3600" dirty="0" smtClean="0"/>
              <a:t>) | </a:t>
            </a:r>
            <a:r>
              <a:rPr lang="de-CH" sz="3600" b="1" dirty="0"/>
              <a:t>Ps </a:t>
            </a:r>
            <a:r>
              <a:rPr lang="de-CH" sz="3600" b="1" dirty="0" smtClean="0"/>
              <a:t>106</a:t>
            </a:r>
            <a:r>
              <a:rPr lang="de-CH" sz="3600" dirty="0" smtClean="0"/>
              <a:t> </a:t>
            </a:r>
            <a:endParaRPr lang="de-CH" sz="3600" dirty="0" smtClean="0"/>
          </a:p>
          <a:p>
            <a:pPr lvl="0"/>
            <a:r>
              <a:rPr lang="de-CH" sz="3600" dirty="0" smtClean="0"/>
              <a:t>(</a:t>
            </a:r>
            <a:r>
              <a:rPr lang="de-CH" sz="3600" dirty="0"/>
              <a:t>Bestrafung </a:t>
            </a:r>
            <a:r>
              <a:rPr lang="de-CH" sz="3600" dirty="0" smtClean="0"/>
              <a:t>von </a:t>
            </a:r>
            <a:r>
              <a:rPr lang="de-CH" sz="3600" dirty="0" err="1"/>
              <a:t>Simri</a:t>
            </a:r>
            <a:r>
              <a:rPr lang="de-CH" sz="3600" dirty="0"/>
              <a:t> und </a:t>
            </a:r>
            <a:r>
              <a:rPr lang="de-CH" sz="3600" dirty="0" err="1"/>
              <a:t>Kosbi</a:t>
            </a:r>
            <a:r>
              <a:rPr lang="de-CH" sz="3600" dirty="0" smtClean="0"/>
              <a:t>) </a:t>
            </a:r>
          </a:p>
          <a:p>
            <a:pPr lvl="0"/>
            <a:endParaRPr lang="de-CH" sz="3600" dirty="0"/>
          </a:p>
          <a:p>
            <a:pPr lvl="0"/>
            <a:r>
              <a:rPr lang="de-CH" sz="3600" b="1" dirty="0" smtClean="0"/>
              <a:t>Samuel</a:t>
            </a:r>
            <a:r>
              <a:rPr lang="de-CH" sz="3600" b="1" dirty="0"/>
              <a:t>, Könige und </a:t>
            </a:r>
            <a:r>
              <a:rPr lang="de-CH" sz="3600" b="1" dirty="0" smtClean="0"/>
              <a:t>Chronik: </a:t>
            </a:r>
            <a:r>
              <a:rPr lang="de-CH" sz="3600" dirty="0" smtClean="0"/>
              <a:t>(</a:t>
            </a:r>
            <a:r>
              <a:rPr lang="de-CH" sz="3600" dirty="0"/>
              <a:t>die Wegnahme der Bundeslade, </a:t>
            </a:r>
            <a:endParaRPr lang="de-CH" sz="3600" dirty="0" smtClean="0"/>
          </a:p>
          <a:p>
            <a:pPr lvl="0"/>
            <a:r>
              <a:rPr lang="de-CH" sz="3600" dirty="0" smtClean="0"/>
              <a:t>die </a:t>
            </a:r>
            <a:r>
              <a:rPr lang="de-CH" sz="3600" dirty="0"/>
              <a:t>Wahl </a:t>
            </a:r>
            <a:r>
              <a:rPr lang="de-CH" sz="3600" dirty="0" smtClean="0"/>
              <a:t>Jerusalems, usw. | </a:t>
            </a:r>
            <a:r>
              <a:rPr lang="de-CH" sz="3600" b="1" dirty="0"/>
              <a:t>Ps 78, 127</a:t>
            </a:r>
            <a:r>
              <a:rPr lang="de-CH" sz="3600" dirty="0"/>
              <a:t> usw.</a:t>
            </a:r>
          </a:p>
        </p:txBody>
      </p:sp>
    </p:spTree>
    <p:extLst>
      <p:ext uri="{BB962C8B-B14F-4D97-AF65-F5344CB8AC3E}">
        <p14:creationId xmlns:p14="http://schemas.microsoft.com/office/powerpoint/2010/main" val="173864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48772"/>
            <a:ext cx="3212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Seligpreisungen</a:t>
            </a:r>
            <a:endParaRPr lang="de-CH" sz="36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536754" y="2012438"/>
            <a:ext cx="918360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„Wohl dem der nicht wandelt nach dem Rat der </a:t>
            </a:r>
            <a:endParaRPr lang="de-CH" sz="3600" dirty="0" smtClean="0"/>
          </a:p>
          <a:p>
            <a:r>
              <a:rPr lang="de-CH" sz="3600" dirty="0" smtClean="0"/>
              <a:t>Gottlosen</a:t>
            </a:r>
            <a:r>
              <a:rPr lang="de-CH" sz="3600" dirty="0"/>
              <a:t>, noch tritt auf dem Weg der Sünder, </a:t>
            </a:r>
            <a:endParaRPr lang="de-CH" sz="3600" dirty="0" smtClean="0"/>
          </a:p>
          <a:p>
            <a:r>
              <a:rPr lang="de-CH" sz="3600" dirty="0" smtClean="0"/>
              <a:t>noch </a:t>
            </a:r>
            <a:r>
              <a:rPr lang="de-CH" sz="3600" dirty="0"/>
              <a:t>sitzt, wo die Spötter sitzen, sondern seine </a:t>
            </a:r>
            <a:endParaRPr lang="de-CH" sz="3600" dirty="0" smtClean="0"/>
          </a:p>
          <a:p>
            <a:r>
              <a:rPr lang="de-CH" sz="3600" dirty="0" smtClean="0"/>
              <a:t>Lust </a:t>
            </a:r>
            <a:r>
              <a:rPr lang="de-CH" sz="3600" dirty="0"/>
              <a:t>hat am Gesetz des Herrn und über sein </a:t>
            </a:r>
            <a:endParaRPr lang="de-CH" sz="3600" dirty="0" smtClean="0"/>
          </a:p>
          <a:p>
            <a:r>
              <a:rPr lang="de-CH" sz="3600" dirty="0" smtClean="0"/>
              <a:t>Gesetz </a:t>
            </a:r>
            <a:r>
              <a:rPr lang="de-CH" sz="3600" dirty="0"/>
              <a:t>nachsinnt Tag und Nacht.“ </a:t>
            </a:r>
            <a:r>
              <a:rPr lang="de-CH" sz="3600" b="1" dirty="0"/>
              <a:t>(Ps 1,1+2)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4044604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48772"/>
            <a:ext cx="35596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Psalmzitate im AT</a:t>
            </a:r>
            <a:endParaRPr lang="de-CH" sz="3600" b="1" dirty="0"/>
          </a:p>
        </p:txBody>
      </p:sp>
    </p:spTree>
    <p:extLst>
      <p:ext uri="{BB962C8B-B14F-4D97-AF65-F5344CB8AC3E}">
        <p14:creationId xmlns:p14="http://schemas.microsoft.com/office/powerpoint/2010/main" val="3455490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45260" y="562157"/>
            <a:ext cx="10843674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„Und der HERR entsandte einen großen Fisch, der Jona </a:t>
            </a:r>
            <a:endParaRPr lang="de-CH" sz="3200" dirty="0" smtClean="0"/>
          </a:p>
          <a:p>
            <a:r>
              <a:rPr lang="de-CH" sz="3200" dirty="0" smtClean="0"/>
              <a:t>verschlingen </a:t>
            </a:r>
            <a:r>
              <a:rPr lang="de-CH" sz="3200" dirty="0"/>
              <a:t>sollte; und Jona war im Bauch des Fisches drei </a:t>
            </a:r>
            <a:endParaRPr lang="de-CH" sz="3200" dirty="0" smtClean="0"/>
          </a:p>
          <a:p>
            <a:r>
              <a:rPr lang="de-CH" sz="3200" dirty="0" smtClean="0"/>
              <a:t>Tage </a:t>
            </a:r>
            <a:r>
              <a:rPr lang="de-CH" sz="3200" dirty="0"/>
              <a:t>und drei Nächte lang. </a:t>
            </a:r>
            <a:r>
              <a:rPr lang="de-CH" sz="3200" b="1" dirty="0"/>
              <a:t>(Mt 12,40; Mt 16,4)</a:t>
            </a:r>
            <a:endParaRPr lang="de-CH" sz="3200" dirty="0"/>
          </a:p>
          <a:p>
            <a:r>
              <a:rPr lang="de-CH" sz="3200" u="sng" dirty="0"/>
              <a:t>2</a:t>
            </a:r>
            <a:r>
              <a:rPr lang="de-CH" sz="3200" dirty="0"/>
              <a:t> Und Jona betete aus dem Bauch des Fisches zu dem HERRN, </a:t>
            </a:r>
            <a:endParaRPr lang="de-CH" sz="3200" dirty="0" smtClean="0"/>
          </a:p>
          <a:p>
            <a:r>
              <a:rPr lang="de-CH" sz="3200" dirty="0" smtClean="0"/>
              <a:t>seinem </a:t>
            </a:r>
            <a:r>
              <a:rPr lang="de-CH" sz="3200" dirty="0"/>
              <a:t>Gott, und sprach: </a:t>
            </a:r>
            <a:r>
              <a:rPr lang="de-CH" sz="3200" u="sng" dirty="0" smtClean="0"/>
              <a:t>3</a:t>
            </a:r>
            <a:r>
              <a:rPr lang="de-CH" sz="3200" dirty="0"/>
              <a:t> Aus meiner Drangsal rief ich zu dem </a:t>
            </a:r>
            <a:endParaRPr lang="de-CH" sz="3200" dirty="0" smtClean="0"/>
          </a:p>
          <a:p>
            <a:r>
              <a:rPr lang="de-CH" sz="3200" dirty="0" smtClean="0"/>
              <a:t>HERRN</a:t>
            </a:r>
            <a:r>
              <a:rPr lang="de-CH" sz="3200" dirty="0"/>
              <a:t>, und er erhörte mich; aus dem Schoß des Totenreiches </a:t>
            </a:r>
            <a:endParaRPr lang="de-CH" sz="3200" dirty="0" smtClean="0"/>
          </a:p>
          <a:p>
            <a:r>
              <a:rPr lang="de-CH" sz="3200" dirty="0" smtClean="0"/>
              <a:t>schrie </a:t>
            </a:r>
            <a:r>
              <a:rPr lang="de-CH" sz="3200" dirty="0"/>
              <a:t>ich, und du hörtest meine Stimme! </a:t>
            </a:r>
            <a:r>
              <a:rPr lang="de-CH" sz="3200" b="1" dirty="0"/>
              <a:t>(Ps 120,1)</a:t>
            </a:r>
            <a:endParaRPr lang="de-CH" sz="3200" dirty="0"/>
          </a:p>
          <a:p>
            <a:r>
              <a:rPr lang="de-CH" sz="3200" u="sng" dirty="0"/>
              <a:t>4</a:t>
            </a:r>
            <a:r>
              <a:rPr lang="de-CH" sz="3200" dirty="0"/>
              <a:t> Denn du hattest mich in die Tiefe geschleudert, mitten ins </a:t>
            </a:r>
            <a:endParaRPr lang="de-CH" sz="3200" dirty="0" smtClean="0"/>
          </a:p>
          <a:p>
            <a:r>
              <a:rPr lang="de-CH" sz="3200" dirty="0" smtClean="0"/>
              <a:t>Meer</a:t>
            </a:r>
            <a:r>
              <a:rPr lang="de-CH" sz="3200" dirty="0"/>
              <a:t>, dass mich die Strömung umspülte; alle deine Wogen </a:t>
            </a:r>
            <a:endParaRPr lang="de-CH" sz="3200" dirty="0" smtClean="0"/>
          </a:p>
          <a:p>
            <a:r>
              <a:rPr lang="de-CH" sz="3200" dirty="0" smtClean="0"/>
              <a:t>und </a:t>
            </a:r>
            <a:r>
              <a:rPr lang="de-CH" sz="3200" dirty="0"/>
              <a:t>Wellen gingen über mich. </a:t>
            </a:r>
            <a:r>
              <a:rPr lang="de-CH" sz="3200" b="1" dirty="0"/>
              <a:t>(Ps 42,8</a:t>
            </a:r>
            <a:r>
              <a:rPr lang="de-CH" sz="3200" b="1" dirty="0" smtClean="0"/>
              <a:t>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2915489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45260" y="562157"/>
            <a:ext cx="10697352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u="sng" dirty="0" smtClean="0"/>
              <a:t>5</a:t>
            </a:r>
            <a:r>
              <a:rPr lang="de-CH" sz="3200" dirty="0"/>
              <a:t> Und ich sprach: Ich bin von deinen Augen verstoßen; </a:t>
            </a:r>
            <a:endParaRPr lang="de-CH" sz="3200" dirty="0" smtClean="0"/>
          </a:p>
          <a:p>
            <a:r>
              <a:rPr lang="de-CH" sz="3200" dirty="0" smtClean="0"/>
              <a:t>dennoch </a:t>
            </a:r>
            <a:r>
              <a:rPr lang="de-CH" sz="3200" dirty="0"/>
              <a:t>will ich fortfahren, nach deinem heiligen Tempel zu </a:t>
            </a:r>
            <a:endParaRPr lang="de-CH" sz="3200" dirty="0" smtClean="0"/>
          </a:p>
          <a:p>
            <a:r>
              <a:rPr lang="de-CH" sz="3200" dirty="0" smtClean="0"/>
              <a:t>schauen</a:t>
            </a:r>
            <a:r>
              <a:rPr lang="de-CH" sz="3200" dirty="0"/>
              <a:t>! </a:t>
            </a:r>
            <a:r>
              <a:rPr lang="de-CH" sz="3200" b="1" dirty="0"/>
              <a:t>(Ps 31,23)</a:t>
            </a:r>
            <a:endParaRPr lang="de-CH" sz="3200" dirty="0"/>
          </a:p>
          <a:p>
            <a:r>
              <a:rPr lang="de-CH" sz="3200" u="sng" dirty="0"/>
              <a:t>6</a:t>
            </a:r>
            <a:r>
              <a:rPr lang="de-CH" sz="3200" dirty="0"/>
              <a:t> Die Wasser umringten mich bis an die Seele, die Tiefe umgab </a:t>
            </a:r>
            <a:endParaRPr lang="de-CH" sz="3200" dirty="0" smtClean="0"/>
          </a:p>
          <a:p>
            <a:r>
              <a:rPr lang="de-CH" sz="3200" dirty="0" smtClean="0"/>
              <a:t>mich</a:t>
            </a:r>
            <a:r>
              <a:rPr lang="de-CH" sz="3200" dirty="0"/>
              <a:t>, </a:t>
            </a:r>
            <a:r>
              <a:rPr lang="de-CH" sz="3200" dirty="0" err="1"/>
              <a:t>Meergras</a:t>
            </a:r>
            <a:r>
              <a:rPr lang="de-CH" sz="3200" dirty="0"/>
              <a:t> umschlang mein Haupt. </a:t>
            </a:r>
            <a:r>
              <a:rPr lang="de-CH" sz="3200" b="1" dirty="0"/>
              <a:t>(Ps 18,5; Ps 69,2)</a:t>
            </a:r>
            <a:endParaRPr lang="de-CH" sz="3200" dirty="0"/>
          </a:p>
          <a:p>
            <a:r>
              <a:rPr lang="de-CH" sz="3200" u="sng" dirty="0"/>
              <a:t>7</a:t>
            </a:r>
            <a:r>
              <a:rPr lang="de-CH" sz="3200" dirty="0"/>
              <a:t> Zu den Gründen der Berge sank ich hinunter; die Erde war </a:t>
            </a:r>
            <a:endParaRPr lang="de-CH" sz="3200" dirty="0" smtClean="0"/>
          </a:p>
          <a:p>
            <a:r>
              <a:rPr lang="de-CH" sz="3200" dirty="0" smtClean="0"/>
              <a:t>auf </a:t>
            </a:r>
            <a:r>
              <a:rPr lang="de-CH" sz="3200" dirty="0"/>
              <a:t>ewig hinter mir verriegelt — da hast du, HERR, mein Gott, </a:t>
            </a:r>
            <a:endParaRPr lang="de-CH" sz="3200" dirty="0" smtClean="0"/>
          </a:p>
          <a:p>
            <a:r>
              <a:rPr lang="de-CH" sz="3200" dirty="0" smtClean="0"/>
              <a:t>mein </a:t>
            </a:r>
            <a:r>
              <a:rPr lang="de-CH" sz="3200" dirty="0"/>
              <a:t>Leben aus dem Grab heraufgeführt! </a:t>
            </a:r>
            <a:r>
              <a:rPr lang="de-CH" sz="3200" b="1" dirty="0"/>
              <a:t>(Ps 103,4)</a:t>
            </a:r>
            <a:endParaRPr lang="de-CH" sz="3200" dirty="0"/>
          </a:p>
          <a:p>
            <a:r>
              <a:rPr lang="de-CH" sz="3200" u="sng" dirty="0"/>
              <a:t>8</a:t>
            </a:r>
            <a:r>
              <a:rPr lang="de-CH" sz="3200" dirty="0"/>
              <a:t> Als meine Seele in mir verschmachtete, gedachte ich an den </a:t>
            </a:r>
            <a:endParaRPr lang="de-CH" sz="3200" dirty="0" smtClean="0"/>
          </a:p>
          <a:p>
            <a:r>
              <a:rPr lang="de-CH" sz="3200" dirty="0" smtClean="0"/>
              <a:t>HERRN,  </a:t>
            </a:r>
            <a:r>
              <a:rPr lang="de-CH" sz="3200" dirty="0"/>
              <a:t>und mein Gebet kam zu dir in deinen heiligen </a:t>
            </a:r>
            <a:endParaRPr lang="de-CH" sz="3200" dirty="0" smtClean="0"/>
          </a:p>
          <a:p>
            <a:r>
              <a:rPr lang="de-CH" sz="3200" dirty="0" smtClean="0"/>
              <a:t>Tempel</a:t>
            </a:r>
            <a:r>
              <a:rPr lang="de-CH" sz="3200" dirty="0"/>
              <a:t>. </a:t>
            </a:r>
            <a:r>
              <a:rPr lang="de-CH" sz="3200" b="1" dirty="0"/>
              <a:t>(Ps 142,4</a:t>
            </a:r>
            <a:r>
              <a:rPr lang="de-CH" sz="3200" b="1" dirty="0" smtClean="0"/>
              <a:t>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1274808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11236" y="1302183"/>
            <a:ext cx="10763909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u="sng" dirty="0" smtClean="0"/>
              <a:t>9</a:t>
            </a:r>
            <a:r>
              <a:rPr lang="de-CH" sz="3200" dirty="0"/>
              <a:t> Die Verehrer nichtiger Götzen verlassen ihre Gnade; </a:t>
            </a:r>
            <a:r>
              <a:rPr lang="de-CH" sz="3200" b="1" dirty="0"/>
              <a:t>(Ps 31,7)</a:t>
            </a:r>
            <a:r>
              <a:rPr lang="de-CH" sz="3200" dirty="0"/>
              <a:t> </a:t>
            </a:r>
          </a:p>
          <a:p>
            <a:r>
              <a:rPr lang="de-CH" sz="3200" u="sng" dirty="0"/>
              <a:t>10</a:t>
            </a:r>
            <a:r>
              <a:rPr lang="de-CH" sz="3200" dirty="0"/>
              <a:t> ich aber will dir mit lauter Stimme Lob opfern; </a:t>
            </a:r>
            <a:endParaRPr lang="de-CH" sz="3200" dirty="0" smtClean="0"/>
          </a:p>
          <a:p>
            <a:r>
              <a:rPr lang="de-CH" sz="3200" dirty="0" smtClean="0"/>
              <a:t>was </a:t>
            </a:r>
            <a:r>
              <a:rPr lang="de-CH" sz="3200" dirty="0"/>
              <a:t>ich gelobt habe, das will ich bezahlen. Die Rettung </a:t>
            </a:r>
            <a:endParaRPr lang="de-CH" sz="3200" dirty="0" smtClean="0"/>
          </a:p>
          <a:p>
            <a:r>
              <a:rPr lang="de-CH" sz="3200" dirty="0" smtClean="0"/>
              <a:t>kommt </a:t>
            </a:r>
            <a:r>
              <a:rPr lang="de-CH" sz="3200" dirty="0"/>
              <a:t>von dem HERRN! </a:t>
            </a:r>
            <a:r>
              <a:rPr lang="de-CH" sz="3200" b="1" dirty="0"/>
              <a:t>(Ps 50,4; Ps 116,17+18)</a:t>
            </a:r>
            <a:endParaRPr lang="de-CH" sz="3200" dirty="0"/>
          </a:p>
          <a:p>
            <a:r>
              <a:rPr lang="de-CH" sz="3200" u="sng" dirty="0"/>
              <a:t>11</a:t>
            </a:r>
            <a:r>
              <a:rPr lang="de-CH" sz="3200" dirty="0"/>
              <a:t> Und der HERR gebot dem Fisch; und der </a:t>
            </a:r>
            <a:r>
              <a:rPr lang="de-CH" sz="3200" dirty="0" smtClean="0"/>
              <a:t>spie</a:t>
            </a:r>
          </a:p>
          <a:p>
            <a:r>
              <a:rPr lang="de-CH" sz="3200" dirty="0" smtClean="0"/>
              <a:t> </a:t>
            </a:r>
            <a:r>
              <a:rPr lang="de-CH" sz="3200" dirty="0"/>
              <a:t>Jona ans Land.“ </a:t>
            </a:r>
            <a:r>
              <a:rPr lang="de-CH" sz="3200" b="1" dirty="0"/>
              <a:t>(Jona 2,1-11)</a:t>
            </a:r>
            <a:endParaRPr lang="de-CH" sz="3200" dirty="0"/>
          </a:p>
          <a:p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1450518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48772"/>
            <a:ext cx="87579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Historischer Hintergrund der Psalmen Davids</a:t>
            </a:r>
            <a:endParaRPr lang="de-CH" sz="36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536754" y="2012438"/>
            <a:ext cx="1088644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Hauptteile des Lebens von David, seine einschneidenden </a:t>
            </a:r>
          </a:p>
          <a:p>
            <a:r>
              <a:rPr lang="de-DE" sz="3600" dirty="0" smtClean="0"/>
              <a:t>und prägenden Erfahrungen, finden wir im </a:t>
            </a:r>
            <a:r>
              <a:rPr lang="de-DE" sz="3600" dirty="0"/>
              <a:t>Buch der </a:t>
            </a:r>
            <a:endParaRPr lang="de-DE" sz="3600" dirty="0" smtClean="0"/>
          </a:p>
          <a:p>
            <a:r>
              <a:rPr lang="de-DE" sz="3600" dirty="0" smtClean="0"/>
              <a:t>Psalmen </a:t>
            </a:r>
            <a:r>
              <a:rPr lang="de-DE" sz="3600" dirty="0"/>
              <a:t>dargestellt. 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3573550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53480" y="313038"/>
            <a:ext cx="243643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000" b="1" dirty="0" smtClean="0"/>
              <a:t>Psalmen</a:t>
            </a:r>
            <a:endParaRPr lang="de-CH" sz="5000" dirty="0">
              <a:latin typeface="Trebuchet MS" panose="020B0603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3480" y="1549904"/>
            <a:ext cx="484196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400" dirty="0" smtClean="0"/>
              <a:t>Kapitel: 150 | Verse:  2527</a:t>
            </a:r>
          </a:p>
        </p:txBody>
      </p:sp>
    </p:spTree>
    <p:extLst>
      <p:ext uri="{BB962C8B-B14F-4D97-AF65-F5344CB8AC3E}">
        <p14:creationId xmlns:p14="http://schemas.microsoft.com/office/powerpoint/2010/main" val="61118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48772"/>
            <a:ext cx="44105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Gruppen von Psalmen</a:t>
            </a:r>
            <a:endParaRPr lang="de-CH" sz="3600" b="1" dirty="0"/>
          </a:p>
        </p:txBody>
      </p:sp>
    </p:spTree>
    <p:extLst>
      <p:ext uri="{BB962C8B-B14F-4D97-AF65-F5344CB8AC3E}">
        <p14:creationId xmlns:p14="http://schemas.microsoft.com/office/powerpoint/2010/main" val="3318179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84145"/>
              </p:ext>
            </p:extLst>
          </p:nvPr>
        </p:nvGraphicFramePr>
        <p:xfrm>
          <a:off x="371586" y="1696956"/>
          <a:ext cx="11612788" cy="1222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70543"/>
                <a:gridCol w="3870543"/>
                <a:gridCol w="3871702"/>
              </a:tblGrid>
              <a:tr h="1222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dirty="0">
                          <a:effectLst/>
                        </a:rPr>
                        <a:t>Psalm 22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dirty="0">
                          <a:effectLst/>
                        </a:rPr>
                        <a:t>Vergangenheit</a:t>
                      </a:r>
                      <a:endParaRPr lang="de-CH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dirty="0">
                          <a:effectLst/>
                        </a:rPr>
                        <a:t>Psalm 23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dirty="0">
                          <a:effectLst/>
                        </a:rPr>
                        <a:t>Gegenwart</a:t>
                      </a:r>
                      <a:endParaRPr lang="de-CH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dirty="0">
                          <a:effectLst/>
                        </a:rPr>
                        <a:t>Psalm 24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dirty="0">
                          <a:effectLst/>
                        </a:rPr>
                        <a:t>Zukunft</a:t>
                      </a:r>
                      <a:endParaRPr lang="de-CH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190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534837"/>
              </p:ext>
            </p:extLst>
          </p:nvPr>
        </p:nvGraphicFramePr>
        <p:xfrm>
          <a:off x="371586" y="1696956"/>
          <a:ext cx="11612788" cy="1872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70543"/>
                <a:gridCol w="3870543"/>
                <a:gridCol w="3871702"/>
              </a:tblGrid>
              <a:tr h="1222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dirty="0">
                          <a:effectLst/>
                        </a:rPr>
                        <a:t>Psalm 22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dirty="0">
                          <a:effectLst/>
                        </a:rPr>
                        <a:t>Vergangenheit</a:t>
                      </a:r>
                      <a:endParaRPr lang="de-CH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dirty="0">
                          <a:effectLst/>
                        </a:rPr>
                        <a:t>Psalm 23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dirty="0">
                          <a:effectLst/>
                        </a:rPr>
                        <a:t>Gegenwart</a:t>
                      </a:r>
                      <a:endParaRPr lang="de-CH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dirty="0">
                          <a:effectLst/>
                        </a:rPr>
                        <a:t>Psalm 24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dirty="0">
                          <a:effectLst/>
                        </a:rPr>
                        <a:t>Zukunft</a:t>
                      </a:r>
                      <a:endParaRPr lang="de-CH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649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b="0" dirty="0">
                          <a:solidFill>
                            <a:schemeClr val="tx1"/>
                          </a:solidFill>
                          <a:effectLst/>
                        </a:rPr>
                        <a:t>Christus, der Leidende</a:t>
                      </a:r>
                      <a:endParaRPr lang="de-CH" sz="2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b="0" dirty="0">
                          <a:solidFill>
                            <a:schemeClr val="tx1"/>
                          </a:solidFill>
                          <a:effectLst/>
                        </a:rPr>
                        <a:t>Christus, der Hirte</a:t>
                      </a:r>
                      <a:endParaRPr lang="de-CH" sz="2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b="0" dirty="0">
                          <a:solidFill>
                            <a:schemeClr val="tx1"/>
                          </a:solidFill>
                          <a:effectLst/>
                        </a:rPr>
                        <a:t>Christus, der König</a:t>
                      </a:r>
                      <a:endParaRPr lang="de-CH" sz="2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183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956904"/>
              </p:ext>
            </p:extLst>
          </p:nvPr>
        </p:nvGraphicFramePr>
        <p:xfrm>
          <a:off x="371586" y="1696956"/>
          <a:ext cx="11612788" cy="25076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70543"/>
                <a:gridCol w="3870543"/>
                <a:gridCol w="3871702"/>
              </a:tblGrid>
              <a:tr h="1222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dirty="0">
                          <a:effectLst/>
                        </a:rPr>
                        <a:t>Psalm 22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dirty="0">
                          <a:effectLst/>
                        </a:rPr>
                        <a:t>Vergangenheit</a:t>
                      </a:r>
                      <a:endParaRPr lang="de-CH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dirty="0">
                          <a:effectLst/>
                        </a:rPr>
                        <a:t>Psalm 23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dirty="0">
                          <a:effectLst/>
                        </a:rPr>
                        <a:t>Gegenwart</a:t>
                      </a:r>
                      <a:endParaRPr lang="de-CH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dirty="0">
                          <a:effectLst/>
                        </a:rPr>
                        <a:t>Psalm 24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dirty="0">
                          <a:effectLst/>
                        </a:rPr>
                        <a:t>Zukunft</a:t>
                      </a:r>
                      <a:endParaRPr lang="de-CH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649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b="0" dirty="0">
                          <a:solidFill>
                            <a:schemeClr val="tx1"/>
                          </a:solidFill>
                          <a:effectLst/>
                        </a:rPr>
                        <a:t>Christus, der Leidende</a:t>
                      </a:r>
                      <a:endParaRPr lang="de-CH" sz="2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b="0" dirty="0">
                          <a:solidFill>
                            <a:schemeClr val="tx1"/>
                          </a:solidFill>
                          <a:effectLst/>
                        </a:rPr>
                        <a:t>Christus, der Hirte</a:t>
                      </a:r>
                      <a:endParaRPr lang="de-CH" sz="2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b="0" dirty="0">
                          <a:solidFill>
                            <a:schemeClr val="tx1"/>
                          </a:solidFill>
                          <a:effectLst/>
                        </a:rPr>
                        <a:t>Christus, der König</a:t>
                      </a:r>
                      <a:endParaRPr lang="de-CH" sz="2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354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b="0" dirty="0">
                          <a:solidFill>
                            <a:schemeClr val="tx1"/>
                          </a:solidFill>
                          <a:effectLst/>
                        </a:rPr>
                        <a:t>Sein Sterben</a:t>
                      </a:r>
                      <a:endParaRPr lang="de-CH" sz="2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b="0" dirty="0">
                          <a:solidFill>
                            <a:schemeClr val="tx1"/>
                          </a:solidFill>
                          <a:effectLst/>
                        </a:rPr>
                        <a:t>Sein Leben</a:t>
                      </a:r>
                      <a:endParaRPr lang="de-CH" sz="2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b="0" dirty="0">
                          <a:solidFill>
                            <a:schemeClr val="tx1"/>
                          </a:solidFill>
                          <a:effectLst/>
                        </a:rPr>
                        <a:t>Sein Regieren</a:t>
                      </a:r>
                      <a:endParaRPr lang="de-CH" sz="2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39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266154"/>
              </p:ext>
            </p:extLst>
          </p:nvPr>
        </p:nvGraphicFramePr>
        <p:xfrm>
          <a:off x="371586" y="1696956"/>
          <a:ext cx="11612788" cy="31741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70543"/>
                <a:gridCol w="3870543"/>
                <a:gridCol w="3871702"/>
              </a:tblGrid>
              <a:tr h="1222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dirty="0">
                          <a:effectLst/>
                        </a:rPr>
                        <a:t>Psalm 22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dirty="0">
                          <a:effectLst/>
                        </a:rPr>
                        <a:t>Vergangenheit</a:t>
                      </a:r>
                      <a:endParaRPr lang="de-CH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dirty="0">
                          <a:effectLst/>
                        </a:rPr>
                        <a:t>Psalm 23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dirty="0">
                          <a:effectLst/>
                        </a:rPr>
                        <a:t>Gegenwart</a:t>
                      </a:r>
                      <a:endParaRPr lang="de-CH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dirty="0">
                          <a:effectLst/>
                        </a:rPr>
                        <a:t>Psalm 24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dirty="0">
                          <a:effectLst/>
                        </a:rPr>
                        <a:t>Zukunft</a:t>
                      </a:r>
                      <a:endParaRPr lang="de-CH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649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b="0" dirty="0">
                          <a:solidFill>
                            <a:schemeClr val="tx1"/>
                          </a:solidFill>
                          <a:effectLst/>
                        </a:rPr>
                        <a:t>Christus, der Leidende</a:t>
                      </a:r>
                      <a:endParaRPr lang="de-CH" sz="2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b="0" dirty="0">
                          <a:solidFill>
                            <a:schemeClr val="tx1"/>
                          </a:solidFill>
                          <a:effectLst/>
                        </a:rPr>
                        <a:t>Christus, der Hirte</a:t>
                      </a:r>
                      <a:endParaRPr lang="de-CH" sz="2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b="0" dirty="0">
                          <a:solidFill>
                            <a:schemeClr val="tx1"/>
                          </a:solidFill>
                          <a:effectLst/>
                        </a:rPr>
                        <a:t>Christus, der König</a:t>
                      </a:r>
                      <a:endParaRPr lang="de-CH" sz="2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354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b="0" dirty="0">
                          <a:solidFill>
                            <a:schemeClr val="tx1"/>
                          </a:solidFill>
                          <a:effectLst/>
                        </a:rPr>
                        <a:t>Sein Sterben</a:t>
                      </a:r>
                      <a:endParaRPr lang="de-CH" sz="2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b="0" dirty="0">
                          <a:solidFill>
                            <a:schemeClr val="tx1"/>
                          </a:solidFill>
                          <a:effectLst/>
                        </a:rPr>
                        <a:t>Sein Leben</a:t>
                      </a:r>
                      <a:endParaRPr lang="de-CH" sz="2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b="0" dirty="0">
                          <a:solidFill>
                            <a:schemeClr val="tx1"/>
                          </a:solidFill>
                          <a:effectLst/>
                        </a:rPr>
                        <a:t>Sein Regieren</a:t>
                      </a:r>
                      <a:endParaRPr lang="de-CH" sz="2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66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b="0" dirty="0">
                          <a:solidFill>
                            <a:schemeClr val="tx1"/>
                          </a:solidFill>
                          <a:effectLst/>
                        </a:rPr>
                        <a:t>Das Kreuz</a:t>
                      </a:r>
                      <a:endParaRPr lang="de-CH" sz="2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b="0" dirty="0">
                          <a:solidFill>
                            <a:schemeClr val="tx1"/>
                          </a:solidFill>
                          <a:effectLst/>
                        </a:rPr>
                        <a:t>Der Hirtenstab</a:t>
                      </a:r>
                      <a:endParaRPr lang="de-CH" sz="2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b="0" dirty="0">
                          <a:solidFill>
                            <a:schemeClr val="tx1"/>
                          </a:solidFill>
                          <a:effectLst/>
                        </a:rPr>
                        <a:t>Die Krone</a:t>
                      </a:r>
                      <a:endParaRPr lang="de-CH" sz="2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970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/>
        </p:nvGraphicFramePr>
        <p:xfrm>
          <a:off x="371586" y="1696956"/>
          <a:ext cx="11612788" cy="38064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70543"/>
                <a:gridCol w="3870543"/>
                <a:gridCol w="3871702"/>
              </a:tblGrid>
              <a:tr h="1222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dirty="0">
                          <a:effectLst/>
                        </a:rPr>
                        <a:t>Psalm 22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dirty="0">
                          <a:effectLst/>
                        </a:rPr>
                        <a:t>Vergangenheit</a:t>
                      </a:r>
                      <a:endParaRPr lang="de-CH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dirty="0">
                          <a:effectLst/>
                        </a:rPr>
                        <a:t>Psalm 23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dirty="0">
                          <a:effectLst/>
                        </a:rPr>
                        <a:t>Gegenwart</a:t>
                      </a:r>
                      <a:endParaRPr lang="de-CH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dirty="0">
                          <a:effectLst/>
                        </a:rPr>
                        <a:t>Psalm 24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dirty="0">
                          <a:effectLst/>
                        </a:rPr>
                        <a:t>Zukunft</a:t>
                      </a:r>
                      <a:endParaRPr lang="de-CH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649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b="0" dirty="0">
                          <a:solidFill>
                            <a:schemeClr val="tx1"/>
                          </a:solidFill>
                          <a:effectLst/>
                        </a:rPr>
                        <a:t>Christus, der Leidende</a:t>
                      </a:r>
                      <a:endParaRPr lang="de-CH" sz="2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b="0" dirty="0">
                          <a:solidFill>
                            <a:schemeClr val="tx1"/>
                          </a:solidFill>
                          <a:effectLst/>
                        </a:rPr>
                        <a:t>Christus, der Hirte</a:t>
                      </a:r>
                      <a:endParaRPr lang="de-CH" sz="2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b="0" dirty="0">
                          <a:solidFill>
                            <a:schemeClr val="tx1"/>
                          </a:solidFill>
                          <a:effectLst/>
                        </a:rPr>
                        <a:t>Christus, der König</a:t>
                      </a:r>
                      <a:endParaRPr lang="de-CH" sz="2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354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b="0" dirty="0">
                          <a:solidFill>
                            <a:schemeClr val="tx1"/>
                          </a:solidFill>
                          <a:effectLst/>
                        </a:rPr>
                        <a:t>Sein Sterben</a:t>
                      </a:r>
                      <a:endParaRPr lang="de-CH" sz="2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b="0" dirty="0">
                          <a:solidFill>
                            <a:schemeClr val="tx1"/>
                          </a:solidFill>
                          <a:effectLst/>
                        </a:rPr>
                        <a:t>Sein Leben</a:t>
                      </a:r>
                      <a:endParaRPr lang="de-CH" sz="2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b="0" dirty="0">
                          <a:solidFill>
                            <a:schemeClr val="tx1"/>
                          </a:solidFill>
                          <a:effectLst/>
                        </a:rPr>
                        <a:t>Sein Regieren</a:t>
                      </a:r>
                      <a:endParaRPr lang="de-CH" sz="2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66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b="0" dirty="0">
                          <a:solidFill>
                            <a:schemeClr val="tx1"/>
                          </a:solidFill>
                          <a:effectLst/>
                        </a:rPr>
                        <a:t>Das Kreuz</a:t>
                      </a:r>
                      <a:endParaRPr lang="de-CH" sz="2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b="0" dirty="0">
                          <a:solidFill>
                            <a:schemeClr val="tx1"/>
                          </a:solidFill>
                          <a:effectLst/>
                        </a:rPr>
                        <a:t>Der Hirtenstab</a:t>
                      </a:r>
                      <a:endParaRPr lang="de-CH" sz="2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b="0" dirty="0">
                          <a:solidFill>
                            <a:schemeClr val="tx1"/>
                          </a:solidFill>
                          <a:effectLst/>
                        </a:rPr>
                        <a:t>Die Krone</a:t>
                      </a:r>
                      <a:endParaRPr lang="de-CH" sz="2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323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b="0" dirty="0">
                          <a:solidFill>
                            <a:schemeClr val="tx1"/>
                          </a:solidFill>
                          <a:effectLst/>
                        </a:rPr>
                        <a:t>Die Errettung</a:t>
                      </a:r>
                      <a:endParaRPr lang="de-CH" sz="2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b="0" dirty="0">
                          <a:solidFill>
                            <a:schemeClr val="tx1"/>
                          </a:solidFill>
                          <a:effectLst/>
                        </a:rPr>
                        <a:t>Die Jüngerschaft</a:t>
                      </a:r>
                      <a:endParaRPr lang="de-CH" sz="2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100" b="0" dirty="0">
                          <a:solidFill>
                            <a:schemeClr val="tx1"/>
                          </a:solidFill>
                          <a:effectLst/>
                        </a:rPr>
                        <a:t>Die Freude seiner Wiederkunft</a:t>
                      </a:r>
                      <a:endParaRPr lang="de-CH" sz="2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118" marR="12511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479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885502" y="1480810"/>
            <a:ext cx="767748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Psalmen 42-49</a:t>
            </a:r>
            <a:r>
              <a:rPr lang="de-CH" sz="3600" dirty="0"/>
              <a:t>: von den Söhnen </a:t>
            </a:r>
            <a:r>
              <a:rPr lang="de-CH" sz="3600" dirty="0" smtClean="0"/>
              <a:t>Korahs</a:t>
            </a:r>
          </a:p>
          <a:p>
            <a:endParaRPr lang="de-CH" sz="3600" dirty="0"/>
          </a:p>
          <a:p>
            <a:r>
              <a:rPr lang="de-CH" sz="3600" b="1" dirty="0"/>
              <a:t>Psalmen 73-83</a:t>
            </a:r>
            <a:r>
              <a:rPr lang="de-CH" sz="3600" dirty="0"/>
              <a:t>: </a:t>
            </a:r>
            <a:r>
              <a:rPr lang="de-CH" sz="3600" dirty="0" smtClean="0"/>
              <a:t>von Asaph</a:t>
            </a:r>
          </a:p>
          <a:p>
            <a:endParaRPr lang="de-CH" sz="3600" dirty="0"/>
          </a:p>
          <a:p>
            <a:r>
              <a:rPr lang="de-CH" sz="3600" b="1" dirty="0"/>
              <a:t>Psalmen 96-99</a:t>
            </a:r>
            <a:r>
              <a:rPr lang="de-CH" sz="3600" dirty="0"/>
              <a:t>: Gott ist König</a:t>
            </a:r>
          </a:p>
        </p:txBody>
      </p:sp>
    </p:spTree>
    <p:extLst>
      <p:ext uri="{BB962C8B-B14F-4D97-AF65-F5344CB8AC3E}">
        <p14:creationId xmlns:p14="http://schemas.microsoft.com/office/powerpoint/2010/main" val="2561998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855731" y="587675"/>
            <a:ext cx="1109265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Psalmen 113-118</a:t>
            </a:r>
            <a:r>
              <a:rPr lang="de-CH" sz="3600" dirty="0"/>
              <a:t>: die „</a:t>
            </a:r>
            <a:r>
              <a:rPr lang="de-CH" sz="3600" dirty="0" err="1"/>
              <a:t>Hallel</a:t>
            </a:r>
            <a:r>
              <a:rPr lang="de-CH" sz="3600" dirty="0"/>
              <a:t>-Psalmen“ </a:t>
            </a:r>
            <a:r>
              <a:rPr lang="de-CH" sz="2800" dirty="0" smtClean="0"/>
              <a:t>(</a:t>
            </a:r>
            <a:r>
              <a:rPr lang="de-CH" sz="2800" dirty="0"/>
              <a:t>gesungen </a:t>
            </a:r>
            <a:r>
              <a:rPr lang="de-CH" sz="2800" dirty="0" smtClean="0"/>
              <a:t>zum </a:t>
            </a:r>
            <a:r>
              <a:rPr lang="de-CH" sz="2800" dirty="0"/>
              <a:t>Passah) </a:t>
            </a:r>
            <a:endParaRPr lang="de-CH" sz="2800" dirty="0" smtClean="0"/>
          </a:p>
          <a:p>
            <a:endParaRPr lang="de-CH" sz="3600" b="1" dirty="0" smtClean="0"/>
          </a:p>
          <a:p>
            <a:r>
              <a:rPr lang="de-CH" sz="3600" b="1" dirty="0" smtClean="0"/>
              <a:t>Ps </a:t>
            </a:r>
            <a:r>
              <a:rPr lang="de-CH" sz="3600" b="1" dirty="0"/>
              <a:t>118</a:t>
            </a:r>
            <a:r>
              <a:rPr lang="de-CH" sz="3600" dirty="0"/>
              <a:t> lieferte die Inspiration für einen bekannten Song</a:t>
            </a:r>
            <a:r>
              <a:rPr lang="de-CH" sz="3600" dirty="0" smtClean="0"/>
              <a:t>:</a:t>
            </a:r>
          </a:p>
          <a:p>
            <a:r>
              <a:rPr lang="de-CH" sz="3600" dirty="0" smtClean="0"/>
              <a:t> </a:t>
            </a:r>
          </a:p>
          <a:p>
            <a:r>
              <a:rPr lang="de-CH" sz="3600" dirty="0" smtClean="0"/>
              <a:t>„Dies </a:t>
            </a:r>
            <a:r>
              <a:rPr lang="de-CH" sz="3600" dirty="0"/>
              <a:t>ist der Tag, den der HERR gemacht hat; </a:t>
            </a:r>
            <a:endParaRPr lang="de-CH" sz="3600" dirty="0" smtClean="0"/>
          </a:p>
          <a:p>
            <a:r>
              <a:rPr lang="de-CH" sz="3600" dirty="0" smtClean="0"/>
              <a:t>wir </a:t>
            </a:r>
            <a:r>
              <a:rPr lang="de-CH" sz="3600" dirty="0"/>
              <a:t>wollen uns freuen und fröhlich sein in ihm!“ </a:t>
            </a:r>
            <a:endParaRPr lang="de-CH" sz="3600" dirty="0" smtClean="0"/>
          </a:p>
          <a:p>
            <a:endParaRPr lang="de-CH" sz="3600" dirty="0" smtClean="0"/>
          </a:p>
          <a:p>
            <a:r>
              <a:rPr lang="de-CH" sz="3600" dirty="0" smtClean="0"/>
              <a:t>Der </a:t>
            </a:r>
            <a:r>
              <a:rPr lang="de-CH" sz="3600" dirty="0"/>
              <a:t>Tag, auf den Bezug genommen wird, </a:t>
            </a:r>
            <a:r>
              <a:rPr lang="de-CH" sz="3600" dirty="0" smtClean="0"/>
              <a:t>ist </a:t>
            </a:r>
            <a:r>
              <a:rPr lang="de-CH" sz="3600" dirty="0"/>
              <a:t>der </a:t>
            </a:r>
            <a:endParaRPr lang="de-CH" sz="3600" dirty="0" smtClean="0"/>
          </a:p>
          <a:p>
            <a:r>
              <a:rPr lang="de-CH" sz="3600" dirty="0" smtClean="0"/>
              <a:t>Passahtag </a:t>
            </a:r>
            <a:r>
              <a:rPr lang="de-CH" sz="3600" dirty="0"/>
              <a:t>des AT, nicht der Sabbat, </a:t>
            </a:r>
            <a:r>
              <a:rPr lang="de-CH" sz="3600" dirty="0" smtClean="0"/>
              <a:t>geschweige </a:t>
            </a:r>
            <a:r>
              <a:rPr lang="de-CH" sz="3600" dirty="0"/>
              <a:t>denn </a:t>
            </a:r>
            <a:endParaRPr lang="de-CH" sz="3600" dirty="0" smtClean="0"/>
          </a:p>
          <a:p>
            <a:r>
              <a:rPr lang="de-CH" sz="3600" dirty="0" smtClean="0"/>
              <a:t>der </a:t>
            </a:r>
            <a:r>
              <a:rPr lang="de-CH" sz="3600" dirty="0"/>
              <a:t>Sonntag.</a:t>
            </a:r>
          </a:p>
        </p:txBody>
      </p:sp>
    </p:spTree>
    <p:extLst>
      <p:ext uri="{BB962C8B-B14F-4D97-AF65-F5344CB8AC3E}">
        <p14:creationId xmlns:p14="http://schemas.microsoft.com/office/powerpoint/2010/main" val="365829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36754" y="2012438"/>
            <a:ext cx="834196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Psalmen 120-134</a:t>
            </a:r>
            <a:r>
              <a:rPr lang="de-CH" sz="3600" dirty="0"/>
              <a:t>: die „Aufstiegs-Psalmen“ </a:t>
            </a:r>
            <a:endParaRPr lang="de-CH" sz="3600" dirty="0" smtClean="0"/>
          </a:p>
          <a:p>
            <a:r>
              <a:rPr lang="de-CH" sz="3600" dirty="0" smtClean="0"/>
              <a:t>(</a:t>
            </a:r>
            <a:r>
              <a:rPr lang="de-CH" sz="3600" dirty="0"/>
              <a:t>als die Pilger nach Jerusalem hinaufgingen)</a:t>
            </a:r>
          </a:p>
          <a:p>
            <a:endParaRPr lang="de-CH" sz="3600" b="1" dirty="0" smtClean="0"/>
          </a:p>
          <a:p>
            <a:r>
              <a:rPr lang="de-CH" sz="3600" b="1" dirty="0" smtClean="0"/>
              <a:t>Psalmen </a:t>
            </a:r>
            <a:r>
              <a:rPr lang="de-CH" sz="3600" b="1" dirty="0"/>
              <a:t>146-150</a:t>
            </a:r>
            <a:r>
              <a:rPr lang="de-CH" sz="3600" dirty="0"/>
              <a:t>: die Halleluja-Psalmen</a:t>
            </a:r>
          </a:p>
        </p:txBody>
      </p:sp>
    </p:spTree>
    <p:extLst>
      <p:ext uri="{BB962C8B-B14F-4D97-AF65-F5344CB8AC3E}">
        <p14:creationId xmlns:p14="http://schemas.microsoft.com/office/powerpoint/2010/main" val="4209623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3772516" y="4855618"/>
            <a:ext cx="4328814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Psalmen Teil 2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212251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49473"/>
              </p:ext>
            </p:extLst>
          </p:nvPr>
        </p:nvGraphicFramePr>
        <p:xfrm>
          <a:off x="2327788" y="205353"/>
          <a:ext cx="7989411" cy="62806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82341"/>
                <a:gridCol w="2607070"/>
              </a:tblGrid>
              <a:tr h="6139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600" dirty="0">
                          <a:effectLst/>
                          <a:latin typeface="+mn-lt"/>
                        </a:rPr>
                        <a:t>Matthäus</a:t>
                      </a:r>
                      <a:endParaRPr lang="de-CH" sz="4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7172" marR="147172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CH" sz="36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de-CH" sz="41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7172" marR="147172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139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600" dirty="0">
                          <a:effectLst/>
                          <a:latin typeface="+mn-lt"/>
                        </a:rPr>
                        <a:t>Lukas</a:t>
                      </a:r>
                      <a:endParaRPr lang="de-CH" sz="4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7172" marR="147172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CH" sz="3600" dirty="0">
                          <a:effectLst/>
                          <a:latin typeface="+mn-lt"/>
                        </a:rPr>
                        <a:t>6</a:t>
                      </a:r>
                      <a:endParaRPr lang="de-CH" sz="4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7172" marR="147172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139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600" dirty="0">
                          <a:effectLst/>
                          <a:latin typeface="+mn-lt"/>
                        </a:rPr>
                        <a:t>Johannes</a:t>
                      </a:r>
                      <a:endParaRPr lang="de-CH" sz="4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7172" marR="147172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CH" sz="3600" dirty="0">
                          <a:effectLst/>
                          <a:latin typeface="+mn-lt"/>
                        </a:rPr>
                        <a:t>8</a:t>
                      </a:r>
                      <a:endParaRPr lang="de-CH" sz="4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7172" marR="147172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139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600" dirty="0">
                          <a:effectLst/>
                          <a:latin typeface="+mn-lt"/>
                        </a:rPr>
                        <a:t>Apostelgeschichte</a:t>
                      </a:r>
                      <a:endParaRPr lang="de-CH" sz="4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7172" marR="147172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CH" sz="3600" dirty="0">
                          <a:effectLst/>
                          <a:latin typeface="+mn-lt"/>
                        </a:rPr>
                        <a:t>10</a:t>
                      </a:r>
                      <a:endParaRPr lang="de-CH" sz="4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7172" marR="147172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139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600" dirty="0">
                          <a:effectLst/>
                          <a:latin typeface="+mn-lt"/>
                        </a:rPr>
                        <a:t>Römer</a:t>
                      </a:r>
                      <a:endParaRPr lang="de-CH" sz="4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7172" marR="147172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CH" sz="3600" dirty="0">
                          <a:effectLst/>
                          <a:latin typeface="+mn-lt"/>
                        </a:rPr>
                        <a:t>16</a:t>
                      </a:r>
                      <a:endParaRPr lang="de-CH" sz="4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7172" marR="147172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139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600" dirty="0">
                          <a:effectLst/>
                          <a:latin typeface="+mn-lt"/>
                        </a:rPr>
                        <a:t>Epheser</a:t>
                      </a:r>
                      <a:endParaRPr lang="de-CH" sz="4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7172" marR="147172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CH" sz="3600" dirty="0">
                          <a:effectLst/>
                          <a:latin typeface="+mn-lt"/>
                        </a:rPr>
                        <a:t>2</a:t>
                      </a:r>
                      <a:endParaRPr lang="de-CH" sz="4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7172" marR="147172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139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600" dirty="0">
                          <a:effectLst/>
                          <a:latin typeface="+mn-lt"/>
                        </a:rPr>
                        <a:t>Hebräer</a:t>
                      </a:r>
                      <a:endParaRPr lang="de-CH" sz="4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7172" marR="147172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CH" sz="3600" dirty="0">
                          <a:effectLst/>
                          <a:latin typeface="+mn-lt"/>
                        </a:rPr>
                        <a:t>14</a:t>
                      </a:r>
                      <a:endParaRPr lang="de-CH" sz="4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7172" marR="147172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139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600" dirty="0">
                          <a:effectLst/>
                          <a:latin typeface="+mn-lt"/>
                        </a:rPr>
                        <a:t>Petrus</a:t>
                      </a:r>
                      <a:endParaRPr lang="de-CH" sz="4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7172" marR="147172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CH" sz="3600" dirty="0">
                          <a:effectLst/>
                          <a:latin typeface="+mn-lt"/>
                        </a:rPr>
                        <a:t>3</a:t>
                      </a:r>
                      <a:endParaRPr lang="de-CH" sz="4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7172" marR="147172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139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600" dirty="0">
                          <a:effectLst/>
                          <a:latin typeface="+mn-lt"/>
                        </a:rPr>
                        <a:t>Offenbarung</a:t>
                      </a:r>
                      <a:endParaRPr lang="de-CH" sz="4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7172" marR="147172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CH" sz="3600" dirty="0">
                          <a:effectLst/>
                          <a:latin typeface="+mn-lt"/>
                        </a:rPr>
                        <a:t>4</a:t>
                      </a:r>
                      <a:endParaRPr lang="de-CH" sz="4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7172" marR="147172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24637">
                <a:tc>
                  <a:txBody>
                    <a:bodyPr/>
                    <a:lstStyle/>
                    <a:p>
                      <a:endParaRPr lang="de-CH" sz="400" dirty="0">
                        <a:effectLst/>
                        <a:latin typeface="+mn-lt"/>
                      </a:endParaRPr>
                    </a:p>
                  </a:txBody>
                  <a:tcPr marL="147172" marR="147172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400" dirty="0">
                        <a:effectLst/>
                        <a:latin typeface="+mn-lt"/>
                      </a:endParaRPr>
                    </a:p>
                  </a:txBody>
                  <a:tcPr marL="147172" marR="147172" marT="0" marB="0" anchor="b">
                    <a:solidFill>
                      <a:schemeClr val="bg1"/>
                    </a:solidFill>
                  </a:tcPr>
                </a:tc>
              </a:tr>
              <a:tr h="630743">
                <a:tc>
                  <a:txBody>
                    <a:bodyPr/>
                    <a:lstStyle/>
                    <a:p>
                      <a:r>
                        <a:rPr lang="de-CH" sz="3300" dirty="0" smtClean="0">
                          <a:effectLst/>
                          <a:latin typeface="+mn-lt"/>
                        </a:rPr>
                        <a:t>Total</a:t>
                      </a:r>
                      <a:endParaRPr lang="de-CH" sz="3300" dirty="0">
                        <a:effectLst/>
                        <a:latin typeface="+mn-lt"/>
                      </a:endParaRPr>
                    </a:p>
                  </a:txBody>
                  <a:tcPr marL="147172" marR="147172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CH" sz="3600" dirty="0">
                          <a:effectLst/>
                          <a:latin typeface="+mn-lt"/>
                        </a:rPr>
                        <a:t>77</a:t>
                      </a:r>
                      <a:endParaRPr lang="de-CH" sz="4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7172" marR="147172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312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36754" y="2012438"/>
            <a:ext cx="1043805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„Ein Psalm Davids. Der HERR sprach zu meinem Herrn: </a:t>
            </a:r>
            <a:endParaRPr lang="de-CH" sz="3600" dirty="0" smtClean="0"/>
          </a:p>
          <a:p>
            <a:r>
              <a:rPr lang="de-CH" sz="3600" dirty="0" smtClean="0"/>
              <a:t>Setze </a:t>
            </a:r>
            <a:r>
              <a:rPr lang="de-CH" sz="3600" dirty="0"/>
              <a:t>dich zu meiner Rechten, bis ich deine Feinde </a:t>
            </a:r>
            <a:endParaRPr lang="de-CH" sz="3600" dirty="0" smtClean="0"/>
          </a:p>
          <a:p>
            <a:r>
              <a:rPr lang="de-CH" sz="3600" dirty="0" smtClean="0"/>
              <a:t>hinlege </a:t>
            </a:r>
            <a:r>
              <a:rPr lang="de-CH" sz="3600" dirty="0"/>
              <a:t>als Schemel für deine Füsse!“ </a:t>
            </a:r>
            <a:r>
              <a:rPr lang="de-CH" sz="3600" b="1" dirty="0"/>
              <a:t>(Ps 110,1)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3851479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52272"/>
              </p:ext>
            </p:extLst>
          </p:nvPr>
        </p:nvGraphicFramePr>
        <p:xfrm>
          <a:off x="548640" y="629446"/>
          <a:ext cx="11183007" cy="5924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83007"/>
              </a:tblGrid>
              <a:tr h="5924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Gattungen </a:t>
                      </a:r>
                      <a:r>
                        <a:rPr lang="de-CH" sz="1600" dirty="0">
                          <a:effectLst/>
                        </a:rPr>
                        <a:t>(aus MacArthur Studienbibel)</a:t>
                      </a:r>
                      <a:endParaRPr lang="de-CH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923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592577"/>
              </p:ext>
            </p:extLst>
          </p:nvPr>
        </p:nvGraphicFramePr>
        <p:xfrm>
          <a:off x="548640" y="629446"/>
          <a:ext cx="11183007" cy="14659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02691"/>
                <a:gridCol w="5280316"/>
              </a:tblGrid>
              <a:tr h="59246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Gattungen </a:t>
                      </a:r>
                      <a:r>
                        <a:rPr lang="de-CH" sz="1600" dirty="0">
                          <a:effectLst/>
                        </a:rPr>
                        <a:t>(aus MacArthur Studienbibel)</a:t>
                      </a:r>
                      <a:endParaRPr lang="de-CH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873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Weisheitsstil mit Anweisungen für ein gerechtes Leben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900" dirty="0">
                          <a:effectLst/>
                        </a:rPr>
                        <a:t> 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393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634431"/>
              </p:ext>
            </p:extLst>
          </p:nvPr>
        </p:nvGraphicFramePr>
        <p:xfrm>
          <a:off x="548640" y="629446"/>
          <a:ext cx="11183007" cy="2451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02691"/>
                <a:gridCol w="5280316"/>
              </a:tblGrid>
              <a:tr h="59246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Gattungen </a:t>
                      </a:r>
                      <a:r>
                        <a:rPr lang="de-CH" sz="1600" dirty="0">
                          <a:effectLst/>
                        </a:rPr>
                        <a:t>(aus MacArthur Studienbibel)</a:t>
                      </a:r>
                      <a:endParaRPr lang="de-CH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873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Weisheitsstil mit Anweisungen für ein gerechtes Leben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900" dirty="0">
                          <a:effectLst/>
                        </a:rPr>
                        <a:t> 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9858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>
                          <a:effectLst/>
                        </a:rPr>
                        <a:t>Klagestil, wo es um die Mühsale des Lebens geht </a:t>
                      </a:r>
                      <a:endParaRPr lang="de-CH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die üblicherweise von äußeren Feinden zugefügt werden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79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592778"/>
              </p:ext>
            </p:extLst>
          </p:nvPr>
        </p:nvGraphicFramePr>
        <p:xfrm>
          <a:off x="548640" y="629446"/>
          <a:ext cx="11183007" cy="34341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02691"/>
                <a:gridCol w="5280316"/>
              </a:tblGrid>
              <a:tr h="59246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Gattungen </a:t>
                      </a:r>
                      <a:r>
                        <a:rPr lang="de-CH" sz="1600" dirty="0">
                          <a:effectLst/>
                        </a:rPr>
                        <a:t>(aus MacArthur Studienbibel)</a:t>
                      </a:r>
                      <a:endParaRPr lang="de-CH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873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Weisheitsstil mit Anweisungen für ein gerechtes Leben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900" dirty="0">
                          <a:effectLst/>
                        </a:rPr>
                        <a:t> 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9858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>
                          <a:effectLst/>
                        </a:rPr>
                        <a:t>Klagestil, wo es um die Mühsale des Lebens geht </a:t>
                      </a:r>
                      <a:endParaRPr lang="de-CH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die üblicherweise von äußeren Feinden zugefügt werden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9823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>
                          <a:effectLst/>
                        </a:rPr>
                        <a:t>Busspsalmen </a:t>
                      </a:r>
                      <a:endParaRPr lang="de-CH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bei denen es meistens um den „inneren“ Feind geht, d.h. um Sünde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887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379999"/>
              </p:ext>
            </p:extLst>
          </p:nvPr>
        </p:nvGraphicFramePr>
        <p:xfrm>
          <a:off x="548640" y="629446"/>
          <a:ext cx="11183007" cy="4415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02691"/>
                <a:gridCol w="5280316"/>
              </a:tblGrid>
              <a:tr h="59246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Gattungen </a:t>
                      </a:r>
                      <a:r>
                        <a:rPr lang="de-CH" sz="1600" dirty="0">
                          <a:effectLst/>
                        </a:rPr>
                        <a:t>(aus MacArthur Studienbibel)</a:t>
                      </a:r>
                      <a:endParaRPr lang="de-CH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873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Weisheitsstil mit Anweisungen für ein gerechtes Leben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900" dirty="0">
                          <a:effectLst/>
                        </a:rPr>
                        <a:t> 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9858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>
                          <a:effectLst/>
                        </a:rPr>
                        <a:t>Klagestil, wo es um die Mühsale des Lebens geht </a:t>
                      </a:r>
                      <a:endParaRPr lang="de-CH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die üblicherweise von äußeren Feinden zugefügt werden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9823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>
                          <a:effectLst/>
                        </a:rPr>
                        <a:t>Busspsalmen </a:t>
                      </a:r>
                      <a:endParaRPr lang="de-CH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bei denen es meistens um den „inneren“ Feind geht, d.h. um Sünde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9811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>
                          <a:effectLst/>
                        </a:rPr>
                        <a:t>Betonungen des Königtums</a:t>
                      </a:r>
                      <a:endParaRPr lang="de-CH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theokratische bzw. messianische Herrschaft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760" marR="11476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395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784</Words>
  <Application>Microsoft Office PowerPoint</Application>
  <PresentationFormat>Breitbild</PresentationFormat>
  <Paragraphs>200</Paragraphs>
  <Slides>29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Times New Roman</vt:lpstr>
      <vt:lpstr>Trebuchet MS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Reinhard</dc:creator>
  <cp:lastModifiedBy>Reinhard</cp:lastModifiedBy>
  <cp:revision>89</cp:revision>
  <dcterms:created xsi:type="dcterms:W3CDTF">2018-05-19T05:14:58Z</dcterms:created>
  <dcterms:modified xsi:type="dcterms:W3CDTF">2019-07-14T05:51:42Z</dcterms:modified>
</cp:coreProperties>
</file>