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520" r:id="rId3"/>
    <p:sldId id="259" r:id="rId4"/>
    <p:sldId id="402" r:id="rId5"/>
    <p:sldId id="522" r:id="rId6"/>
    <p:sldId id="523" r:id="rId7"/>
    <p:sldId id="521" r:id="rId8"/>
    <p:sldId id="445" r:id="rId9"/>
    <p:sldId id="524" r:id="rId10"/>
    <p:sldId id="525" r:id="rId11"/>
    <p:sldId id="526" r:id="rId12"/>
    <p:sldId id="529" r:id="rId13"/>
    <p:sldId id="530" r:id="rId14"/>
    <p:sldId id="531" r:id="rId15"/>
    <p:sldId id="533" r:id="rId16"/>
    <p:sldId id="534" r:id="rId17"/>
    <p:sldId id="535" r:id="rId18"/>
    <p:sldId id="536" r:id="rId19"/>
    <p:sldId id="532" r:id="rId20"/>
    <p:sldId id="537" r:id="rId21"/>
    <p:sldId id="538" r:id="rId22"/>
    <p:sldId id="539" r:id="rId23"/>
    <p:sldId id="540" r:id="rId24"/>
    <p:sldId id="541" r:id="rId25"/>
    <p:sldId id="542" r:id="rId26"/>
    <p:sldId id="543" r:id="rId27"/>
    <p:sldId id="549" r:id="rId28"/>
    <p:sldId id="545" r:id="rId29"/>
    <p:sldId id="546" r:id="rId30"/>
    <p:sldId id="547" r:id="rId31"/>
    <p:sldId id="548" r:id="rId32"/>
    <p:sldId id="550" r:id="rId33"/>
    <p:sldId id="554" r:id="rId34"/>
    <p:sldId id="555" r:id="rId35"/>
    <p:sldId id="556" r:id="rId36"/>
    <p:sldId id="557" r:id="rId37"/>
    <p:sldId id="559" r:id="rId38"/>
    <p:sldId id="561" r:id="rId39"/>
    <p:sldId id="558" r:id="rId40"/>
    <p:sldId id="518" r:id="rId41"/>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snapToGrid="0">
      <p:cViewPr varScale="1">
        <p:scale>
          <a:sx n="114" d="100"/>
          <a:sy n="114" d="100"/>
        </p:scale>
        <p:origin x="414" y="144"/>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10.06.2020</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10.06.2020</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10.06.2020</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10.06.2020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10.06.2020</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10.06.2020</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10.06.2020</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10.06.2020</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10.06.2020</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10.06.2020</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10.06.2020</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10.06.2020</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10.06.2020</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447539" y="4914341"/>
            <a:ext cx="2642583" cy="938719"/>
          </a:xfrm>
          <a:prstGeom prst="rect">
            <a:avLst/>
          </a:prstGeom>
          <a:noFill/>
        </p:spPr>
        <p:txBody>
          <a:bodyPr wrap="none" rtlCol="0">
            <a:spAutoFit/>
          </a:bodyPr>
          <a:lstStyle/>
          <a:p>
            <a:pPr algn="ctr"/>
            <a:r>
              <a:rPr lang="de-CH" sz="5500" b="1" dirty="0"/>
              <a:t>Prediger</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Schlüsselwort:		Weisheit (49x)			</a:t>
            </a:r>
            <a:endParaRPr lang="de-CH" sz="3000" dirty="0"/>
          </a:p>
        </p:txBody>
      </p:sp>
      <p:sp>
        <p:nvSpPr>
          <p:cNvPr id="6" name="Inhaltsplatzhalter 3">
            <a:extLst>
              <a:ext uri="{FF2B5EF4-FFF2-40B4-BE49-F238E27FC236}">
                <a16:creationId xmlns:a16="http://schemas.microsoft.com/office/drawing/2014/main" id="{58178545-D4BF-4B5A-AF89-D16AB99C841D}"/>
              </a:ext>
            </a:extLst>
          </p:cNvPr>
          <p:cNvSpPr txBox="1">
            <a:spLocks/>
          </p:cNvSpPr>
          <p:nvPr/>
        </p:nvSpPr>
        <p:spPr>
          <a:xfrm>
            <a:off x="2691028" y="2528753"/>
            <a:ext cx="8415995" cy="133882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Das Buch der Sprüche lehrt viel über den Charakter und das Verhalten eines gottesfürchtigen Menschen		</a:t>
            </a:r>
            <a:endParaRPr lang="de-CH" sz="3000" dirty="0"/>
          </a:p>
        </p:txBody>
      </p:sp>
      <p:cxnSp>
        <p:nvCxnSpPr>
          <p:cNvPr id="7" name="Gerade Verbindung mit Pfeil 6">
            <a:extLst>
              <a:ext uri="{FF2B5EF4-FFF2-40B4-BE49-F238E27FC236}">
                <a16:creationId xmlns:a16="http://schemas.microsoft.com/office/drawing/2014/main" id="{F1C14257-EEFD-4B11-9C14-FCE1A670C542}"/>
              </a:ext>
            </a:extLst>
          </p:cNvPr>
          <p:cNvCxnSpPr/>
          <p:nvPr/>
        </p:nvCxnSpPr>
        <p:spPr>
          <a:xfrm>
            <a:off x="2230772" y="2766987"/>
            <a:ext cx="3775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Inhaltsplatzhalter 3">
            <a:extLst>
              <a:ext uri="{FF2B5EF4-FFF2-40B4-BE49-F238E27FC236}">
                <a16:creationId xmlns:a16="http://schemas.microsoft.com/office/drawing/2014/main" id="{06EC07E1-BA82-4662-855C-7594ED1273BD}"/>
              </a:ext>
            </a:extLst>
          </p:cNvPr>
          <p:cNvSpPr txBox="1">
            <a:spLocks/>
          </p:cNvSpPr>
          <p:nvPr/>
        </p:nvSpPr>
        <p:spPr>
          <a:xfrm>
            <a:off x="2691028" y="3561448"/>
            <a:ext cx="8248216" cy="133882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Das Prediger Buch lehrt viel über den Bezug zu den Dingen im Leben eines gottesfürchtigen Menschen		</a:t>
            </a:r>
            <a:endParaRPr lang="de-CH" sz="3000" dirty="0"/>
          </a:p>
        </p:txBody>
      </p:sp>
      <p:cxnSp>
        <p:nvCxnSpPr>
          <p:cNvPr id="9" name="Gerade Verbindung mit Pfeil 8">
            <a:extLst>
              <a:ext uri="{FF2B5EF4-FFF2-40B4-BE49-F238E27FC236}">
                <a16:creationId xmlns:a16="http://schemas.microsoft.com/office/drawing/2014/main" id="{786897AD-58CA-4704-BDAD-8A0859B9E5E2}"/>
              </a:ext>
            </a:extLst>
          </p:cNvPr>
          <p:cNvCxnSpPr/>
          <p:nvPr/>
        </p:nvCxnSpPr>
        <p:spPr>
          <a:xfrm>
            <a:off x="2230772" y="3797446"/>
            <a:ext cx="3775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Inhaltsplatzhalter 3">
            <a:extLst>
              <a:ext uri="{FF2B5EF4-FFF2-40B4-BE49-F238E27FC236}">
                <a16:creationId xmlns:a16="http://schemas.microsoft.com/office/drawing/2014/main" id="{9FFF1830-E487-41B8-89AD-774C1654012C}"/>
              </a:ext>
            </a:extLst>
          </p:cNvPr>
          <p:cNvSpPr txBox="1">
            <a:spLocks/>
          </p:cNvSpPr>
          <p:nvPr/>
        </p:nvSpPr>
        <p:spPr>
          <a:xfrm>
            <a:off x="923488" y="5126479"/>
            <a:ext cx="4873305"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Ein pessimistisches Buch?			</a:t>
            </a:r>
            <a:endParaRPr lang="de-CH" sz="3000" dirty="0"/>
          </a:p>
        </p:txBody>
      </p: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10" name="Inhaltsplatzhalter 3">
            <a:extLst>
              <a:ext uri="{FF2B5EF4-FFF2-40B4-BE49-F238E27FC236}">
                <a16:creationId xmlns:a16="http://schemas.microsoft.com/office/drawing/2014/main" id="{85C8D417-EC06-4452-BBB7-F3AD77A3F9CC}"/>
              </a:ext>
            </a:extLst>
          </p:cNvPr>
          <p:cNvSpPr txBox="1">
            <a:spLocks/>
          </p:cNvSpPr>
          <p:nvPr/>
        </p:nvSpPr>
        <p:spPr>
          <a:xfrm>
            <a:off x="6358505" y="5127285"/>
            <a:ext cx="4873305"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NEIN!!			</a:t>
            </a:r>
            <a:endParaRPr lang="de-CH" sz="3000" dirty="0"/>
          </a:p>
        </p:txBody>
      </p:sp>
    </p:spTree>
    <p:extLst>
      <p:ext uri="{BB962C8B-B14F-4D97-AF65-F5344CB8AC3E}">
        <p14:creationId xmlns:p14="http://schemas.microsoft.com/office/powerpoint/2010/main" val="359539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0C943A61-87C0-4120-9DB7-CB8A912C936E}"/>
              </a:ext>
            </a:extLst>
          </p:cNvPr>
          <p:cNvGraphicFramePr>
            <a:graphicFrameLocks noGrp="1"/>
          </p:cNvGraphicFramePr>
          <p:nvPr>
            <p:extLst>
              <p:ext uri="{D42A27DB-BD31-4B8C-83A1-F6EECF244321}">
                <p14:modId xmlns:p14="http://schemas.microsoft.com/office/powerpoint/2010/main" val="1612266087"/>
              </p:ext>
            </p:extLst>
          </p:nvPr>
        </p:nvGraphicFramePr>
        <p:xfrm>
          <a:off x="1373569" y="795588"/>
          <a:ext cx="9444862" cy="4933803"/>
        </p:xfrm>
        <a:graphic>
          <a:graphicData uri="http://schemas.openxmlformats.org/drawingml/2006/table">
            <a:tbl>
              <a:tblPr firstRow="1" firstCol="1" bandRow="1">
                <a:tableStyleId>{5C22544A-7EE6-4342-B048-85BDC9FD1C3A}</a:tableStyleId>
              </a:tblPr>
              <a:tblGrid>
                <a:gridCol w="1746122">
                  <a:extLst>
                    <a:ext uri="{9D8B030D-6E8A-4147-A177-3AD203B41FA5}">
                      <a16:colId xmlns:a16="http://schemas.microsoft.com/office/drawing/2014/main" val="20000"/>
                    </a:ext>
                  </a:extLst>
                </a:gridCol>
                <a:gridCol w="5202188">
                  <a:extLst>
                    <a:ext uri="{9D8B030D-6E8A-4147-A177-3AD203B41FA5}">
                      <a16:colId xmlns:a16="http://schemas.microsoft.com/office/drawing/2014/main" val="20002"/>
                    </a:ext>
                  </a:extLst>
                </a:gridCol>
                <a:gridCol w="2496552">
                  <a:extLst>
                    <a:ext uri="{9D8B030D-6E8A-4147-A177-3AD203B41FA5}">
                      <a16:colId xmlns:a16="http://schemas.microsoft.com/office/drawing/2014/main" val="2257240205"/>
                    </a:ext>
                  </a:extLst>
                </a:gridCol>
              </a:tblGrid>
              <a:tr h="445208">
                <a:tc>
                  <a:txBody>
                    <a:bodyPr/>
                    <a:lstStyle/>
                    <a:p>
                      <a:pPr algn="ctr">
                        <a:spcAft>
                          <a:spcPts val="0"/>
                        </a:spcAft>
                      </a:pPr>
                      <a:r>
                        <a:rPr lang="de-CH" sz="2600" b="1" dirty="0">
                          <a:effectLst/>
                        </a:rPr>
                        <a:t>Kapitel</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Thema</a:t>
                      </a: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Ergebnis/Rat</a:t>
                      </a:r>
                    </a:p>
                  </a:txBody>
                  <a:tcPr marL="126140" marR="126140" marT="0" marB="0" anchor="ctr">
                    <a:solidFill>
                      <a:srgbClr val="0070C0"/>
                    </a:solidFill>
                  </a:tcPr>
                </a:tc>
                <a:extLst>
                  <a:ext uri="{0D108BD9-81ED-4DB2-BD59-A6C34878D82A}">
                    <a16:rowId xmlns:a16="http://schemas.microsoft.com/office/drawing/2014/main" val="10000"/>
                  </a:ext>
                </a:extLst>
              </a:tr>
              <a:tr h="402672">
                <a:tc>
                  <a:txBody>
                    <a:bodyPr/>
                    <a:lstStyle/>
                    <a:p>
                      <a:pPr>
                        <a:spcAft>
                          <a:spcPts val="0"/>
                        </a:spcAft>
                      </a:pPr>
                      <a:r>
                        <a:rPr lang="de-CH" sz="2600" b="0" dirty="0">
                          <a:solidFill>
                            <a:schemeClr val="tx1"/>
                          </a:solidFill>
                          <a:effectLst/>
                        </a:rPr>
                        <a:t>1,1-11</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2600" b="0" kern="1200" dirty="0">
                          <a:solidFill>
                            <a:schemeClr val="tx1"/>
                          </a:solidFill>
                          <a:effectLst/>
                          <a:latin typeface="+mn-lt"/>
                          <a:ea typeface="+mn-ea"/>
                          <a:cs typeface="+mn-cs"/>
                        </a:rPr>
                        <a:t>Einleitung</a:t>
                      </a:r>
                    </a:p>
                  </a:txBody>
                  <a:tcPr marL="126140" marR="126140" marT="0" marB="0" anchor="ctr">
                    <a:solidFill>
                      <a:schemeClr val="bg1">
                        <a:lumMod val="85000"/>
                      </a:schemeClr>
                    </a:solidFill>
                  </a:tcPr>
                </a:tc>
                <a:tc>
                  <a:txBody>
                    <a:bodyPr/>
                    <a:lstStyle/>
                    <a:p>
                      <a:pPr>
                        <a:spcAft>
                          <a:spcPts val="0"/>
                        </a:spcAft>
                      </a:pPr>
                      <a:endParaRPr lang="de-CH" sz="2600" b="0" kern="1200" dirty="0">
                        <a:solidFill>
                          <a:schemeClr val="tx1"/>
                        </a:solidFill>
                        <a:effectLst/>
                        <a:latin typeface="+mn-lt"/>
                        <a:ea typeface="+mn-ea"/>
                        <a:cs typeface="+mn-cs"/>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360727">
                <a:tc>
                  <a:txBody>
                    <a:bodyPr/>
                    <a:lstStyle/>
                    <a:p>
                      <a:pPr>
                        <a:spcAft>
                          <a:spcPts val="0"/>
                        </a:spcAft>
                      </a:pPr>
                      <a:r>
                        <a:rPr lang="de-CH" sz="2600" b="0" dirty="0">
                          <a:solidFill>
                            <a:schemeClr val="tx1"/>
                          </a:solidFill>
                          <a:effectLst/>
                        </a:rPr>
                        <a:t>1,12-2,11</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rPr>
                        <a:t>Studieren und Probieren</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2,10-11</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425881">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2,12-26</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Weisheit und Torheit</a:t>
                      </a:r>
                    </a:p>
                  </a:txBody>
                  <a:tcPr marL="126140" marR="12614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2,24-26</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414975">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Zeit und Ewigkeit</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3,12.22</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352338">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Bedrücker und Bedrückte</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5,18-20</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r h="425881">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6,1-7,14</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Anfang und Ende</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7,13-14</a:t>
                      </a:r>
                    </a:p>
                  </a:txBody>
                  <a:tcPr marL="126140" marR="126140" marT="0" marB="0" anchor="ctr">
                    <a:solidFill>
                      <a:schemeClr val="bg1">
                        <a:lumMod val="85000"/>
                      </a:schemeClr>
                    </a:solidFill>
                  </a:tcPr>
                </a:tc>
                <a:extLst>
                  <a:ext uri="{0D108BD9-81ED-4DB2-BD59-A6C34878D82A}">
                    <a16:rowId xmlns:a16="http://schemas.microsoft.com/office/drawing/2014/main" val="3088013724"/>
                  </a:ext>
                </a:extLst>
              </a:tr>
              <a:tr h="415535">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7,15-8,15</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Vermessenheit und Bescheidenheit</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8,15</a:t>
                      </a:r>
                    </a:p>
                  </a:txBody>
                  <a:tcPr marL="126140" marR="126140" marT="0" marB="0" anchor="ctr">
                    <a:solidFill>
                      <a:schemeClr val="bg1">
                        <a:lumMod val="85000"/>
                      </a:schemeClr>
                    </a:solidFill>
                  </a:tcPr>
                </a:tc>
                <a:extLst>
                  <a:ext uri="{0D108BD9-81ED-4DB2-BD59-A6C34878D82A}">
                    <a16:rowId xmlns:a16="http://schemas.microsoft.com/office/drawing/2014/main" val="3489846583"/>
                  </a:ext>
                </a:extLst>
              </a:tr>
              <a:tr h="414975">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8,16-9,10</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Fügung und Hoffnung</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 9,7-10</a:t>
                      </a:r>
                    </a:p>
                  </a:txBody>
                  <a:tcPr marL="126140" marR="126140" marT="0" marB="0" anchor="ctr">
                    <a:solidFill>
                      <a:schemeClr val="bg1">
                        <a:lumMod val="85000"/>
                      </a:schemeClr>
                    </a:solidFill>
                  </a:tcPr>
                </a:tc>
                <a:extLst>
                  <a:ext uri="{0D108BD9-81ED-4DB2-BD59-A6C34878D82A}">
                    <a16:rowId xmlns:a16="http://schemas.microsoft.com/office/drawing/2014/main" val="3619438023"/>
                  </a:ext>
                </a:extLst>
              </a:tr>
              <a:tr h="403716">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9,11-11,8</a:t>
                      </a:r>
                    </a:p>
                  </a:txBody>
                  <a:tcPr marL="126140" marR="126140" marT="0" marB="0" anchor="ctr">
                    <a:solidFill>
                      <a:schemeClr val="bg1">
                        <a:lumMod val="85000"/>
                      </a:schemeClr>
                    </a:solidFill>
                  </a:tcPr>
                </a:tc>
                <a:tc>
                  <a:txBody>
                    <a:bodyPr/>
                    <a:lstStyle/>
                    <a:p>
                      <a:pPr>
                        <a:spcAft>
                          <a:spcPts val="0"/>
                        </a:spcAft>
                      </a:pPr>
                      <a:r>
                        <a:rPr lang="de-CH" sz="2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Hilflosigkeiten</a:t>
                      </a: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und Unwägbarkeiten</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 11,7-8</a:t>
                      </a:r>
                    </a:p>
                  </a:txBody>
                  <a:tcPr marL="126140" marR="126140" marT="0" marB="0" anchor="ctr">
                    <a:solidFill>
                      <a:schemeClr val="bg1">
                        <a:lumMod val="85000"/>
                      </a:schemeClr>
                    </a:solidFill>
                  </a:tcPr>
                </a:tc>
                <a:extLst>
                  <a:ext uri="{0D108BD9-81ED-4DB2-BD59-A6C34878D82A}">
                    <a16:rowId xmlns:a16="http://schemas.microsoft.com/office/drawing/2014/main" val="1106846697"/>
                  </a:ext>
                </a:extLst>
              </a:tr>
              <a:tr h="357576">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11,9-12,8</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Jugend und Alter</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 11,9</a:t>
                      </a:r>
                    </a:p>
                  </a:txBody>
                  <a:tcPr marL="126140" marR="126140" marT="0" marB="0" anchor="ctr">
                    <a:solidFill>
                      <a:schemeClr val="bg1">
                        <a:lumMod val="85000"/>
                      </a:schemeClr>
                    </a:solidFill>
                  </a:tcPr>
                </a:tc>
                <a:extLst>
                  <a:ext uri="{0D108BD9-81ED-4DB2-BD59-A6C34878D82A}">
                    <a16:rowId xmlns:a16="http://schemas.microsoft.com/office/drawing/2014/main" val="358560669"/>
                  </a:ext>
                </a:extLst>
              </a:tr>
              <a:tr h="379751">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12,9-14</a:t>
                      </a:r>
                    </a:p>
                  </a:txBody>
                  <a:tcPr marL="126140" marR="126140" marT="0" marB="0" anchor="ctr">
                    <a:solidFill>
                      <a:schemeClr val="bg1">
                        <a:lumMod val="85000"/>
                      </a:schemeClr>
                    </a:solidFill>
                  </a:tcPr>
                </a:tc>
                <a:tc>
                  <a:txBody>
                    <a:bodyPr/>
                    <a:lstStyle/>
                    <a:p>
                      <a:pPr algn="ct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Schlusswort</a:t>
                      </a:r>
                    </a:p>
                  </a:txBody>
                  <a:tcPr marL="126140" marR="126140" marT="0" marB="0" anchor="ctr">
                    <a:solidFill>
                      <a:schemeClr val="bg1">
                        <a:lumMod val="85000"/>
                      </a:schemeClr>
                    </a:solidFill>
                  </a:tcPr>
                </a:tc>
                <a:tc>
                  <a:txBody>
                    <a:bodyPr/>
                    <a:lstStyle/>
                    <a:p>
                      <a:pPr>
                        <a:spcAft>
                          <a:spcPts val="0"/>
                        </a:spcAft>
                      </a:pP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909079265"/>
                  </a:ext>
                </a:extLst>
              </a:tr>
            </a:tbl>
          </a:graphicData>
        </a:graphic>
      </p:graphicFrame>
      <p:sp>
        <p:nvSpPr>
          <p:cNvPr id="5" name="Textfeld 4">
            <a:extLst>
              <a:ext uri="{FF2B5EF4-FFF2-40B4-BE49-F238E27FC236}">
                <a16:creationId xmlns:a16="http://schemas.microsoft.com/office/drawing/2014/main" id="{40A283EC-6825-4408-BE9E-BD9DC4709CCA}"/>
              </a:ext>
            </a:extLst>
          </p:cNvPr>
          <p:cNvSpPr txBox="1"/>
          <p:nvPr/>
        </p:nvSpPr>
        <p:spPr>
          <a:xfrm>
            <a:off x="1373569" y="5693080"/>
            <a:ext cx="4547783" cy="369332"/>
          </a:xfrm>
          <a:prstGeom prst="rect">
            <a:avLst/>
          </a:prstGeom>
          <a:noFill/>
        </p:spPr>
        <p:txBody>
          <a:bodyPr wrap="none" rtlCol="0">
            <a:spAutoFit/>
          </a:bodyPr>
          <a:lstStyle/>
          <a:p>
            <a:r>
              <a:rPr lang="de-CH" i="1" dirty="0"/>
              <a:t>Einteilung des Buches Prediger (nach B. Peters)</a:t>
            </a:r>
          </a:p>
        </p:txBody>
      </p:sp>
    </p:spTree>
    <p:extLst>
      <p:ext uri="{BB962C8B-B14F-4D97-AF65-F5344CB8AC3E}">
        <p14:creationId xmlns:p14="http://schemas.microsoft.com/office/powerpoint/2010/main" val="422397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der Predigt:			</a:t>
            </a:r>
            <a:endParaRPr lang="de-CH" sz="3000" dirty="0"/>
          </a:p>
        </p:txBody>
      </p: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sp>
        <p:nvSpPr>
          <p:cNvPr id="10" name="Rechteck 9">
            <a:extLst>
              <a:ext uri="{FF2B5EF4-FFF2-40B4-BE49-F238E27FC236}">
                <a16:creationId xmlns:a16="http://schemas.microsoft.com/office/drawing/2014/main" id="{356E0C65-4ADD-4006-9961-4B26FB2ED591}"/>
              </a:ext>
            </a:extLst>
          </p:cNvPr>
          <p:cNvSpPr/>
          <p:nvPr/>
        </p:nvSpPr>
        <p:spPr>
          <a:xfrm>
            <a:off x="838195" y="2667252"/>
            <a:ext cx="10008765" cy="1015663"/>
          </a:xfrm>
          <a:prstGeom prst="rect">
            <a:avLst/>
          </a:prstGeom>
        </p:spPr>
        <p:txBody>
          <a:bodyPr wrap="square">
            <a:spAutoFit/>
          </a:bodyPr>
          <a:lstStyle/>
          <a:p>
            <a:pPr indent="0">
              <a:buNone/>
            </a:pPr>
            <a:r>
              <a:rPr lang="de-DE" sz="3000" dirty="0"/>
              <a:t>„O Nichtigkeit der Nichtigkeiten!, spricht der Prediger. O Nichtigkeit der Nichtigkeiten! Alles ist nichtig!“ </a:t>
            </a:r>
            <a:r>
              <a:rPr lang="de-DE" sz="3000" dirty="0" err="1"/>
              <a:t>Pred</a:t>
            </a:r>
            <a:r>
              <a:rPr lang="de-DE" sz="3000" dirty="0"/>
              <a:t> 1,2</a:t>
            </a:r>
          </a:p>
        </p:txBody>
      </p:sp>
      <p:sp>
        <p:nvSpPr>
          <p:cNvPr id="6" name="Rechteck 5">
            <a:extLst>
              <a:ext uri="{FF2B5EF4-FFF2-40B4-BE49-F238E27FC236}">
                <a16:creationId xmlns:a16="http://schemas.microsoft.com/office/drawing/2014/main" id="{5B556384-5F34-4571-A944-9758CF1FAAB7}"/>
              </a:ext>
            </a:extLst>
          </p:cNvPr>
          <p:cNvSpPr/>
          <p:nvPr/>
        </p:nvSpPr>
        <p:spPr>
          <a:xfrm>
            <a:off x="838196" y="4282577"/>
            <a:ext cx="10008765" cy="1015663"/>
          </a:xfrm>
          <a:prstGeom prst="rect">
            <a:avLst/>
          </a:prstGeom>
        </p:spPr>
        <p:txBody>
          <a:bodyPr wrap="square">
            <a:spAutoFit/>
          </a:bodyPr>
          <a:lstStyle/>
          <a:p>
            <a:pPr indent="0">
              <a:buNone/>
            </a:pPr>
            <a:r>
              <a:rPr lang="de-DE" sz="3000" dirty="0"/>
              <a:t>„Denn was ist euer Leben? Es ist doch nur ein Dunst, der eine kleine Zeit sichtbar ist; danach aber verschwindet er.“ Jak 4,14b</a:t>
            </a:r>
          </a:p>
        </p:txBody>
      </p:sp>
    </p:spTree>
    <p:extLst>
      <p:ext uri="{BB962C8B-B14F-4D97-AF65-F5344CB8AC3E}">
        <p14:creationId xmlns:p14="http://schemas.microsoft.com/office/powerpoint/2010/main" val="73431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der Predigt:			</a:t>
            </a:r>
            <a:endParaRPr lang="de-CH" sz="3000" dirty="0"/>
          </a:p>
        </p:txBody>
      </p: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sp>
        <p:nvSpPr>
          <p:cNvPr id="10" name="Rechteck 9">
            <a:extLst>
              <a:ext uri="{FF2B5EF4-FFF2-40B4-BE49-F238E27FC236}">
                <a16:creationId xmlns:a16="http://schemas.microsoft.com/office/drawing/2014/main" id="{356E0C65-4ADD-4006-9961-4B26FB2ED591}"/>
              </a:ext>
            </a:extLst>
          </p:cNvPr>
          <p:cNvSpPr/>
          <p:nvPr/>
        </p:nvSpPr>
        <p:spPr>
          <a:xfrm>
            <a:off x="838195" y="2667252"/>
            <a:ext cx="10008765" cy="1015663"/>
          </a:xfrm>
          <a:prstGeom prst="rect">
            <a:avLst/>
          </a:prstGeom>
        </p:spPr>
        <p:txBody>
          <a:bodyPr wrap="square">
            <a:spAutoFit/>
          </a:bodyPr>
          <a:lstStyle/>
          <a:p>
            <a:pPr indent="0">
              <a:buNone/>
            </a:pPr>
            <a:r>
              <a:rPr lang="de-DE" sz="3000" dirty="0"/>
              <a:t>„Welchen Gewinn hat der Mensch von all seinem Mühen, mit dem er sich abmüht unter der Sonne?“ </a:t>
            </a:r>
            <a:r>
              <a:rPr lang="de-DE" sz="3000" dirty="0" err="1"/>
              <a:t>Pred</a:t>
            </a:r>
            <a:r>
              <a:rPr lang="de-DE" sz="3000" dirty="0"/>
              <a:t> 1,3 (ELB)</a:t>
            </a:r>
          </a:p>
        </p:txBody>
      </p:sp>
      <p:sp>
        <p:nvSpPr>
          <p:cNvPr id="6" name="Rechteck 5">
            <a:extLst>
              <a:ext uri="{FF2B5EF4-FFF2-40B4-BE49-F238E27FC236}">
                <a16:creationId xmlns:a16="http://schemas.microsoft.com/office/drawing/2014/main" id="{5B556384-5F34-4571-A944-9758CF1FAAB7}"/>
              </a:ext>
            </a:extLst>
          </p:cNvPr>
          <p:cNvSpPr/>
          <p:nvPr/>
        </p:nvSpPr>
        <p:spPr>
          <a:xfrm>
            <a:off x="838196" y="4282577"/>
            <a:ext cx="10008765" cy="1015663"/>
          </a:xfrm>
          <a:prstGeom prst="rect">
            <a:avLst/>
          </a:prstGeom>
        </p:spPr>
        <p:txBody>
          <a:bodyPr wrap="square">
            <a:spAutoFit/>
          </a:bodyPr>
          <a:lstStyle/>
          <a:p>
            <a:pPr indent="0">
              <a:buNone/>
            </a:pPr>
            <a:r>
              <a:rPr lang="de-DE" sz="3000" dirty="0"/>
              <a:t>„Denn was hilft es dem Menschen, wenn er die ganze Welt gewinnt, aber sein Leben verliert?“ </a:t>
            </a:r>
            <a:r>
              <a:rPr lang="de-DE" sz="3000" dirty="0" err="1"/>
              <a:t>Mt</a:t>
            </a:r>
            <a:r>
              <a:rPr lang="de-DE" sz="3000" dirty="0"/>
              <a:t> 16,26a</a:t>
            </a:r>
          </a:p>
        </p:txBody>
      </p:sp>
    </p:spTree>
    <p:extLst>
      <p:ext uri="{BB962C8B-B14F-4D97-AF65-F5344CB8AC3E}">
        <p14:creationId xmlns:p14="http://schemas.microsoft.com/office/powerpoint/2010/main" val="329877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graphicFrame>
        <p:nvGraphicFramePr>
          <p:cNvPr id="7" name="Tabelle 6">
            <a:extLst>
              <a:ext uri="{FF2B5EF4-FFF2-40B4-BE49-F238E27FC236}">
                <a16:creationId xmlns:a16="http://schemas.microsoft.com/office/drawing/2014/main" id="{FFE9FE63-292B-4DC0-B96B-AF8089C1D9FF}"/>
              </a:ext>
            </a:extLst>
          </p:cNvPr>
          <p:cNvGraphicFramePr>
            <a:graphicFrameLocks noGrp="1"/>
          </p:cNvGraphicFramePr>
          <p:nvPr>
            <p:extLst>
              <p:ext uri="{D42A27DB-BD31-4B8C-83A1-F6EECF244321}">
                <p14:modId xmlns:p14="http://schemas.microsoft.com/office/powerpoint/2010/main" val="2496711971"/>
              </p:ext>
            </p:extLst>
          </p:nvPr>
        </p:nvGraphicFramePr>
        <p:xfrm>
          <a:off x="2345008" y="1798221"/>
          <a:ext cx="7501984" cy="1124717"/>
        </p:xfrm>
        <a:graphic>
          <a:graphicData uri="http://schemas.openxmlformats.org/drawingml/2006/table">
            <a:tbl>
              <a:tblPr firstRow="1" firstCol="1" bandRow="1">
                <a:tableStyleId>{5C22544A-7EE6-4342-B048-85BDC9FD1C3A}</a:tableStyleId>
              </a:tblPr>
              <a:tblGrid>
                <a:gridCol w="2341060">
                  <a:extLst>
                    <a:ext uri="{9D8B030D-6E8A-4147-A177-3AD203B41FA5}">
                      <a16:colId xmlns:a16="http://schemas.microsoft.com/office/drawing/2014/main" val="20000"/>
                    </a:ext>
                  </a:extLst>
                </a:gridCol>
                <a:gridCol w="5160924">
                  <a:extLst>
                    <a:ext uri="{9D8B030D-6E8A-4147-A177-3AD203B41FA5}">
                      <a16:colId xmlns:a16="http://schemas.microsoft.com/office/drawing/2014/main" val="20002"/>
                    </a:ext>
                  </a:extLst>
                </a:gridCol>
              </a:tblGrid>
              <a:tr h="545671">
                <a:tc>
                  <a:txBody>
                    <a:bodyPr/>
                    <a:lstStyle/>
                    <a:p>
                      <a:pPr algn="ctr">
                        <a:spcAft>
                          <a:spcPts val="0"/>
                        </a:spcAft>
                      </a:pPr>
                      <a:r>
                        <a:rPr lang="de-CH" sz="3000" b="1" dirty="0">
                          <a:effectLst/>
                        </a:rPr>
                        <a:t>Denker</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Der Sinn des Lebens</a:t>
                      </a:r>
                    </a:p>
                  </a:txBody>
                  <a:tcPr marL="126140" marR="126140" marT="0" marB="0" anchor="ctr">
                    <a:solidFill>
                      <a:srgbClr val="0070C0"/>
                    </a:solidFill>
                  </a:tcPr>
                </a:tc>
                <a:extLst>
                  <a:ext uri="{0D108BD9-81ED-4DB2-BD59-A6C34878D82A}">
                    <a16:rowId xmlns:a16="http://schemas.microsoft.com/office/drawing/2014/main" val="10000"/>
                  </a:ext>
                </a:extLst>
              </a:tr>
              <a:tr h="579046">
                <a:tc>
                  <a:txBody>
                    <a:bodyPr/>
                    <a:lstStyle/>
                    <a:p>
                      <a:pPr>
                        <a:spcAft>
                          <a:spcPts val="0"/>
                        </a:spcAft>
                      </a:pPr>
                      <a:r>
                        <a:rPr lang="de-CH" sz="3000" b="0" dirty="0">
                          <a:solidFill>
                            <a:schemeClr val="tx1"/>
                          </a:solidFill>
                          <a:effectLst/>
                        </a:rPr>
                        <a:t>Plato</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kern="1200" dirty="0">
                          <a:solidFill>
                            <a:schemeClr val="tx1"/>
                          </a:solidFill>
                          <a:effectLst/>
                          <a:latin typeface="+mn-lt"/>
                          <a:ea typeface="+mn-ea"/>
                          <a:cs typeface="+mn-cs"/>
                        </a:rPr>
                        <a:t>Das Wissen</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8815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graphicFrame>
        <p:nvGraphicFramePr>
          <p:cNvPr id="7" name="Tabelle 6">
            <a:extLst>
              <a:ext uri="{FF2B5EF4-FFF2-40B4-BE49-F238E27FC236}">
                <a16:creationId xmlns:a16="http://schemas.microsoft.com/office/drawing/2014/main" id="{FFE9FE63-292B-4DC0-B96B-AF8089C1D9FF}"/>
              </a:ext>
            </a:extLst>
          </p:cNvPr>
          <p:cNvGraphicFramePr>
            <a:graphicFrameLocks noGrp="1"/>
          </p:cNvGraphicFramePr>
          <p:nvPr>
            <p:extLst>
              <p:ext uri="{D42A27DB-BD31-4B8C-83A1-F6EECF244321}">
                <p14:modId xmlns:p14="http://schemas.microsoft.com/office/powerpoint/2010/main" val="1003388421"/>
              </p:ext>
            </p:extLst>
          </p:nvPr>
        </p:nvGraphicFramePr>
        <p:xfrm>
          <a:off x="2345008" y="1798221"/>
          <a:ext cx="7501984" cy="1624545"/>
        </p:xfrm>
        <a:graphic>
          <a:graphicData uri="http://schemas.openxmlformats.org/drawingml/2006/table">
            <a:tbl>
              <a:tblPr firstRow="1" firstCol="1" bandRow="1">
                <a:tableStyleId>{5C22544A-7EE6-4342-B048-85BDC9FD1C3A}</a:tableStyleId>
              </a:tblPr>
              <a:tblGrid>
                <a:gridCol w="2341060">
                  <a:extLst>
                    <a:ext uri="{9D8B030D-6E8A-4147-A177-3AD203B41FA5}">
                      <a16:colId xmlns:a16="http://schemas.microsoft.com/office/drawing/2014/main" val="20000"/>
                    </a:ext>
                  </a:extLst>
                </a:gridCol>
                <a:gridCol w="5160924">
                  <a:extLst>
                    <a:ext uri="{9D8B030D-6E8A-4147-A177-3AD203B41FA5}">
                      <a16:colId xmlns:a16="http://schemas.microsoft.com/office/drawing/2014/main" val="20002"/>
                    </a:ext>
                  </a:extLst>
                </a:gridCol>
              </a:tblGrid>
              <a:tr h="545671">
                <a:tc>
                  <a:txBody>
                    <a:bodyPr/>
                    <a:lstStyle/>
                    <a:p>
                      <a:pPr algn="ctr">
                        <a:spcAft>
                          <a:spcPts val="0"/>
                        </a:spcAft>
                      </a:pPr>
                      <a:r>
                        <a:rPr lang="de-CH" sz="3000" b="1" dirty="0">
                          <a:effectLst/>
                        </a:rPr>
                        <a:t>Denker</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Der Sinn des Lebens</a:t>
                      </a:r>
                    </a:p>
                  </a:txBody>
                  <a:tcPr marL="126140" marR="126140" marT="0" marB="0" anchor="ctr">
                    <a:solidFill>
                      <a:srgbClr val="0070C0"/>
                    </a:solidFill>
                  </a:tcPr>
                </a:tc>
                <a:extLst>
                  <a:ext uri="{0D108BD9-81ED-4DB2-BD59-A6C34878D82A}">
                    <a16:rowId xmlns:a16="http://schemas.microsoft.com/office/drawing/2014/main" val="10000"/>
                  </a:ext>
                </a:extLst>
              </a:tr>
              <a:tr h="579046">
                <a:tc>
                  <a:txBody>
                    <a:bodyPr/>
                    <a:lstStyle/>
                    <a:p>
                      <a:pPr>
                        <a:spcAft>
                          <a:spcPts val="0"/>
                        </a:spcAft>
                      </a:pPr>
                      <a:r>
                        <a:rPr lang="de-CH" sz="3000" b="0" dirty="0">
                          <a:solidFill>
                            <a:schemeClr val="tx1"/>
                          </a:solidFill>
                          <a:effectLst/>
                        </a:rPr>
                        <a:t>Plato</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kern="1200" dirty="0">
                          <a:solidFill>
                            <a:schemeClr val="tx1"/>
                          </a:solidFill>
                          <a:effectLst/>
                          <a:latin typeface="+mn-lt"/>
                          <a:ea typeface="+mn-ea"/>
                          <a:cs typeface="+mn-cs"/>
                        </a:rPr>
                        <a:t>Das Wissen</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99828">
                <a:tc>
                  <a:txBody>
                    <a:bodyPr/>
                    <a:lstStyle/>
                    <a:p>
                      <a:pPr>
                        <a:spcAft>
                          <a:spcPts val="0"/>
                        </a:spcAft>
                      </a:pPr>
                      <a:r>
                        <a:rPr lang="de-CH" sz="3000" b="0" dirty="0">
                          <a:solidFill>
                            <a:schemeClr val="tx1"/>
                          </a:solidFill>
                          <a:effectLst/>
                        </a:rPr>
                        <a:t>Aristoteles</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rPr>
                        <a:t>Ein ausgeglichenes Leben</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01816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graphicFrame>
        <p:nvGraphicFramePr>
          <p:cNvPr id="7" name="Tabelle 6">
            <a:extLst>
              <a:ext uri="{FF2B5EF4-FFF2-40B4-BE49-F238E27FC236}">
                <a16:creationId xmlns:a16="http://schemas.microsoft.com/office/drawing/2014/main" id="{FFE9FE63-292B-4DC0-B96B-AF8089C1D9FF}"/>
              </a:ext>
            </a:extLst>
          </p:cNvPr>
          <p:cNvGraphicFramePr>
            <a:graphicFrameLocks noGrp="1"/>
          </p:cNvGraphicFramePr>
          <p:nvPr>
            <p:extLst>
              <p:ext uri="{D42A27DB-BD31-4B8C-83A1-F6EECF244321}">
                <p14:modId xmlns:p14="http://schemas.microsoft.com/office/powerpoint/2010/main" val="1554698854"/>
              </p:ext>
            </p:extLst>
          </p:nvPr>
        </p:nvGraphicFramePr>
        <p:xfrm>
          <a:off x="2345008" y="1798221"/>
          <a:ext cx="7501984" cy="2170216"/>
        </p:xfrm>
        <a:graphic>
          <a:graphicData uri="http://schemas.openxmlformats.org/drawingml/2006/table">
            <a:tbl>
              <a:tblPr firstRow="1" firstCol="1" bandRow="1">
                <a:tableStyleId>{5C22544A-7EE6-4342-B048-85BDC9FD1C3A}</a:tableStyleId>
              </a:tblPr>
              <a:tblGrid>
                <a:gridCol w="2341060">
                  <a:extLst>
                    <a:ext uri="{9D8B030D-6E8A-4147-A177-3AD203B41FA5}">
                      <a16:colId xmlns:a16="http://schemas.microsoft.com/office/drawing/2014/main" val="20000"/>
                    </a:ext>
                  </a:extLst>
                </a:gridCol>
                <a:gridCol w="5160924">
                  <a:extLst>
                    <a:ext uri="{9D8B030D-6E8A-4147-A177-3AD203B41FA5}">
                      <a16:colId xmlns:a16="http://schemas.microsoft.com/office/drawing/2014/main" val="20002"/>
                    </a:ext>
                  </a:extLst>
                </a:gridCol>
              </a:tblGrid>
              <a:tr h="545671">
                <a:tc>
                  <a:txBody>
                    <a:bodyPr/>
                    <a:lstStyle/>
                    <a:p>
                      <a:pPr algn="ctr">
                        <a:spcAft>
                          <a:spcPts val="0"/>
                        </a:spcAft>
                      </a:pPr>
                      <a:r>
                        <a:rPr lang="de-CH" sz="3000" b="1" dirty="0">
                          <a:effectLst/>
                        </a:rPr>
                        <a:t>Denker</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Der Sinn des Lebens</a:t>
                      </a:r>
                    </a:p>
                  </a:txBody>
                  <a:tcPr marL="126140" marR="126140" marT="0" marB="0" anchor="ctr">
                    <a:solidFill>
                      <a:srgbClr val="0070C0"/>
                    </a:solidFill>
                  </a:tcPr>
                </a:tc>
                <a:extLst>
                  <a:ext uri="{0D108BD9-81ED-4DB2-BD59-A6C34878D82A}">
                    <a16:rowId xmlns:a16="http://schemas.microsoft.com/office/drawing/2014/main" val="10000"/>
                  </a:ext>
                </a:extLst>
              </a:tr>
              <a:tr h="579046">
                <a:tc>
                  <a:txBody>
                    <a:bodyPr/>
                    <a:lstStyle/>
                    <a:p>
                      <a:pPr>
                        <a:spcAft>
                          <a:spcPts val="0"/>
                        </a:spcAft>
                      </a:pPr>
                      <a:r>
                        <a:rPr lang="de-CH" sz="3000" b="0" dirty="0">
                          <a:solidFill>
                            <a:schemeClr val="tx1"/>
                          </a:solidFill>
                          <a:effectLst/>
                        </a:rPr>
                        <a:t>Plato</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kern="1200" dirty="0">
                          <a:solidFill>
                            <a:schemeClr val="tx1"/>
                          </a:solidFill>
                          <a:effectLst/>
                          <a:latin typeface="+mn-lt"/>
                          <a:ea typeface="+mn-ea"/>
                          <a:cs typeface="+mn-cs"/>
                        </a:rPr>
                        <a:t>Das Wissen</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99828">
                <a:tc>
                  <a:txBody>
                    <a:bodyPr/>
                    <a:lstStyle/>
                    <a:p>
                      <a:pPr>
                        <a:spcAft>
                          <a:spcPts val="0"/>
                        </a:spcAft>
                      </a:pPr>
                      <a:r>
                        <a:rPr lang="de-CH" sz="3000" b="0" dirty="0">
                          <a:solidFill>
                            <a:schemeClr val="tx1"/>
                          </a:solidFill>
                          <a:effectLst/>
                        </a:rPr>
                        <a:t>Aristoteles</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rPr>
                        <a:t>Ein ausgeglichenes Leben</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Epikur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Genüsse des Lebens</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bl>
          </a:graphicData>
        </a:graphic>
      </p:graphicFrame>
    </p:spTree>
    <p:extLst>
      <p:ext uri="{BB962C8B-B14F-4D97-AF65-F5344CB8AC3E}">
        <p14:creationId xmlns:p14="http://schemas.microsoft.com/office/powerpoint/2010/main" val="3404801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graphicFrame>
        <p:nvGraphicFramePr>
          <p:cNvPr id="7" name="Tabelle 6">
            <a:extLst>
              <a:ext uri="{FF2B5EF4-FFF2-40B4-BE49-F238E27FC236}">
                <a16:creationId xmlns:a16="http://schemas.microsoft.com/office/drawing/2014/main" id="{FFE9FE63-292B-4DC0-B96B-AF8089C1D9FF}"/>
              </a:ext>
            </a:extLst>
          </p:cNvPr>
          <p:cNvGraphicFramePr>
            <a:graphicFrameLocks noGrp="1"/>
          </p:cNvGraphicFramePr>
          <p:nvPr>
            <p:extLst>
              <p:ext uri="{D42A27DB-BD31-4B8C-83A1-F6EECF244321}">
                <p14:modId xmlns:p14="http://schemas.microsoft.com/office/powerpoint/2010/main" val="3815624860"/>
              </p:ext>
            </p:extLst>
          </p:nvPr>
        </p:nvGraphicFramePr>
        <p:xfrm>
          <a:off x="2345008" y="1798221"/>
          <a:ext cx="7501984" cy="2715887"/>
        </p:xfrm>
        <a:graphic>
          <a:graphicData uri="http://schemas.openxmlformats.org/drawingml/2006/table">
            <a:tbl>
              <a:tblPr firstRow="1" firstCol="1" bandRow="1">
                <a:tableStyleId>{5C22544A-7EE6-4342-B048-85BDC9FD1C3A}</a:tableStyleId>
              </a:tblPr>
              <a:tblGrid>
                <a:gridCol w="2341060">
                  <a:extLst>
                    <a:ext uri="{9D8B030D-6E8A-4147-A177-3AD203B41FA5}">
                      <a16:colId xmlns:a16="http://schemas.microsoft.com/office/drawing/2014/main" val="20000"/>
                    </a:ext>
                  </a:extLst>
                </a:gridCol>
                <a:gridCol w="5160924">
                  <a:extLst>
                    <a:ext uri="{9D8B030D-6E8A-4147-A177-3AD203B41FA5}">
                      <a16:colId xmlns:a16="http://schemas.microsoft.com/office/drawing/2014/main" val="20002"/>
                    </a:ext>
                  </a:extLst>
                </a:gridCol>
              </a:tblGrid>
              <a:tr h="545671">
                <a:tc>
                  <a:txBody>
                    <a:bodyPr/>
                    <a:lstStyle/>
                    <a:p>
                      <a:pPr algn="ctr">
                        <a:spcAft>
                          <a:spcPts val="0"/>
                        </a:spcAft>
                      </a:pPr>
                      <a:r>
                        <a:rPr lang="de-CH" sz="3000" b="1" dirty="0">
                          <a:effectLst/>
                        </a:rPr>
                        <a:t>Denker</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Der Sinn des Lebens</a:t>
                      </a:r>
                    </a:p>
                  </a:txBody>
                  <a:tcPr marL="126140" marR="126140" marT="0" marB="0" anchor="ctr">
                    <a:solidFill>
                      <a:srgbClr val="0070C0"/>
                    </a:solidFill>
                  </a:tcPr>
                </a:tc>
                <a:extLst>
                  <a:ext uri="{0D108BD9-81ED-4DB2-BD59-A6C34878D82A}">
                    <a16:rowId xmlns:a16="http://schemas.microsoft.com/office/drawing/2014/main" val="10000"/>
                  </a:ext>
                </a:extLst>
              </a:tr>
              <a:tr h="579046">
                <a:tc>
                  <a:txBody>
                    <a:bodyPr/>
                    <a:lstStyle/>
                    <a:p>
                      <a:pPr>
                        <a:spcAft>
                          <a:spcPts val="0"/>
                        </a:spcAft>
                      </a:pPr>
                      <a:r>
                        <a:rPr lang="de-CH" sz="3000" b="0" dirty="0">
                          <a:solidFill>
                            <a:schemeClr val="tx1"/>
                          </a:solidFill>
                          <a:effectLst/>
                        </a:rPr>
                        <a:t>Plato</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kern="1200" dirty="0">
                          <a:solidFill>
                            <a:schemeClr val="tx1"/>
                          </a:solidFill>
                          <a:effectLst/>
                          <a:latin typeface="+mn-lt"/>
                          <a:ea typeface="+mn-ea"/>
                          <a:cs typeface="+mn-cs"/>
                        </a:rPr>
                        <a:t>Das Wissen</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99828">
                <a:tc>
                  <a:txBody>
                    <a:bodyPr/>
                    <a:lstStyle/>
                    <a:p>
                      <a:pPr>
                        <a:spcAft>
                          <a:spcPts val="0"/>
                        </a:spcAft>
                      </a:pPr>
                      <a:r>
                        <a:rPr lang="de-CH" sz="3000" b="0" dirty="0">
                          <a:solidFill>
                            <a:schemeClr val="tx1"/>
                          </a:solidFill>
                          <a:effectLst/>
                        </a:rPr>
                        <a:t>Aristoteles</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rPr>
                        <a:t>Ein ausgeglichenes Leben</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Epikur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Genüsse des Lebens</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Voltaire</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Nichts</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bl>
          </a:graphicData>
        </a:graphic>
      </p:graphicFrame>
    </p:spTree>
    <p:extLst>
      <p:ext uri="{BB962C8B-B14F-4D97-AF65-F5344CB8AC3E}">
        <p14:creationId xmlns:p14="http://schemas.microsoft.com/office/powerpoint/2010/main" val="1486079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graphicFrame>
        <p:nvGraphicFramePr>
          <p:cNvPr id="7" name="Tabelle 6">
            <a:extLst>
              <a:ext uri="{FF2B5EF4-FFF2-40B4-BE49-F238E27FC236}">
                <a16:creationId xmlns:a16="http://schemas.microsoft.com/office/drawing/2014/main" id="{FFE9FE63-292B-4DC0-B96B-AF8089C1D9FF}"/>
              </a:ext>
            </a:extLst>
          </p:cNvPr>
          <p:cNvGraphicFramePr>
            <a:graphicFrameLocks noGrp="1"/>
          </p:cNvGraphicFramePr>
          <p:nvPr>
            <p:extLst/>
          </p:nvPr>
        </p:nvGraphicFramePr>
        <p:xfrm>
          <a:off x="2345008" y="1798221"/>
          <a:ext cx="7501984" cy="3261558"/>
        </p:xfrm>
        <a:graphic>
          <a:graphicData uri="http://schemas.openxmlformats.org/drawingml/2006/table">
            <a:tbl>
              <a:tblPr firstRow="1" firstCol="1" bandRow="1">
                <a:tableStyleId>{5C22544A-7EE6-4342-B048-85BDC9FD1C3A}</a:tableStyleId>
              </a:tblPr>
              <a:tblGrid>
                <a:gridCol w="2341060">
                  <a:extLst>
                    <a:ext uri="{9D8B030D-6E8A-4147-A177-3AD203B41FA5}">
                      <a16:colId xmlns:a16="http://schemas.microsoft.com/office/drawing/2014/main" val="20000"/>
                    </a:ext>
                  </a:extLst>
                </a:gridCol>
                <a:gridCol w="5160924">
                  <a:extLst>
                    <a:ext uri="{9D8B030D-6E8A-4147-A177-3AD203B41FA5}">
                      <a16:colId xmlns:a16="http://schemas.microsoft.com/office/drawing/2014/main" val="20002"/>
                    </a:ext>
                  </a:extLst>
                </a:gridCol>
              </a:tblGrid>
              <a:tr h="545671">
                <a:tc>
                  <a:txBody>
                    <a:bodyPr/>
                    <a:lstStyle/>
                    <a:p>
                      <a:pPr algn="ctr">
                        <a:spcAft>
                          <a:spcPts val="0"/>
                        </a:spcAft>
                      </a:pPr>
                      <a:r>
                        <a:rPr lang="de-CH" sz="3000" b="1" dirty="0">
                          <a:effectLst/>
                        </a:rPr>
                        <a:t>Denker</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Der Sinn des Lebens</a:t>
                      </a:r>
                    </a:p>
                  </a:txBody>
                  <a:tcPr marL="126140" marR="126140" marT="0" marB="0" anchor="ctr">
                    <a:solidFill>
                      <a:srgbClr val="0070C0"/>
                    </a:solidFill>
                  </a:tcPr>
                </a:tc>
                <a:extLst>
                  <a:ext uri="{0D108BD9-81ED-4DB2-BD59-A6C34878D82A}">
                    <a16:rowId xmlns:a16="http://schemas.microsoft.com/office/drawing/2014/main" val="10000"/>
                  </a:ext>
                </a:extLst>
              </a:tr>
              <a:tr h="579046">
                <a:tc>
                  <a:txBody>
                    <a:bodyPr/>
                    <a:lstStyle/>
                    <a:p>
                      <a:pPr>
                        <a:spcAft>
                          <a:spcPts val="0"/>
                        </a:spcAft>
                      </a:pPr>
                      <a:r>
                        <a:rPr lang="de-CH" sz="3000" b="0" dirty="0">
                          <a:solidFill>
                            <a:schemeClr val="tx1"/>
                          </a:solidFill>
                          <a:effectLst/>
                        </a:rPr>
                        <a:t>Plato</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kern="1200" dirty="0">
                          <a:solidFill>
                            <a:schemeClr val="tx1"/>
                          </a:solidFill>
                          <a:effectLst/>
                          <a:latin typeface="+mn-lt"/>
                          <a:ea typeface="+mn-ea"/>
                          <a:cs typeface="+mn-cs"/>
                        </a:rPr>
                        <a:t>Das Wissen</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99828">
                <a:tc>
                  <a:txBody>
                    <a:bodyPr/>
                    <a:lstStyle/>
                    <a:p>
                      <a:pPr>
                        <a:spcAft>
                          <a:spcPts val="0"/>
                        </a:spcAft>
                      </a:pPr>
                      <a:r>
                        <a:rPr lang="de-CH" sz="3000" b="0" dirty="0">
                          <a:solidFill>
                            <a:schemeClr val="tx1"/>
                          </a:solidFill>
                          <a:effectLst/>
                        </a:rPr>
                        <a:t>Aristoteles</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rPr>
                        <a:t>Ein ausgeglichenes Leben</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Epikur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Genüsse des Lebens</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Voltaire</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Nichts</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Salomo</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bl>
          </a:graphicData>
        </a:graphic>
      </p:graphicFrame>
    </p:spTree>
    <p:extLst>
      <p:ext uri="{BB962C8B-B14F-4D97-AF65-F5344CB8AC3E}">
        <p14:creationId xmlns:p14="http://schemas.microsoft.com/office/powerpoint/2010/main" val="1850979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Exposition:			</a:t>
            </a:r>
            <a:endParaRPr lang="de-CH" sz="3000" dirty="0"/>
          </a:p>
        </p:txBody>
      </p: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sp>
        <p:nvSpPr>
          <p:cNvPr id="10" name="Rechteck 9">
            <a:extLst>
              <a:ext uri="{FF2B5EF4-FFF2-40B4-BE49-F238E27FC236}">
                <a16:creationId xmlns:a16="http://schemas.microsoft.com/office/drawing/2014/main" id="{356E0C65-4ADD-4006-9961-4B26FB2ED591}"/>
              </a:ext>
            </a:extLst>
          </p:cNvPr>
          <p:cNvSpPr/>
          <p:nvPr/>
        </p:nvSpPr>
        <p:spPr>
          <a:xfrm>
            <a:off x="838195" y="2224585"/>
            <a:ext cx="10008765" cy="1015663"/>
          </a:xfrm>
          <a:prstGeom prst="rect">
            <a:avLst/>
          </a:prstGeom>
        </p:spPr>
        <p:txBody>
          <a:bodyPr wrap="square">
            <a:spAutoFit/>
          </a:bodyPr>
          <a:lstStyle/>
          <a:p>
            <a:pPr indent="0">
              <a:buNone/>
            </a:pPr>
            <a:r>
              <a:rPr lang="de-DE" sz="3000" dirty="0"/>
              <a:t>„Ein Geschlecht geht und ein anderes Geschlecht kommt; die Erde aber bleibt ewiglich!“ </a:t>
            </a:r>
            <a:r>
              <a:rPr lang="de-DE" sz="3000" dirty="0" err="1"/>
              <a:t>Pred</a:t>
            </a:r>
            <a:r>
              <a:rPr lang="de-DE" sz="3000" dirty="0"/>
              <a:t> 1,4</a:t>
            </a:r>
          </a:p>
        </p:txBody>
      </p:sp>
      <p:sp>
        <p:nvSpPr>
          <p:cNvPr id="6" name="Rechteck 5">
            <a:extLst>
              <a:ext uri="{FF2B5EF4-FFF2-40B4-BE49-F238E27FC236}">
                <a16:creationId xmlns:a16="http://schemas.microsoft.com/office/drawing/2014/main" id="{5B556384-5F34-4571-A944-9758CF1FAAB7}"/>
              </a:ext>
            </a:extLst>
          </p:cNvPr>
          <p:cNvSpPr/>
          <p:nvPr/>
        </p:nvSpPr>
        <p:spPr>
          <a:xfrm>
            <a:off x="838194" y="4005578"/>
            <a:ext cx="10008765" cy="553998"/>
          </a:xfrm>
          <a:prstGeom prst="rect">
            <a:avLst/>
          </a:prstGeom>
        </p:spPr>
        <p:txBody>
          <a:bodyPr wrap="square">
            <a:spAutoFit/>
          </a:bodyPr>
          <a:lstStyle/>
          <a:p>
            <a:pPr indent="0">
              <a:buNone/>
            </a:pPr>
            <a:r>
              <a:rPr lang="de-DE" sz="3000" b="1" dirty="0"/>
              <a:t>Fazit: </a:t>
            </a:r>
            <a:r>
              <a:rPr lang="de-DE" sz="3000" dirty="0"/>
              <a:t>Es gibt keine Veränderung im menschlichen Sein!</a:t>
            </a:r>
          </a:p>
        </p:txBody>
      </p:sp>
    </p:spTree>
    <p:extLst>
      <p:ext uri="{BB962C8B-B14F-4D97-AF65-F5344CB8AC3E}">
        <p14:creationId xmlns:p14="http://schemas.microsoft.com/office/powerpoint/2010/main" val="400366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3">
            <a:extLst>
              <a:ext uri="{FF2B5EF4-FFF2-40B4-BE49-F238E27FC236}">
                <a16:creationId xmlns:a16="http://schemas.microsoft.com/office/drawing/2014/main" id="{5A125C35-51C0-40A3-A322-CA5216042C22}"/>
              </a:ext>
            </a:extLst>
          </p:cNvPr>
          <p:cNvSpPr txBox="1">
            <a:spLocks/>
          </p:cNvSpPr>
          <p:nvPr/>
        </p:nvSpPr>
        <p:spPr>
          <a:xfrm>
            <a:off x="838200" y="1417147"/>
            <a:ext cx="11040611" cy="418576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Fatalismus:		Komme, was kommen mag</a:t>
            </a:r>
          </a:p>
          <a:p>
            <a:pPr marL="457200" indent="-457200"/>
            <a:r>
              <a:rPr lang="de-DE" sz="3000" dirty="0"/>
              <a:t>Existentialismus:	Lebe für den Moment (carpe </a:t>
            </a:r>
            <a:r>
              <a:rPr lang="de-DE" sz="3000" dirty="0" err="1"/>
              <a:t>diem</a:t>
            </a:r>
            <a:r>
              <a:rPr lang="de-DE" sz="3000" dirty="0"/>
              <a:t>)</a:t>
            </a:r>
          </a:p>
          <a:p>
            <a:pPr marL="457200" indent="-457200"/>
            <a:r>
              <a:rPr lang="de-DE" sz="3000" dirty="0"/>
              <a:t>Chauvinismus:		Männer sind besser als Frauen</a:t>
            </a:r>
          </a:p>
          <a:p>
            <a:pPr marL="457200" indent="-457200"/>
            <a:r>
              <a:rPr lang="de-DE" sz="3000" dirty="0"/>
              <a:t>Hedonismus:		Vergnügen ist der Sinn und Zweck des Lebens</a:t>
            </a:r>
          </a:p>
          <a:p>
            <a:pPr marL="457200" indent="-457200"/>
            <a:r>
              <a:rPr lang="de-DE" sz="3000" dirty="0"/>
              <a:t>Zynismus:		Selbst positive Dinge sind nicht das, was sie zu 				sein scheinen</a:t>
            </a:r>
          </a:p>
          <a:p>
            <a:pPr marL="457200" indent="-457200"/>
            <a:r>
              <a:rPr lang="de-DE" sz="3000" dirty="0"/>
              <a:t>Pessimismus:		Alles ist für nichts	</a:t>
            </a:r>
          </a:p>
          <a:p>
            <a:pPr indent="0">
              <a:buNone/>
            </a:pPr>
            <a:r>
              <a:rPr lang="de-DE" sz="3000" dirty="0"/>
              <a:t>			</a:t>
            </a:r>
            <a:endParaRPr lang="de-CH" sz="3000" dirty="0"/>
          </a:p>
        </p:txBody>
      </p:sp>
    </p:spTree>
    <p:extLst>
      <p:ext uri="{BB962C8B-B14F-4D97-AF65-F5344CB8AC3E}">
        <p14:creationId xmlns:p14="http://schemas.microsoft.com/office/powerpoint/2010/main" val="95415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Exposition:			</a:t>
            </a:r>
            <a:endParaRPr lang="de-CH" sz="3000" dirty="0"/>
          </a:p>
        </p:txBody>
      </p: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sp>
        <p:nvSpPr>
          <p:cNvPr id="10" name="Rechteck 9">
            <a:extLst>
              <a:ext uri="{FF2B5EF4-FFF2-40B4-BE49-F238E27FC236}">
                <a16:creationId xmlns:a16="http://schemas.microsoft.com/office/drawing/2014/main" id="{356E0C65-4ADD-4006-9961-4B26FB2ED591}"/>
              </a:ext>
            </a:extLst>
          </p:cNvPr>
          <p:cNvSpPr/>
          <p:nvPr/>
        </p:nvSpPr>
        <p:spPr>
          <a:xfrm>
            <a:off x="838195" y="2224585"/>
            <a:ext cx="10008765" cy="1015663"/>
          </a:xfrm>
          <a:prstGeom prst="rect">
            <a:avLst/>
          </a:prstGeom>
        </p:spPr>
        <p:txBody>
          <a:bodyPr wrap="square">
            <a:spAutoFit/>
          </a:bodyPr>
          <a:lstStyle/>
          <a:p>
            <a:pPr indent="0">
              <a:buNone/>
            </a:pPr>
            <a:r>
              <a:rPr lang="de-DE" sz="3000" dirty="0"/>
              <a:t>„Die Sonne geht auf, und die Sonne geht unter; und sie eilt an ihren Ort, wo sie wieder aufgehen soll.“ </a:t>
            </a:r>
            <a:r>
              <a:rPr lang="de-DE" sz="3000" dirty="0" err="1"/>
              <a:t>Pred</a:t>
            </a:r>
            <a:r>
              <a:rPr lang="de-DE" sz="3000" dirty="0"/>
              <a:t> 1,5</a:t>
            </a:r>
          </a:p>
        </p:txBody>
      </p:sp>
      <p:sp>
        <p:nvSpPr>
          <p:cNvPr id="6" name="Rechteck 5">
            <a:extLst>
              <a:ext uri="{FF2B5EF4-FFF2-40B4-BE49-F238E27FC236}">
                <a16:creationId xmlns:a16="http://schemas.microsoft.com/office/drawing/2014/main" id="{5B556384-5F34-4571-A944-9758CF1FAAB7}"/>
              </a:ext>
            </a:extLst>
          </p:cNvPr>
          <p:cNvSpPr/>
          <p:nvPr/>
        </p:nvSpPr>
        <p:spPr>
          <a:xfrm>
            <a:off x="838194" y="4005578"/>
            <a:ext cx="10008765" cy="553998"/>
          </a:xfrm>
          <a:prstGeom prst="rect">
            <a:avLst/>
          </a:prstGeom>
        </p:spPr>
        <p:txBody>
          <a:bodyPr wrap="square">
            <a:spAutoFit/>
          </a:bodyPr>
          <a:lstStyle/>
          <a:p>
            <a:pPr indent="0">
              <a:buNone/>
            </a:pPr>
            <a:r>
              <a:rPr lang="de-DE" sz="3000" b="1" dirty="0"/>
              <a:t>Fazit: </a:t>
            </a:r>
            <a:r>
              <a:rPr lang="de-DE" sz="3000" dirty="0"/>
              <a:t>Es gibt keinen Fortschritt in der Erkenntnis!</a:t>
            </a:r>
          </a:p>
        </p:txBody>
      </p:sp>
    </p:spTree>
    <p:extLst>
      <p:ext uri="{BB962C8B-B14F-4D97-AF65-F5344CB8AC3E}">
        <p14:creationId xmlns:p14="http://schemas.microsoft.com/office/powerpoint/2010/main" val="132241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Exposition:			</a:t>
            </a:r>
            <a:endParaRPr lang="de-CH" sz="3000" dirty="0"/>
          </a:p>
        </p:txBody>
      </p: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sp>
        <p:nvSpPr>
          <p:cNvPr id="10" name="Rechteck 9">
            <a:extLst>
              <a:ext uri="{FF2B5EF4-FFF2-40B4-BE49-F238E27FC236}">
                <a16:creationId xmlns:a16="http://schemas.microsoft.com/office/drawing/2014/main" id="{356E0C65-4ADD-4006-9961-4B26FB2ED591}"/>
              </a:ext>
            </a:extLst>
          </p:cNvPr>
          <p:cNvSpPr/>
          <p:nvPr/>
        </p:nvSpPr>
        <p:spPr>
          <a:xfrm>
            <a:off x="838195" y="2224585"/>
            <a:ext cx="10008765" cy="1477328"/>
          </a:xfrm>
          <a:prstGeom prst="rect">
            <a:avLst/>
          </a:prstGeom>
        </p:spPr>
        <p:txBody>
          <a:bodyPr wrap="square">
            <a:spAutoFit/>
          </a:bodyPr>
          <a:lstStyle/>
          <a:p>
            <a:pPr indent="0">
              <a:buNone/>
            </a:pPr>
            <a:r>
              <a:rPr lang="de-DE" sz="3000" dirty="0"/>
              <a:t>„Der Wind weht gegen Süden und wendet sich nach Norden; es weht und wendet sich der Wind, und zu seinen Wendungen kehrt der Wind wieder zurück.“ </a:t>
            </a:r>
            <a:r>
              <a:rPr lang="de-DE" sz="3000" dirty="0" err="1"/>
              <a:t>Pred</a:t>
            </a:r>
            <a:r>
              <a:rPr lang="de-DE" sz="3000" dirty="0"/>
              <a:t> 1,6</a:t>
            </a:r>
          </a:p>
        </p:txBody>
      </p:sp>
      <p:sp>
        <p:nvSpPr>
          <p:cNvPr id="6" name="Rechteck 5">
            <a:extLst>
              <a:ext uri="{FF2B5EF4-FFF2-40B4-BE49-F238E27FC236}">
                <a16:creationId xmlns:a16="http://schemas.microsoft.com/office/drawing/2014/main" id="{5B556384-5F34-4571-A944-9758CF1FAAB7}"/>
              </a:ext>
            </a:extLst>
          </p:cNvPr>
          <p:cNvSpPr/>
          <p:nvPr/>
        </p:nvSpPr>
        <p:spPr>
          <a:xfrm>
            <a:off x="838194" y="4005578"/>
            <a:ext cx="10067494" cy="553998"/>
          </a:xfrm>
          <a:prstGeom prst="rect">
            <a:avLst/>
          </a:prstGeom>
        </p:spPr>
        <p:txBody>
          <a:bodyPr wrap="square">
            <a:spAutoFit/>
          </a:bodyPr>
          <a:lstStyle/>
          <a:p>
            <a:pPr indent="0">
              <a:buNone/>
            </a:pPr>
            <a:r>
              <a:rPr lang="de-DE" sz="3000" b="1" dirty="0"/>
              <a:t>Fazit: </a:t>
            </a:r>
            <a:r>
              <a:rPr lang="de-DE" sz="3000" dirty="0"/>
              <a:t>Es gibt keine qualitative Veränderung menschlichen Seins!</a:t>
            </a:r>
          </a:p>
        </p:txBody>
      </p:sp>
    </p:spTree>
    <p:extLst>
      <p:ext uri="{BB962C8B-B14F-4D97-AF65-F5344CB8AC3E}">
        <p14:creationId xmlns:p14="http://schemas.microsoft.com/office/powerpoint/2010/main" val="239168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Exposition:			</a:t>
            </a:r>
            <a:endParaRPr lang="de-CH" sz="3000" dirty="0"/>
          </a:p>
        </p:txBody>
      </p: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sp>
        <p:nvSpPr>
          <p:cNvPr id="10" name="Rechteck 9">
            <a:extLst>
              <a:ext uri="{FF2B5EF4-FFF2-40B4-BE49-F238E27FC236}">
                <a16:creationId xmlns:a16="http://schemas.microsoft.com/office/drawing/2014/main" id="{356E0C65-4ADD-4006-9961-4B26FB2ED591}"/>
              </a:ext>
            </a:extLst>
          </p:cNvPr>
          <p:cNvSpPr/>
          <p:nvPr/>
        </p:nvSpPr>
        <p:spPr>
          <a:xfrm>
            <a:off x="838195" y="2224585"/>
            <a:ext cx="10008765" cy="1477328"/>
          </a:xfrm>
          <a:prstGeom prst="rect">
            <a:avLst/>
          </a:prstGeom>
        </p:spPr>
        <p:txBody>
          <a:bodyPr wrap="square">
            <a:spAutoFit/>
          </a:bodyPr>
          <a:lstStyle/>
          <a:p>
            <a:pPr indent="0">
              <a:buNone/>
            </a:pPr>
            <a:r>
              <a:rPr lang="de-DE" sz="3000" dirty="0"/>
              <a:t>„Alle Flüsse laufen ins Meer, und das Meer wird doch nicht voll; an den Ort, wohin die Flüsse einmal laufen, laufen sie immer wieder.“ </a:t>
            </a:r>
            <a:r>
              <a:rPr lang="de-DE" sz="3000" dirty="0" err="1"/>
              <a:t>Pred</a:t>
            </a:r>
            <a:r>
              <a:rPr lang="de-DE" sz="3000" dirty="0"/>
              <a:t> 1,7</a:t>
            </a:r>
          </a:p>
        </p:txBody>
      </p:sp>
      <p:sp>
        <p:nvSpPr>
          <p:cNvPr id="6" name="Rechteck 5">
            <a:extLst>
              <a:ext uri="{FF2B5EF4-FFF2-40B4-BE49-F238E27FC236}">
                <a16:creationId xmlns:a16="http://schemas.microsoft.com/office/drawing/2014/main" id="{5B556384-5F34-4571-A944-9758CF1FAAB7}"/>
              </a:ext>
            </a:extLst>
          </p:cNvPr>
          <p:cNvSpPr/>
          <p:nvPr/>
        </p:nvSpPr>
        <p:spPr>
          <a:xfrm>
            <a:off x="838194" y="4005578"/>
            <a:ext cx="10335942" cy="553998"/>
          </a:xfrm>
          <a:prstGeom prst="rect">
            <a:avLst/>
          </a:prstGeom>
        </p:spPr>
        <p:txBody>
          <a:bodyPr wrap="square">
            <a:spAutoFit/>
          </a:bodyPr>
          <a:lstStyle/>
          <a:p>
            <a:pPr indent="0">
              <a:buNone/>
            </a:pPr>
            <a:r>
              <a:rPr lang="de-DE" sz="3000" b="1" dirty="0"/>
              <a:t>Fazit: </a:t>
            </a:r>
            <a:r>
              <a:rPr lang="de-DE" sz="3000" dirty="0"/>
              <a:t>Es gibt keine quantitative Veränderung menschlichen Seins!</a:t>
            </a:r>
          </a:p>
        </p:txBody>
      </p:sp>
    </p:spTree>
    <p:extLst>
      <p:ext uri="{BB962C8B-B14F-4D97-AF65-F5344CB8AC3E}">
        <p14:creationId xmlns:p14="http://schemas.microsoft.com/office/powerpoint/2010/main" val="344233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Exposition:			</a:t>
            </a:r>
            <a:endParaRPr lang="de-CH" sz="3000" dirty="0"/>
          </a:p>
        </p:txBody>
      </p: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sp>
        <p:nvSpPr>
          <p:cNvPr id="10" name="Rechteck 9">
            <a:extLst>
              <a:ext uri="{FF2B5EF4-FFF2-40B4-BE49-F238E27FC236}">
                <a16:creationId xmlns:a16="http://schemas.microsoft.com/office/drawing/2014/main" id="{356E0C65-4ADD-4006-9961-4B26FB2ED591}"/>
              </a:ext>
            </a:extLst>
          </p:cNvPr>
          <p:cNvSpPr/>
          <p:nvPr/>
        </p:nvSpPr>
        <p:spPr>
          <a:xfrm>
            <a:off x="838195" y="2224585"/>
            <a:ext cx="10008765" cy="1477328"/>
          </a:xfrm>
          <a:prstGeom prst="rect">
            <a:avLst/>
          </a:prstGeom>
        </p:spPr>
        <p:txBody>
          <a:bodyPr wrap="square">
            <a:spAutoFit/>
          </a:bodyPr>
          <a:lstStyle/>
          <a:p>
            <a:pPr indent="0">
              <a:buNone/>
            </a:pPr>
            <a:r>
              <a:rPr lang="de-DE" sz="3000" dirty="0"/>
              <a:t>„Alle Worte sind unzulänglich, der Mensch kann es nicht in Worten ausdrücken; das Auge sieht sich nicht satt, und das Ohr hört nie genug.“ </a:t>
            </a:r>
            <a:r>
              <a:rPr lang="de-DE" sz="3000" dirty="0" err="1"/>
              <a:t>Pred</a:t>
            </a:r>
            <a:r>
              <a:rPr lang="de-DE" sz="3000" dirty="0"/>
              <a:t> 1,8</a:t>
            </a:r>
          </a:p>
        </p:txBody>
      </p:sp>
      <p:sp>
        <p:nvSpPr>
          <p:cNvPr id="6" name="Rechteck 5">
            <a:extLst>
              <a:ext uri="{FF2B5EF4-FFF2-40B4-BE49-F238E27FC236}">
                <a16:creationId xmlns:a16="http://schemas.microsoft.com/office/drawing/2014/main" id="{5B556384-5F34-4571-A944-9758CF1FAAB7}"/>
              </a:ext>
            </a:extLst>
          </p:cNvPr>
          <p:cNvSpPr/>
          <p:nvPr/>
        </p:nvSpPr>
        <p:spPr>
          <a:xfrm>
            <a:off x="838194" y="4005578"/>
            <a:ext cx="10335942" cy="553998"/>
          </a:xfrm>
          <a:prstGeom prst="rect">
            <a:avLst/>
          </a:prstGeom>
        </p:spPr>
        <p:txBody>
          <a:bodyPr wrap="square">
            <a:spAutoFit/>
          </a:bodyPr>
          <a:lstStyle/>
          <a:p>
            <a:pPr indent="0">
              <a:buNone/>
            </a:pPr>
            <a:r>
              <a:rPr lang="de-DE" sz="3000" b="1" dirty="0"/>
              <a:t>Fazit: </a:t>
            </a:r>
            <a:r>
              <a:rPr lang="de-DE" sz="3000" dirty="0"/>
              <a:t>Es gibt keine Befriedigung im </a:t>
            </a:r>
            <a:r>
              <a:rPr lang="de-DE" sz="3000" dirty="0" err="1"/>
              <a:t>bloss</a:t>
            </a:r>
            <a:r>
              <a:rPr lang="de-DE" sz="3000" dirty="0"/>
              <a:t> menschlichen Sein!</a:t>
            </a:r>
          </a:p>
        </p:txBody>
      </p:sp>
    </p:spTree>
    <p:extLst>
      <p:ext uri="{BB962C8B-B14F-4D97-AF65-F5344CB8AC3E}">
        <p14:creationId xmlns:p14="http://schemas.microsoft.com/office/powerpoint/2010/main" val="415619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Exposition:			</a:t>
            </a:r>
            <a:endParaRPr lang="de-CH" sz="3000" dirty="0"/>
          </a:p>
        </p:txBody>
      </p: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sp>
        <p:nvSpPr>
          <p:cNvPr id="10" name="Rechteck 9">
            <a:extLst>
              <a:ext uri="{FF2B5EF4-FFF2-40B4-BE49-F238E27FC236}">
                <a16:creationId xmlns:a16="http://schemas.microsoft.com/office/drawing/2014/main" id="{356E0C65-4ADD-4006-9961-4B26FB2ED591}"/>
              </a:ext>
            </a:extLst>
          </p:cNvPr>
          <p:cNvSpPr/>
          <p:nvPr/>
        </p:nvSpPr>
        <p:spPr>
          <a:xfrm>
            <a:off x="838195" y="2224585"/>
            <a:ext cx="10008765" cy="3785652"/>
          </a:xfrm>
          <a:prstGeom prst="rect">
            <a:avLst/>
          </a:prstGeom>
        </p:spPr>
        <p:txBody>
          <a:bodyPr wrap="square">
            <a:spAutoFit/>
          </a:bodyPr>
          <a:lstStyle/>
          <a:p>
            <a:pPr indent="0">
              <a:buNone/>
            </a:pPr>
            <a:r>
              <a:rPr lang="de-DE" sz="3000" dirty="0"/>
              <a:t>„Was einst gewesen ist, das wird wieder sein, und was einst geschehen ist, das wird wieder geschehen. Und es gibt nichts Neues unter der Sonne. Kann man von irgendetwas sagen: »Siehe, das ist neu«? Längst schon war es in unbekannten Zeiten, die vor uns gewesen sind! Man gedenkt eben an das Frühere nicht mehr, und auch an das Spätere, das noch kommen soll, wird man nicht mehr gedenken bei denen, die noch später kommen werden.“ </a:t>
            </a:r>
            <a:r>
              <a:rPr lang="de-DE" sz="3000" dirty="0" err="1"/>
              <a:t>Pred</a:t>
            </a:r>
            <a:r>
              <a:rPr lang="de-DE" sz="3000" dirty="0"/>
              <a:t> 1,9-11</a:t>
            </a:r>
          </a:p>
        </p:txBody>
      </p:sp>
    </p:spTree>
    <p:extLst>
      <p:ext uri="{BB962C8B-B14F-4D97-AF65-F5344CB8AC3E}">
        <p14:creationId xmlns:p14="http://schemas.microsoft.com/office/powerpoint/2010/main" val="11026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Das Neue unter der Sonne:			</a:t>
            </a:r>
            <a:endParaRPr lang="de-CH" sz="3000" dirty="0"/>
          </a:p>
        </p:txBody>
      </p: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sp>
        <p:nvSpPr>
          <p:cNvPr id="10" name="Rechteck 9">
            <a:extLst>
              <a:ext uri="{FF2B5EF4-FFF2-40B4-BE49-F238E27FC236}">
                <a16:creationId xmlns:a16="http://schemas.microsoft.com/office/drawing/2014/main" id="{356E0C65-4ADD-4006-9961-4B26FB2ED591}"/>
              </a:ext>
            </a:extLst>
          </p:cNvPr>
          <p:cNvSpPr/>
          <p:nvPr/>
        </p:nvSpPr>
        <p:spPr>
          <a:xfrm>
            <a:off x="838195" y="2067292"/>
            <a:ext cx="10344330" cy="1015663"/>
          </a:xfrm>
          <a:prstGeom prst="rect">
            <a:avLst/>
          </a:prstGeom>
        </p:spPr>
        <p:txBody>
          <a:bodyPr wrap="square">
            <a:spAutoFit/>
          </a:bodyPr>
          <a:lstStyle/>
          <a:p>
            <a:pPr indent="0">
              <a:buNone/>
            </a:pPr>
            <a:r>
              <a:rPr lang="de-DE" sz="3000" dirty="0"/>
              <a:t>„Ist jemand in Christus, so ist er eine </a:t>
            </a:r>
            <a:r>
              <a:rPr lang="de-DE" sz="3000" u="sng" dirty="0"/>
              <a:t>neue</a:t>
            </a:r>
            <a:r>
              <a:rPr lang="de-DE" sz="3000" dirty="0"/>
              <a:t> Schöpfung; das Alte ist vergangen; siehe, es ist alles </a:t>
            </a:r>
            <a:r>
              <a:rPr lang="de-DE" sz="3000" u="sng" dirty="0"/>
              <a:t>neu</a:t>
            </a:r>
            <a:r>
              <a:rPr lang="de-DE" sz="3000" dirty="0"/>
              <a:t> geworden!“ 2Kor 5,17</a:t>
            </a:r>
          </a:p>
        </p:txBody>
      </p:sp>
      <p:sp>
        <p:nvSpPr>
          <p:cNvPr id="6" name="Rechteck 5">
            <a:extLst>
              <a:ext uri="{FF2B5EF4-FFF2-40B4-BE49-F238E27FC236}">
                <a16:creationId xmlns:a16="http://schemas.microsoft.com/office/drawing/2014/main" id="{719BA845-8E0A-41E2-BF8B-90A1882BB0BB}"/>
              </a:ext>
            </a:extLst>
          </p:cNvPr>
          <p:cNvSpPr/>
          <p:nvPr/>
        </p:nvSpPr>
        <p:spPr>
          <a:xfrm>
            <a:off x="838195" y="3221101"/>
            <a:ext cx="10344330" cy="1938992"/>
          </a:xfrm>
          <a:prstGeom prst="rect">
            <a:avLst/>
          </a:prstGeom>
        </p:spPr>
        <p:txBody>
          <a:bodyPr wrap="square">
            <a:spAutoFit/>
          </a:bodyPr>
          <a:lstStyle/>
          <a:p>
            <a:pPr indent="0">
              <a:buNone/>
            </a:pPr>
            <a:r>
              <a:rPr lang="de-DE" sz="3000" dirty="0"/>
              <a:t>„So sind wir nun mit ihm begraben worden durch die Taufe in den Tod, damit, wie Christus aus den Toten auferweckt worden ist durch die Herrlichkeit des Vaters, so werden auch wir in </a:t>
            </a:r>
            <a:r>
              <a:rPr lang="de-DE" sz="3000" u="sng" dirty="0"/>
              <a:t>Neuheit</a:t>
            </a:r>
            <a:r>
              <a:rPr lang="de-DE" sz="3000" dirty="0"/>
              <a:t> des Lebens wandeln.“ </a:t>
            </a:r>
            <a:r>
              <a:rPr lang="de-DE" sz="3000" dirty="0" err="1"/>
              <a:t>Röm</a:t>
            </a:r>
            <a:r>
              <a:rPr lang="de-DE" sz="3000" dirty="0"/>
              <a:t> 6,4 (ELB)</a:t>
            </a:r>
          </a:p>
        </p:txBody>
      </p:sp>
      <p:sp>
        <p:nvSpPr>
          <p:cNvPr id="7" name="Rechteck 6">
            <a:extLst>
              <a:ext uri="{FF2B5EF4-FFF2-40B4-BE49-F238E27FC236}">
                <a16:creationId xmlns:a16="http://schemas.microsoft.com/office/drawing/2014/main" id="{922E464B-7582-4705-85AC-6B45FA0E1F85}"/>
              </a:ext>
            </a:extLst>
          </p:cNvPr>
          <p:cNvSpPr/>
          <p:nvPr/>
        </p:nvSpPr>
        <p:spPr>
          <a:xfrm>
            <a:off x="838195" y="5298240"/>
            <a:ext cx="10344330" cy="1477328"/>
          </a:xfrm>
          <a:prstGeom prst="rect">
            <a:avLst/>
          </a:prstGeom>
        </p:spPr>
        <p:txBody>
          <a:bodyPr wrap="square">
            <a:spAutoFit/>
          </a:bodyPr>
          <a:lstStyle/>
          <a:p>
            <a:pPr indent="0">
              <a:buNone/>
            </a:pPr>
            <a:r>
              <a:rPr lang="de-DE" sz="3000" dirty="0"/>
              <a:t>„Darum lassen wir uns nicht entmutigen; sondern wenn auch unser äußerer Mensch zugrunde geht, so wird doch der innere Tag für Tag </a:t>
            </a:r>
            <a:r>
              <a:rPr lang="de-DE" sz="3000" u="sng" dirty="0"/>
              <a:t>erneuert</a:t>
            </a:r>
            <a:r>
              <a:rPr lang="de-DE" sz="3000" dirty="0"/>
              <a:t>.“ 2Kor 4,16</a:t>
            </a:r>
          </a:p>
        </p:txBody>
      </p:sp>
    </p:spTree>
    <p:extLst>
      <p:ext uri="{BB962C8B-B14F-4D97-AF65-F5344CB8AC3E}">
        <p14:creationId xmlns:p14="http://schemas.microsoft.com/office/powerpoint/2010/main" val="292774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Einleitung der Predigt (1,1-11)</a:t>
            </a:r>
          </a:p>
        </p:txBody>
      </p:sp>
      <p:pic>
        <p:nvPicPr>
          <p:cNvPr id="7" name="Picture 2" descr="The Simpsons Get Stuck On A Roundabout And Nearly Kill The Queen ...">
            <a:extLst>
              <a:ext uri="{FF2B5EF4-FFF2-40B4-BE49-F238E27FC236}">
                <a16:creationId xmlns:a16="http://schemas.microsoft.com/office/drawing/2014/main" id="{75786881-22F9-47AE-AF89-56D1A6670DB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95245" y="2067591"/>
            <a:ext cx="6001509" cy="4596004"/>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3">
            <a:extLst>
              <a:ext uri="{FF2B5EF4-FFF2-40B4-BE49-F238E27FC236}">
                <a16:creationId xmlns:a16="http://schemas.microsoft.com/office/drawing/2014/main" id="{9D3C8B9B-FF15-43C2-9214-C9A404C9BD20}"/>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Wie entkomme ich diesen Kreisläufen?			</a:t>
            </a:r>
            <a:endParaRPr lang="de-CH" sz="3000" dirty="0"/>
          </a:p>
        </p:txBody>
      </p:sp>
    </p:spTree>
    <p:extLst>
      <p:ext uri="{BB962C8B-B14F-4D97-AF65-F5344CB8AC3E}">
        <p14:creationId xmlns:p14="http://schemas.microsoft.com/office/powerpoint/2010/main" val="145800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0C943A61-87C0-4120-9DB7-CB8A912C936E}"/>
              </a:ext>
            </a:extLst>
          </p:cNvPr>
          <p:cNvGraphicFramePr>
            <a:graphicFrameLocks noGrp="1"/>
          </p:cNvGraphicFramePr>
          <p:nvPr>
            <p:extLst/>
          </p:nvPr>
        </p:nvGraphicFramePr>
        <p:xfrm>
          <a:off x="1373569" y="795588"/>
          <a:ext cx="9444862" cy="4933803"/>
        </p:xfrm>
        <a:graphic>
          <a:graphicData uri="http://schemas.openxmlformats.org/drawingml/2006/table">
            <a:tbl>
              <a:tblPr firstRow="1" firstCol="1" bandRow="1">
                <a:tableStyleId>{5C22544A-7EE6-4342-B048-85BDC9FD1C3A}</a:tableStyleId>
              </a:tblPr>
              <a:tblGrid>
                <a:gridCol w="1746122">
                  <a:extLst>
                    <a:ext uri="{9D8B030D-6E8A-4147-A177-3AD203B41FA5}">
                      <a16:colId xmlns:a16="http://schemas.microsoft.com/office/drawing/2014/main" val="20000"/>
                    </a:ext>
                  </a:extLst>
                </a:gridCol>
                <a:gridCol w="5202188">
                  <a:extLst>
                    <a:ext uri="{9D8B030D-6E8A-4147-A177-3AD203B41FA5}">
                      <a16:colId xmlns:a16="http://schemas.microsoft.com/office/drawing/2014/main" val="20002"/>
                    </a:ext>
                  </a:extLst>
                </a:gridCol>
                <a:gridCol w="2496552">
                  <a:extLst>
                    <a:ext uri="{9D8B030D-6E8A-4147-A177-3AD203B41FA5}">
                      <a16:colId xmlns:a16="http://schemas.microsoft.com/office/drawing/2014/main" val="2257240205"/>
                    </a:ext>
                  </a:extLst>
                </a:gridCol>
              </a:tblGrid>
              <a:tr h="445208">
                <a:tc>
                  <a:txBody>
                    <a:bodyPr/>
                    <a:lstStyle/>
                    <a:p>
                      <a:pPr algn="ctr">
                        <a:spcAft>
                          <a:spcPts val="0"/>
                        </a:spcAft>
                      </a:pPr>
                      <a:r>
                        <a:rPr lang="de-CH" sz="2600" b="1" dirty="0">
                          <a:effectLst/>
                        </a:rPr>
                        <a:t>Kapitel</a:t>
                      </a:r>
                      <a:endParaRPr lang="de-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Thema</a:t>
                      </a:r>
                    </a:p>
                  </a:txBody>
                  <a:tcPr marL="126140" marR="126140" marT="0" marB="0" anchor="ctr">
                    <a:solidFill>
                      <a:srgbClr val="0070C0"/>
                    </a:solidFill>
                  </a:tcPr>
                </a:tc>
                <a:tc>
                  <a:txBody>
                    <a:bodyPr/>
                    <a:lstStyle/>
                    <a:p>
                      <a:pPr algn="ctr">
                        <a:spcAft>
                          <a:spcPts val="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Ergebnis/Rat</a:t>
                      </a:r>
                    </a:p>
                  </a:txBody>
                  <a:tcPr marL="126140" marR="126140" marT="0" marB="0" anchor="ctr">
                    <a:solidFill>
                      <a:srgbClr val="0070C0"/>
                    </a:solidFill>
                  </a:tcPr>
                </a:tc>
                <a:extLst>
                  <a:ext uri="{0D108BD9-81ED-4DB2-BD59-A6C34878D82A}">
                    <a16:rowId xmlns:a16="http://schemas.microsoft.com/office/drawing/2014/main" val="10000"/>
                  </a:ext>
                </a:extLst>
              </a:tr>
              <a:tr h="402672">
                <a:tc>
                  <a:txBody>
                    <a:bodyPr/>
                    <a:lstStyle/>
                    <a:p>
                      <a:pPr>
                        <a:spcAft>
                          <a:spcPts val="0"/>
                        </a:spcAft>
                      </a:pPr>
                      <a:r>
                        <a:rPr lang="de-CH" sz="2600" b="0" dirty="0">
                          <a:solidFill>
                            <a:schemeClr val="tx1"/>
                          </a:solidFill>
                          <a:effectLst/>
                        </a:rPr>
                        <a:t>1,1-11</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lgn="ctr">
                        <a:spcAft>
                          <a:spcPts val="0"/>
                        </a:spcAft>
                      </a:pPr>
                      <a:r>
                        <a:rPr lang="de-CH" sz="2600" b="0" kern="1200" dirty="0">
                          <a:solidFill>
                            <a:schemeClr val="tx1"/>
                          </a:solidFill>
                          <a:effectLst/>
                          <a:latin typeface="+mn-lt"/>
                          <a:ea typeface="+mn-ea"/>
                          <a:cs typeface="+mn-cs"/>
                        </a:rPr>
                        <a:t>Einleitung</a:t>
                      </a:r>
                    </a:p>
                  </a:txBody>
                  <a:tcPr marL="126140" marR="126140" marT="0" marB="0" anchor="ctr">
                    <a:solidFill>
                      <a:schemeClr val="bg1">
                        <a:lumMod val="85000"/>
                      </a:schemeClr>
                    </a:solidFill>
                  </a:tcPr>
                </a:tc>
                <a:tc>
                  <a:txBody>
                    <a:bodyPr/>
                    <a:lstStyle/>
                    <a:p>
                      <a:pPr>
                        <a:spcAft>
                          <a:spcPts val="0"/>
                        </a:spcAft>
                      </a:pPr>
                      <a:endParaRPr lang="de-CH" sz="2600" b="0" kern="1200" dirty="0">
                        <a:solidFill>
                          <a:schemeClr val="tx1"/>
                        </a:solidFill>
                        <a:effectLst/>
                        <a:latin typeface="+mn-lt"/>
                        <a:ea typeface="+mn-ea"/>
                        <a:cs typeface="+mn-cs"/>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360727">
                <a:tc>
                  <a:txBody>
                    <a:bodyPr/>
                    <a:lstStyle/>
                    <a:p>
                      <a:pPr>
                        <a:spcAft>
                          <a:spcPts val="0"/>
                        </a:spcAft>
                      </a:pPr>
                      <a:r>
                        <a:rPr lang="de-CH" sz="2600" b="0" dirty="0">
                          <a:solidFill>
                            <a:schemeClr val="tx1"/>
                          </a:solidFill>
                          <a:effectLst/>
                        </a:rPr>
                        <a:t>1,12-2,11</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rPr>
                        <a:t>Studieren und Probieren</a:t>
                      </a: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2,10-11</a:t>
                      </a: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425881">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2,12-26</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Weisheit und Torheit</a:t>
                      </a:r>
                    </a:p>
                  </a:txBody>
                  <a:tcPr marL="126140" marR="12614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2,24-26</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414975">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Zeit und Ewigkeit</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3,12.22</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352338">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Bedrücker und Bedrückte</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5,18-20</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r h="425881">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6,1-7,14</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Anfang und Ende</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7,13-14</a:t>
                      </a:r>
                    </a:p>
                  </a:txBody>
                  <a:tcPr marL="126140" marR="126140" marT="0" marB="0" anchor="ctr">
                    <a:solidFill>
                      <a:schemeClr val="bg1">
                        <a:lumMod val="85000"/>
                      </a:schemeClr>
                    </a:solidFill>
                  </a:tcPr>
                </a:tc>
                <a:extLst>
                  <a:ext uri="{0D108BD9-81ED-4DB2-BD59-A6C34878D82A}">
                    <a16:rowId xmlns:a16="http://schemas.microsoft.com/office/drawing/2014/main" val="3088013724"/>
                  </a:ext>
                </a:extLst>
              </a:tr>
              <a:tr h="415535">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7,15-8,15</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Vermessenheit und Bescheidenheit</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8,15</a:t>
                      </a:r>
                    </a:p>
                  </a:txBody>
                  <a:tcPr marL="126140" marR="126140" marT="0" marB="0" anchor="ctr">
                    <a:solidFill>
                      <a:schemeClr val="bg1">
                        <a:lumMod val="85000"/>
                      </a:schemeClr>
                    </a:solidFill>
                  </a:tcPr>
                </a:tc>
                <a:extLst>
                  <a:ext uri="{0D108BD9-81ED-4DB2-BD59-A6C34878D82A}">
                    <a16:rowId xmlns:a16="http://schemas.microsoft.com/office/drawing/2014/main" val="3489846583"/>
                  </a:ext>
                </a:extLst>
              </a:tr>
              <a:tr h="414975">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8,16-9,10</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Fügung und Hoffnung</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 9,7-10</a:t>
                      </a:r>
                    </a:p>
                  </a:txBody>
                  <a:tcPr marL="126140" marR="126140" marT="0" marB="0" anchor="ctr">
                    <a:solidFill>
                      <a:schemeClr val="bg1">
                        <a:lumMod val="85000"/>
                      </a:schemeClr>
                    </a:solidFill>
                  </a:tcPr>
                </a:tc>
                <a:extLst>
                  <a:ext uri="{0D108BD9-81ED-4DB2-BD59-A6C34878D82A}">
                    <a16:rowId xmlns:a16="http://schemas.microsoft.com/office/drawing/2014/main" val="3619438023"/>
                  </a:ext>
                </a:extLst>
              </a:tr>
              <a:tr h="403716">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9,11-11,8</a:t>
                      </a:r>
                    </a:p>
                  </a:txBody>
                  <a:tcPr marL="126140" marR="126140" marT="0" marB="0" anchor="ctr">
                    <a:solidFill>
                      <a:schemeClr val="bg1">
                        <a:lumMod val="85000"/>
                      </a:schemeClr>
                    </a:solidFill>
                  </a:tcPr>
                </a:tc>
                <a:tc>
                  <a:txBody>
                    <a:bodyPr/>
                    <a:lstStyle/>
                    <a:p>
                      <a:pPr>
                        <a:spcAft>
                          <a:spcPts val="0"/>
                        </a:spcAft>
                      </a:pPr>
                      <a:r>
                        <a:rPr lang="de-CH" sz="26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Hilflosigkeiten</a:t>
                      </a: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und Unwägbarkeiten</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 11,7-8</a:t>
                      </a:r>
                    </a:p>
                  </a:txBody>
                  <a:tcPr marL="126140" marR="126140" marT="0" marB="0" anchor="ctr">
                    <a:solidFill>
                      <a:schemeClr val="bg1">
                        <a:lumMod val="85000"/>
                      </a:schemeClr>
                    </a:solidFill>
                  </a:tcPr>
                </a:tc>
                <a:extLst>
                  <a:ext uri="{0D108BD9-81ED-4DB2-BD59-A6C34878D82A}">
                    <a16:rowId xmlns:a16="http://schemas.microsoft.com/office/drawing/2014/main" val="1106846697"/>
                  </a:ext>
                </a:extLst>
              </a:tr>
              <a:tr h="357576">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11,9-12,8</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Jugend und Alter</a:t>
                      </a:r>
                    </a:p>
                  </a:txBody>
                  <a:tcPr marL="126140" marR="126140" marT="0" marB="0" anchor="ctr">
                    <a:solidFill>
                      <a:schemeClr val="bg1">
                        <a:lumMod val="85000"/>
                      </a:schemeClr>
                    </a:solidFill>
                  </a:tcPr>
                </a:tc>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 11,9</a:t>
                      </a:r>
                    </a:p>
                  </a:txBody>
                  <a:tcPr marL="126140" marR="126140" marT="0" marB="0" anchor="ctr">
                    <a:solidFill>
                      <a:schemeClr val="bg1">
                        <a:lumMod val="85000"/>
                      </a:schemeClr>
                    </a:solidFill>
                  </a:tcPr>
                </a:tc>
                <a:extLst>
                  <a:ext uri="{0D108BD9-81ED-4DB2-BD59-A6C34878D82A}">
                    <a16:rowId xmlns:a16="http://schemas.microsoft.com/office/drawing/2014/main" val="358560669"/>
                  </a:ext>
                </a:extLst>
              </a:tr>
              <a:tr h="379751">
                <a:tc>
                  <a:txBody>
                    <a:bodyPr/>
                    <a:lstStyle/>
                    <a:p>
                      <a:pP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12,9-14</a:t>
                      </a:r>
                    </a:p>
                  </a:txBody>
                  <a:tcPr marL="126140" marR="126140" marT="0" marB="0" anchor="ctr">
                    <a:solidFill>
                      <a:schemeClr val="bg1">
                        <a:lumMod val="85000"/>
                      </a:schemeClr>
                    </a:solidFill>
                  </a:tcPr>
                </a:tc>
                <a:tc>
                  <a:txBody>
                    <a:bodyPr/>
                    <a:lstStyle/>
                    <a:p>
                      <a:pPr algn="ctr">
                        <a:spcAft>
                          <a:spcPts val="0"/>
                        </a:spcAft>
                      </a:pPr>
                      <a:r>
                        <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Schlusswort</a:t>
                      </a:r>
                    </a:p>
                  </a:txBody>
                  <a:tcPr marL="126140" marR="126140" marT="0" marB="0" anchor="ctr">
                    <a:solidFill>
                      <a:schemeClr val="bg1">
                        <a:lumMod val="85000"/>
                      </a:schemeClr>
                    </a:solidFill>
                  </a:tcPr>
                </a:tc>
                <a:tc>
                  <a:txBody>
                    <a:bodyPr/>
                    <a:lstStyle/>
                    <a:p>
                      <a:pPr>
                        <a:spcAft>
                          <a:spcPts val="0"/>
                        </a:spcAft>
                      </a:pPr>
                      <a:endParaRPr lang="de-CH" sz="2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909079265"/>
                  </a:ext>
                </a:extLst>
              </a:tr>
            </a:tbl>
          </a:graphicData>
        </a:graphic>
      </p:graphicFrame>
      <p:sp>
        <p:nvSpPr>
          <p:cNvPr id="5" name="Textfeld 4">
            <a:extLst>
              <a:ext uri="{FF2B5EF4-FFF2-40B4-BE49-F238E27FC236}">
                <a16:creationId xmlns:a16="http://schemas.microsoft.com/office/drawing/2014/main" id="{40A283EC-6825-4408-BE9E-BD9DC4709CCA}"/>
              </a:ext>
            </a:extLst>
          </p:cNvPr>
          <p:cNvSpPr txBox="1"/>
          <p:nvPr/>
        </p:nvSpPr>
        <p:spPr>
          <a:xfrm>
            <a:off x="1373569" y="5693080"/>
            <a:ext cx="3036472" cy="369332"/>
          </a:xfrm>
          <a:prstGeom prst="rect">
            <a:avLst/>
          </a:prstGeom>
          <a:noFill/>
        </p:spPr>
        <p:txBody>
          <a:bodyPr wrap="none" rtlCol="0">
            <a:spAutoFit/>
          </a:bodyPr>
          <a:lstStyle/>
          <a:p>
            <a:r>
              <a:rPr lang="de-CH" i="1" dirty="0"/>
              <a:t>Einteilung des Buches Prediger</a:t>
            </a:r>
          </a:p>
        </p:txBody>
      </p:sp>
    </p:spTree>
    <p:extLst>
      <p:ext uri="{BB962C8B-B14F-4D97-AF65-F5344CB8AC3E}">
        <p14:creationId xmlns:p14="http://schemas.microsoft.com/office/powerpoint/2010/main" val="1067950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Die theoretische Methode (1,12-18):			</a:t>
            </a:r>
            <a:endParaRPr lang="de-CH" sz="3000" dirty="0"/>
          </a:p>
        </p:txBody>
      </p: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Studieren und Probieren (1,12-2,11)</a:t>
            </a:r>
          </a:p>
        </p:txBody>
      </p:sp>
      <p:sp>
        <p:nvSpPr>
          <p:cNvPr id="10" name="Rechteck 9">
            <a:extLst>
              <a:ext uri="{FF2B5EF4-FFF2-40B4-BE49-F238E27FC236}">
                <a16:creationId xmlns:a16="http://schemas.microsoft.com/office/drawing/2014/main" id="{356E0C65-4ADD-4006-9961-4B26FB2ED591}"/>
              </a:ext>
            </a:extLst>
          </p:cNvPr>
          <p:cNvSpPr/>
          <p:nvPr/>
        </p:nvSpPr>
        <p:spPr>
          <a:xfrm>
            <a:off x="838195" y="2214643"/>
            <a:ext cx="10151383" cy="1477328"/>
          </a:xfrm>
          <a:prstGeom prst="rect">
            <a:avLst/>
          </a:prstGeom>
        </p:spPr>
        <p:txBody>
          <a:bodyPr wrap="square">
            <a:spAutoFit/>
          </a:bodyPr>
          <a:lstStyle/>
          <a:p>
            <a:pPr indent="0">
              <a:buNone/>
            </a:pPr>
            <a:r>
              <a:rPr lang="de-DE" sz="3000" dirty="0"/>
              <a:t>„Ich beobachtete alle Werke, die getan werden unter der Sonne, und siehe, es war alles nichtig und ein Haschen nach Wind!“ </a:t>
            </a:r>
            <a:r>
              <a:rPr lang="de-DE" sz="3000" dirty="0" err="1"/>
              <a:t>Pred</a:t>
            </a:r>
            <a:r>
              <a:rPr lang="de-DE" sz="3000" dirty="0"/>
              <a:t> 1,14</a:t>
            </a:r>
          </a:p>
        </p:txBody>
      </p:sp>
      <p:sp>
        <p:nvSpPr>
          <p:cNvPr id="6" name="Rechteck 5">
            <a:extLst>
              <a:ext uri="{FF2B5EF4-FFF2-40B4-BE49-F238E27FC236}">
                <a16:creationId xmlns:a16="http://schemas.microsoft.com/office/drawing/2014/main" id="{719BA845-8E0A-41E2-BF8B-90A1882BB0BB}"/>
              </a:ext>
            </a:extLst>
          </p:cNvPr>
          <p:cNvSpPr/>
          <p:nvPr/>
        </p:nvSpPr>
        <p:spPr>
          <a:xfrm>
            <a:off x="838195" y="3973299"/>
            <a:ext cx="10344330" cy="1015663"/>
          </a:xfrm>
          <a:prstGeom prst="rect">
            <a:avLst/>
          </a:prstGeom>
        </p:spPr>
        <p:txBody>
          <a:bodyPr wrap="square">
            <a:spAutoFit/>
          </a:bodyPr>
          <a:lstStyle/>
          <a:p>
            <a:pPr indent="0">
              <a:buNone/>
            </a:pPr>
            <a:r>
              <a:rPr lang="de-DE" sz="3000" dirty="0"/>
              <a:t>„Denn weil die Welt durch ihre Weisheit Gott in seiner Weisheit nicht erkannte“ 1Kor 1,20a</a:t>
            </a:r>
          </a:p>
        </p:txBody>
      </p:sp>
      <p:sp>
        <p:nvSpPr>
          <p:cNvPr id="8" name="Inhaltsplatzhalter 3">
            <a:extLst>
              <a:ext uri="{FF2B5EF4-FFF2-40B4-BE49-F238E27FC236}">
                <a16:creationId xmlns:a16="http://schemas.microsoft.com/office/drawing/2014/main" id="{FBE2A5EB-EEF4-4BCE-8E4E-10F559D52B40}"/>
              </a:ext>
            </a:extLst>
          </p:cNvPr>
          <p:cNvSpPr txBox="1">
            <a:spLocks/>
          </p:cNvSpPr>
          <p:nvPr/>
        </p:nvSpPr>
        <p:spPr>
          <a:xfrm>
            <a:off x="838195" y="5480014"/>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Die empirische Methode (2,1-9):			</a:t>
            </a:r>
            <a:endParaRPr lang="de-CH" sz="3000" dirty="0"/>
          </a:p>
        </p:txBody>
      </p:sp>
    </p:spTree>
    <p:extLst>
      <p:ext uri="{BB962C8B-B14F-4D97-AF65-F5344CB8AC3E}">
        <p14:creationId xmlns:p14="http://schemas.microsoft.com/office/powerpoint/2010/main" val="230738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tei:Strichmännchen.svg – Wikipedia">
            <a:extLst>
              <a:ext uri="{FF2B5EF4-FFF2-40B4-BE49-F238E27FC236}">
                <a16:creationId xmlns:a16="http://schemas.microsoft.com/office/drawing/2014/main" id="{F671B543-777E-418E-BB8C-2865C71C3AD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633672" y="3271660"/>
            <a:ext cx="2924656" cy="41356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rger Mit Pommes Clipart">
            <a:extLst>
              <a:ext uri="{FF2B5EF4-FFF2-40B4-BE49-F238E27FC236}">
                <a16:creationId xmlns:a16="http://schemas.microsoft.com/office/drawing/2014/main" id="{63EE6856-6920-4DFD-BBD5-5A32822A1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916" y="5251508"/>
            <a:ext cx="1420514" cy="1105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cDonald's® Hamburg Ida-Ehre-Platz Hamburg - Burger, Americano ...">
            <a:extLst>
              <a:ext uri="{FF2B5EF4-FFF2-40B4-BE49-F238E27FC236}">
                <a16:creationId xmlns:a16="http://schemas.microsoft.com/office/drawing/2014/main" id="{6B606382-43D2-41A7-922F-75225E35F63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38200" y="5603691"/>
            <a:ext cx="823716" cy="823716"/>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EDEFD486-9AFF-4E78-B18B-5E248502C86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83217" y="2994781"/>
            <a:ext cx="1958828" cy="1958828"/>
          </a:xfrm>
          <a:prstGeom prst="rect">
            <a:avLst/>
          </a:prstGeom>
        </p:spPr>
      </p:pic>
      <p:pic>
        <p:nvPicPr>
          <p:cNvPr id="1040" name="Picture 16" descr="Landschaftsgestaltung isometrisch - Download Kostenlos Vector ...">
            <a:extLst>
              <a:ext uri="{FF2B5EF4-FFF2-40B4-BE49-F238E27FC236}">
                <a16:creationId xmlns:a16="http://schemas.microsoft.com/office/drawing/2014/main" id="{B0715E16-F71B-48D6-80AD-228B475F40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9230" y="2328409"/>
            <a:ext cx="1403845" cy="140384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ntrepreneurship 20clipart">
            <a:extLst>
              <a:ext uri="{FF2B5EF4-FFF2-40B4-BE49-F238E27FC236}">
                <a16:creationId xmlns:a16="http://schemas.microsoft.com/office/drawing/2014/main" id="{A57C4C5A-1E9C-4E32-B59B-3AF36B2A71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462" y="430593"/>
            <a:ext cx="1584908" cy="1433021"/>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8A0A2969-75D8-4DE4-91F2-59EF41520AE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48642" y="329335"/>
            <a:ext cx="1858563" cy="1635535"/>
          </a:xfrm>
          <a:prstGeom prst="rect">
            <a:avLst/>
          </a:prstGeom>
        </p:spPr>
      </p:pic>
      <p:pic>
        <p:nvPicPr>
          <p:cNvPr id="1048" name="Picture 24" descr="https://png2.kisspng.com/sh/3203d44e6e58cb6629d1b07242a061ef/L0KzQYi4UsAyN5RneZGAYUK1QbOBUfE0P2loSJC5NEi8RYO6VsE2OWM2UKYCMEW5Roq9TwBvbz==/5a221b81a378c0.0489523615121847056696.png">
            <a:extLst>
              <a:ext uri="{FF2B5EF4-FFF2-40B4-BE49-F238E27FC236}">
                <a16:creationId xmlns:a16="http://schemas.microsoft.com/office/drawing/2014/main" id="{F4C04303-15F5-4189-A0E4-5A3C76EB835C}"/>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232358" y="689722"/>
            <a:ext cx="2593611" cy="2130924"/>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a:extLst>
              <a:ext uri="{FF2B5EF4-FFF2-40B4-BE49-F238E27FC236}">
                <a16:creationId xmlns:a16="http://schemas.microsoft.com/office/drawing/2014/main" id="{FE8C0E26-05A0-4F34-8985-C5CC694BEB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60042" y="-86146"/>
            <a:ext cx="3630641" cy="1599871"/>
          </a:xfrm>
          <a:prstGeom prst="rect">
            <a:avLst/>
          </a:prstGeom>
        </p:spPr>
      </p:pic>
      <p:pic>
        <p:nvPicPr>
          <p:cNvPr id="15" name="Grafik 14">
            <a:extLst>
              <a:ext uri="{FF2B5EF4-FFF2-40B4-BE49-F238E27FC236}">
                <a16:creationId xmlns:a16="http://schemas.microsoft.com/office/drawing/2014/main" id="{476BF977-D755-444C-9CB1-4E425F2B2C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65544" y="2476211"/>
            <a:ext cx="2219635" cy="1590897"/>
          </a:xfrm>
          <a:prstGeom prst="rect">
            <a:avLst/>
          </a:prstGeom>
        </p:spPr>
      </p:pic>
      <p:pic>
        <p:nvPicPr>
          <p:cNvPr id="1054" name="Picture 30" descr="Fame Clipart | Free download on ClipArtMag">
            <a:extLst>
              <a:ext uri="{FF2B5EF4-FFF2-40B4-BE49-F238E27FC236}">
                <a16:creationId xmlns:a16="http://schemas.microsoft.com/office/drawing/2014/main" id="{42F019A1-DC44-4161-B8FD-E4B4FD18811E}"/>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9297048" y="4705079"/>
            <a:ext cx="1722328" cy="1722328"/>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Gerade Verbindung mit Pfeil 30">
            <a:extLst>
              <a:ext uri="{FF2B5EF4-FFF2-40B4-BE49-F238E27FC236}">
                <a16:creationId xmlns:a16="http://schemas.microsoft.com/office/drawing/2014/main" id="{50C85156-DBCE-4C52-930B-EE4AC4FDCA3B}"/>
              </a:ext>
            </a:extLst>
          </p:cNvPr>
          <p:cNvCxnSpPr>
            <a:cxnSpLocks/>
          </p:cNvCxnSpPr>
          <p:nvPr/>
        </p:nvCxnSpPr>
        <p:spPr>
          <a:xfrm flipH="1" flipV="1">
            <a:off x="3850869" y="5339501"/>
            <a:ext cx="105410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85E7C63B-3C6B-49F2-8F86-6BCDE71CFE48}"/>
              </a:ext>
            </a:extLst>
          </p:cNvPr>
          <p:cNvCxnSpPr>
            <a:cxnSpLocks/>
          </p:cNvCxnSpPr>
          <p:nvPr/>
        </p:nvCxnSpPr>
        <p:spPr>
          <a:xfrm flipV="1">
            <a:off x="7230641" y="5339501"/>
            <a:ext cx="117512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a:extLst>
              <a:ext uri="{FF2B5EF4-FFF2-40B4-BE49-F238E27FC236}">
                <a16:creationId xmlns:a16="http://schemas.microsoft.com/office/drawing/2014/main" id="{629E7761-B971-497E-857F-2986FF79AB4C}"/>
              </a:ext>
            </a:extLst>
          </p:cNvPr>
          <p:cNvCxnSpPr>
            <a:cxnSpLocks/>
          </p:cNvCxnSpPr>
          <p:nvPr/>
        </p:nvCxnSpPr>
        <p:spPr>
          <a:xfrm flipH="1" flipV="1">
            <a:off x="4281933" y="3880740"/>
            <a:ext cx="929284" cy="5369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B557DB75-B59F-486F-A693-EE7523352B95}"/>
              </a:ext>
            </a:extLst>
          </p:cNvPr>
          <p:cNvCxnSpPr>
            <a:cxnSpLocks/>
          </p:cNvCxnSpPr>
          <p:nvPr/>
        </p:nvCxnSpPr>
        <p:spPr>
          <a:xfrm flipV="1">
            <a:off x="6735021" y="3860918"/>
            <a:ext cx="991240" cy="576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08661B7B-EAD7-4A49-9BA9-612AE1985AB3}"/>
              </a:ext>
            </a:extLst>
          </p:cNvPr>
          <p:cNvCxnSpPr>
            <a:cxnSpLocks/>
          </p:cNvCxnSpPr>
          <p:nvPr/>
        </p:nvCxnSpPr>
        <p:spPr>
          <a:xfrm flipV="1">
            <a:off x="6010608" y="3030331"/>
            <a:ext cx="0" cy="10367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0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 calcmode="lin" valueType="num">
                                      <p:cBhvr>
                                        <p:cTn id="12" dur="500" fill="hold"/>
                                        <p:tgtEl>
                                          <p:spTgt spid="1032"/>
                                        </p:tgtEl>
                                        <p:attrNameLst>
                                          <p:attrName>ppt_w</p:attrName>
                                        </p:attrNameLst>
                                      </p:cBhvr>
                                      <p:tavLst>
                                        <p:tav tm="0">
                                          <p:val>
                                            <p:fltVal val="0"/>
                                          </p:val>
                                        </p:tav>
                                        <p:tav tm="100000">
                                          <p:val>
                                            <p:strVal val="#ppt_w"/>
                                          </p:val>
                                        </p:tav>
                                      </p:tavLst>
                                    </p:anim>
                                    <p:anim calcmode="lin" valueType="num">
                                      <p:cBhvr>
                                        <p:cTn id="13" dur="500" fill="hold"/>
                                        <p:tgtEl>
                                          <p:spTgt spid="1032"/>
                                        </p:tgtEl>
                                        <p:attrNameLst>
                                          <p:attrName>ppt_h</p:attrName>
                                        </p:attrNameLst>
                                      </p:cBhvr>
                                      <p:tavLst>
                                        <p:tav tm="0">
                                          <p:val>
                                            <p:fltVal val="0"/>
                                          </p:val>
                                        </p:tav>
                                        <p:tav tm="100000">
                                          <p:val>
                                            <p:strVal val="#ppt_h"/>
                                          </p:val>
                                        </p:tav>
                                      </p:tavLst>
                                    </p:anim>
                                    <p:animEffect transition="in" filter="fade">
                                      <p:cBhvr>
                                        <p:cTn id="14" dur="500"/>
                                        <p:tgtEl>
                                          <p:spTgt spid="1032"/>
                                        </p:tgtEl>
                                      </p:cBhvr>
                                    </p:animEffect>
                                  </p:childTnLst>
                                </p:cTn>
                              </p:par>
                              <p:par>
                                <p:cTn id="15" presetID="53" presetClass="entr" presetSubtype="16" fill="hold" nodeType="withEffect">
                                  <p:stCondLst>
                                    <p:cond delay="0"/>
                                  </p:stCondLst>
                                  <p:childTnLst>
                                    <p:set>
                                      <p:cBhvr>
                                        <p:cTn id="16" dur="1" fill="hold">
                                          <p:stCondLst>
                                            <p:cond delay="0"/>
                                          </p:stCondLst>
                                        </p:cTn>
                                        <p:tgtEl>
                                          <p:spTgt spid="1034"/>
                                        </p:tgtEl>
                                        <p:attrNameLst>
                                          <p:attrName>style.visibility</p:attrName>
                                        </p:attrNameLst>
                                      </p:cBhvr>
                                      <p:to>
                                        <p:strVal val="visible"/>
                                      </p:to>
                                    </p:set>
                                    <p:anim calcmode="lin" valueType="num">
                                      <p:cBhvr>
                                        <p:cTn id="17" dur="500" fill="hold"/>
                                        <p:tgtEl>
                                          <p:spTgt spid="1034"/>
                                        </p:tgtEl>
                                        <p:attrNameLst>
                                          <p:attrName>ppt_w</p:attrName>
                                        </p:attrNameLst>
                                      </p:cBhvr>
                                      <p:tavLst>
                                        <p:tav tm="0">
                                          <p:val>
                                            <p:fltVal val="0"/>
                                          </p:val>
                                        </p:tav>
                                        <p:tav tm="100000">
                                          <p:val>
                                            <p:strVal val="#ppt_w"/>
                                          </p:val>
                                        </p:tav>
                                      </p:tavLst>
                                    </p:anim>
                                    <p:anim calcmode="lin" valueType="num">
                                      <p:cBhvr>
                                        <p:cTn id="18" dur="500" fill="hold"/>
                                        <p:tgtEl>
                                          <p:spTgt spid="1034"/>
                                        </p:tgtEl>
                                        <p:attrNameLst>
                                          <p:attrName>ppt_h</p:attrName>
                                        </p:attrNameLst>
                                      </p:cBhvr>
                                      <p:tavLst>
                                        <p:tav tm="0">
                                          <p:val>
                                            <p:fltVal val="0"/>
                                          </p:val>
                                        </p:tav>
                                        <p:tav tm="100000">
                                          <p:val>
                                            <p:strVal val="#ppt_h"/>
                                          </p:val>
                                        </p:tav>
                                      </p:tavLst>
                                    </p:anim>
                                    <p:animEffect transition="in" filter="fade">
                                      <p:cBhvr>
                                        <p:cTn id="19" dur="500"/>
                                        <p:tgtEl>
                                          <p:spTgt spid="103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nodeType="withEffect">
                                  <p:stCondLst>
                                    <p:cond delay="0"/>
                                  </p:stCondLst>
                                  <p:childTnLst>
                                    <p:set>
                                      <p:cBhvr>
                                        <p:cTn id="35" dur="1" fill="hold">
                                          <p:stCondLst>
                                            <p:cond delay="0"/>
                                          </p:stCondLst>
                                        </p:cTn>
                                        <p:tgtEl>
                                          <p:spTgt spid="1040"/>
                                        </p:tgtEl>
                                        <p:attrNameLst>
                                          <p:attrName>style.visibility</p:attrName>
                                        </p:attrNameLst>
                                      </p:cBhvr>
                                      <p:to>
                                        <p:strVal val="visible"/>
                                      </p:to>
                                    </p:set>
                                    <p:anim calcmode="lin" valueType="num">
                                      <p:cBhvr>
                                        <p:cTn id="36" dur="500" fill="hold"/>
                                        <p:tgtEl>
                                          <p:spTgt spid="1040"/>
                                        </p:tgtEl>
                                        <p:attrNameLst>
                                          <p:attrName>ppt_w</p:attrName>
                                        </p:attrNameLst>
                                      </p:cBhvr>
                                      <p:tavLst>
                                        <p:tav tm="0">
                                          <p:val>
                                            <p:fltVal val="0"/>
                                          </p:val>
                                        </p:tav>
                                        <p:tav tm="100000">
                                          <p:val>
                                            <p:strVal val="#ppt_w"/>
                                          </p:val>
                                        </p:tav>
                                      </p:tavLst>
                                    </p:anim>
                                    <p:anim calcmode="lin" valueType="num">
                                      <p:cBhvr>
                                        <p:cTn id="37" dur="500" fill="hold"/>
                                        <p:tgtEl>
                                          <p:spTgt spid="1040"/>
                                        </p:tgtEl>
                                        <p:attrNameLst>
                                          <p:attrName>ppt_h</p:attrName>
                                        </p:attrNameLst>
                                      </p:cBhvr>
                                      <p:tavLst>
                                        <p:tav tm="0">
                                          <p:val>
                                            <p:fltVal val="0"/>
                                          </p:val>
                                        </p:tav>
                                        <p:tav tm="100000">
                                          <p:val>
                                            <p:strVal val="#ppt_h"/>
                                          </p:val>
                                        </p:tav>
                                      </p:tavLst>
                                    </p:anim>
                                    <p:animEffect transition="in" filter="fade">
                                      <p:cBhvr>
                                        <p:cTn id="38" dur="500"/>
                                        <p:tgtEl>
                                          <p:spTgt spid="104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42"/>
                                        </p:tgtEl>
                                        <p:attrNameLst>
                                          <p:attrName>style.visibility</p:attrName>
                                        </p:attrNameLst>
                                      </p:cBhvr>
                                      <p:to>
                                        <p:strVal val="visible"/>
                                      </p:to>
                                    </p:set>
                                    <p:anim calcmode="lin" valueType="num">
                                      <p:cBhvr>
                                        <p:cTn id="43" dur="500" fill="hold"/>
                                        <p:tgtEl>
                                          <p:spTgt spid="1042"/>
                                        </p:tgtEl>
                                        <p:attrNameLst>
                                          <p:attrName>ppt_w</p:attrName>
                                        </p:attrNameLst>
                                      </p:cBhvr>
                                      <p:tavLst>
                                        <p:tav tm="0">
                                          <p:val>
                                            <p:fltVal val="0"/>
                                          </p:val>
                                        </p:tav>
                                        <p:tav tm="100000">
                                          <p:val>
                                            <p:strVal val="#ppt_w"/>
                                          </p:val>
                                        </p:tav>
                                      </p:tavLst>
                                    </p:anim>
                                    <p:anim calcmode="lin" valueType="num">
                                      <p:cBhvr>
                                        <p:cTn id="44" dur="500" fill="hold"/>
                                        <p:tgtEl>
                                          <p:spTgt spid="1042"/>
                                        </p:tgtEl>
                                        <p:attrNameLst>
                                          <p:attrName>ppt_h</p:attrName>
                                        </p:attrNameLst>
                                      </p:cBhvr>
                                      <p:tavLst>
                                        <p:tav tm="0">
                                          <p:val>
                                            <p:fltVal val="0"/>
                                          </p:val>
                                        </p:tav>
                                        <p:tav tm="100000">
                                          <p:val>
                                            <p:strVal val="#ppt_h"/>
                                          </p:val>
                                        </p:tav>
                                      </p:tavLst>
                                    </p:anim>
                                    <p:animEffect transition="in" filter="fade">
                                      <p:cBhvr>
                                        <p:cTn id="45" dur="500"/>
                                        <p:tgtEl>
                                          <p:spTgt spid="104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nodeType="withEffect">
                                  <p:stCondLst>
                                    <p:cond delay="0"/>
                                  </p:stCondLst>
                                  <p:childTnLst>
                                    <p:set>
                                      <p:cBhvr>
                                        <p:cTn id="61" dur="1" fill="hold">
                                          <p:stCondLst>
                                            <p:cond delay="0"/>
                                          </p:stCondLst>
                                        </p:cTn>
                                        <p:tgtEl>
                                          <p:spTgt spid="1048"/>
                                        </p:tgtEl>
                                        <p:attrNameLst>
                                          <p:attrName>style.visibility</p:attrName>
                                        </p:attrNameLst>
                                      </p:cBhvr>
                                      <p:to>
                                        <p:strVal val="visible"/>
                                      </p:to>
                                    </p:set>
                                    <p:anim calcmode="lin" valueType="num">
                                      <p:cBhvr>
                                        <p:cTn id="62" dur="500" fill="hold"/>
                                        <p:tgtEl>
                                          <p:spTgt spid="1048"/>
                                        </p:tgtEl>
                                        <p:attrNameLst>
                                          <p:attrName>ppt_w</p:attrName>
                                        </p:attrNameLst>
                                      </p:cBhvr>
                                      <p:tavLst>
                                        <p:tav tm="0">
                                          <p:val>
                                            <p:fltVal val="0"/>
                                          </p:val>
                                        </p:tav>
                                        <p:tav tm="100000">
                                          <p:val>
                                            <p:strVal val="#ppt_w"/>
                                          </p:val>
                                        </p:tav>
                                      </p:tavLst>
                                    </p:anim>
                                    <p:anim calcmode="lin" valueType="num">
                                      <p:cBhvr>
                                        <p:cTn id="63" dur="500" fill="hold"/>
                                        <p:tgtEl>
                                          <p:spTgt spid="1048"/>
                                        </p:tgtEl>
                                        <p:attrNameLst>
                                          <p:attrName>ppt_h</p:attrName>
                                        </p:attrNameLst>
                                      </p:cBhvr>
                                      <p:tavLst>
                                        <p:tav tm="0">
                                          <p:val>
                                            <p:fltVal val="0"/>
                                          </p:val>
                                        </p:tav>
                                        <p:tav tm="100000">
                                          <p:val>
                                            <p:strVal val="#ppt_h"/>
                                          </p:val>
                                        </p:tav>
                                      </p:tavLst>
                                    </p:anim>
                                    <p:animEffect transition="in" filter="fade">
                                      <p:cBhvr>
                                        <p:cTn id="64" dur="500"/>
                                        <p:tgtEl>
                                          <p:spTgt spid="104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par>
                                <p:cTn id="79" presetID="53" presetClass="entr" presetSubtype="16"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childTnLst>
                                </p:cTn>
                              </p:par>
                              <p:par>
                                <p:cTn id="91" presetID="53" presetClass="entr" presetSubtype="16" fill="hold" nodeType="withEffect">
                                  <p:stCondLst>
                                    <p:cond delay="0"/>
                                  </p:stCondLst>
                                  <p:childTnLst>
                                    <p:set>
                                      <p:cBhvr>
                                        <p:cTn id="92" dur="1" fill="hold">
                                          <p:stCondLst>
                                            <p:cond delay="0"/>
                                          </p:stCondLst>
                                        </p:cTn>
                                        <p:tgtEl>
                                          <p:spTgt spid="1054"/>
                                        </p:tgtEl>
                                        <p:attrNameLst>
                                          <p:attrName>style.visibility</p:attrName>
                                        </p:attrNameLst>
                                      </p:cBhvr>
                                      <p:to>
                                        <p:strVal val="visible"/>
                                      </p:to>
                                    </p:set>
                                    <p:anim calcmode="lin" valueType="num">
                                      <p:cBhvr>
                                        <p:cTn id="93" dur="500" fill="hold"/>
                                        <p:tgtEl>
                                          <p:spTgt spid="1054"/>
                                        </p:tgtEl>
                                        <p:attrNameLst>
                                          <p:attrName>ppt_w</p:attrName>
                                        </p:attrNameLst>
                                      </p:cBhvr>
                                      <p:tavLst>
                                        <p:tav tm="0">
                                          <p:val>
                                            <p:fltVal val="0"/>
                                          </p:val>
                                        </p:tav>
                                        <p:tav tm="100000">
                                          <p:val>
                                            <p:strVal val="#ppt_w"/>
                                          </p:val>
                                        </p:tav>
                                      </p:tavLst>
                                    </p:anim>
                                    <p:anim calcmode="lin" valueType="num">
                                      <p:cBhvr>
                                        <p:cTn id="94" dur="500" fill="hold"/>
                                        <p:tgtEl>
                                          <p:spTgt spid="1054"/>
                                        </p:tgtEl>
                                        <p:attrNameLst>
                                          <p:attrName>ppt_h</p:attrName>
                                        </p:attrNameLst>
                                      </p:cBhvr>
                                      <p:tavLst>
                                        <p:tav tm="0">
                                          <p:val>
                                            <p:fltVal val="0"/>
                                          </p:val>
                                        </p:tav>
                                        <p:tav tm="100000">
                                          <p:val>
                                            <p:strVal val="#ppt_h"/>
                                          </p:val>
                                        </p:tav>
                                      </p:tavLst>
                                    </p:anim>
                                    <p:animEffect transition="in" filter="fade">
                                      <p:cBhvr>
                                        <p:cTn id="95"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2418034" cy="861774"/>
          </a:xfrm>
          <a:prstGeom prst="rect">
            <a:avLst/>
          </a:prstGeom>
          <a:noFill/>
        </p:spPr>
        <p:txBody>
          <a:bodyPr wrap="none" rtlCol="0">
            <a:spAutoFit/>
          </a:bodyPr>
          <a:lstStyle/>
          <a:p>
            <a:r>
              <a:rPr lang="de-CH" sz="5000" b="1" dirty="0"/>
              <a:t>Prediger</a:t>
            </a:r>
            <a:endParaRPr lang="de-CH" sz="5000" dirty="0">
              <a:latin typeface="Trebuchet MS" panose="020B0603020202020204" pitchFamily="34" charset="0"/>
            </a:endParaRPr>
          </a:p>
        </p:txBody>
      </p:sp>
      <p:sp>
        <p:nvSpPr>
          <p:cNvPr id="4" name="Textfeld 3"/>
          <p:cNvSpPr txBox="1"/>
          <p:nvPr/>
        </p:nvSpPr>
        <p:spPr>
          <a:xfrm>
            <a:off x="553480" y="1549904"/>
            <a:ext cx="4301755" cy="615553"/>
          </a:xfrm>
          <a:prstGeom prst="rect">
            <a:avLst/>
          </a:prstGeom>
          <a:noFill/>
        </p:spPr>
        <p:txBody>
          <a:bodyPr wrap="none" rtlCol="0">
            <a:spAutoFit/>
          </a:bodyPr>
          <a:lstStyle/>
          <a:p>
            <a:pPr lvl="0"/>
            <a:r>
              <a:rPr lang="de-CH" sz="3400" dirty="0"/>
              <a:t>Kapitel: 12 | Verse: 222</a:t>
            </a:r>
          </a:p>
        </p:txBody>
      </p:sp>
    </p:spTree>
    <p:extLst>
      <p:ext uri="{BB962C8B-B14F-4D97-AF65-F5344CB8AC3E}">
        <p14:creationId xmlns:p14="http://schemas.microsoft.com/office/powerpoint/2010/main" val="611185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Ergebnis (2,10-11):			</a:t>
            </a:r>
            <a:endParaRPr lang="de-CH" sz="3000" dirty="0"/>
          </a:p>
        </p:txBody>
      </p: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Studieren und Probieren (1,12-2,11)</a:t>
            </a:r>
          </a:p>
        </p:txBody>
      </p:sp>
      <p:sp>
        <p:nvSpPr>
          <p:cNvPr id="10" name="Rechteck 9">
            <a:extLst>
              <a:ext uri="{FF2B5EF4-FFF2-40B4-BE49-F238E27FC236}">
                <a16:creationId xmlns:a16="http://schemas.microsoft.com/office/drawing/2014/main" id="{356E0C65-4ADD-4006-9961-4B26FB2ED591}"/>
              </a:ext>
            </a:extLst>
          </p:cNvPr>
          <p:cNvSpPr/>
          <p:nvPr/>
        </p:nvSpPr>
        <p:spPr>
          <a:xfrm>
            <a:off x="838194" y="2067591"/>
            <a:ext cx="10151383" cy="1938992"/>
          </a:xfrm>
          <a:prstGeom prst="rect">
            <a:avLst/>
          </a:prstGeom>
        </p:spPr>
        <p:txBody>
          <a:bodyPr wrap="square">
            <a:spAutoFit/>
          </a:bodyPr>
          <a:lstStyle/>
          <a:p>
            <a:pPr indent="0">
              <a:buNone/>
            </a:pPr>
            <a:r>
              <a:rPr lang="de-DE" sz="3000" dirty="0"/>
              <a:t>„Und ich versagte meinen Augen nichts von allem, was sie begehrten; ich hielt mein Herz von keiner Freude zurück; denn mein Herz schöpfte Freude aus all meiner Mühe, und das war mein Teil von aller meiner Mühe.“ </a:t>
            </a:r>
            <a:r>
              <a:rPr lang="de-DE" sz="3000" dirty="0" err="1"/>
              <a:t>Pred</a:t>
            </a:r>
            <a:r>
              <a:rPr lang="de-DE" sz="3000" dirty="0"/>
              <a:t> 2,10</a:t>
            </a:r>
          </a:p>
        </p:txBody>
      </p:sp>
      <p:sp>
        <p:nvSpPr>
          <p:cNvPr id="7" name="Rechteck 6">
            <a:extLst>
              <a:ext uri="{FF2B5EF4-FFF2-40B4-BE49-F238E27FC236}">
                <a16:creationId xmlns:a16="http://schemas.microsoft.com/office/drawing/2014/main" id="{BC4790A8-B1B6-4EB6-BEC6-DD2A751DF195}"/>
              </a:ext>
            </a:extLst>
          </p:cNvPr>
          <p:cNvSpPr/>
          <p:nvPr/>
        </p:nvSpPr>
        <p:spPr>
          <a:xfrm>
            <a:off x="838194" y="4097911"/>
            <a:ext cx="10235274" cy="2400657"/>
          </a:xfrm>
          <a:prstGeom prst="rect">
            <a:avLst/>
          </a:prstGeom>
        </p:spPr>
        <p:txBody>
          <a:bodyPr wrap="square">
            <a:spAutoFit/>
          </a:bodyPr>
          <a:lstStyle/>
          <a:p>
            <a:pPr indent="0">
              <a:buNone/>
            </a:pPr>
            <a:r>
              <a:rPr lang="de-DE" sz="3000" dirty="0"/>
              <a:t>„Als ich mich aber umsah nach all meinen Werken, die meine Hände gemacht hatten, und nach der Mühe, die ich mir gegeben hatte, um sie zu vollbringen, siehe, da war alles nichtig und ein Haschen nach Wind, und nichts Bleibendes unter der Sonne!“ </a:t>
            </a:r>
            <a:r>
              <a:rPr lang="de-DE" sz="3000" dirty="0" err="1"/>
              <a:t>Pred</a:t>
            </a:r>
            <a:r>
              <a:rPr lang="de-DE" sz="3000" dirty="0"/>
              <a:t> 2,11</a:t>
            </a:r>
          </a:p>
        </p:txBody>
      </p:sp>
    </p:spTree>
    <p:extLst>
      <p:ext uri="{BB962C8B-B14F-4D97-AF65-F5344CB8AC3E}">
        <p14:creationId xmlns:p14="http://schemas.microsoft.com/office/powerpoint/2010/main" val="17877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796248" y="342900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Ergebnis (2,24-26):			</a:t>
            </a:r>
            <a:endParaRPr lang="de-CH" sz="3000" dirty="0"/>
          </a:p>
        </p:txBody>
      </p:sp>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Weisheit und Torheit (2,12-2,26)</a:t>
            </a:r>
          </a:p>
        </p:txBody>
      </p:sp>
      <p:sp>
        <p:nvSpPr>
          <p:cNvPr id="10" name="Rechteck 9">
            <a:extLst>
              <a:ext uri="{FF2B5EF4-FFF2-40B4-BE49-F238E27FC236}">
                <a16:creationId xmlns:a16="http://schemas.microsoft.com/office/drawing/2014/main" id="{356E0C65-4ADD-4006-9961-4B26FB2ED591}"/>
              </a:ext>
            </a:extLst>
          </p:cNvPr>
          <p:cNvSpPr/>
          <p:nvPr/>
        </p:nvSpPr>
        <p:spPr>
          <a:xfrm>
            <a:off x="838200" y="1566964"/>
            <a:ext cx="10151383" cy="1477328"/>
          </a:xfrm>
          <a:prstGeom prst="rect">
            <a:avLst/>
          </a:prstGeom>
        </p:spPr>
        <p:txBody>
          <a:bodyPr wrap="square">
            <a:spAutoFit/>
          </a:bodyPr>
          <a:lstStyle/>
          <a:p>
            <a:pPr indent="0">
              <a:buNone/>
            </a:pPr>
            <a:r>
              <a:rPr lang="de-DE" sz="3000" dirty="0"/>
              <a:t>„Da hasste ich das Leben; denn mir missfiel das Tun, das unter der Sonne geschieht; denn es ist alles nichtig und ein Haschen nach Wind.“ </a:t>
            </a:r>
            <a:r>
              <a:rPr lang="de-DE" sz="3000" dirty="0" err="1"/>
              <a:t>Pred</a:t>
            </a:r>
            <a:r>
              <a:rPr lang="de-DE" sz="3000" dirty="0"/>
              <a:t> 2,17</a:t>
            </a:r>
          </a:p>
        </p:txBody>
      </p:sp>
      <p:sp>
        <p:nvSpPr>
          <p:cNvPr id="7" name="Rechteck 6">
            <a:extLst>
              <a:ext uri="{FF2B5EF4-FFF2-40B4-BE49-F238E27FC236}">
                <a16:creationId xmlns:a16="http://schemas.microsoft.com/office/drawing/2014/main" id="{BC4790A8-B1B6-4EB6-BEC6-DD2A751DF195}"/>
              </a:ext>
            </a:extLst>
          </p:cNvPr>
          <p:cNvSpPr/>
          <p:nvPr/>
        </p:nvSpPr>
        <p:spPr>
          <a:xfrm>
            <a:off x="796248" y="4025652"/>
            <a:ext cx="10235274" cy="2400657"/>
          </a:xfrm>
          <a:prstGeom prst="rect">
            <a:avLst/>
          </a:prstGeom>
        </p:spPr>
        <p:txBody>
          <a:bodyPr wrap="square">
            <a:spAutoFit/>
          </a:bodyPr>
          <a:lstStyle/>
          <a:p>
            <a:pPr indent="0">
              <a:buNone/>
            </a:pPr>
            <a:r>
              <a:rPr lang="de-DE" sz="3000" dirty="0"/>
              <a:t>„Ist es dann nicht besser für den Menschen, dass er esse und trinke und seine Seele Gutes genießen lasse in seiner Mühsal? Doch habe ich gesehen, dass auch das von der Hand Gottes abhängt. Denn: »Wer kann essen und wer kann genießen ohne mich?«“ </a:t>
            </a:r>
            <a:r>
              <a:rPr lang="de-DE" sz="3000" dirty="0" err="1"/>
              <a:t>Pred</a:t>
            </a:r>
            <a:r>
              <a:rPr lang="de-DE" sz="3000" dirty="0"/>
              <a:t> 2,24-25</a:t>
            </a:r>
          </a:p>
        </p:txBody>
      </p:sp>
    </p:spTree>
    <p:extLst>
      <p:ext uri="{BB962C8B-B14F-4D97-AF65-F5344CB8AC3E}">
        <p14:creationId xmlns:p14="http://schemas.microsoft.com/office/powerpoint/2010/main" val="40516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Weisheit und Torheit (2,12-2,26)</a:t>
            </a:r>
          </a:p>
        </p:txBody>
      </p:sp>
      <p:sp>
        <p:nvSpPr>
          <p:cNvPr id="10" name="Rechteck 9">
            <a:extLst>
              <a:ext uri="{FF2B5EF4-FFF2-40B4-BE49-F238E27FC236}">
                <a16:creationId xmlns:a16="http://schemas.microsoft.com/office/drawing/2014/main" id="{356E0C65-4ADD-4006-9961-4B26FB2ED591}"/>
              </a:ext>
            </a:extLst>
          </p:cNvPr>
          <p:cNvSpPr/>
          <p:nvPr/>
        </p:nvSpPr>
        <p:spPr>
          <a:xfrm>
            <a:off x="838200" y="1906718"/>
            <a:ext cx="10151383" cy="1938992"/>
          </a:xfrm>
          <a:prstGeom prst="rect">
            <a:avLst/>
          </a:prstGeom>
        </p:spPr>
        <p:txBody>
          <a:bodyPr wrap="square">
            <a:spAutoFit/>
          </a:bodyPr>
          <a:lstStyle/>
          <a:p>
            <a:pPr indent="0">
              <a:buNone/>
            </a:pPr>
            <a:r>
              <a:rPr lang="de-DE" sz="3000" dirty="0"/>
              <a:t>„Den Reichen in der jetzigen Weltzeit gebiete, nicht hochmütig zu sein, auch nicht ihre Hoffnung auf die Unbeständigkeit des Reichtums zu setzen, sondern auf den lebendigen Gott, der uns alles reichlich zum Genuss darreicht.“ 1Tim 6,17</a:t>
            </a:r>
          </a:p>
        </p:txBody>
      </p:sp>
      <p:sp>
        <p:nvSpPr>
          <p:cNvPr id="7" name="Rechteck 6">
            <a:extLst>
              <a:ext uri="{FF2B5EF4-FFF2-40B4-BE49-F238E27FC236}">
                <a16:creationId xmlns:a16="http://schemas.microsoft.com/office/drawing/2014/main" id="{BC4790A8-B1B6-4EB6-BEC6-DD2A751DF195}"/>
              </a:ext>
            </a:extLst>
          </p:cNvPr>
          <p:cNvSpPr/>
          <p:nvPr/>
        </p:nvSpPr>
        <p:spPr>
          <a:xfrm>
            <a:off x="838200" y="4570172"/>
            <a:ext cx="9857770" cy="1015663"/>
          </a:xfrm>
          <a:prstGeom prst="rect">
            <a:avLst/>
          </a:prstGeom>
        </p:spPr>
        <p:txBody>
          <a:bodyPr wrap="square">
            <a:spAutoFit/>
          </a:bodyPr>
          <a:lstStyle/>
          <a:p>
            <a:pPr indent="0">
              <a:buNone/>
            </a:pPr>
            <a:r>
              <a:rPr lang="de-DE" sz="3000" dirty="0"/>
              <a:t>„Ich vermag alles durch den, der mich stark macht, Christus.“ Phil 4,13</a:t>
            </a:r>
          </a:p>
        </p:txBody>
      </p:sp>
    </p:spTree>
    <p:extLst>
      <p:ext uri="{BB962C8B-B14F-4D97-AF65-F5344CB8AC3E}">
        <p14:creationId xmlns:p14="http://schemas.microsoft.com/office/powerpoint/2010/main" val="385273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Christus im Buch Prediger</a:t>
            </a:r>
          </a:p>
        </p:txBody>
      </p:sp>
      <p:sp>
        <p:nvSpPr>
          <p:cNvPr id="10" name="Rechteck 9">
            <a:extLst>
              <a:ext uri="{FF2B5EF4-FFF2-40B4-BE49-F238E27FC236}">
                <a16:creationId xmlns:a16="http://schemas.microsoft.com/office/drawing/2014/main" id="{356E0C65-4ADD-4006-9961-4B26FB2ED591}"/>
              </a:ext>
            </a:extLst>
          </p:cNvPr>
          <p:cNvSpPr/>
          <p:nvPr/>
        </p:nvSpPr>
        <p:spPr>
          <a:xfrm>
            <a:off x="838200" y="1770026"/>
            <a:ext cx="10515600" cy="1477328"/>
          </a:xfrm>
          <a:prstGeom prst="rect">
            <a:avLst/>
          </a:prstGeom>
        </p:spPr>
        <p:txBody>
          <a:bodyPr wrap="square">
            <a:spAutoFit/>
          </a:bodyPr>
          <a:lstStyle/>
          <a:p>
            <a:pPr indent="0">
              <a:buNone/>
            </a:pPr>
            <a:r>
              <a:rPr lang="de-DE" sz="3000" dirty="0"/>
              <a:t>„Wenn es dann für ihn einen Gesandten gibt, einen Mittler, einen aus Tausenden, der dem Menschen Seine Gerechtigkeit verkündigt,“ Hi 33,23</a:t>
            </a:r>
          </a:p>
        </p:txBody>
      </p:sp>
      <p:sp>
        <p:nvSpPr>
          <p:cNvPr id="4" name="Rechteck 3">
            <a:extLst>
              <a:ext uri="{FF2B5EF4-FFF2-40B4-BE49-F238E27FC236}">
                <a16:creationId xmlns:a16="http://schemas.microsoft.com/office/drawing/2014/main" id="{B2083D34-3B33-41A4-9BC4-EFCE4ACD1F3D}"/>
              </a:ext>
            </a:extLst>
          </p:cNvPr>
          <p:cNvSpPr/>
          <p:nvPr/>
        </p:nvSpPr>
        <p:spPr>
          <a:xfrm>
            <a:off x="838200" y="3835124"/>
            <a:ext cx="10515600" cy="1477328"/>
          </a:xfrm>
          <a:prstGeom prst="rect">
            <a:avLst/>
          </a:prstGeom>
        </p:spPr>
        <p:txBody>
          <a:bodyPr wrap="square">
            <a:spAutoFit/>
          </a:bodyPr>
          <a:lstStyle/>
          <a:p>
            <a:pPr indent="0">
              <a:buNone/>
            </a:pPr>
            <a:r>
              <a:rPr lang="de-DE" sz="3000" dirty="0"/>
              <a:t>„Was aber meine Seele noch immer sucht, habe ich nicht gefunden; einen Mann habe ich unter tausend gefunden; aber eine Frau habe ich unter diesen allen nicht gefunden!“ </a:t>
            </a:r>
            <a:r>
              <a:rPr lang="de-DE" sz="3000" dirty="0" err="1"/>
              <a:t>Pred</a:t>
            </a:r>
            <a:r>
              <a:rPr lang="de-DE" sz="3000" dirty="0"/>
              <a:t> 7,28</a:t>
            </a:r>
          </a:p>
        </p:txBody>
      </p:sp>
    </p:spTree>
    <p:extLst>
      <p:ext uri="{BB962C8B-B14F-4D97-AF65-F5344CB8AC3E}">
        <p14:creationId xmlns:p14="http://schemas.microsoft.com/office/powerpoint/2010/main" val="250585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Christus im Buch Prediger</a:t>
            </a:r>
          </a:p>
        </p:txBody>
      </p:sp>
      <p:sp>
        <p:nvSpPr>
          <p:cNvPr id="4" name="Rechteck 3">
            <a:extLst>
              <a:ext uri="{FF2B5EF4-FFF2-40B4-BE49-F238E27FC236}">
                <a16:creationId xmlns:a16="http://schemas.microsoft.com/office/drawing/2014/main" id="{B2083D34-3B33-41A4-9BC4-EFCE4ACD1F3D}"/>
              </a:ext>
            </a:extLst>
          </p:cNvPr>
          <p:cNvSpPr/>
          <p:nvPr/>
        </p:nvSpPr>
        <p:spPr>
          <a:xfrm>
            <a:off x="838200" y="1767006"/>
            <a:ext cx="10515600" cy="3323987"/>
          </a:xfrm>
          <a:prstGeom prst="rect">
            <a:avLst/>
          </a:prstGeom>
        </p:spPr>
        <p:txBody>
          <a:bodyPr wrap="square">
            <a:spAutoFit/>
          </a:bodyPr>
          <a:lstStyle/>
          <a:p>
            <a:pPr indent="0">
              <a:buNone/>
            </a:pPr>
            <a:r>
              <a:rPr lang="de-DE" sz="3000" dirty="0"/>
              <a:t>„Gegen eine kleine Stadt, in der wenig Männer waren, kam ein großer König und belagerte sie und baute große Belagerungstürme gegen sie. Da fand sich in derselben Stadt ein armer, aber weiser Mann, der rettete die Stadt durch seine Weisheit, und doch gedachte kein Mensch an diesen armen Mann. Da sprach ich: Weisheit ist besser als Stärke; aber die Weisheit des Armen ist verachtet, und man hört nicht auf seine Worte!“ </a:t>
            </a:r>
            <a:r>
              <a:rPr lang="de-DE" sz="3000" dirty="0" err="1"/>
              <a:t>Pred</a:t>
            </a:r>
            <a:r>
              <a:rPr lang="de-DE" sz="3000" dirty="0"/>
              <a:t> 9,14-16</a:t>
            </a:r>
          </a:p>
        </p:txBody>
      </p:sp>
    </p:spTree>
    <p:extLst>
      <p:ext uri="{BB962C8B-B14F-4D97-AF65-F5344CB8AC3E}">
        <p14:creationId xmlns:p14="http://schemas.microsoft.com/office/powerpoint/2010/main" val="320777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Christus im Buch Prediger</a:t>
            </a:r>
          </a:p>
        </p:txBody>
      </p:sp>
      <p:sp>
        <p:nvSpPr>
          <p:cNvPr id="4" name="Rechteck 3">
            <a:extLst>
              <a:ext uri="{FF2B5EF4-FFF2-40B4-BE49-F238E27FC236}">
                <a16:creationId xmlns:a16="http://schemas.microsoft.com/office/drawing/2014/main" id="{B2083D34-3B33-41A4-9BC4-EFCE4ACD1F3D}"/>
              </a:ext>
            </a:extLst>
          </p:cNvPr>
          <p:cNvSpPr/>
          <p:nvPr/>
        </p:nvSpPr>
        <p:spPr>
          <a:xfrm>
            <a:off x="838200" y="1767006"/>
            <a:ext cx="10515600" cy="1477328"/>
          </a:xfrm>
          <a:prstGeom prst="rect">
            <a:avLst/>
          </a:prstGeom>
        </p:spPr>
        <p:txBody>
          <a:bodyPr wrap="square">
            <a:spAutoFit/>
          </a:bodyPr>
          <a:lstStyle/>
          <a:p>
            <a:pPr indent="0">
              <a:buNone/>
            </a:pPr>
            <a:r>
              <a:rPr lang="de-DE" sz="3000" dirty="0"/>
              <a:t>„Die Worte der Weisen sind wie Treiberstacheln, und wie eingeschlagene Nägel die gesammelten Aussprüche; sie sind von einem einzigen Hirten gegeben.“ </a:t>
            </a:r>
            <a:r>
              <a:rPr lang="de-DE" sz="3000" dirty="0" err="1"/>
              <a:t>Pred</a:t>
            </a:r>
            <a:r>
              <a:rPr lang="de-DE" sz="3000" dirty="0"/>
              <a:t> 12,11</a:t>
            </a:r>
          </a:p>
        </p:txBody>
      </p:sp>
    </p:spTree>
    <p:extLst>
      <p:ext uri="{BB962C8B-B14F-4D97-AF65-F5344CB8AC3E}">
        <p14:creationId xmlns:p14="http://schemas.microsoft.com/office/powerpoint/2010/main" val="35628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Schlusswort (12,9-14)</a:t>
            </a:r>
          </a:p>
        </p:txBody>
      </p:sp>
      <p:sp>
        <p:nvSpPr>
          <p:cNvPr id="10" name="Rechteck 9">
            <a:extLst>
              <a:ext uri="{FF2B5EF4-FFF2-40B4-BE49-F238E27FC236}">
                <a16:creationId xmlns:a16="http://schemas.microsoft.com/office/drawing/2014/main" id="{356E0C65-4ADD-4006-9961-4B26FB2ED591}"/>
              </a:ext>
            </a:extLst>
          </p:cNvPr>
          <p:cNvSpPr/>
          <p:nvPr/>
        </p:nvSpPr>
        <p:spPr>
          <a:xfrm>
            <a:off x="838200" y="2134509"/>
            <a:ext cx="10515600" cy="1938992"/>
          </a:xfrm>
          <a:prstGeom prst="rect">
            <a:avLst/>
          </a:prstGeom>
        </p:spPr>
        <p:txBody>
          <a:bodyPr wrap="square">
            <a:spAutoFit/>
          </a:bodyPr>
          <a:lstStyle/>
          <a:p>
            <a:pPr indent="0">
              <a:buNone/>
            </a:pPr>
            <a:r>
              <a:rPr lang="de-DE" sz="3000" dirty="0"/>
              <a:t>„Lasst uns die Summe aller Lehre hören: Fürchte Gott und halte seine Gebote; denn das macht den ganzen Menschen aus. Denn Gott wird jedes Werk vor ein Gericht bringen, samt allem Verborgenen, es sei gut oder böse.“ </a:t>
            </a:r>
            <a:r>
              <a:rPr lang="de-DE" sz="3000" dirty="0" err="1"/>
              <a:t>Pred</a:t>
            </a:r>
            <a:r>
              <a:rPr lang="de-DE" sz="3000" dirty="0"/>
              <a:t> 12,13-14</a:t>
            </a:r>
          </a:p>
        </p:txBody>
      </p:sp>
      <p:sp>
        <p:nvSpPr>
          <p:cNvPr id="4" name="Inhaltsplatzhalter 3">
            <a:extLst>
              <a:ext uri="{FF2B5EF4-FFF2-40B4-BE49-F238E27FC236}">
                <a16:creationId xmlns:a16="http://schemas.microsoft.com/office/drawing/2014/main" id="{97845B78-245B-49EF-9638-4DFD2060F0C7}"/>
              </a:ext>
            </a:extLst>
          </p:cNvPr>
          <p:cNvSpPr txBox="1">
            <a:spLocks/>
          </p:cNvSpPr>
          <p:nvPr/>
        </p:nvSpPr>
        <p:spPr>
          <a:xfrm>
            <a:off x="989195" y="1404467"/>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Endergebnis (12,13-14):			</a:t>
            </a:r>
            <a:endParaRPr lang="de-CH" sz="3000" dirty="0"/>
          </a:p>
        </p:txBody>
      </p:sp>
    </p:spTree>
    <p:extLst>
      <p:ext uri="{BB962C8B-B14F-4D97-AF65-F5344CB8AC3E}">
        <p14:creationId xmlns:p14="http://schemas.microsoft.com/office/powerpoint/2010/main" val="31494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Schlusswort (12,9-14)</a:t>
            </a:r>
          </a:p>
        </p:txBody>
      </p:sp>
      <p:graphicFrame>
        <p:nvGraphicFramePr>
          <p:cNvPr id="5" name="Tabelle 4">
            <a:extLst>
              <a:ext uri="{FF2B5EF4-FFF2-40B4-BE49-F238E27FC236}">
                <a16:creationId xmlns:a16="http://schemas.microsoft.com/office/drawing/2014/main" id="{DC766F5C-EEAA-4BC4-8B72-65D12D4141A6}"/>
              </a:ext>
            </a:extLst>
          </p:cNvPr>
          <p:cNvGraphicFramePr>
            <a:graphicFrameLocks noGrp="1"/>
          </p:cNvGraphicFramePr>
          <p:nvPr>
            <p:extLst>
              <p:ext uri="{D42A27DB-BD31-4B8C-83A1-F6EECF244321}">
                <p14:modId xmlns:p14="http://schemas.microsoft.com/office/powerpoint/2010/main" val="111483893"/>
              </p:ext>
            </p:extLst>
          </p:nvPr>
        </p:nvGraphicFramePr>
        <p:xfrm>
          <a:off x="968370" y="1647219"/>
          <a:ext cx="6075602" cy="4044859"/>
        </p:xfrm>
        <a:graphic>
          <a:graphicData uri="http://schemas.openxmlformats.org/drawingml/2006/table">
            <a:tbl>
              <a:tblPr firstRow="1" firstCol="1" bandRow="1">
                <a:tableStyleId>{5C22544A-7EE6-4342-B048-85BDC9FD1C3A}</a:tableStyleId>
              </a:tblPr>
              <a:tblGrid>
                <a:gridCol w="1916602">
                  <a:extLst>
                    <a:ext uri="{9D8B030D-6E8A-4147-A177-3AD203B41FA5}">
                      <a16:colId xmlns:a16="http://schemas.microsoft.com/office/drawing/2014/main" val="20000"/>
                    </a:ext>
                  </a:extLst>
                </a:gridCol>
                <a:gridCol w="4159000">
                  <a:extLst>
                    <a:ext uri="{9D8B030D-6E8A-4147-A177-3AD203B41FA5}">
                      <a16:colId xmlns:a16="http://schemas.microsoft.com/office/drawing/2014/main" val="20002"/>
                    </a:ext>
                  </a:extLst>
                </a:gridCol>
              </a:tblGrid>
              <a:tr h="545671">
                <a:tc>
                  <a:txBody>
                    <a:bodyPr/>
                    <a:lstStyle/>
                    <a:p>
                      <a:pPr algn="ctr">
                        <a:spcAft>
                          <a:spcPts val="0"/>
                        </a:spcAft>
                      </a:pPr>
                      <a:r>
                        <a:rPr lang="de-CH" sz="3000" b="1" dirty="0">
                          <a:effectLst/>
                        </a:rPr>
                        <a:t>Denker</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Der Sinn des Lebens</a:t>
                      </a:r>
                    </a:p>
                  </a:txBody>
                  <a:tcPr marL="126140" marR="126140" marT="0" marB="0" anchor="ctr">
                    <a:solidFill>
                      <a:srgbClr val="0070C0"/>
                    </a:solidFill>
                  </a:tcPr>
                </a:tc>
                <a:extLst>
                  <a:ext uri="{0D108BD9-81ED-4DB2-BD59-A6C34878D82A}">
                    <a16:rowId xmlns:a16="http://schemas.microsoft.com/office/drawing/2014/main" val="10000"/>
                  </a:ext>
                </a:extLst>
              </a:tr>
              <a:tr h="579046">
                <a:tc>
                  <a:txBody>
                    <a:bodyPr/>
                    <a:lstStyle/>
                    <a:p>
                      <a:pPr>
                        <a:spcAft>
                          <a:spcPts val="0"/>
                        </a:spcAft>
                      </a:pPr>
                      <a:r>
                        <a:rPr lang="de-CH" sz="3000" b="0" dirty="0">
                          <a:solidFill>
                            <a:schemeClr val="tx1"/>
                          </a:solidFill>
                          <a:effectLst/>
                        </a:rPr>
                        <a:t>Plato</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kern="1200" dirty="0">
                          <a:solidFill>
                            <a:schemeClr val="tx1"/>
                          </a:solidFill>
                          <a:effectLst/>
                          <a:latin typeface="+mn-lt"/>
                          <a:ea typeface="+mn-ea"/>
                          <a:cs typeface="+mn-cs"/>
                        </a:rPr>
                        <a:t>Das Wissen</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99828">
                <a:tc>
                  <a:txBody>
                    <a:bodyPr/>
                    <a:lstStyle/>
                    <a:p>
                      <a:pPr>
                        <a:spcAft>
                          <a:spcPts val="0"/>
                        </a:spcAft>
                      </a:pPr>
                      <a:r>
                        <a:rPr lang="de-CH" sz="3000" b="0" dirty="0">
                          <a:solidFill>
                            <a:schemeClr val="tx1"/>
                          </a:solidFill>
                          <a:effectLst/>
                        </a:rPr>
                        <a:t>Aristoteles</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rPr>
                        <a:t>Ein ausgeglichenes Leben</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Epikur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Genüsse des Lebens</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Voltaire</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Nichts</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Salomo</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Gott fürchten und seine Gebote halten</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bl>
          </a:graphicData>
        </a:graphic>
      </p:graphicFrame>
    </p:spTree>
    <p:extLst>
      <p:ext uri="{BB962C8B-B14F-4D97-AF65-F5344CB8AC3E}">
        <p14:creationId xmlns:p14="http://schemas.microsoft.com/office/powerpoint/2010/main" val="1273742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BB3A30DB-F1FF-4ED5-A69A-86C32C61A59C}"/>
              </a:ext>
            </a:extLst>
          </p:cNvPr>
          <p:cNvSpPr>
            <a:spLocks noGrp="1"/>
          </p:cNvSpPr>
          <p:nvPr>
            <p:ph type="title"/>
          </p:nvPr>
        </p:nvSpPr>
        <p:spPr>
          <a:xfrm>
            <a:off x="838200" y="365126"/>
            <a:ext cx="10515600" cy="817130"/>
          </a:xfrm>
        </p:spPr>
        <p:txBody>
          <a:bodyPr/>
          <a:lstStyle/>
          <a:p>
            <a:pPr algn="ctr"/>
            <a:r>
              <a:rPr lang="de-CH" b="1" dirty="0"/>
              <a:t>Schlusswort (12,9-14)</a:t>
            </a:r>
          </a:p>
        </p:txBody>
      </p:sp>
      <p:graphicFrame>
        <p:nvGraphicFramePr>
          <p:cNvPr id="5" name="Tabelle 4">
            <a:extLst>
              <a:ext uri="{FF2B5EF4-FFF2-40B4-BE49-F238E27FC236}">
                <a16:creationId xmlns:a16="http://schemas.microsoft.com/office/drawing/2014/main" id="{DC766F5C-EEAA-4BC4-8B72-65D12D4141A6}"/>
              </a:ext>
            </a:extLst>
          </p:cNvPr>
          <p:cNvGraphicFramePr>
            <a:graphicFrameLocks noGrp="1"/>
          </p:cNvGraphicFramePr>
          <p:nvPr>
            <p:extLst/>
          </p:nvPr>
        </p:nvGraphicFramePr>
        <p:xfrm>
          <a:off x="968370" y="1647219"/>
          <a:ext cx="10255260" cy="4044859"/>
        </p:xfrm>
        <a:graphic>
          <a:graphicData uri="http://schemas.openxmlformats.org/drawingml/2006/table">
            <a:tbl>
              <a:tblPr firstRow="1" firstCol="1" bandRow="1">
                <a:tableStyleId>{5C22544A-7EE6-4342-B048-85BDC9FD1C3A}</a:tableStyleId>
              </a:tblPr>
              <a:tblGrid>
                <a:gridCol w="1916602">
                  <a:extLst>
                    <a:ext uri="{9D8B030D-6E8A-4147-A177-3AD203B41FA5}">
                      <a16:colId xmlns:a16="http://schemas.microsoft.com/office/drawing/2014/main" val="20000"/>
                    </a:ext>
                  </a:extLst>
                </a:gridCol>
                <a:gridCol w="4159000">
                  <a:extLst>
                    <a:ext uri="{9D8B030D-6E8A-4147-A177-3AD203B41FA5}">
                      <a16:colId xmlns:a16="http://schemas.microsoft.com/office/drawing/2014/main" val="20002"/>
                    </a:ext>
                  </a:extLst>
                </a:gridCol>
                <a:gridCol w="4179658">
                  <a:extLst>
                    <a:ext uri="{9D8B030D-6E8A-4147-A177-3AD203B41FA5}">
                      <a16:colId xmlns:a16="http://schemas.microsoft.com/office/drawing/2014/main" val="2835982350"/>
                    </a:ext>
                  </a:extLst>
                </a:gridCol>
              </a:tblGrid>
              <a:tr h="545671">
                <a:tc>
                  <a:txBody>
                    <a:bodyPr/>
                    <a:lstStyle/>
                    <a:p>
                      <a:pPr algn="ctr">
                        <a:spcAft>
                          <a:spcPts val="0"/>
                        </a:spcAft>
                      </a:pPr>
                      <a:r>
                        <a:rPr lang="de-CH" sz="3000" b="1" dirty="0">
                          <a:effectLst/>
                        </a:rPr>
                        <a:t>Denker</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Der Sinn des Lebens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Folge nach </a:t>
                      </a:r>
                      <a:r>
                        <a:rPr lang="de-CH" sz="3000" b="1" dirty="0" err="1">
                          <a:effectLst/>
                          <a:latin typeface="Calibri" panose="020F0502020204030204" pitchFamily="34" charset="0"/>
                          <a:ea typeface="Calibri" panose="020F0502020204030204" pitchFamily="34" charset="0"/>
                          <a:cs typeface="Times New Roman" panose="02020603050405020304" pitchFamily="18" charset="0"/>
                        </a:rPr>
                        <a:t>Ps</a:t>
                      </a:r>
                      <a:r>
                        <a:rPr lang="de-CH" sz="3000" b="1" dirty="0">
                          <a:effectLst/>
                          <a:latin typeface="Calibri" panose="020F0502020204030204" pitchFamily="34" charset="0"/>
                          <a:ea typeface="Calibri" panose="020F0502020204030204" pitchFamily="34" charset="0"/>
                          <a:cs typeface="Times New Roman" panose="02020603050405020304" pitchFamily="18" charset="0"/>
                        </a:rPr>
                        <a:t> 1,6</a:t>
                      </a:r>
                    </a:p>
                  </a:txBody>
                  <a:tcPr marL="126140" marR="126140" marT="0" marB="0" anchor="ctr">
                    <a:solidFill>
                      <a:srgbClr val="0070C0"/>
                    </a:solidFill>
                  </a:tcPr>
                </a:tc>
                <a:extLst>
                  <a:ext uri="{0D108BD9-81ED-4DB2-BD59-A6C34878D82A}">
                    <a16:rowId xmlns:a16="http://schemas.microsoft.com/office/drawing/2014/main" val="10000"/>
                  </a:ext>
                </a:extLst>
              </a:tr>
              <a:tr h="579046">
                <a:tc>
                  <a:txBody>
                    <a:bodyPr/>
                    <a:lstStyle/>
                    <a:p>
                      <a:pPr>
                        <a:spcAft>
                          <a:spcPts val="0"/>
                        </a:spcAft>
                      </a:pPr>
                      <a:r>
                        <a:rPr lang="de-CH" sz="3000" b="0" dirty="0">
                          <a:solidFill>
                            <a:schemeClr val="tx1"/>
                          </a:solidFill>
                          <a:effectLst/>
                        </a:rPr>
                        <a:t>Plato</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kern="1200" dirty="0">
                          <a:solidFill>
                            <a:schemeClr val="tx1"/>
                          </a:solidFill>
                          <a:effectLst/>
                          <a:latin typeface="+mn-lt"/>
                          <a:ea typeface="+mn-ea"/>
                          <a:cs typeface="+mn-cs"/>
                        </a:rPr>
                        <a:t>Das Wissen</a:t>
                      </a:r>
                    </a:p>
                  </a:txBody>
                  <a:tcPr marL="126140" marR="126140" marT="0" marB="0" anchor="ctr">
                    <a:solidFill>
                      <a:schemeClr val="bg1">
                        <a:lumMod val="85000"/>
                      </a:schemeClr>
                    </a:solidFill>
                  </a:tcPr>
                </a:tc>
                <a:tc rowSpan="4">
                  <a:txBody>
                    <a:bodyPr/>
                    <a:lstStyle/>
                    <a:p>
                      <a:pPr>
                        <a:spcAft>
                          <a:spcPts val="0"/>
                        </a:spcAft>
                      </a:pPr>
                      <a:r>
                        <a:rPr lang="de-DE" sz="3000" b="0" kern="1200" dirty="0">
                          <a:solidFill>
                            <a:schemeClr val="tx1"/>
                          </a:solidFill>
                          <a:effectLst/>
                          <a:latin typeface="+mn-lt"/>
                          <a:ea typeface="+mn-ea"/>
                          <a:cs typeface="+mn-cs"/>
                        </a:rPr>
                        <a:t>…aber der Weg der Gottlosen führt ins Verderben.</a:t>
                      </a:r>
                      <a:endParaRPr lang="de-CH" sz="3000" b="0" kern="1200" dirty="0">
                        <a:solidFill>
                          <a:schemeClr val="tx1"/>
                        </a:solidFill>
                        <a:effectLst/>
                        <a:latin typeface="+mn-lt"/>
                        <a:ea typeface="+mn-ea"/>
                        <a:cs typeface="+mn-cs"/>
                      </a:endParaRP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99828">
                <a:tc>
                  <a:txBody>
                    <a:bodyPr/>
                    <a:lstStyle/>
                    <a:p>
                      <a:pPr>
                        <a:spcAft>
                          <a:spcPts val="0"/>
                        </a:spcAft>
                      </a:pPr>
                      <a:r>
                        <a:rPr lang="de-CH" sz="3000" b="0" dirty="0">
                          <a:solidFill>
                            <a:schemeClr val="tx1"/>
                          </a:solidFill>
                          <a:effectLst/>
                        </a:rPr>
                        <a:t>Aristoteles</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rPr>
                        <a:t>Ein ausgeglichenes Leben</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vMerge="1">
                  <a:txBody>
                    <a:bodyPr/>
                    <a:lstStyle/>
                    <a:p>
                      <a:pPr>
                        <a:spcAft>
                          <a:spcPts val="0"/>
                        </a:spcAft>
                      </a:pP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Epikur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Genüsse des Lebens</a:t>
                      </a:r>
                    </a:p>
                  </a:txBody>
                  <a:tcPr marL="126140" marR="126140" marT="0" marB="0" anchor="ctr">
                    <a:solidFill>
                      <a:schemeClr val="bg1">
                        <a:lumMod val="85000"/>
                      </a:schemeClr>
                    </a:solidFill>
                  </a:tcPr>
                </a:tc>
                <a:tc vMerge="1">
                  <a:txBody>
                    <a:bodyPr/>
                    <a:lstStyle/>
                    <a:p>
                      <a:pPr>
                        <a:spcAft>
                          <a:spcPts val="0"/>
                        </a:spcAft>
                      </a:pP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Voltaire</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Nichts</a:t>
                      </a:r>
                    </a:p>
                  </a:txBody>
                  <a:tcPr marL="126140" marR="126140" marT="0" marB="0" anchor="ctr">
                    <a:solidFill>
                      <a:schemeClr val="bg1">
                        <a:lumMod val="85000"/>
                      </a:schemeClr>
                    </a:solidFill>
                  </a:tcPr>
                </a:tc>
                <a:tc vMerge="1">
                  <a:txBody>
                    <a:bodyPr/>
                    <a:lstStyle/>
                    <a:p>
                      <a:pPr>
                        <a:spcAft>
                          <a:spcPts val="0"/>
                        </a:spcAft>
                      </a:pP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Salomo</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Gott fürchten und seine Gebote halten</a:t>
                      </a:r>
                    </a:p>
                  </a:txBody>
                  <a:tcPr marL="126140" marR="126140" marT="0" marB="0" anchor="ctr">
                    <a:solidFill>
                      <a:schemeClr val="bg1">
                        <a:lumMod val="85000"/>
                      </a:schemeClr>
                    </a:solidFill>
                  </a:tcPr>
                </a:tc>
                <a:tc>
                  <a:txBody>
                    <a:bodyPr/>
                    <a:lstStyle/>
                    <a:p>
                      <a:r>
                        <a:rPr lang="de-DE" sz="3000" b="0" kern="1200" dirty="0">
                          <a:solidFill>
                            <a:schemeClr val="tx1"/>
                          </a:solidFill>
                          <a:effectLst/>
                          <a:latin typeface="Calibri" panose="020F0502020204030204" pitchFamily="34" charset="0"/>
                          <a:ea typeface="+mn-ea"/>
                          <a:cs typeface="Times New Roman" panose="02020603050405020304" pitchFamily="18" charset="0"/>
                        </a:rPr>
                        <a:t>Der Herr kennt den Weg</a:t>
                      </a:r>
                    </a:p>
                    <a:p>
                      <a:r>
                        <a:rPr lang="de-CH" sz="3000" b="0" kern="1200" dirty="0">
                          <a:solidFill>
                            <a:schemeClr val="tx1"/>
                          </a:solidFill>
                          <a:effectLst/>
                          <a:latin typeface="Calibri" panose="020F0502020204030204" pitchFamily="34" charset="0"/>
                          <a:ea typeface="+mn-ea"/>
                          <a:cs typeface="Times New Roman" panose="02020603050405020304" pitchFamily="18" charset="0"/>
                        </a:rPr>
                        <a:t>der Gerechten...</a:t>
                      </a:r>
                      <a:endParaRPr lang="de-CH" sz="3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bl>
          </a:graphicData>
        </a:graphic>
      </p:graphicFrame>
    </p:spTree>
    <p:extLst>
      <p:ext uri="{BB962C8B-B14F-4D97-AF65-F5344CB8AC3E}">
        <p14:creationId xmlns:p14="http://schemas.microsoft.com/office/powerpoint/2010/main" val="3190012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356E0C65-4ADD-4006-9961-4B26FB2ED591}"/>
              </a:ext>
            </a:extLst>
          </p:cNvPr>
          <p:cNvSpPr/>
          <p:nvPr/>
        </p:nvSpPr>
        <p:spPr>
          <a:xfrm>
            <a:off x="726696" y="1715059"/>
            <a:ext cx="10050710" cy="1477328"/>
          </a:xfrm>
          <a:prstGeom prst="rect">
            <a:avLst/>
          </a:prstGeom>
        </p:spPr>
        <p:txBody>
          <a:bodyPr wrap="square">
            <a:spAutoFit/>
          </a:bodyPr>
          <a:lstStyle/>
          <a:p>
            <a:pPr indent="0">
              <a:buNone/>
            </a:pPr>
            <a:r>
              <a:rPr lang="de-DE" sz="3000" dirty="0"/>
              <a:t>„Ihn liebt ihr, obgleich ihr ihn nicht gesehen habt; an ihn glaubt ihr, obgleich ihr ihn jetzt nicht seht, und über ihn freut ihr euch mit unaussprechlicher und verherrlichter Freude,“ 1Petr 1,8</a:t>
            </a:r>
          </a:p>
        </p:txBody>
      </p:sp>
    </p:spTree>
    <p:extLst>
      <p:ext uri="{BB962C8B-B14F-4D97-AF65-F5344CB8AC3E}">
        <p14:creationId xmlns:p14="http://schemas.microsoft.com/office/powerpoint/2010/main" val="74433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Kohelet (Sprecher)</a:t>
            </a:r>
          </a:p>
          <a:p>
            <a:pPr marL="457200" indent="-457200"/>
            <a:r>
              <a:rPr lang="de-DE" sz="3000" dirty="0"/>
              <a:t>Autor:				Salomo					</a:t>
            </a:r>
            <a:endParaRPr lang="de-CH" sz="3000" dirty="0"/>
          </a:p>
        </p:txBody>
      </p:sp>
      <p:sp>
        <p:nvSpPr>
          <p:cNvPr id="6" name="Rechteck 5">
            <a:extLst>
              <a:ext uri="{FF2B5EF4-FFF2-40B4-BE49-F238E27FC236}">
                <a16:creationId xmlns:a16="http://schemas.microsoft.com/office/drawing/2014/main" id="{C51412AF-FA41-45FE-94F9-C31350A88CAC}"/>
              </a:ext>
            </a:extLst>
          </p:cNvPr>
          <p:cNvSpPr/>
          <p:nvPr/>
        </p:nvSpPr>
        <p:spPr>
          <a:xfrm>
            <a:off x="695586" y="3308454"/>
            <a:ext cx="10008765" cy="1015663"/>
          </a:xfrm>
          <a:prstGeom prst="rect">
            <a:avLst/>
          </a:prstGeom>
        </p:spPr>
        <p:txBody>
          <a:bodyPr wrap="square">
            <a:spAutoFit/>
          </a:bodyPr>
          <a:lstStyle/>
          <a:p>
            <a:pPr indent="0">
              <a:buNone/>
            </a:pPr>
            <a:r>
              <a:rPr lang="de-DE" sz="3000" dirty="0"/>
              <a:t>„Die Worte des Predigers, des Sohnes Davids, des Königs in Jerusalem:“ </a:t>
            </a:r>
            <a:r>
              <a:rPr lang="de-DE" sz="3000" dirty="0" err="1"/>
              <a:t>Pred</a:t>
            </a:r>
            <a:r>
              <a:rPr lang="de-DE" sz="3000" dirty="0"/>
              <a:t> 1,1</a:t>
            </a:r>
          </a:p>
        </p:txBody>
      </p:sp>
      <p:sp>
        <p:nvSpPr>
          <p:cNvPr id="7" name="Rechteck 6">
            <a:extLst>
              <a:ext uri="{FF2B5EF4-FFF2-40B4-BE49-F238E27FC236}">
                <a16:creationId xmlns:a16="http://schemas.microsoft.com/office/drawing/2014/main" id="{C39A6F64-6088-4773-BDF0-B01B6A916F52}"/>
              </a:ext>
            </a:extLst>
          </p:cNvPr>
          <p:cNvSpPr/>
          <p:nvPr/>
        </p:nvSpPr>
        <p:spPr>
          <a:xfrm>
            <a:off x="695586" y="4811516"/>
            <a:ext cx="10277214" cy="553998"/>
          </a:xfrm>
          <a:prstGeom prst="rect">
            <a:avLst/>
          </a:prstGeom>
        </p:spPr>
        <p:txBody>
          <a:bodyPr wrap="square">
            <a:spAutoFit/>
          </a:bodyPr>
          <a:lstStyle/>
          <a:p>
            <a:pPr indent="0">
              <a:buNone/>
            </a:pPr>
            <a:r>
              <a:rPr lang="de-DE" sz="3000" dirty="0"/>
              <a:t>„Ich, der Prediger, war König über Israel in Jerusalem.“ </a:t>
            </a:r>
            <a:r>
              <a:rPr lang="de-DE" sz="3000" dirty="0" err="1"/>
              <a:t>Pred</a:t>
            </a:r>
            <a:r>
              <a:rPr lang="de-DE" sz="3000" dirty="0"/>
              <a:t> 1,12</a:t>
            </a:r>
          </a:p>
        </p:txBody>
      </p:sp>
    </p:spTree>
    <p:extLst>
      <p:ext uri="{BB962C8B-B14F-4D97-AF65-F5344CB8AC3E}">
        <p14:creationId xmlns:p14="http://schemas.microsoft.com/office/powerpoint/2010/main" val="317951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447539" y="4914341"/>
            <a:ext cx="2642583" cy="938719"/>
          </a:xfrm>
          <a:prstGeom prst="rect">
            <a:avLst/>
          </a:prstGeom>
          <a:noFill/>
        </p:spPr>
        <p:txBody>
          <a:bodyPr wrap="none" rtlCol="0">
            <a:spAutoFit/>
          </a:bodyPr>
          <a:lstStyle/>
          <a:p>
            <a:pPr algn="ctr"/>
            <a:r>
              <a:rPr lang="de-CH" sz="5500" b="1" dirty="0"/>
              <a:t>Prediger</a:t>
            </a:r>
          </a:p>
        </p:txBody>
      </p:sp>
    </p:spTree>
    <p:extLst>
      <p:ext uri="{BB962C8B-B14F-4D97-AF65-F5344CB8AC3E}">
        <p14:creationId xmlns:p14="http://schemas.microsoft.com/office/powerpoint/2010/main" val="248798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a:extLst>
              <a:ext uri="{FF2B5EF4-FFF2-40B4-BE49-F238E27FC236}">
                <a16:creationId xmlns:a16="http://schemas.microsoft.com/office/drawing/2014/main" id="{F8F41C6C-4238-4711-8F31-8CF5AA91492E}"/>
              </a:ext>
            </a:extLst>
          </p:cNvPr>
          <p:cNvPicPr>
            <a:picLocks noChangeAspect="1"/>
          </p:cNvPicPr>
          <p:nvPr/>
        </p:nvPicPr>
        <p:blipFill>
          <a:blip r:embed="rId2"/>
          <a:stretch>
            <a:fillRect/>
          </a:stretch>
        </p:blipFill>
        <p:spPr>
          <a:xfrm>
            <a:off x="778589" y="2115065"/>
            <a:ext cx="10634822" cy="2627870"/>
          </a:xfrm>
          <a:prstGeom prst="rect">
            <a:avLst/>
          </a:prstGeom>
        </p:spPr>
      </p:pic>
      <p:sp>
        <p:nvSpPr>
          <p:cNvPr id="6" name="Textfeld 5">
            <a:extLst>
              <a:ext uri="{FF2B5EF4-FFF2-40B4-BE49-F238E27FC236}">
                <a16:creationId xmlns:a16="http://schemas.microsoft.com/office/drawing/2014/main" id="{53CA51C1-76DB-48A1-89A1-795381F4E61D}"/>
              </a:ext>
            </a:extLst>
          </p:cNvPr>
          <p:cNvSpPr txBox="1"/>
          <p:nvPr/>
        </p:nvSpPr>
        <p:spPr>
          <a:xfrm>
            <a:off x="694059" y="4625381"/>
            <a:ext cx="2029723" cy="369332"/>
          </a:xfrm>
          <a:prstGeom prst="rect">
            <a:avLst/>
          </a:prstGeom>
          <a:noFill/>
        </p:spPr>
        <p:txBody>
          <a:bodyPr wrap="none" rtlCol="0">
            <a:spAutoFit/>
          </a:bodyPr>
          <a:lstStyle/>
          <a:p>
            <a:r>
              <a:rPr lang="de-CH" i="1" dirty="0"/>
              <a:t>Die Bücher Salomos</a:t>
            </a:r>
          </a:p>
        </p:txBody>
      </p:sp>
      <p:sp>
        <p:nvSpPr>
          <p:cNvPr id="7" name="Titel 1">
            <a:extLst>
              <a:ext uri="{FF2B5EF4-FFF2-40B4-BE49-F238E27FC236}">
                <a16:creationId xmlns:a16="http://schemas.microsoft.com/office/drawing/2014/main" id="{EAFD8544-A0D0-4966-944C-DFD22AF415F7}"/>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32485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2554545"/>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Titel:				Kohelet (Sprecher)</a:t>
            </a:r>
          </a:p>
          <a:p>
            <a:pPr marL="457200" indent="-457200"/>
            <a:r>
              <a:rPr lang="de-DE" sz="3000" dirty="0"/>
              <a:t>Autor:				Salomo</a:t>
            </a:r>
          </a:p>
          <a:p>
            <a:pPr marL="457200" indent="-457200"/>
            <a:r>
              <a:rPr lang="de-DE" sz="3000" dirty="0"/>
              <a:t>Abfassungszeit:		ca. 980 v.Chr.</a:t>
            </a:r>
          </a:p>
          <a:p>
            <a:pPr marL="457200" indent="-457200"/>
            <a:r>
              <a:rPr lang="de-DE" sz="3000" dirty="0"/>
              <a:t>Stellung im Kanon:	 	Schriften (Teil der </a:t>
            </a:r>
            <a:r>
              <a:rPr lang="de-DE" sz="3000" dirty="0" err="1"/>
              <a:t>Megilloth</a:t>
            </a:r>
            <a:r>
              <a:rPr lang="de-DE" sz="3000" dirty="0"/>
              <a:t>)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Tree>
    <p:extLst>
      <p:ext uri="{BB962C8B-B14F-4D97-AF65-F5344CB8AC3E}">
        <p14:creationId xmlns:p14="http://schemas.microsoft.com/office/powerpoint/2010/main" val="190310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nvPr>
        </p:nvGraphicFramePr>
        <p:xfrm>
          <a:off x="1373568" y="1798221"/>
          <a:ext cx="9444863" cy="3261558"/>
        </p:xfrm>
        <a:graphic>
          <a:graphicData uri="http://schemas.openxmlformats.org/drawingml/2006/table">
            <a:tbl>
              <a:tblPr firstRow="1" firstCol="1" bandRow="1">
                <a:tableStyleId>{5C22544A-7EE6-4342-B048-85BDC9FD1C3A}</a:tableStyleId>
              </a:tblPr>
              <a:tblGrid>
                <a:gridCol w="2947352">
                  <a:extLst>
                    <a:ext uri="{9D8B030D-6E8A-4147-A177-3AD203B41FA5}">
                      <a16:colId xmlns:a16="http://schemas.microsoft.com/office/drawing/2014/main" val="20000"/>
                    </a:ext>
                  </a:extLst>
                </a:gridCol>
                <a:gridCol w="6497511">
                  <a:extLst>
                    <a:ext uri="{9D8B030D-6E8A-4147-A177-3AD203B41FA5}">
                      <a16:colId xmlns:a16="http://schemas.microsoft.com/office/drawing/2014/main" val="20002"/>
                    </a:ext>
                  </a:extLst>
                </a:gridCol>
              </a:tblGrid>
              <a:tr h="545671">
                <a:tc>
                  <a:txBody>
                    <a:bodyPr/>
                    <a:lstStyle/>
                    <a:p>
                      <a:pPr algn="ctr">
                        <a:spcAft>
                          <a:spcPts val="0"/>
                        </a:spcAft>
                      </a:pPr>
                      <a:r>
                        <a:rPr lang="de-CH" sz="3000" b="1" dirty="0">
                          <a:effectLst/>
                        </a:rPr>
                        <a:t>BUCH</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FEIERTAG (Tag der Lesung)</a:t>
                      </a:r>
                    </a:p>
                  </a:txBody>
                  <a:tcPr marL="126140" marR="126140" marT="0" marB="0" anchor="ctr">
                    <a:solidFill>
                      <a:srgbClr val="0070C0"/>
                    </a:solidFill>
                  </a:tcPr>
                </a:tc>
                <a:extLst>
                  <a:ext uri="{0D108BD9-81ED-4DB2-BD59-A6C34878D82A}">
                    <a16:rowId xmlns:a16="http://schemas.microsoft.com/office/drawing/2014/main" val="10000"/>
                  </a:ext>
                </a:extLst>
              </a:tr>
              <a:tr h="579046">
                <a:tc>
                  <a:txBody>
                    <a:bodyPr/>
                    <a:lstStyle/>
                    <a:p>
                      <a:pPr>
                        <a:spcAft>
                          <a:spcPts val="0"/>
                        </a:spcAft>
                      </a:pPr>
                      <a:r>
                        <a:rPr lang="de-CH" sz="3000" b="0" dirty="0">
                          <a:solidFill>
                            <a:schemeClr val="tx1"/>
                          </a:solidFill>
                          <a:effectLst/>
                        </a:rPr>
                        <a:t>Hohelied</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kern="1200" dirty="0">
                          <a:solidFill>
                            <a:schemeClr val="tx1"/>
                          </a:solidFill>
                          <a:effectLst/>
                          <a:latin typeface="+mn-lt"/>
                          <a:ea typeface="+mn-ea"/>
                          <a:cs typeface="+mn-cs"/>
                        </a:rPr>
                        <a:t>Passah-Fest</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499828">
                <a:tc>
                  <a:txBody>
                    <a:bodyPr/>
                    <a:lstStyle/>
                    <a:p>
                      <a:pPr>
                        <a:spcAft>
                          <a:spcPts val="0"/>
                        </a:spcAft>
                      </a:pPr>
                      <a:r>
                        <a:rPr lang="de-CH" sz="3000" b="0" dirty="0">
                          <a:solidFill>
                            <a:schemeClr val="tx1"/>
                          </a:solidFill>
                          <a:effectLst/>
                        </a:rPr>
                        <a:t>Ruth</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rPr>
                        <a:t>Wochenfest (</a:t>
                      </a:r>
                      <a:r>
                        <a:rPr lang="de-CH" sz="3000" b="0" i="1" dirty="0">
                          <a:solidFill>
                            <a:schemeClr val="tx1"/>
                          </a:solidFill>
                          <a:effectLst/>
                        </a:rPr>
                        <a:t>Schawuot</a:t>
                      </a:r>
                      <a:r>
                        <a:rPr lang="de-CH" sz="3000" b="0" dirty="0">
                          <a:solidFill>
                            <a:schemeClr val="tx1"/>
                          </a:solidFill>
                          <a:effectLst/>
                        </a:rPr>
                        <a:t> oder Pfingsten)</a:t>
                      </a:r>
                      <a:endPar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Klagelieder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 Ab (Trauer über den Fall Jerusalems)</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Prediger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Laubhütten-Fest (</a:t>
                      </a:r>
                      <a:r>
                        <a:rPr lang="de-CH" sz="3000" b="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Sukkot</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545671">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Esther</a:t>
                      </a:r>
                    </a:p>
                  </a:txBody>
                  <a:tcPr marL="126140" marR="126140" marT="0" marB="0" anchor="ctr">
                    <a:solidFill>
                      <a:schemeClr val="bg1">
                        <a:lumMod val="85000"/>
                      </a:schemeClr>
                    </a:solidFill>
                  </a:tcPr>
                </a:tc>
                <a:tc>
                  <a:txBody>
                    <a:bodyPr/>
                    <a:lstStyle/>
                    <a:p>
                      <a:pP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Fest der Lose (</a:t>
                      </a:r>
                      <a:r>
                        <a:rPr lang="de-CH" sz="3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Purim</a:t>
                      </a: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1272900" y="5059779"/>
            <a:ext cx="4114588" cy="369332"/>
          </a:xfrm>
          <a:prstGeom prst="rect">
            <a:avLst/>
          </a:prstGeom>
          <a:noFill/>
        </p:spPr>
        <p:txBody>
          <a:bodyPr wrap="none" rtlCol="0">
            <a:spAutoFit/>
          </a:bodyPr>
          <a:lstStyle/>
          <a:p>
            <a:r>
              <a:rPr lang="de-CH" i="1" dirty="0" err="1"/>
              <a:t>Megilloth</a:t>
            </a:r>
            <a:r>
              <a:rPr lang="de-CH" i="1" dirty="0"/>
              <a:t> (die Schriftrollen) und Feiertage</a:t>
            </a:r>
          </a:p>
        </p:txBody>
      </p:sp>
      <p:sp>
        <p:nvSpPr>
          <p:cNvPr id="7" name="Titel 1">
            <a:extLst>
              <a:ext uri="{FF2B5EF4-FFF2-40B4-BE49-F238E27FC236}">
                <a16:creationId xmlns:a16="http://schemas.microsoft.com/office/drawing/2014/main" id="{CAB6B0F4-E1A3-4A12-97BE-B8A596134619}"/>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Allgemeines</a:t>
            </a:r>
            <a:endParaRPr lang="de-CH" b="1" dirty="0"/>
          </a:p>
        </p:txBody>
      </p:sp>
    </p:spTree>
    <p:extLst>
      <p:ext uri="{BB962C8B-B14F-4D97-AF65-F5344CB8AC3E}">
        <p14:creationId xmlns:p14="http://schemas.microsoft.com/office/powerpoint/2010/main" val="127693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ditional Ashkenazic Sukkot Menu and Recipes">
            <a:extLst>
              <a:ext uri="{FF2B5EF4-FFF2-40B4-BE49-F238E27FC236}">
                <a16:creationId xmlns:a16="http://schemas.microsoft.com/office/drawing/2014/main" id="{2CDC9D6A-4F37-4409-8645-1FF75DAE1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206" y="0"/>
            <a:ext cx="9145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826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Schlüsselwort:		Weisheit (49x)			</a:t>
            </a:r>
            <a:endParaRPr lang="de-CH" sz="3000" dirty="0"/>
          </a:p>
        </p:txBody>
      </p:sp>
      <p:sp>
        <p:nvSpPr>
          <p:cNvPr id="4" name="Rechteck 3">
            <a:extLst>
              <a:ext uri="{FF2B5EF4-FFF2-40B4-BE49-F238E27FC236}">
                <a16:creationId xmlns:a16="http://schemas.microsoft.com/office/drawing/2014/main" id="{371BF8A2-C90C-4AEA-B9EA-3941A841F309}"/>
              </a:ext>
            </a:extLst>
          </p:cNvPr>
          <p:cNvSpPr/>
          <p:nvPr/>
        </p:nvSpPr>
        <p:spPr>
          <a:xfrm>
            <a:off x="2004270" y="2445095"/>
            <a:ext cx="10008765" cy="1477328"/>
          </a:xfrm>
          <a:prstGeom prst="rect">
            <a:avLst/>
          </a:prstGeom>
        </p:spPr>
        <p:txBody>
          <a:bodyPr wrap="square">
            <a:spAutoFit/>
          </a:bodyPr>
          <a:lstStyle/>
          <a:p>
            <a:pPr indent="0">
              <a:buNone/>
            </a:pPr>
            <a:r>
              <a:rPr lang="de-DE" sz="3000" dirty="0"/>
              <a:t>„Ich habe erkannt, dass alles, was Gott tut, für ewig ist; man kann nichts hinzufügen und nichts davon wegnehmen; und Gott hat es so gemacht, damit man ihn fürchte.“ </a:t>
            </a:r>
            <a:r>
              <a:rPr lang="de-DE" sz="3000" dirty="0" err="1"/>
              <a:t>Pred</a:t>
            </a:r>
            <a:r>
              <a:rPr lang="de-DE" sz="3000" dirty="0"/>
              <a:t> 3,14</a:t>
            </a:r>
          </a:p>
        </p:txBody>
      </p:sp>
      <p:sp>
        <p:nvSpPr>
          <p:cNvPr id="6" name="Inhaltsplatzhalter 3">
            <a:extLst>
              <a:ext uri="{FF2B5EF4-FFF2-40B4-BE49-F238E27FC236}">
                <a16:creationId xmlns:a16="http://schemas.microsoft.com/office/drawing/2014/main" id="{58178545-D4BF-4B5A-AF89-D16AB99C841D}"/>
              </a:ext>
            </a:extLst>
          </p:cNvPr>
          <p:cNvSpPr txBox="1">
            <a:spLocks/>
          </p:cNvSpPr>
          <p:nvPr/>
        </p:nvSpPr>
        <p:spPr>
          <a:xfrm>
            <a:off x="3815154" y="4301067"/>
            <a:ext cx="5086702"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Gott hat alles erschaffen (6x)		</a:t>
            </a:r>
            <a:endParaRPr lang="de-CH" sz="3000" dirty="0"/>
          </a:p>
        </p:txBody>
      </p:sp>
      <p:cxnSp>
        <p:nvCxnSpPr>
          <p:cNvPr id="7" name="Gerade Verbindung mit Pfeil 6">
            <a:extLst>
              <a:ext uri="{FF2B5EF4-FFF2-40B4-BE49-F238E27FC236}">
                <a16:creationId xmlns:a16="http://schemas.microsoft.com/office/drawing/2014/main" id="{F1C14257-EEFD-4B11-9C14-FCE1A670C542}"/>
              </a:ext>
            </a:extLst>
          </p:cNvPr>
          <p:cNvCxnSpPr/>
          <p:nvPr/>
        </p:nvCxnSpPr>
        <p:spPr>
          <a:xfrm>
            <a:off x="3271007" y="4562231"/>
            <a:ext cx="3775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Inhaltsplatzhalter 3">
            <a:extLst>
              <a:ext uri="{FF2B5EF4-FFF2-40B4-BE49-F238E27FC236}">
                <a16:creationId xmlns:a16="http://schemas.microsoft.com/office/drawing/2014/main" id="{06EC07E1-BA82-4662-855C-7594ED1273BD}"/>
              </a:ext>
            </a:extLst>
          </p:cNvPr>
          <p:cNvSpPr txBox="1">
            <a:spLocks/>
          </p:cNvSpPr>
          <p:nvPr/>
        </p:nvSpPr>
        <p:spPr>
          <a:xfrm>
            <a:off x="3815154" y="4836575"/>
            <a:ext cx="7538646"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Der Mensch ist in allem von Gott abhängig (6x)		</a:t>
            </a:r>
            <a:endParaRPr lang="de-CH" sz="3000" dirty="0"/>
          </a:p>
        </p:txBody>
      </p:sp>
      <p:cxnSp>
        <p:nvCxnSpPr>
          <p:cNvPr id="9" name="Gerade Verbindung mit Pfeil 8">
            <a:extLst>
              <a:ext uri="{FF2B5EF4-FFF2-40B4-BE49-F238E27FC236}">
                <a16:creationId xmlns:a16="http://schemas.microsoft.com/office/drawing/2014/main" id="{786897AD-58CA-4704-BDAD-8A0859B9E5E2}"/>
              </a:ext>
            </a:extLst>
          </p:cNvPr>
          <p:cNvCxnSpPr/>
          <p:nvPr/>
        </p:nvCxnSpPr>
        <p:spPr>
          <a:xfrm>
            <a:off x="3271007" y="5097739"/>
            <a:ext cx="3775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Inhaltsplatzhalter 3">
            <a:extLst>
              <a:ext uri="{FF2B5EF4-FFF2-40B4-BE49-F238E27FC236}">
                <a16:creationId xmlns:a16="http://schemas.microsoft.com/office/drawing/2014/main" id="{91AD19FC-C70D-4A18-B82A-D33F2569D904}"/>
              </a:ext>
            </a:extLst>
          </p:cNvPr>
          <p:cNvSpPr txBox="1">
            <a:spLocks/>
          </p:cNvSpPr>
          <p:nvPr/>
        </p:nvSpPr>
        <p:spPr>
          <a:xfrm>
            <a:off x="3815153" y="5372083"/>
            <a:ext cx="6729807"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Gott wird den Menschen richten (5x)		</a:t>
            </a:r>
            <a:endParaRPr lang="de-CH" sz="3000" dirty="0"/>
          </a:p>
        </p:txBody>
      </p:sp>
      <p:cxnSp>
        <p:nvCxnSpPr>
          <p:cNvPr id="11" name="Gerade Verbindung mit Pfeil 10">
            <a:extLst>
              <a:ext uri="{FF2B5EF4-FFF2-40B4-BE49-F238E27FC236}">
                <a16:creationId xmlns:a16="http://schemas.microsoft.com/office/drawing/2014/main" id="{513780AC-4EF0-4933-9330-02C724595FE0}"/>
              </a:ext>
            </a:extLst>
          </p:cNvPr>
          <p:cNvCxnSpPr/>
          <p:nvPr/>
        </p:nvCxnSpPr>
        <p:spPr>
          <a:xfrm>
            <a:off x="3271007" y="5633247"/>
            <a:ext cx="3775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F6ADC7FC-C0C0-4497-A3FF-C6490BDC7CD9}"/>
              </a:ext>
            </a:extLst>
          </p:cNvPr>
          <p:cNvSpPr>
            <a:spLocks noGrp="1"/>
          </p:cNvSpPr>
          <p:nvPr>
            <p:ph type="title"/>
          </p:nvPr>
        </p:nvSpPr>
        <p:spPr>
          <a:xfrm>
            <a:off x="838200" y="365126"/>
            <a:ext cx="10515600" cy="817130"/>
          </a:xfrm>
        </p:spPr>
        <p:txBody>
          <a:bodyPr/>
          <a:lstStyle/>
          <a:p>
            <a:pPr algn="ctr"/>
            <a:r>
              <a:rPr lang="de-CH" b="1" dirty="0"/>
              <a:t>Allgemeines</a:t>
            </a:r>
          </a:p>
        </p:txBody>
      </p:sp>
    </p:spTree>
    <p:extLst>
      <p:ext uri="{BB962C8B-B14F-4D97-AF65-F5344CB8AC3E}">
        <p14:creationId xmlns:p14="http://schemas.microsoft.com/office/powerpoint/2010/main" val="416438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1960</Words>
  <Application>Microsoft Office PowerPoint</Application>
  <PresentationFormat>Breitbild</PresentationFormat>
  <Paragraphs>259</Paragraphs>
  <Slides>40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40</vt:i4>
      </vt:variant>
    </vt:vector>
  </HeadingPairs>
  <TitlesOfParts>
    <vt:vector size="46" baseType="lpstr">
      <vt:lpstr>Arial</vt:lpstr>
      <vt:lpstr>Calibri</vt:lpstr>
      <vt:lpstr>Calibri Light</vt:lpstr>
      <vt:lpstr>Times New Roman</vt:lpstr>
      <vt:lpstr>Trebuchet MS</vt:lpstr>
      <vt:lpstr>Office</vt:lpstr>
      <vt:lpstr>PowerPoint-Präsentation</vt:lpstr>
      <vt:lpstr>PowerPoint-Präsentation</vt:lpstr>
      <vt:lpstr>PowerPoint-Präsentation</vt:lpstr>
      <vt:lpstr>Allgemeines</vt:lpstr>
      <vt:lpstr>PowerPoint-Präsentation</vt:lpstr>
      <vt:lpstr>Allgemeines</vt:lpstr>
      <vt:lpstr>PowerPoint-Präsentation</vt:lpstr>
      <vt:lpstr>PowerPoint-Präsentation</vt:lpstr>
      <vt:lpstr>Allgemeines</vt:lpstr>
      <vt:lpstr>Allgemeines</vt:lpstr>
      <vt:lpstr>PowerPoint-Präsentation</vt:lpstr>
      <vt:lpstr>Einleitung der Predigt (1,1-11)</vt:lpstr>
      <vt:lpstr>Einleitung der Predigt (1,1-11)</vt:lpstr>
      <vt:lpstr>Einleitung der Predigt (1,1-11)</vt:lpstr>
      <vt:lpstr>Einleitung der Predigt (1,1-11)</vt:lpstr>
      <vt:lpstr>Einleitung der Predigt (1,1-11)</vt:lpstr>
      <vt:lpstr>Einleitung der Predigt (1,1-11)</vt:lpstr>
      <vt:lpstr>Einleitung der Predigt (1,1-11)</vt:lpstr>
      <vt:lpstr>Einleitung der Predigt (1,1-11)</vt:lpstr>
      <vt:lpstr>Einleitung der Predigt (1,1-11)</vt:lpstr>
      <vt:lpstr>Einleitung der Predigt (1,1-11)</vt:lpstr>
      <vt:lpstr>Einleitung der Predigt (1,1-11)</vt:lpstr>
      <vt:lpstr>Einleitung der Predigt (1,1-11)</vt:lpstr>
      <vt:lpstr>Einleitung der Predigt (1,1-11)</vt:lpstr>
      <vt:lpstr>Einleitung der Predigt (1,1-11)</vt:lpstr>
      <vt:lpstr>Einleitung der Predigt (1,1-11)</vt:lpstr>
      <vt:lpstr>PowerPoint-Präsentation</vt:lpstr>
      <vt:lpstr>Studieren und Probieren (1,12-2,11)</vt:lpstr>
      <vt:lpstr>PowerPoint-Präsentation</vt:lpstr>
      <vt:lpstr>Studieren und Probieren (1,12-2,11)</vt:lpstr>
      <vt:lpstr>Weisheit und Torheit (2,12-2,26)</vt:lpstr>
      <vt:lpstr>Weisheit und Torheit (2,12-2,26)</vt:lpstr>
      <vt:lpstr>Christus im Buch Prediger</vt:lpstr>
      <vt:lpstr>Christus im Buch Prediger</vt:lpstr>
      <vt:lpstr>Christus im Buch Prediger</vt:lpstr>
      <vt:lpstr>Schlusswort (12,9-14)</vt:lpstr>
      <vt:lpstr>Schlusswort (12,9-14)</vt:lpstr>
      <vt:lpstr>Schlusswort (12,9-14)</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Mike</cp:lastModifiedBy>
  <cp:revision>725</cp:revision>
  <cp:lastPrinted>2019-08-13T14:18:40Z</cp:lastPrinted>
  <dcterms:created xsi:type="dcterms:W3CDTF">2018-08-12T05:46:28Z</dcterms:created>
  <dcterms:modified xsi:type="dcterms:W3CDTF">2020-06-10T07:22:19Z</dcterms:modified>
</cp:coreProperties>
</file>