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531" r:id="rId3"/>
    <p:sldId id="569" r:id="rId4"/>
    <p:sldId id="616" r:id="rId5"/>
    <p:sldId id="723" r:id="rId6"/>
    <p:sldId id="724" r:id="rId7"/>
    <p:sldId id="726" r:id="rId8"/>
    <p:sldId id="756" r:id="rId9"/>
    <p:sldId id="757" r:id="rId10"/>
    <p:sldId id="760" r:id="rId11"/>
    <p:sldId id="645" r:id="rId12"/>
    <p:sldId id="642" r:id="rId13"/>
    <p:sldId id="761" r:id="rId14"/>
    <p:sldId id="728" r:id="rId15"/>
    <p:sldId id="729" r:id="rId16"/>
    <p:sldId id="730" r:id="rId17"/>
    <p:sldId id="763" r:id="rId18"/>
    <p:sldId id="764" r:id="rId19"/>
    <p:sldId id="735" r:id="rId20"/>
    <p:sldId id="731" r:id="rId21"/>
    <p:sldId id="736" r:id="rId22"/>
    <p:sldId id="753" r:id="rId23"/>
    <p:sldId id="754" r:id="rId24"/>
    <p:sldId id="738" r:id="rId25"/>
    <p:sldId id="739" r:id="rId26"/>
    <p:sldId id="741" r:id="rId27"/>
    <p:sldId id="742" r:id="rId28"/>
    <p:sldId id="744" r:id="rId29"/>
    <p:sldId id="743" r:id="rId30"/>
    <p:sldId id="745" r:id="rId31"/>
    <p:sldId id="747" r:id="rId32"/>
    <p:sldId id="755" r:id="rId33"/>
    <p:sldId id="748" r:id="rId34"/>
    <p:sldId id="749" r:id="rId35"/>
    <p:sldId id="751" r:id="rId36"/>
    <p:sldId id="759" r:id="rId37"/>
    <p:sldId id="621" r:id="rId38"/>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66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75" d="100"/>
          <a:sy n="75" d="100"/>
        </p:scale>
        <p:origin x="48" y="533"/>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25.05.2021</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25.05.2021</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25.05.2021</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25.05.2021</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25.05.2021</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25.05.2021</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25.05.2021</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25.05.2021</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25.05.2021</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25.05.2021</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25.05.2021</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25.05.2021</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25.05.2021</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5097980" y="4855618"/>
            <a:ext cx="1996060" cy="938719"/>
          </a:xfrm>
          <a:prstGeom prst="rect">
            <a:avLst/>
          </a:prstGeom>
          <a:noFill/>
        </p:spPr>
        <p:txBody>
          <a:bodyPr wrap="none" rtlCol="0">
            <a:spAutoFit/>
          </a:bodyPr>
          <a:lstStyle/>
          <a:p>
            <a:pPr algn="ctr"/>
            <a:r>
              <a:rPr lang="de-CH" sz="5500" b="1" dirty="0"/>
              <a:t>Micha</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DEAC40FF-5F60-41B3-B8E0-B5E9A3F2A7F2}"/>
              </a:ext>
            </a:extLst>
          </p:cNvPr>
          <p:cNvGrpSpPr/>
          <p:nvPr/>
        </p:nvGrpSpPr>
        <p:grpSpPr>
          <a:xfrm>
            <a:off x="889985" y="437959"/>
            <a:ext cx="3007311" cy="2889883"/>
            <a:chOff x="889985" y="437959"/>
            <a:chExt cx="3007311" cy="2889883"/>
          </a:xfrm>
        </p:grpSpPr>
        <p:pic>
          <p:nvPicPr>
            <p:cNvPr id="2" name="Picture 2" descr="Wenn das nichts ist zum 3. Advent – Pillnitzer Königlicher Weinberg">
              <a:extLst>
                <a:ext uri="{FF2B5EF4-FFF2-40B4-BE49-F238E27FC236}">
                  <a16:creationId xmlns:a16="http://schemas.microsoft.com/office/drawing/2014/main" id="{9C4248EC-D131-42CD-9C04-594485027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11" y="437959"/>
              <a:ext cx="2675507" cy="2058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5CB8AA0-593F-42A7-83D5-3F74E6EE419A}"/>
                </a:ext>
              </a:extLst>
            </p:cNvPr>
            <p:cNvSpPr txBox="1"/>
            <p:nvPr/>
          </p:nvSpPr>
          <p:spPr>
            <a:xfrm>
              <a:off x="889985" y="2496845"/>
              <a:ext cx="3007311" cy="830997"/>
            </a:xfrm>
            <a:prstGeom prst="rect">
              <a:avLst/>
            </a:prstGeom>
            <a:noFill/>
          </p:spPr>
          <p:txBody>
            <a:bodyPr wrap="square">
              <a:spAutoFit/>
            </a:bodyPr>
            <a:lstStyle/>
            <a:p>
              <a:r>
                <a:rPr lang="de-CH" sz="2400" dirty="0"/>
                <a:t>Deut 28,13; Hes 38,12</a:t>
              </a:r>
            </a:p>
            <a:p>
              <a:pPr marL="342900" indent="-342900">
                <a:buFont typeface="Wingdings" panose="05000000000000000000" pitchFamily="2" charset="2"/>
                <a:buChar char="§"/>
              </a:pPr>
              <a:r>
                <a:rPr lang="de-CH" sz="2400" dirty="0"/>
                <a:t>Auftrag / Warnung</a:t>
              </a:r>
            </a:p>
          </p:txBody>
        </p:sp>
      </p:grpSp>
      <p:pic>
        <p:nvPicPr>
          <p:cNvPr id="4" name="Grafik 3">
            <a:extLst>
              <a:ext uri="{FF2B5EF4-FFF2-40B4-BE49-F238E27FC236}">
                <a16:creationId xmlns:a16="http://schemas.microsoft.com/office/drawing/2014/main" id="{78E7B262-3308-430B-9741-6E434053C8D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9369" y="910916"/>
            <a:ext cx="1429710" cy="849908"/>
          </a:xfrm>
          <a:prstGeom prst="rect">
            <a:avLst/>
          </a:prstGeom>
          <a:noFill/>
          <a:ln>
            <a:noFill/>
          </a:ln>
        </p:spPr>
      </p:pic>
      <p:sp>
        <p:nvSpPr>
          <p:cNvPr id="5" name="Textfeld 4">
            <a:extLst>
              <a:ext uri="{FF2B5EF4-FFF2-40B4-BE49-F238E27FC236}">
                <a16:creationId xmlns:a16="http://schemas.microsoft.com/office/drawing/2014/main" id="{E2849423-86D8-4050-BA3B-FE6FD9194FB6}"/>
              </a:ext>
            </a:extLst>
          </p:cNvPr>
          <p:cNvSpPr txBox="1"/>
          <p:nvPr/>
        </p:nvSpPr>
        <p:spPr>
          <a:xfrm>
            <a:off x="5775423" y="2146411"/>
            <a:ext cx="3007311" cy="830997"/>
          </a:xfrm>
          <a:prstGeom prst="rect">
            <a:avLst/>
          </a:prstGeom>
          <a:noFill/>
        </p:spPr>
        <p:txBody>
          <a:bodyPr wrap="square">
            <a:spAutoFit/>
          </a:bodyPr>
          <a:lstStyle/>
          <a:p>
            <a:r>
              <a:rPr lang="de-CH" sz="2400" dirty="0"/>
              <a:t>Mi 1,5 </a:t>
            </a:r>
          </a:p>
          <a:p>
            <a:pPr marL="342900" indent="-342900">
              <a:buFont typeface="Wingdings" panose="05000000000000000000" pitchFamily="2" charset="2"/>
              <a:buChar char="§"/>
            </a:pPr>
            <a:r>
              <a:rPr lang="de-CH" sz="2400" dirty="0"/>
              <a:t>Gericht</a:t>
            </a:r>
          </a:p>
        </p:txBody>
      </p:sp>
      <p:sp>
        <p:nvSpPr>
          <p:cNvPr id="6" name="Textfeld 5">
            <a:extLst>
              <a:ext uri="{FF2B5EF4-FFF2-40B4-BE49-F238E27FC236}">
                <a16:creationId xmlns:a16="http://schemas.microsoft.com/office/drawing/2014/main" id="{4E69FEB3-F000-4686-9B65-4585E142555D}"/>
              </a:ext>
            </a:extLst>
          </p:cNvPr>
          <p:cNvSpPr txBox="1"/>
          <p:nvPr/>
        </p:nvSpPr>
        <p:spPr>
          <a:xfrm>
            <a:off x="1263048" y="5488403"/>
            <a:ext cx="3007311" cy="830997"/>
          </a:xfrm>
          <a:prstGeom prst="rect">
            <a:avLst/>
          </a:prstGeom>
          <a:noFill/>
        </p:spPr>
        <p:txBody>
          <a:bodyPr wrap="square">
            <a:spAutoFit/>
          </a:bodyPr>
          <a:lstStyle/>
          <a:p>
            <a:r>
              <a:rPr lang="de-CH" sz="2400" dirty="0"/>
              <a:t>Mi 5,1-3; 7,14</a:t>
            </a:r>
          </a:p>
          <a:p>
            <a:pPr marL="342900" indent="-342900">
              <a:buFont typeface="Wingdings" panose="05000000000000000000" pitchFamily="2" charset="2"/>
              <a:buChar char="§"/>
            </a:pPr>
            <a:r>
              <a:rPr lang="de-CH" sz="2400" dirty="0"/>
              <a:t>Messias</a:t>
            </a:r>
          </a:p>
        </p:txBody>
      </p:sp>
      <p:pic>
        <p:nvPicPr>
          <p:cNvPr id="7" name="Grafik 6">
            <a:extLst>
              <a:ext uri="{FF2B5EF4-FFF2-40B4-BE49-F238E27FC236}">
                <a16:creationId xmlns:a16="http://schemas.microsoft.com/office/drawing/2014/main" id="{D67C20A0-8435-47EE-8A8E-7FAA9FD97B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809" y="4012760"/>
            <a:ext cx="1429710" cy="849908"/>
          </a:xfrm>
          <a:prstGeom prst="rect">
            <a:avLst/>
          </a:prstGeom>
          <a:noFill/>
          <a:ln>
            <a:noFill/>
          </a:ln>
        </p:spPr>
      </p:pic>
      <p:sp>
        <p:nvSpPr>
          <p:cNvPr id="8" name="Textfeld 7">
            <a:extLst>
              <a:ext uri="{FF2B5EF4-FFF2-40B4-BE49-F238E27FC236}">
                <a16:creationId xmlns:a16="http://schemas.microsoft.com/office/drawing/2014/main" id="{C7F141A0-B73C-4266-AA81-449FDECCFC78}"/>
              </a:ext>
            </a:extLst>
          </p:cNvPr>
          <p:cNvSpPr txBox="1"/>
          <p:nvPr/>
        </p:nvSpPr>
        <p:spPr>
          <a:xfrm>
            <a:off x="5217130" y="5416409"/>
            <a:ext cx="2720573" cy="830997"/>
          </a:xfrm>
          <a:prstGeom prst="rect">
            <a:avLst/>
          </a:prstGeom>
          <a:noFill/>
        </p:spPr>
        <p:txBody>
          <a:bodyPr wrap="square">
            <a:spAutoFit/>
          </a:bodyPr>
          <a:lstStyle/>
          <a:p>
            <a:r>
              <a:rPr lang="de-CH" sz="2400" dirty="0"/>
              <a:t>Mi 4,2 =&gt; Recht</a:t>
            </a:r>
          </a:p>
          <a:p>
            <a:pPr marL="342900" indent="-342900">
              <a:buFont typeface="Wingdings" panose="05000000000000000000" pitchFamily="2" charset="2"/>
              <a:buChar char="§"/>
            </a:pPr>
            <a:r>
              <a:rPr lang="de-CH" sz="2400" dirty="0"/>
              <a:t>Heilsverheissung</a:t>
            </a:r>
          </a:p>
        </p:txBody>
      </p:sp>
      <p:pic>
        <p:nvPicPr>
          <p:cNvPr id="9" name="Grafik 8" descr="Vektorgrafiken Piktogramm der krone Vektorbilder Piktogramm der krone |  Depositphotos">
            <a:extLst>
              <a:ext uri="{FF2B5EF4-FFF2-40B4-BE49-F238E27FC236}">
                <a16:creationId xmlns:a16="http://schemas.microsoft.com/office/drawing/2014/main" id="{4157BDB0-77F8-4FFE-9558-669EAC18E499}"/>
              </a:ext>
            </a:extLst>
          </p:cNvPr>
          <p:cNvPicPr/>
          <p:nvPr/>
        </p:nvPicPr>
        <p:blipFill rotWithShape="1">
          <a:blip r:embed="rId4" cstate="print">
            <a:extLst>
              <a:ext uri="{28A0092B-C50C-407E-A947-70E740481C1C}">
                <a14:useLocalDpi xmlns:a14="http://schemas.microsoft.com/office/drawing/2010/main" val="0"/>
              </a:ext>
            </a:extLst>
          </a:blip>
          <a:srcRect l="14481" t="22759" r="16553" b="25517"/>
          <a:stretch/>
        </p:blipFill>
        <p:spPr bwMode="auto">
          <a:xfrm>
            <a:off x="1263048" y="3357523"/>
            <a:ext cx="1459270" cy="964713"/>
          </a:xfrm>
          <a:prstGeom prst="rect">
            <a:avLst/>
          </a:prstGeom>
          <a:noFill/>
          <a:ln>
            <a:noFill/>
          </a:ln>
          <a:extLst>
            <a:ext uri="{53640926-AAD7-44D8-BBD7-CCE9431645EC}">
              <a14:shadowObscured xmlns:a14="http://schemas.microsoft.com/office/drawing/2010/main"/>
            </a:ext>
          </a:extLst>
        </p:spPr>
      </p:pic>
      <p:pic>
        <p:nvPicPr>
          <p:cNvPr id="10" name="Grafik 9" descr="Der GUTE Hirte - YouTube">
            <a:extLst>
              <a:ext uri="{FF2B5EF4-FFF2-40B4-BE49-F238E27FC236}">
                <a16:creationId xmlns:a16="http://schemas.microsoft.com/office/drawing/2014/main" id="{33F5095C-64D6-4C9D-8AD5-D7CCF7CCD2F3}"/>
              </a:ext>
            </a:extLst>
          </p:cNvPr>
          <p:cNvPicPr/>
          <p:nvPr/>
        </p:nvPicPr>
        <p:blipFill rotWithShape="1">
          <a:blip r:embed="rId5" cstate="print">
            <a:extLst>
              <a:ext uri="{28A0092B-C50C-407E-A947-70E740481C1C}">
                <a14:useLocalDpi xmlns:a14="http://schemas.microsoft.com/office/drawing/2010/main" val="0"/>
              </a:ext>
            </a:extLst>
          </a:blip>
          <a:srcRect t="13954" b="15815"/>
          <a:stretch/>
        </p:blipFill>
        <p:spPr bwMode="auto">
          <a:xfrm>
            <a:off x="1021311" y="4322236"/>
            <a:ext cx="2070365" cy="1094173"/>
          </a:xfrm>
          <a:prstGeom prst="rect">
            <a:avLst/>
          </a:prstGeom>
          <a:noFill/>
          <a:ln>
            <a:noFill/>
          </a:ln>
          <a:extLst>
            <a:ext uri="{53640926-AAD7-44D8-BBD7-CCE9431645EC}">
              <a14:shadowObscured xmlns:a14="http://schemas.microsoft.com/office/drawing/2010/main"/>
            </a:ext>
          </a:extLst>
        </p:spPr>
      </p:pic>
      <p:sp>
        <p:nvSpPr>
          <p:cNvPr id="12" name="Rechteck 11">
            <a:extLst>
              <a:ext uri="{FF2B5EF4-FFF2-40B4-BE49-F238E27FC236}">
                <a16:creationId xmlns:a16="http://schemas.microsoft.com/office/drawing/2014/main" id="{DB19F8A8-778A-4678-88C0-2E9753F85BCC}"/>
              </a:ext>
            </a:extLst>
          </p:cNvPr>
          <p:cNvSpPr/>
          <p:nvPr/>
        </p:nvSpPr>
        <p:spPr>
          <a:xfrm>
            <a:off x="889985" y="360832"/>
            <a:ext cx="2909658" cy="29239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12">
            <a:extLst>
              <a:ext uri="{FF2B5EF4-FFF2-40B4-BE49-F238E27FC236}">
                <a16:creationId xmlns:a16="http://schemas.microsoft.com/office/drawing/2014/main" id="{62AD2F19-A613-4B2A-A74D-C07AE8C598EE}"/>
              </a:ext>
            </a:extLst>
          </p:cNvPr>
          <p:cNvSpPr/>
          <p:nvPr/>
        </p:nvSpPr>
        <p:spPr>
          <a:xfrm>
            <a:off x="5028045" y="360832"/>
            <a:ext cx="2909658" cy="29239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a:extLst>
              <a:ext uri="{FF2B5EF4-FFF2-40B4-BE49-F238E27FC236}">
                <a16:creationId xmlns:a16="http://schemas.microsoft.com/office/drawing/2014/main" id="{7756E812-050E-4E47-B70D-2DDA013D941E}"/>
              </a:ext>
            </a:extLst>
          </p:cNvPr>
          <p:cNvSpPr/>
          <p:nvPr/>
        </p:nvSpPr>
        <p:spPr>
          <a:xfrm>
            <a:off x="889985" y="3427331"/>
            <a:ext cx="2909658" cy="28920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echteck 14">
            <a:extLst>
              <a:ext uri="{FF2B5EF4-FFF2-40B4-BE49-F238E27FC236}">
                <a16:creationId xmlns:a16="http://schemas.microsoft.com/office/drawing/2014/main" id="{7F172F27-5A68-40B6-95C3-225BC2015ED1}"/>
              </a:ext>
            </a:extLst>
          </p:cNvPr>
          <p:cNvSpPr/>
          <p:nvPr/>
        </p:nvSpPr>
        <p:spPr>
          <a:xfrm>
            <a:off x="5028045" y="3427331"/>
            <a:ext cx="2909658" cy="28920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6" name="Gerade Verbindung mit Pfeil 15">
            <a:extLst>
              <a:ext uri="{FF2B5EF4-FFF2-40B4-BE49-F238E27FC236}">
                <a16:creationId xmlns:a16="http://schemas.microsoft.com/office/drawing/2014/main" id="{C85BFD4D-9496-4CB7-981B-3855E9933AB0}"/>
              </a:ext>
            </a:extLst>
          </p:cNvPr>
          <p:cNvCxnSpPr>
            <a:cxnSpLocks/>
          </p:cNvCxnSpPr>
          <p:nvPr/>
        </p:nvCxnSpPr>
        <p:spPr>
          <a:xfrm>
            <a:off x="3935189" y="1689071"/>
            <a:ext cx="92977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74D68D25-CD45-4AC4-81E3-6126928C7EFC}"/>
              </a:ext>
            </a:extLst>
          </p:cNvPr>
          <p:cNvCxnSpPr>
            <a:cxnSpLocks/>
          </p:cNvCxnSpPr>
          <p:nvPr/>
        </p:nvCxnSpPr>
        <p:spPr>
          <a:xfrm flipV="1">
            <a:off x="3940570" y="4856014"/>
            <a:ext cx="933994" cy="665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7A718CED-01B4-445F-A5C1-67D3A0AAEAE7}"/>
              </a:ext>
            </a:extLst>
          </p:cNvPr>
          <p:cNvSpPr txBox="1"/>
          <p:nvPr/>
        </p:nvSpPr>
        <p:spPr>
          <a:xfrm>
            <a:off x="8983212" y="1283687"/>
            <a:ext cx="2832232" cy="4832092"/>
          </a:xfrm>
          <a:prstGeom prst="rect">
            <a:avLst/>
          </a:prstGeom>
          <a:noFill/>
        </p:spPr>
        <p:txBody>
          <a:bodyPr wrap="square">
            <a:spAutoFit/>
          </a:bodyPr>
          <a:lstStyle/>
          <a:p>
            <a:r>
              <a:rPr lang="de-CH" sz="2800" dirty="0"/>
              <a:t>Wer ist ein Gott wie du, der die Sünde vergibt und dem Überrest seines Erbteils die Übertretung erlässt, der seinen Zorn nicht allezeit festhält, sondern Lust an der Gnade hat? </a:t>
            </a:r>
            <a:r>
              <a:rPr lang="de-CH" sz="2800" b="1" dirty="0"/>
              <a:t>Mi 7,18</a:t>
            </a:r>
          </a:p>
        </p:txBody>
      </p:sp>
      <p:sp>
        <p:nvSpPr>
          <p:cNvPr id="22" name="Rechteck 21">
            <a:extLst>
              <a:ext uri="{FF2B5EF4-FFF2-40B4-BE49-F238E27FC236}">
                <a16:creationId xmlns:a16="http://schemas.microsoft.com/office/drawing/2014/main" id="{28BF515F-3A5B-4E36-95DA-DC092943CE64}"/>
              </a:ext>
            </a:extLst>
          </p:cNvPr>
          <p:cNvSpPr/>
          <p:nvPr/>
        </p:nvSpPr>
        <p:spPr>
          <a:xfrm>
            <a:off x="8905786" y="1283687"/>
            <a:ext cx="2909658" cy="4832091"/>
          </a:xfrm>
          <a:prstGeom prst="rect">
            <a:avLst/>
          </a:prstGeom>
          <a:noFill/>
          <a:ln w="5715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3" name="Gerade Verbindung mit Pfeil 22">
            <a:extLst>
              <a:ext uri="{FF2B5EF4-FFF2-40B4-BE49-F238E27FC236}">
                <a16:creationId xmlns:a16="http://schemas.microsoft.com/office/drawing/2014/main" id="{90A429DD-643F-4139-B260-EDAABC6DD06F}"/>
              </a:ext>
            </a:extLst>
          </p:cNvPr>
          <p:cNvCxnSpPr>
            <a:cxnSpLocks/>
          </p:cNvCxnSpPr>
          <p:nvPr/>
        </p:nvCxnSpPr>
        <p:spPr>
          <a:xfrm>
            <a:off x="8069171" y="4781221"/>
            <a:ext cx="633139"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239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2074479" cy="532903"/>
          </a:xfrm>
          <a:prstGeom prst="rect">
            <a:avLst/>
          </a:prstGeom>
        </p:spPr>
        <p:txBody>
          <a:bodyPr wrap="none">
            <a:spAutoFit/>
          </a:bodyPr>
          <a:lstStyle/>
          <a:p>
            <a:pPr>
              <a:lnSpc>
                <a:spcPct val="107000"/>
              </a:lnSpc>
              <a:spcBef>
                <a:spcPts val="1200"/>
              </a:spcBef>
            </a:pPr>
            <a:r>
              <a:rPr lang="de-CH" sz="2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Die Botschaft</a:t>
            </a:r>
          </a:p>
        </p:txBody>
      </p:sp>
      <p:sp>
        <p:nvSpPr>
          <p:cNvPr id="7" name="Textfeld 6">
            <a:extLst>
              <a:ext uri="{FF2B5EF4-FFF2-40B4-BE49-F238E27FC236}">
                <a16:creationId xmlns:a16="http://schemas.microsoft.com/office/drawing/2014/main" id="{7902252F-21FB-40E8-A21A-A2031DFFAFD2}"/>
              </a:ext>
            </a:extLst>
          </p:cNvPr>
          <p:cNvSpPr txBox="1"/>
          <p:nvPr/>
        </p:nvSpPr>
        <p:spPr>
          <a:xfrm>
            <a:off x="902194" y="2890278"/>
            <a:ext cx="9607619" cy="1384995"/>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 Du wirst Jakob Treue erweisen und an Abraham Gnade üben, wie du unseren Vätern von den Tagen der Vorzeit her geschworen hast." </a:t>
            </a:r>
            <a:r>
              <a:rPr lang="de-CH" sz="2800" b="1" dirty="0">
                <a:latin typeface="Calibri" panose="020F0502020204030204" pitchFamily="34" charset="0"/>
                <a:ea typeface="Calibri" panose="020F0502020204030204" pitchFamily="34" charset="0"/>
                <a:cs typeface="Times New Roman" panose="02020603050405020304" pitchFamily="18" charset="0"/>
              </a:rPr>
              <a:t>Mi 7,20</a:t>
            </a:r>
          </a:p>
        </p:txBody>
      </p:sp>
      <p:sp>
        <p:nvSpPr>
          <p:cNvPr id="8" name="Textfeld 7">
            <a:extLst>
              <a:ext uri="{FF2B5EF4-FFF2-40B4-BE49-F238E27FC236}">
                <a16:creationId xmlns:a16="http://schemas.microsoft.com/office/drawing/2014/main" id="{397CC5D1-8B8D-44C4-9CE8-3B7F071C80B4}"/>
              </a:ext>
            </a:extLst>
          </p:cNvPr>
          <p:cNvSpPr txBox="1"/>
          <p:nvPr/>
        </p:nvSpPr>
        <p:spPr>
          <a:xfrm>
            <a:off x="902194" y="1774493"/>
            <a:ext cx="9607619" cy="523220"/>
          </a:xfrm>
          <a:prstGeom prst="rect">
            <a:avLst/>
          </a:prstGeom>
          <a:noFill/>
        </p:spPr>
        <p:txBody>
          <a:bodyPr wrap="square">
            <a:spAutoFit/>
          </a:bodyPr>
          <a:lstStyle/>
          <a:p>
            <a:r>
              <a:rPr lang="de-CH" sz="2800" spc="75" dirty="0">
                <a:solidFill>
                  <a:srgbClr val="000000"/>
                </a:solidFill>
                <a:latin typeface="Calibri" panose="020F0502020204030204" pitchFamily="34" charset="0"/>
                <a:ea typeface="Calibri" panose="020F0502020204030204" pitchFamily="34" charset="0"/>
                <a:cs typeface="Times New Roman" panose="02020603050405020304" pitchFamily="18" charset="0"/>
              </a:rPr>
              <a:t>Wer ist wie der HERR</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BE166BB5-C87C-4627-A7D6-7D4B9118B8C7}"/>
              </a:ext>
            </a:extLst>
          </p:cNvPr>
          <p:cNvSpPr txBox="1"/>
          <p:nvPr/>
        </p:nvSpPr>
        <p:spPr>
          <a:xfrm>
            <a:off x="902193" y="4867838"/>
            <a:ext cx="10514489" cy="1384995"/>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Gott als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treuer Hirte</a:t>
            </a:r>
            <a:r>
              <a:rPr lang="de-CH" sz="2800" dirty="0">
                <a:effectLst/>
                <a:latin typeface="Calibri" panose="020F0502020204030204" pitchFamily="34" charset="0"/>
                <a:ea typeface="Calibri" panose="020F0502020204030204" pitchFamily="34" charset="0"/>
                <a:cs typeface="Times New Roman" panose="02020603050405020304" pitchFamily="18" charset="0"/>
              </a:rPr>
              <a:t> und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gerechter König</a:t>
            </a:r>
            <a:r>
              <a:rPr lang="de-CH" sz="2800" dirty="0">
                <a:effectLst/>
                <a:latin typeface="Calibri" panose="020F0502020204030204" pitchFamily="34" charset="0"/>
                <a:ea typeface="Calibri" panose="020F0502020204030204" pitchFamily="34" charset="0"/>
                <a:cs typeface="Times New Roman" panose="02020603050405020304" pitchFamily="18" charset="0"/>
              </a:rPr>
              <a:t>, der den Überrest Israels sammelt und bewahrt</a:t>
            </a:r>
            <a:r>
              <a:rPr lang="de-CH" sz="2800" dirty="0">
                <a:latin typeface="Calibri" panose="020F0502020204030204" pitchFamily="34" charset="0"/>
                <a:ea typeface="Calibri" panose="020F0502020204030204" pitchFamily="34" charset="0"/>
                <a:cs typeface="Times New Roman" panose="02020603050405020304" pitchFamily="18" charset="0"/>
              </a:rPr>
              <a:t>. </a:t>
            </a:r>
          </a:p>
          <a:p>
            <a:r>
              <a:rPr lang="de-CH" sz="2800" dirty="0">
                <a:latin typeface="Calibri" panose="020F0502020204030204" pitchFamily="34" charset="0"/>
                <a:ea typeface="Calibri" panose="020F0502020204030204" pitchFamily="34" charset="0"/>
                <a:cs typeface="Times New Roman" panose="02020603050405020304" pitchFamily="18" charset="0"/>
              </a:rPr>
              <a:t>Heilsverheissung (2,12-13; 4-5; 7,7-20)</a:t>
            </a:r>
            <a:endParaRPr lang="de-CH" sz="2800" dirty="0"/>
          </a:p>
        </p:txBody>
      </p:sp>
    </p:spTree>
    <p:extLst>
      <p:ext uri="{BB962C8B-B14F-4D97-AF65-F5344CB8AC3E}">
        <p14:creationId xmlns:p14="http://schemas.microsoft.com/office/powerpoint/2010/main" val="358741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90B47740-2931-4D66-AB39-5F3D1EA96B67}"/>
              </a:ext>
            </a:extLst>
          </p:cNvPr>
          <p:cNvSpPr txBox="1"/>
          <p:nvPr/>
        </p:nvSpPr>
        <p:spPr>
          <a:xfrm>
            <a:off x="3464893" y="1302323"/>
            <a:ext cx="8077331" cy="4401205"/>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Hört zu, ihr Völker alle; achte darauf, o Erde und alles, was sie erfüllt! Und GOTT, der Herr, sei Zeuge gegen euch, der Herr von seinem heiligen Tempel aus!</a:t>
            </a:r>
          </a:p>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Denn siehe, der HERR wird ausgehen von seiner Stätte und wird herabkommen und auf die Höhen der Erde treten;</a:t>
            </a:r>
          </a:p>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und die Berge zerschmelzen unter ihm wie Wachs vor dem Feuer, und die Täler spalten sich wie Wasser, das den Abhang hinunterstürzt." </a:t>
            </a:r>
            <a:r>
              <a:rPr lang="de-CH" sz="2800" b="1" dirty="0">
                <a:latin typeface="Calibri" panose="020F0502020204030204" pitchFamily="34" charset="0"/>
                <a:ea typeface="Calibri" panose="020F0502020204030204" pitchFamily="34" charset="0"/>
                <a:cs typeface="Times New Roman" panose="02020603050405020304" pitchFamily="18" charset="0"/>
              </a:rPr>
              <a:t>Mi 1,2-4</a:t>
            </a:r>
          </a:p>
        </p:txBody>
      </p:sp>
      <p:grpSp>
        <p:nvGrpSpPr>
          <p:cNvPr id="11" name="Gruppieren 10">
            <a:extLst>
              <a:ext uri="{FF2B5EF4-FFF2-40B4-BE49-F238E27FC236}">
                <a16:creationId xmlns:a16="http://schemas.microsoft.com/office/drawing/2014/main" id="{A2ACC0D2-63D4-493B-BA33-D31A17156C0F}"/>
              </a:ext>
            </a:extLst>
          </p:cNvPr>
          <p:cNvGrpSpPr/>
          <p:nvPr/>
        </p:nvGrpSpPr>
        <p:grpSpPr>
          <a:xfrm>
            <a:off x="339570" y="228125"/>
            <a:ext cx="3007311" cy="2889883"/>
            <a:chOff x="889985" y="437959"/>
            <a:chExt cx="3007311" cy="2889883"/>
          </a:xfrm>
        </p:grpSpPr>
        <p:pic>
          <p:nvPicPr>
            <p:cNvPr id="12" name="Picture 2" descr="Wenn das nichts ist zum 3. Advent – Pillnitzer Königlicher Weinberg">
              <a:extLst>
                <a:ext uri="{FF2B5EF4-FFF2-40B4-BE49-F238E27FC236}">
                  <a16:creationId xmlns:a16="http://schemas.microsoft.com/office/drawing/2014/main" id="{10A7EBF9-DD7A-44E3-B717-6E06B623E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11" y="437959"/>
              <a:ext cx="2675507" cy="20588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1BCFE39B-4401-4C86-B947-22E3038FCD03}"/>
                </a:ext>
              </a:extLst>
            </p:cNvPr>
            <p:cNvSpPr txBox="1"/>
            <p:nvPr/>
          </p:nvSpPr>
          <p:spPr>
            <a:xfrm>
              <a:off x="889985" y="2496845"/>
              <a:ext cx="3007311" cy="830997"/>
            </a:xfrm>
            <a:prstGeom prst="rect">
              <a:avLst/>
            </a:prstGeom>
            <a:noFill/>
          </p:spPr>
          <p:txBody>
            <a:bodyPr wrap="square">
              <a:spAutoFit/>
            </a:bodyPr>
            <a:lstStyle/>
            <a:p>
              <a:r>
                <a:rPr lang="de-CH" sz="2400" dirty="0"/>
                <a:t>Deut 28,13; Hes 38,12</a:t>
              </a:r>
            </a:p>
            <a:p>
              <a:pPr marL="342900" indent="-342900">
                <a:buFont typeface="Wingdings" panose="05000000000000000000" pitchFamily="2" charset="2"/>
                <a:buChar char="§"/>
              </a:pPr>
              <a:r>
                <a:rPr lang="de-CH" sz="2400" dirty="0"/>
                <a:t>Auftrag / Warnung</a:t>
              </a:r>
            </a:p>
          </p:txBody>
        </p:sp>
      </p:grpSp>
      <p:sp>
        <p:nvSpPr>
          <p:cNvPr id="14" name="Rechteck 13">
            <a:extLst>
              <a:ext uri="{FF2B5EF4-FFF2-40B4-BE49-F238E27FC236}">
                <a16:creationId xmlns:a16="http://schemas.microsoft.com/office/drawing/2014/main" id="{C237FFAD-5839-48D2-9561-3EF92B91D1A6}"/>
              </a:ext>
            </a:extLst>
          </p:cNvPr>
          <p:cNvSpPr/>
          <p:nvPr/>
        </p:nvSpPr>
        <p:spPr>
          <a:xfrm>
            <a:off x="352884" y="176346"/>
            <a:ext cx="2909658" cy="29239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19914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B9D807FD-9822-4751-B89E-DE6ACA775185}"/>
              </a:ext>
            </a:extLst>
          </p:cNvPr>
          <p:cNvSpPr txBox="1"/>
          <p:nvPr/>
        </p:nvSpPr>
        <p:spPr>
          <a:xfrm>
            <a:off x="3595836" y="411310"/>
            <a:ext cx="6581436" cy="1384995"/>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Angeklagt</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"5 Das alles [wird geschehen] wegen der Übertretung …" </a:t>
            </a:r>
            <a:r>
              <a:rPr lang="de-CH" sz="2800" b="1" dirty="0">
                <a:latin typeface="Calibri" panose="020F0502020204030204" pitchFamily="34" charset="0"/>
                <a:ea typeface="Calibri" panose="020F0502020204030204" pitchFamily="34" charset="0"/>
                <a:cs typeface="Times New Roman" panose="02020603050405020304" pitchFamily="18" charset="0"/>
              </a:rPr>
              <a:t>Mi 1,5</a:t>
            </a:r>
          </a:p>
        </p:txBody>
      </p:sp>
      <p:sp>
        <p:nvSpPr>
          <p:cNvPr id="7" name="Rechteck 6">
            <a:extLst>
              <a:ext uri="{FF2B5EF4-FFF2-40B4-BE49-F238E27FC236}">
                <a16:creationId xmlns:a16="http://schemas.microsoft.com/office/drawing/2014/main" id="{40F1BB0F-F925-4655-B8DB-383060FFE8ED}"/>
              </a:ext>
            </a:extLst>
          </p:cNvPr>
          <p:cNvSpPr/>
          <p:nvPr/>
        </p:nvSpPr>
        <p:spPr>
          <a:xfrm>
            <a:off x="251859" y="218790"/>
            <a:ext cx="2909658" cy="29239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Grafik 9">
            <a:extLst>
              <a:ext uri="{FF2B5EF4-FFF2-40B4-BE49-F238E27FC236}">
                <a16:creationId xmlns:a16="http://schemas.microsoft.com/office/drawing/2014/main" id="{CE678C44-189E-4C9E-BF19-1407AEA5F1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816" y="653464"/>
            <a:ext cx="1429710" cy="849908"/>
          </a:xfrm>
          <a:prstGeom prst="rect">
            <a:avLst/>
          </a:prstGeom>
          <a:noFill/>
          <a:ln>
            <a:noFill/>
          </a:ln>
        </p:spPr>
      </p:pic>
      <p:sp>
        <p:nvSpPr>
          <p:cNvPr id="14" name="Textfeld 13">
            <a:extLst>
              <a:ext uri="{FF2B5EF4-FFF2-40B4-BE49-F238E27FC236}">
                <a16:creationId xmlns:a16="http://schemas.microsoft.com/office/drawing/2014/main" id="{ABC67EF9-913A-49BD-AC9A-B01BBE0648D7}"/>
              </a:ext>
            </a:extLst>
          </p:cNvPr>
          <p:cNvSpPr txBox="1"/>
          <p:nvPr/>
        </p:nvSpPr>
        <p:spPr>
          <a:xfrm>
            <a:off x="1025870" y="1888959"/>
            <a:ext cx="3007311" cy="830997"/>
          </a:xfrm>
          <a:prstGeom prst="rect">
            <a:avLst/>
          </a:prstGeom>
          <a:noFill/>
        </p:spPr>
        <p:txBody>
          <a:bodyPr wrap="square">
            <a:spAutoFit/>
          </a:bodyPr>
          <a:lstStyle/>
          <a:p>
            <a:r>
              <a:rPr lang="de-CH" sz="2400" dirty="0"/>
              <a:t>Mi 1,5 </a:t>
            </a:r>
          </a:p>
          <a:p>
            <a:pPr marL="342900" indent="-342900">
              <a:buFont typeface="Wingdings" panose="05000000000000000000" pitchFamily="2" charset="2"/>
              <a:buChar char="§"/>
            </a:pPr>
            <a:r>
              <a:rPr lang="de-CH" sz="2400" dirty="0"/>
              <a:t>Gericht</a:t>
            </a:r>
          </a:p>
        </p:txBody>
      </p:sp>
    </p:spTree>
    <p:extLst>
      <p:ext uri="{BB962C8B-B14F-4D97-AF65-F5344CB8AC3E}">
        <p14:creationId xmlns:p14="http://schemas.microsoft.com/office/powerpoint/2010/main" val="329221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D830A31-4748-47B1-985F-114B4CA2A723}"/>
              </a:ext>
            </a:extLst>
          </p:cNvPr>
          <p:cNvSpPr txBox="1"/>
          <p:nvPr/>
        </p:nvSpPr>
        <p:spPr>
          <a:xfrm>
            <a:off x="544575" y="151179"/>
            <a:ext cx="10567122" cy="6124754"/>
          </a:xfrm>
          <a:prstGeom prst="rect">
            <a:avLst/>
          </a:prstGeom>
          <a:noFill/>
        </p:spPr>
        <p:txBody>
          <a:bodyPr wrap="square">
            <a:spAutoFit/>
          </a:bodyPr>
          <a:lstStyle/>
          <a:p>
            <a:r>
              <a:rPr lang="de-CH" sz="2800" dirty="0"/>
              <a:t>"Weint nicht in Wein-Stadt, </a:t>
            </a:r>
          </a:p>
          <a:p>
            <a:r>
              <a:rPr lang="de-CH" sz="2800" dirty="0"/>
              <a:t>in Staubstadt (Bet-Leafra) wälze dich im Staub.</a:t>
            </a:r>
          </a:p>
          <a:p>
            <a:r>
              <a:rPr lang="de-CH" sz="2800" dirty="0"/>
              <a:t>In Schönstadt (»Schafir« bedeutet »schön«) sei Nacktheit und Schande; </a:t>
            </a:r>
          </a:p>
          <a:p>
            <a:r>
              <a:rPr lang="de-CH" sz="2800" dirty="0"/>
              <a:t>und in Auszugs-Stadt (gemäß der Bedeutung von Zaanan) zieht nicht aus.</a:t>
            </a:r>
          </a:p>
          <a:p>
            <a:r>
              <a:rPr lang="de-CH" sz="2800" dirty="0"/>
              <a:t>Die Wehklage vom Haus der Trennung (Bet-Ezel) nimmt sie weg</a:t>
            </a:r>
          </a:p>
          <a:p>
            <a:r>
              <a:rPr lang="de-CH" sz="2800" dirty="0"/>
              <a:t>und die Bewohnerin von Marot (Bitterkeiten) wartet besorgt auf Gutes, doch vom Herrn ist Unglück zum Tor Jerusalems herabgekommen. </a:t>
            </a:r>
          </a:p>
          <a:p>
            <a:r>
              <a:rPr lang="de-CH" sz="2800" dirty="0"/>
              <a:t>Spanne die Renner an den Wagen, Bewohnerin von Rennstadt (Lachisch)!</a:t>
            </a:r>
          </a:p>
          <a:p>
            <a:r>
              <a:rPr lang="de-CH" sz="2800" dirty="0"/>
              <a:t>Darum muss du Besitztum von Gat (Moreschet-Gat) ein Entlassungsgeschenk geben</a:t>
            </a:r>
          </a:p>
          <a:p>
            <a:r>
              <a:rPr lang="de-CH" sz="2800" dirty="0"/>
              <a:t>und die Häuser von Lügenstadt (Achsib) werden zu einem Lügenbach (Vadi)." </a:t>
            </a:r>
            <a:r>
              <a:rPr lang="de-CH" sz="2800" b="1" dirty="0">
                <a:latin typeface="Calibri" panose="020F0502020204030204" pitchFamily="34" charset="0"/>
                <a:ea typeface="Calibri" panose="020F0502020204030204" pitchFamily="34" charset="0"/>
                <a:cs typeface="Times New Roman" panose="02020603050405020304" pitchFamily="18" charset="0"/>
              </a:rPr>
              <a:t>Mi 1,10-14</a:t>
            </a:r>
          </a:p>
        </p:txBody>
      </p:sp>
    </p:spTree>
    <p:extLst>
      <p:ext uri="{BB962C8B-B14F-4D97-AF65-F5344CB8AC3E}">
        <p14:creationId xmlns:p14="http://schemas.microsoft.com/office/powerpoint/2010/main" val="2194675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A1067549-7B29-40B2-840B-BF88C1D6DC87}"/>
              </a:ext>
            </a:extLst>
          </p:cNvPr>
          <p:cNvSpPr/>
          <p:nvPr/>
        </p:nvSpPr>
        <p:spPr>
          <a:xfrm>
            <a:off x="630590" y="2025153"/>
            <a:ext cx="4513800" cy="532903"/>
          </a:xfrm>
          <a:prstGeom prst="rect">
            <a:avLst/>
          </a:prstGeom>
        </p:spPr>
        <p:txBody>
          <a:bodyPr wrap="none">
            <a:spAutoFit/>
          </a:bodyPr>
          <a:lstStyle/>
          <a:p>
            <a:pPr>
              <a:lnSpc>
                <a:spcPct val="107000"/>
              </a:lnSpc>
              <a:spcBef>
                <a:spcPts val="1200"/>
              </a:spcBef>
            </a:pPr>
            <a:r>
              <a:rPr lang="de-CH" sz="2800" b="1" dirty="0">
                <a:solidFill>
                  <a:srgbClr val="000000"/>
                </a:solidFill>
                <a:effectLst/>
                <a:ea typeface="Times New Roman" panose="02020603050405020304" pitchFamily="18" charset="0"/>
                <a:cs typeface="Times New Roman" panose="02020603050405020304" pitchFamily="18" charset="0"/>
              </a:rPr>
              <a:t>Die Machthaber und Reichen</a:t>
            </a:r>
          </a:p>
        </p:txBody>
      </p:sp>
      <p:sp>
        <p:nvSpPr>
          <p:cNvPr id="7" name="Textfeld 6">
            <a:extLst>
              <a:ext uri="{FF2B5EF4-FFF2-40B4-BE49-F238E27FC236}">
                <a16:creationId xmlns:a16="http://schemas.microsoft.com/office/drawing/2014/main" id="{301F7C84-BBAD-46FF-9C8E-BEB12995E72D}"/>
              </a:ext>
            </a:extLst>
          </p:cNvPr>
          <p:cNvSpPr txBox="1"/>
          <p:nvPr/>
        </p:nvSpPr>
        <p:spPr>
          <a:xfrm>
            <a:off x="630590" y="2558056"/>
            <a:ext cx="10704349" cy="2677656"/>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Wehe denen, die Frevel ersinnen und Böses vorbereiten auf ihren Lagern! Am Morgen, wenn es licht wird, führen sie es aus, weil es in ihrer Macht steht.2 Gefällt ihnen ein Feld, so rauben sie es, und wollen sie ein Haus haben, so nehmen sie es weg; sie üben Gewalt gegen den Besitzer und sein Haus, gegen den Mann und sein Erbteil." </a:t>
            </a:r>
            <a:r>
              <a:rPr lang="de-CH" sz="2800" b="1" dirty="0">
                <a:latin typeface="Calibri" panose="020F0502020204030204" pitchFamily="34" charset="0"/>
                <a:ea typeface="Calibri" panose="020F0502020204030204" pitchFamily="34" charset="0"/>
                <a:cs typeface="Times New Roman" panose="02020603050405020304" pitchFamily="18" charset="0"/>
              </a:rPr>
              <a:t>Mi 2,1-2</a:t>
            </a:r>
          </a:p>
        </p:txBody>
      </p:sp>
      <p:sp>
        <p:nvSpPr>
          <p:cNvPr id="9" name="Textfeld 8">
            <a:extLst>
              <a:ext uri="{FF2B5EF4-FFF2-40B4-BE49-F238E27FC236}">
                <a16:creationId xmlns:a16="http://schemas.microsoft.com/office/drawing/2014/main" id="{C96E1BB5-4841-445B-A39B-24FAC73FEFD8}"/>
              </a:ext>
            </a:extLst>
          </p:cNvPr>
          <p:cNvSpPr txBox="1"/>
          <p:nvPr/>
        </p:nvSpPr>
        <p:spPr>
          <a:xfrm>
            <a:off x="630590" y="5507316"/>
            <a:ext cx="10704348" cy="954107"/>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"Irrt euch nicht: Gott lässt sich nicht spotten! Denn was der Mensch sät, das wird er auch ernten." </a:t>
            </a:r>
            <a:r>
              <a:rPr lang="de-CH" sz="2800" b="1" dirty="0">
                <a:latin typeface="Calibri" panose="020F0502020204030204" pitchFamily="34" charset="0"/>
                <a:ea typeface="Calibri" panose="020F0502020204030204" pitchFamily="34" charset="0"/>
                <a:cs typeface="Times New Roman" panose="02020603050405020304" pitchFamily="18" charset="0"/>
              </a:rPr>
              <a:t>Gal 6,7 </a:t>
            </a:r>
          </a:p>
        </p:txBody>
      </p:sp>
      <p:pic>
        <p:nvPicPr>
          <p:cNvPr id="3" name="Grafik 2">
            <a:extLst>
              <a:ext uri="{FF2B5EF4-FFF2-40B4-BE49-F238E27FC236}">
                <a16:creationId xmlns:a16="http://schemas.microsoft.com/office/drawing/2014/main" id="{C640BCE9-0D0B-44FC-83D9-7821DCA31081}"/>
              </a:ext>
            </a:extLst>
          </p:cNvPr>
          <p:cNvPicPr>
            <a:picLocks noChangeAspect="1"/>
          </p:cNvPicPr>
          <p:nvPr/>
        </p:nvPicPr>
        <p:blipFill>
          <a:blip r:embed="rId2"/>
          <a:stretch>
            <a:fillRect/>
          </a:stretch>
        </p:blipFill>
        <p:spPr>
          <a:xfrm>
            <a:off x="423123" y="173622"/>
            <a:ext cx="1734152" cy="1749320"/>
          </a:xfrm>
          <a:prstGeom prst="rect">
            <a:avLst/>
          </a:prstGeom>
        </p:spPr>
      </p:pic>
    </p:spTree>
    <p:extLst>
      <p:ext uri="{BB962C8B-B14F-4D97-AF65-F5344CB8AC3E}">
        <p14:creationId xmlns:p14="http://schemas.microsoft.com/office/powerpoint/2010/main" val="1645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977593" cy="532903"/>
          </a:xfrm>
          <a:prstGeom prst="rect">
            <a:avLst/>
          </a:prstGeom>
        </p:spPr>
        <p:txBody>
          <a:bodyPr wrap="none">
            <a:spAutoFit/>
          </a:bodyPr>
          <a:lstStyle/>
          <a:p>
            <a:pPr>
              <a:lnSpc>
                <a:spcPct val="107000"/>
              </a:lnSpc>
              <a:spcBef>
                <a:spcPts val="1200"/>
              </a:spcBef>
            </a:pPr>
            <a:r>
              <a:rPr lang="de-CH" sz="2800" b="1" dirty="0">
                <a:solidFill>
                  <a:srgbClr val="000000"/>
                </a:solidFill>
                <a:effectLst/>
                <a:ea typeface="Times New Roman" panose="02020603050405020304" pitchFamily="18" charset="0"/>
                <a:cs typeface="Times New Roman" panose="02020603050405020304" pitchFamily="18" charset="0"/>
              </a:rPr>
              <a:t>Anwendung</a:t>
            </a:r>
          </a:p>
        </p:txBody>
      </p:sp>
      <p:sp>
        <p:nvSpPr>
          <p:cNvPr id="8" name="Textfeld 7">
            <a:extLst>
              <a:ext uri="{FF2B5EF4-FFF2-40B4-BE49-F238E27FC236}">
                <a16:creationId xmlns:a16="http://schemas.microsoft.com/office/drawing/2014/main" id="{397CC5D1-8B8D-44C4-9CE8-3B7F071C80B4}"/>
              </a:ext>
            </a:extLst>
          </p:cNvPr>
          <p:cNvSpPr txBox="1"/>
          <p:nvPr/>
        </p:nvSpPr>
        <p:spPr>
          <a:xfrm>
            <a:off x="902194" y="1421408"/>
            <a:ext cx="9607619" cy="3970318"/>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Wie wichtig ist es doch, dass wir auf das Hören, was uns das Wort Gottes sagt. Wir haben dies im Hebräerbrief von Reinhard immer wieder gehört. Festhalten an Jesus und damit an seinem Wort. </a:t>
            </a:r>
          </a:p>
          <a:p>
            <a:r>
              <a:rPr lang="de-CH" sz="2800" b="1" dirty="0">
                <a:effectLst/>
                <a:latin typeface="Calibri" panose="020F0502020204030204" pitchFamily="34" charset="0"/>
                <a:ea typeface="Calibri" panose="020F0502020204030204" pitchFamily="34" charset="0"/>
                <a:cs typeface="Times New Roman" panose="02020603050405020304" pitchFamily="18" charset="0"/>
              </a:rPr>
              <a:t>ONE Life – ONE Chance </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Wir haben ein Leben und dies wollen wir so leben, wie es Jesus für uns vorbereitet hat. Er weiss am besten was wir brauchen und was für uns gut ist. Jesus ist der gute Hirte und will uns führen. Er weiss den besten Platz für dich und mich.</a:t>
            </a:r>
          </a:p>
        </p:txBody>
      </p:sp>
    </p:spTree>
    <p:extLst>
      <p:ext uri="{BB962C8B-B14F-4D97-AF65-F5344CB8AC3E}">
        <p14:creationId xmlns:p14="http://schemas.microsoft.com/office/powerpoint/2010/main" val="75440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640BCE9-0D0B-44FC-83D9-7821DCA31081}"/>
              </a:ext>
            </a:extLst>
          </p:cNvPr>
          <p:cNvPicPr>
            <a:picLocks noChangeAspect="1"/>
          </p:cNvPicPr>
          <p:nvPr/>
        </p:nvPicPr>
        <p:blipFill>
          <a:blip r:embed="rId2"/>
          <a:stretch>
            <a:fillRect/>
          </a:stretch>
        </p:blipFill>
        <p:spPr>
          <a:xfrm>
            <a:off x="423123" y="173622"/>
            <a:ext cx="1734152" cy="1749320"/>
          </a:xfrm>
          <a:prstGeom prst="rect">
            <a:avLst/>
          </a:prstGeom>
        </p:spPr>
      </p:pic>
      <p:graphicFrame>
        <p:nvGraphicFramePr>
          <p:cNvPr id="10" name="Tabelle 9">
            <a:extLst>
              <a:ext uri="{FF2B5EF4-FFF2-40B4-BE49-F238E27FC236}">
                <a16:creationId xmlns:a16="http://schemas.microsoft.com/office/drawing/2014/main" id="{3A143C9C-523D-46A5-A98C-97FD26CDDDC6}"/>
              </a:ext>
            </a:extLst>
          </p:cNvPr>
          <p:cNvGraphicFramePr>
            <a:graphicFrameLocks noGrp="1"/>
          </p:cNvGraphicFramePr>
          <p:nvPr/>
        </p:nvGraphicFramePr>
        <p:xfrm>
          <a:off x="351577" y="2100149"/>
          <a:ext cx="11488846" cy="1273366"/>
        </p:xfrm>
        <a:graphic>
          <a:graphicData uri="http://schemas.openxmlformats.org/drawingml/2006/table">
            <a:tbl>
              <a:tblPr firstRow="1" firstCol="1" bandRow="1"/>
              <a:tblGrid>
                <a:gridCol w="3440318">
                  <a:extLst>
                    <a:ext uri="{9D8B030D-6E8A-4147-A177-3AD203B41FA5}">
                      <a16:colId xmlns:a16="http://schemas.microsoft.com/office/drawing/2014/main" val="2984742067"/>
                    </a:ext>
                  </a:extLst>
                </a:gridCol>
                <a:gridCol w="4553893">
                  <a:extLst>
                    <a:ext uri="{9D8B030D-6E8A-4147-A177-3AD203B41FA5}">
                      <a16:colId xmlns:a16="http://schemas.microsoft.com/office/drawing/2014/main" val="4234285000"/>
                    </a:ext>
                  </a:extLst>
                </a:gridCol>
                <a:gridCol w="3494635">
                  <a:extLst>
                    <a:ext uri="{9D8B030D-6E8A-4147-A177-3AD203B41FA5}">
                      <a16:colId xmlns:a16="http://schemas.microsoft.com/office/drawing/2014/main" val="535138669"/>
                    </a:ext>
                  </a:extLst>
                </a:gridCol>
              </a:tblGrid>
              <a:tr h="271797">
                <a:tc>
                  <a:txBody>
                    <a:bodyPr/>
                    <a:lstStyle/>
                    <a:p>
                      <a:r>
                        <a:rPr lang="de-CH" sz="2000" dirty="0">
                          <a:effectLst/>
                          <a:latin typeface="Calibri" panose="020F0502020204030204" pitchFamily="34" charset="0"/>
                          <a:ea typeface="Calibri" panose="020F0502020204030204" pitchFamily="34" charset="0"/>
                          <a:cs typeface="Times New Roman" panose="02020603050405020304" pitchFamily="18" charset="0"/>
                        </a:rPr>
                        <a:t>Angeklagter (3,1)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a:effectLst/>
                          <a:latin typeface="Calibri" panose="020F0502020204030204" pitchFamily="34" charset="0"/>
                          <a:ea typeface="Calibri" panose="020F0502020204030204" pitchFamily="34" charset="0"/>
                          <a:cs typeface="Times New Roman" panose="02020603050405020304" pitchFamily="18" charset="0"/>
                        </a:rPr>
                        <a:t>Anklage (3,2-3)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a:effectLst/>
                          <a:latin typeface="Calibri" panose="020F0502020204030204" pitchFamily="34" charset="0"/>
                          <a:ea typeface="Calibri" panose="020F0502020204030204" pitchFamily="34" charset="0"/>
                          <a:cs typeface="Times New Roman" panose="02020603050405020304" pitchFamily="18" charset="0"/>
                        </a:rPr>
                        <a:t>Urteil (3,4)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628656"/>
                  </a:ext>
                </a:extLst>
              </a:tr>
              <a:tr h="613214">
                <a:tc>
                  <a:txBody>
                    <a:bodyPr/>
                    <a:lstStyle/>
                    <a:p>
                      <a:pPr marL="342900" indent="-342900">
                        <a:buFontTx/>
                        <a:buChar char="-"/>
                      </a:pPr>
                      <a:r>
                        <a:rPr lang="de-CH" sz="2000" dirty="0">
                          <a:effectLst/>
                          <a:latin typeface="Calibri" panose="020F0502020204030204" pitchFamily="34" charset="0"/>
                          <a:ea typeface="Calibri" panose="020F0502020204030204" pitchFamily="34" charset="0"/>
                          <a:cs typeface="Times New Roman" panose="02020603050405020304" pitchFamily="18" charset="0"/>
                        </a:rPr>
                        <a:t>Häupter von Jakob </a:t>
                      </a:r>
                    </a:p>
                    <a:p>
                      <a:pPr marL="342900" indent="-342900">
                        <a:buFontTx/>
                        <a:buChar char="-"/>
                      </a:pPr>
                      <a:r>
                        <a:rPr lang="de-CH" sz="2000" dirty="0">
                          <a:effectLst/>
                          <a:latin typeface="Calibri" panose="020F0502020204030204" pitchFamily="34" charset="0"/>
                          <a:ea typeface="Calibri" panose="020F0502020204030204" pitchFamily="34" charset="0"/>
                          <a:cs typeface="Times New Roman" panose="02020603050405020304" pitchFamily="18" charset="0"/>
                        </a:rPr>
                        <a:t>Fürsten des Hauses Israel!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buFontTx/>
                        <a:buChar char="-"/>
                      </a:pPr>
                      <a:r>
                        <a:rPr lang="de-CH" sz="2000" dirty="0">
                          <a:effectLst/>
                          <a:latin typeface="Calibri" panose="020F0502020204030204" pitchFamily="34" charset="0"/>
                          <a:ea typeface="Calibri" panose="020F0502020204030204" pitchFamily="34" charset="0"/>
                          <a:cs typeface="Times New Roman" panose="02020603050405020304" pitchFamily="18" charset="0"/>
                        </a:rPr>
                        <a:t>Hasst ihr das Gute</a:t>
                      </a:r>
                    </a:p>
                    <a:p>
                      <a:pPr marL="342900" indent="-342900">
                        <a:buFontTx/>
                        <a:buChar char="-"/>
                      </a:pPr>
                      <a:r>
                        <a:rPr lang="de-CH" sz="2000" dirty="0">
                          <a:effectLst/>
                          <a:latin typeface="Calibri" panose="020F0502020204030204" pitchFamily="34" charset="0"/>
                          <a:ea typeface="Calibri" panose="020F0502020204030204" pitchFamily="34" charset="0"/>
                          <a:cs typeface="Times New Roman" panose="02020603050405020304" pitchFamily="18" charset="0"/>
                        </a:rPr>
                        <a:t>liebt das Böse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buFontTx/>
                        <a:buChar char="-"/>
                      </a:pPr>
                      <a:r>
                        <a:rPr lang="de-CH" sz="2000" dirty="0">
                          <a:effectLst/>
                          <a:latin typeface="Calibri" panose="020F0502020204030204" pitchFamily="34" charset="0"/>
                          <a:ea typeface="Calibri" panose="020F0502020204030204" pitchFamily="34" charset="0"/>
                          <a:cs typeface="Times New Roman" panose="02020603050405020304" pitchFamily="18" charset="0"/>
                        </a:rPr>
                        <a:t>Der HERR antwortet ihnen nicht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915613"/>
                  </a:ext>
                </a:extLst>
              </a:tr>
              <a:tr h="355352">
                <a:tc gridSpan="3">
                  <a:txBody>
                    <a:bodyPr/>
                    <a:lstStyle/>
                    <a:p>
                      <a:r>
                        <a:rPr lang="de-CH" sz="2000" kern="1200" dirty="0">
                          <a:solidFill>
                            <a:schemeClr val="tx1"/>
                          </a:solidFill>
                          <a:effectLst/>
                          <a:latin typeface="+mn-lt"/>
                          <a:ea typeface="+mn-ea"/>
                          <a:cs typeface="+mn-cs"/>
                        </a:rPr>
                        <a:t>Das Gericht über die führenden Männer des Volkes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3396002543"/>
                  </a:ext>
                </a:extLst>
              </a:tr>
            </a:tbl>
          </a:graphicData>
        </a:graphic>
      </p:graphicFrame>
      <p:graphicFrame>
        <p:nvGraphicFramePr>
          <p:cNvPr id="8" name="Tabelle 7">
            <a:extLst>
              <a:ext uri="{FF2B5EF4-FFF2-40B4-BE49-F238E27FC236}">
                <a16:creationId xmlns:a16="http://schemas.microsoft.com/office/drawing/2014/main" id="{314D0646-C56C-4B67-95B8-59661D1A4325}"/>
              </a:ext>
            </a:extLst>
          </p:cNvPr>
          <p:cNvGraphicFramePr>
            <a:graphicFrameLocks noGrp="1"/>
          </p:cNvGraphicFramePr>
          <p:nvPr>
            <p:extLst>
              <p:ext uri="{D42A27DB-BD31-4B8C-83A1-F6EECF244321}">
                <p14:modId xmlns:p14="http://schemas.microsoft.com/office/powerpoint/2010/main" val="911693014"/>
              </p:ext>
            </p:extLst>
          </p:nvPr>
        </p:nvGraphicFramePr>
        <p:xfrm>
          <a:off x="351577" y="3621743"/>
          <a:ext cx="11546362" cy="2255274"/>
        </p:xfrm>
        <a:graphic>
          <a:graphicData uri="http://schemas.openxmlformats.org/drawingml/2006/table">
            <a:tbl>
              <a:tblPr firstRow="1" firstCol="1" bandRow="1"/>
              <a:tblGrid>
                <a:gridCol w="3524991">
                  <a:extLst>
                    <a:ext uri="{9D8B030D-6E8A-4147-A177-3AD203B41FA5}">
                      <a16:colId xmlns:a16="http://schemas.microsoft.com/office/drawing/2014/main" val="738960011"/>
                    </a:ext>
                  </a:extLst>
                </a:gridCol>
                <a:gridCol w="3204927">
                  <a:extLst>
                    <a:ext uri="{9D8B030D-6E8A-4147-A177-3AD203B41FA5}">
                      <a16:colId xmlns:a16="http://schemas.microsoft.com/office/drawing/2014/main" val="1390716095"/>
                    </a:ext>
                  </a:extLst>
                </a:gridCol>
                <a:gridCol w="4816444">
                  <a:extLst>
                    <a:ext uri="{9D8B030D-6E8A-4147-A177-3AD203B41FA5}">
                      <a16:colId xmlns:a16="http://schemas.microsoft.com/office/drawing/2014/main" val="1038491640"/>
                    </a:ext>
                  </a:extLst>
                </a:gridCol>
              </a:tblGrid>
              <a:tr h="274785">
                <a:tc>
                  <a:txBody>
                    <a:bodyPr/>
                    <a:lstStyle/>
                    <a:p>
                      <a:r>
                        <a:rPr lang="de-CH" sz="2000" dirty="0">
                          <a:effectLst/>
                          <a:latin typeface="Calibri" panose="020F0502020204030204" pitchFamily="34" charset="0"/>
                          <a:ea typeface="Calibri" panose="020F0502020204030204" pitchFamily="34" charset="0"/>
                          <a:cs typeface="Times New Roman" panose="02020603050405020304" pitchFamily="18" charset="0"/>
                        </a:rPr>
                        <a:t>Angeklagter (3,5a)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dirty="0">
                          <a:effectLst/>
                          <a:latin typeface="Calibri" panose="020F0502020204030204" pitchFamily="34" charset="0"/>
                          <a:ea typeface="Calibri" panose="020F0502020204030204" pitchFamily="34" charset="0"/>
                          <a:cs typeface="Times New Roman" panose="02020603050405020304" pitchFamily="18" charset="0"/>
                        </a:rPr>
                        <a:t>Anklage (3,5b)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a:effectLst/>
                          <a:latin typeface="Calibri" panose="020F0502020204030204" pitchFamily="34" charset="0"/>
                          <a:ea typeface="Calibri" panose="020F0502020204030204" pitchFamily="34" charset="0"/>
                          <a:cs typeface="Times New Roman" panose="02020603050405020304" pitchFamily="18" charset="0"/>
                        </a:rPr>
                        <a:t>Urteil (3,6-7)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197189"/>
                  </a:ext>
                </a:extLst>
              </a:tr>
              <a:tr h="1373925">
                <a:tc>
                  <a:txBody>
                    <a:bodyPr/>
                    <a:lstStyle/>
                    <a:p>
                      <a:pPr marL="342900" indent="-342900">
                        <a:buFontTx/>
                        <a:buChar char="-"/>
                      </a:pPr>
                      <a:r>
                        <a:rPr lang="de-CH" sz="2000" dirty="0">
                          <a:effectLst/>
                          <a:latin typeface="Calibri" panose="020F0502020204030204" pitchFamily="34" charset="0"/>
                          <a:ea typeface="Calibri" panose="020F0502020204030204" pitchFamily="34" charset="0"/>
                          <a:cs typeface="Times New Roman" panose="02020603050405020304" pitchFamily="18" charset="0"/>
                        </a:rPr>
                        <a:t>Propheten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dirty="0">
                          <a:effectLst/>
                          <a:latin typeface="Calibri" panose="020F0502020204030204" pitchFamily="34" charset="0"/>
                          <a:ea typeface="Calibri" panose="020F0502020204030204" pitchFamily="34" charset="0"/>
                          <a:cs typeface="Times New Roman" panose="02020603050405020304" pitchFamily="18" charset="0"/>
                        </a:rPr>
                        <a:t>"… die »Friede« rufen, wenn ihre Zähne etwas zu beißen haben, aber dem einen heiligen Krieg erklären, der ihnen nichts ins Maul gibt:"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dirty="0">
                          <a:effectLst/>
                          <a:latin typeface="Calibri" panose="020F0502020204030204" pitchFamily="34" charset="0"/>
                          <a:ea typeface="Calibri" panose="020F0502020204030204" pitchFamily="34" charset="0"/>
                          <a:cs typeface="Times New Roman" panose="02020603050405020304" pitchFamily="18" charset="0"/>
                        </a:rPr>
                        <a:t>"6 Darum wird Nacht über euch kommen, ohne Gesichte, und Finsternis, dass ihr nicht wahrsagen könnt; und die Sonne wird über den Propheten untergehen und der Tag über ihnen dunkel werden;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792440"/>
                  </a:ext>
                </a:extLst>
              </a:tr>
              <a:tr h="426474">
                <a:tc gridSpan="3">
                  <a:txBody>
                    <a:bodyPr/>
                    <a:lstStyle/>
                    <a:p>
                      <a:r>
                        <a:rPr lang="de-CH" sz="2000" kern="1200" dirty="0">
                          <a:solidFill>
                            <a:schemeClr val="tx1"/>
                          </a:solidFill>
                          <a:effectLst/>
                          <a:latin typeface="+mn-lt"/>
                          <a:ea typeface="+mn-ea"/>
                          <a:cs typeface="+mn-cs"/>
                        </a:rPr>
                        <a:t>Das Gericht über die falschen Propheten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2472909561"/>
                  </a:ext>
                </a:extLst>
              </a:tr>
            </a:tbl>
          </a:graphicData>
        </a:graphic>
      </p:graphicFrame>
    </p:spTree>
    <p:extLst>
      <p:ext uri="{BB962C8B-B14F-4D97-AF65-F5344CB8AC3E}">
        <p14:creationId xmlns:p14="http://schemas.microsoft.com/office/powerpoint/2010/main" val="294728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640BCE9-0D0B-44FC-83D9-7821DCA31081}"/>
              </a:ext>
            </a:extLst>
          </p:cNvPr>
          <p:cNvPicPr>
            <a:picLocks noChangeAspect="1"/>
          </p:cNvPicPr>
          <p:nvPr/>
        </p:nvPicPr>
        <p:blipFill>
          <a:blip r:embed="rId2"/>
          <a:stretch>
            <a:fillRect/>
          </a:stretch>
        </p:blipFill>
        <p:spPr>
          <a:xfrm>
            <a:off x="423123" y="173622"/>
            <a:ext cx="1734152" cy="1749320"/>
          </a:xfrm>
          <a:prstGeom prst="rect">
            <a:avLst/>
          </a:prstGeom>
        </p:spPr>
      </p:pic>
      <p:graphicFrame>
        <p:nvGraphicFramePr>
          <p:cNvPr id="5" name="Tabelle 4">
            <a:extLst>
              <a:ext uri="{FF2B5EF4-FFF2-40B4-BE49-F238E27FC236}">
                <a16:creationId xmlns:a16="http://schemas.microsoft.com/office/drawing/2014/main" id="{0FA09332-4EEA-4D7C-985B-CD323955DF84}"/>
              </a:ext>
            </a:extLst>
          </p:cNvPr>
          <p:cNvGraphicFramePr>
            <a:graphicFrameLocks noGrp="1"/>
          </p:cNvGraphicFramePr>
          <p:nvPr>
            <p:extLst>
              <p:ext uri="{D42A27DB-BD31-4B8C-83A1-F6EECF244321}">
                <p14:modId xmlns:p14="http://schemas.microsoft.com/office/powerpoint/2010/main" val="369981085"/>
              </p:ext>
            </p:extLst>
          </p:nvPr>
        </p:nvGraphicFramePr>
        <p:xfrm>
          <a:off x="331960" y="2063240"/>
          <a:ext cx="11519026" cy="3716123"/>
        </p:xfrm>
        <a:graphic>
          <a:graphicData uri="http://schemas.openxmlformats.org/drawingml/2006/table">
            <a:tbl>
              <a:tblPr firstRow="1" firstCol="1" bandRow="1"/>
              <a:tblGrid>
                <a:gridCol w="3063090">
                  <a:extLst>
                    <a:ext uri="{9D8B030D-6E8A-4147-A177-3AD203B41FA5}">
                      <a16:colId xmlns:a16="http://schemas.microsoft.com/office/drawing/2014/main" val="1976785635"/>
                    </a:ext>
                  </a:extLst>
                </a:gridCol>
                <a:gridCol w="5078994">
                  <a:extLst>
                    <a:ext uri="{9D8B030D-6E8A-4147-A177-3AD203B41FA5}">
                      <a16:colId xmlns:a16="http://schemas.microsoft.com/office/drawing/2014/main" val="846563253"/>
                    </a:ext>
                  </a:extLst>
                </a:gridCol>
                <a:gridCol w="3376942">
                  <a:extLst>
                    <a:ext uri="{9D8B030D-6E8A-4147-A177-3AD203B41FA5}">
                      <a16:colId xmlns:a16="http://schemas.microsoft.com/office/drawing/2014/main" val="3365864413"/>
                    </a:ext>
                  </a:extLst>
                </a:gridCol>
              </a:tblGrid>
              <a:tr h="257056">
                <a:tc>
                  <a:txBody>
                    <a:bodyPr/>
                    <a:lstStyle/>
                    <a:p>
                      <a:r>
                        <a:rPr lang="de-CH" sz="2000" dirty="0">
                          <a:effectLst/>
                          <a:latin typeface="Calibri" panose="020F0502020204030204" pitchFamily="34" charset="0"/>
                          <a:ea typeface="Calibri" panose="020F0502020204030204" pitchFamily="34" charset="0"/>
                          <a:cs typeface="Times New Roman" panose="02020603050405020304" pitchFamily="18" charset="0"/>
                        </a:rPr>
                        <a:t>Angeklagter (3,9a)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a:effectLst/>
                          <a:latin typeface="Calibri" panose="020F0502020204030204" pitchFamily="34" charset="0"/>
                          <a:ea typeface="Calibri" panose="020F0502020204030204" pitchFamily="34" charset="0"/>
                          <a:cs typeface="Times New Roman" panose="02020603050405020304" pitchFamily="18" charset="0"/>
                        </a:rPr>
                        <a:t>Anklage (3,9b-11)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a:effectLst/>
                          <a:latin typeface="Calibri" panose="020F0502020204030204" pitchFamily="34" charset="0"/>
                          <a:ea typeface="Calibri" panose="020F0502020204030204" pitchFamily="34" charset="0"/>
                          <a:cs typeface="Times New Roman" panose="02020603050405020304" pitchFamily="18" charset="0"/>
                        </a:rPr>
                        <a:t>Urteil (3,12)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306761"/>
                  </a:ext>
                </a:extLst>
              </a:tr>
              <a:tr h="2977501">
                <a:tc>
                  <a:txBody>
                    <a:bodyPr/>
                    <a:lstStyle/>
                    <a:p>
                      <a:r>
                        <a:rPr lang="de-CH" sz="2000" dirty="0">
                          <a:effectLst/>
                          <a:latin typeface="Calibri" panose="020F0502020204030204" pitchFamily="34" charset="0"/>
                          <a:ea typeface="Calibri" panose="020F0502020204030204" pitchFamily="34" charset="0"/>
                          <a:cs typeface="Times New Roman" panose="02020603050405020304" pitchFamily="18" charset="0"/>
                        </a:rPr>
                        <a:t>" 9 Hört doch dies, ihr Häupter des Hauses Jakob und ihr Fürsten des Hauses Israel,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dirty="0">
                          <a:effectLst/>
                          <a:latin typeface="Calibri" panose="020F0502020204030204" pitchFamily="34" charset="0"/>
                          <a:ea typeface="Calibri" panose="020F0502020204030204" pitchFamily="34" charset="0"/>
                          <a:cs typeface="Times New Roman" panose="02020603050405020304" pitchFamily="18" charset="0"/>
                        </a:rPr>
                        <a:t>"… die ihr das Recht verabscheut und jede gerechte Sache verkehrt;</a:t>
                      </a:r>
                    </a:p>
                    <a:p>
                      <a:r>
                        <a:rPr lang="de-CH" sz="2000" dirty="0">
                          <a:effectLst/>
                          <a:latin typeface="Calibri" panose="020F0502020204030204" pitchFamily="34" charset="0"/>
                          <a:ea typeface="Calibri" panose="020F0502020204030204" pitchFamily="34" charset="0"/>
                          <a:cs typeface="Times New Roman" panose="02020603050405020304" pitchFamily="18" charset="0"/>
                        </a:rPr>
                        <a:t>10 die ihr Zion mit Blutschuld baut und Jerusalem mit Frevel!</a:t>
                      </a:r>
                    </a:p>
                    <a:p>
                      <a:r>
                        <a:rPr lang="de-CH" sz="2000" dirty="0">
                          <a:effectLst/>
                          <a:latin typeface="Calibri" panose="020F0502020204030204" pitchFamily="34" charset="0"/>
                          <a:ea typeface="Calibri" panose="020F0502020204030204" pitchFamily="34" charset="0"/>
                          <a:cs typeface="Times New Roman" panose="02020603050405020304" pitchFamily="18" charset="0"/>
                        </a:rPr>
                        <a:t>11 Seine Häupter sprechen Recht um Geschenke, und seine Priester lehren um Lohn, und seine Propheten wahrsagen um Geld; und dabei stützen sie sich auf den HERRN und sagen: »Ist nicht der HERR in unserer Mitte? Es kann uns kein Unheil begegnen!«"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dirty="0">
                          <a:effectLst/>
                          <a:latin typeface="Calibri" panose="020F0502020204030204" pitchFamily="34" charset="0"/>
                          <a:ea typeface="Calibri" panose="020F0502020204030204" pitchFamily="34" charset="0"/>
                          <a:cs typeface="Times New Roman" panose="02020603050405020304" pitchFamily="18" charset="0"/>
                        </a:rPr>
                        <a:t>"12 Darum soll um euretwillen Zion wie ein Feld gepflügt werden, und Jerusalem soll zu einem Steinhaufen werden und der Tempelberg zu einem bewaldeten Hügel!"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367153"/>
                  </a:ext>
                </a:extLst>
              </a:tr>
              <a:tr h="363323">
                <a:tc gridSpan="3">
                  <a:txBody>
                    <a:bodyPr/>
                    <a:lstStyle/>
                    <a:p>
                      <a:r>
                        <a:rPr lang="de-CH" sz="2000" kern="1200" dirty="0">
                          <a:solidFill>
                            <a:schemeClr val="tx1"/>
                          </a:solidFill>
                          <a:effectLst/>
                          <a:latin typeface="+mn-lt"/>
                          <a:ea typeface="+mn-ea"/>
                          <a:cs typeface="+mn-cs"/>
                        </a:rPr>
                        <a:t>Das Gericht über die irregeleiteten Führer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695906879"/>
                  </a:ext>
                </a:extLst>
              </a:tr>
            </a:tbl>
          </a:graphicData>
        </a:graphic>
      </p:graphicFrame>
    </p:spTree>
    <p:extLst>
      <p:ext uri="{BB962C8B-B14F-4D97-AF65-F5344CB8AC3E}">
        <p14:creationId xmlns:p14="http://schemas.microsoft.com/office/powerpoint/2010/main" val="2892958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977593" cy="532903"/>
          </a:xfrm>
          <a:prstGeom prst="rect">
            <a:avLst/>
          </a:prstGeom>
        </p:spPr>
        <p:txBody>
          <a:bodyPr wrap="none">
            <a:spAutoFit/>
          </a:bodyPr>
          <a:lstStyle/>
          <a:p>
            <a:pPr>
              <a:lnSpc>
                <a:spcPct val="107000"/>
              </a:lnSpc>
              <a:spcBef>
                <a:spcPts val="1200"/>
              </a:spcBef>
            </a:pPr>
            <a:r>
              <a:rPr lang="de-CH" sz="2800" b="1" dirty="0">
                <a:solidFill>
                  <a:srgbClr val="000000"/>
                </a:solidFill>
                <a:effectLst/>
                <a:ea typeface="Times New Roman" panose="02020603050405020304" pitchFamily="18" charset="0"/>
                <a:cs typeface="Times New Roman" panose="02020603050405020304" pitchFamily="18" charset="0"/>
              </a:rPr>
              <a:t>Anwendung</a:t>
            </a:r>
          </a:p>
        </p:txBody>
      </p:sp>
      <p:sp>
        <p:nvSpPr>
          <p:cNvPr id="8" name="Textfeld 7">
            <a:extLst>
              <a:ext uri="{FF2B5EF4-FFF2-40B4-BE49-F238E27FC236}">
                <a16:creationId xmlns:a16="http://schemas.microsoft.com/office/drawing/2014/main" id="{397CC5D1-8B8D-44C4-9CE8-3B7F071C80B4}"/>
              </a:ext>
            </a:extLst>
          </p:cNvPr>
          <p:cNvSpPr txBox="1"/>
          <p:nvPr/>
        </p:nvSpPr>
        <p:spPr>
          <a:xfrm>
            <a:off x="544761" y="2948015"/>
            <a:ext cx="9607619" cy="1815882"/>
          </a:xfrm>
          <a:prstGeom prst="rect">
            <a:avLst/>
          </a:prstGeom>
          <a:noFill/>
        </p:spPr>
        <p:txBody>
          <a:bodyPr wrap="square">
            <a:spAutoFit/>
          </a:bodyPr>
          <a:lstStyle/>
          <a:p>
            <a:pPr marL="457200" indent="-45720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Wie gehe ich mit dem Wort Gottes um? </a:t>
            </a:r>
          </a:p>
          <a:p>
            <a:pPr marL="457200" indent="-457200">
              <a:buFontTx/>
              <a:buChar char="-"/>
            </a:pP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Wo hole ich meine Hilfe?</a:t>
            </a:r>
          </a:p>
          <a:p>
            <a:pPr marL="457200" indent="-457200">
              <a:buFontTx/>
              <a:buChar char="-"/>
            </a:pP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463A3C78-C975-405F-BB08-D2A06EB55EA7}"/>
              </a:ext>
            </a:extLst>
          </p:cNvPr>
          <p:cNvSpPr txBox="1"/>
          <p:nvPr/>
        </p:nvSpPr>
        <p:spPr>
          <a:xfrm>
            <a:off x="544761" y="1292729"/>
            <a:ext cx="10170587" cy="1384995"/>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Ich aber bin erfüllt mit Kraft, mit dem Geist des HERRN, mit Recht und Stärke, um Jakob seine Übertretung zu verkünden und Israel seine Sünde." </a:t>
            </a:r>
            <a:r>
              <a:rPr lang="de-CH" sz="2800" b="1" dirty="0">
                <a:latin typeface="Calibri" panose="020F0502020204030204" pitchFamily="34" charset="0"/>
                <a:ea typeface="Calibri" panose="020F0502020204030204" pitchFamily="34" charset="0"/>
                <a:cs typeface="Times New Roman" panose="02020603050405020304" pitchFamily="18" charset="0"/>
              </a:rPr>
              <a:t>Mi 3,8</a:t>
            </a:r>
          </a:p>
        </p:txBody>
      </p:sp>
    </p:spTree>
    <p:extLst>
      <p:ext uri="{BB962C8B-B14F-4D97-AF65-F5344CB8AC3E}">
        <p14:creationId xmlns:p14="http://schemas.microsoft.com/office/powerpoint/2010/main" val="343504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0C2A17B-4E85-400B-94B8-73DEF1008FB6}"/>
              </a:ext>
            </a:extLst>
          </p:cNvPr>
          <p:cNvSpPr/>
          <p:nvPr/>
        </p:nvSpPr>
        <p:spPr>
          <a:xfrm>
            <a:off x="785044" y="1630782"/>
            <a:ext cx="3867918" cy="1354217"/>
          </a:xfrm>
          <a:prstGeom prst="rect">
            <a:avLst/>
          </a:prstGeom>
        </p:spPr>
        <p:txBody>
          <a:bodyPr wrap="none">
            <a:spAutoFit/>
          </a:bodyPr>
          <a:lstStyle/>
          <a:p>
            <a:pPr>
              <a:lnSpc>
                <a:spcPct val="107000"/>
              </a:lnSpc>
              <a:spcAft>
                <a:spcPts val="800"/>
              </a:spcAft>
            </a:pPr>
            <a:r>
              <a:rPr lang="de-CH" sz="3600" dirty="0">
                <a:latin typeface="Calibri" panose="020F0502020204030204" pitchFamily="34" charset="0"/>
                <a:ea typeface="Calibri" panose="020F0502020204030204" pitchFamily="34" charset="0"/>
                <a:cs typeface="Times New Roman" panose="02020603050405020304" pitchFamily="18" charset="0"/>
              </a:rPr>
              <a:t>Micha: 	Kapitel 7 </a:t>
            </a:r>
          </a:p>
          <a:p>
            <a:pPr>
              <a:lnSpc>
                <a:spcPct val="107000"/>
              </a:lnSpc>
              <a:spcAft>
                <a:spcPts val="800"/>
              </a:spcAft>
            </a:pPr>
            <a:r>
              <a:rPr lang="de-CH" sz="3600" dirty="0">
                <a:latin typeface="Calibri" panose="020F0502020204030204" pitchFamily="34" charset="0"/>
                <a:ea typeface="Calibri" panose="020F0502020204030204" pitchFamily="34" charset="0"/>
                <a:cs typeface="Times New Roman" panose="02020603050405020304" pitchFamily="18" charset="0"/>
              </a:rPr>
              <a:t>		Verse 105</a:t>
            </a:r>
          </a:p>
        </p:txBody>
      </p:sp>
    </p:spTree>
    <p:extLst>
      <p:ext uri="{BB962C8B-B14F-4D97-AF65-F5344CB8AC3E}">
        <p14:creationId xmlns:p14="http://schemas.microsoft.com/office/powerpoint/2010/main" val="1890092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A1067549-7B29-40B2-840B-BF88C1D6DC87}"/>
              </a:ext>
            </a:extLst>
          </p:cNvPr>
          <p:cNvSpPr/>
          <p:nvPr/>
        </p:nvSpPr>
        <p:spPr>
          <a:xfrm>
            <a:off x="630590" y="2443656"/>
            <a:ext cx="3830408" cy="532903"/>
          </a:xfrm>
          <a:prstGeom prst="rect">
            <a:avLst/>
          </a:prstGeom>
        </p:spPr>
        <p:txBody>
          <a:bodyPr wrap="none">
            <a:spAutoFit/>
          </a:bodyPr>
          <a:lstStyle/>
          <a:p>
            <a:pPr>
              <a:lnSpc>
                <a:spcPct val="107000"/>
              </a:lnSpc>
              <a:spcBef>
                <a:spcPts val="1200"/>
              </a:spcBef>
            </a:pPr>
            <a:r>
              <a:rPr lang="de-CH" sz="2800" b="1" dirty="0">
                <a:solidFill>
                  <a:srgbClr val="000000"/>
                </a:solidFill>
                <a:effectLst/>
                <a:ea typeface="Times New Roman" panose="02020603050405020304" pitchFamily="18" charset="0"/>
                <a:cs typeface="Times New Roman" panose="02020603050405020304" pitchFamily="18" charset="0"/>
              </a:rPr>
              <a:t>Der versprochene Retter</a:t>
            </a:r>
          </a:p>
        </p:txBody>
      </p:sp>
      <p:sp>
        <p:nvSpPr>
          <p:cNvPr id="7" name="Textfeld 6">
            <a:extLst>
              <a:ext uri="{FF2B5EF4-FFF2-40B4-BE49-F238E27FC236}">
                <a16:creationId xmlns:a16="http://schemas.microsoft.com/office/drawing/2014/main" id="{301F7C84-BBAD-46FF-9C8E-BEB12995E72D}"/>
              </a:ext>
            </a:extLst>
          </p:cNvPr>
          <p:cNvSpPr txBox="1"/>
          <p:nvPr/>
        </p:nvSpPr>
        <p:spPr>
          <a:xfrm>
            <a:off x="630590" y="3161737"/>
            <a:ext cx="9871430" cy="3108543"/>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 Ich werde ganz Jakob versammeln, / ich vereine den Rest von Israel. / Ich bringe sie wie die Schafe von Bozra, / wie eine Herde auf ihre Weide. / Es wird nur so wimmeln von Menschen.</a:t>
            </a:r>
          </a:p>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 Ein Durchbrecher zieht vor ihnen her. / Mit ihm an der Spitze brechen sie aus. / Es ist Jahwe, ihr König. / Er zieht ihnen voraus." </a:t>
            </a:r>
            <a:r>
              <a:rPr lang="de-CH" sz="2800" b="1" dirty="0">
                <a:latin typeface="Calibri" panose="020F0502020204030204" pitchFamily="34" charset="0"/>
                <a:ea typeface="Calibri" panose="020F0502020204030204" pitchFamily="34" charset="0"/>
                <a:cs typeface="Times New Roman" panose="02020603050405020304" pitchFamily="18" charset="0"/>
              </a:rPr>
              <a:t>Mi 2,12-13 </a:t>
            </a:r>
            <a:r>
              <a:rPr lang="de-CH" sz="2800" dirty="0">
                <a:latin typeface="Calibri" panose="020F0502020204030204" pitchFamily="34" charset="0"/>
                <a:ea typeface="Calibri" panose="020F0502020204030204" pitchFamily="34" charset="0"/>
                <a:cs typeface="Times New Roman" panose="02020603050405020304" pitchFamily="18" charset="0"/>
              </a:rPr>
              <a:t>(NeÜ)</a:t>
            </a:r>
          </a:p>
        </p:txBody>
      </p:sp>
      <p:pic>
        <p:nvPicPr>
          <p:cNvPr id="8" name="Grafik 7">
            <a:extLst>
              <a:ext uri="{FF2B5EF4-FFF2-40B4-BE49-F238E27FC236}">
                <a16:creationId xmlns:a16="http://schemas.microsoft.com/office/drawing/2014/main" id="{AAA1F181-687A-4E98-BD07-0DF47DF47AA7}"/>
              </a:ext>
            </a:extLst>
          </p:cNvPr>
          <p:cNvPicPr>
            <a:picLocks noChangeAspect="1"/>
          </p:cNvPicPr>
          <p:nvPr/>
        </p:nvPicPr>
        <p:blipFill>
          <a:blip r:embed="rId2"/>
          <a:stretch>
            <a:fillRect/>
          </a:stretch>
        </p:blipFill>
        <p:spPr>
          <a:xfrm>
            <a:off x="0" y="74488"/>
            <a:ext cx="2172625" cy="2166235"/>
          </a:xfrm>
          <a:prstGeom prst="rect">
            <a:avLst/>
          </a:prstGeom>
        </p:spPr>
      </p:pic>
    </p:spTree>
    <p:extLst>
      <p:ext uri="{BB962C8B-B14F-4D97-AF65-F5344CB8AC3E}">
        <p14:creationId xmlns:p14="http://schemas.microsoft.com/office/powerpoint/2010/main" val="3757573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A2DC96E9-722E-4110-8F6C-A733AA561966}"/>
              </a:ext>
            </a:extLst>
          </p:cNvPr>
          <p:cNvSpPr txBox="1"/>
          <p:nvPr/>
        </p:nvSpPr>
        <p:spPr>
          <a:xfrm>
            <a:off x="495677" y="2392461"/>
            <a:ext cx="6097508" cy="532903"/>
          </a:xfrm>
          <a:prstGeom prst="rect">
            <a:avLst/>
          </a:prstGeom>
          <a:noFill/>
        </p:spPr>
        <p:txBody>
          <a:bodyPr wrap="square">
            <a:spAutoFit/>
          </a:bodyPr>
          <a:lstStyle/>
          <a:p>
            <a:pPr>
              <a:lnSpc>
                <a:spcPct val="107000"/>
              </a:lnSpc>
              <a:spcBef>
                <a:spcPts val="200"/>
              </a:spcBef>
            </a:pPr>
            <a:r>
              <a:rPr lang="de-CH"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Das kommende </a:t>
            </a:r>
            <a:r>
              <a:rPr lang="de-CH"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t>
            </a:r>
            <a:r>
              <a:rPr lang="de-CH"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riedensreich (Mi 4,1-8)</a:t>
            </a:r>
          </a:p>
        </p:txBody>
      </p:sp>
      <p:sp>
        <p:nvSpPr>
          <p:cNvPr id="10" name="Textfeld 9">
            <a:extLst>
              <a:ext uri="{FF2B5EF4-FFF2-40B4-BE49-F238E27FC236}">
                <a16:creationId xmlns:a16="http://schemas.microsoft.com/office/drawing/2014/main" id="{D3A4C08E-908A-46F3-A1AE-7EB6E5B0915B}"/>
              </a:ext>
            </a:extLst>
          </p:cNvPr>
          <p:cNvSpPr txBox="1"/>
          <p:nvPr/>
        </p:nvSpPr>
        <p:spPr>
          <a:xfrm>
            <a:off x="495676" y="3014866"/>
            <a:ext cx="11092760" cy="1384995"/>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"1 Doch es wird geschehen am Ende der Tage, da wird der Berg des Hauses des HERRN fest gegründet an der Spitze der Berge stehen </a:t>
            </a:r>
            <a:r>
              <a:rPr lang="de-CH" sz="2800" dirty="0">
                <a:latin typeface="Calibri" panose="020F0502020204030204" pitchFamily="34" charset="0"/>
                <a:ea typeface="Calibri" panose="020F0502020204030204" pitchFamily="34" charset="0"/>
                <a:cs typeface="Times New Roman" panose="02020603050405020304" pitchFamily="18" charset="0"/>
              </a:rPr>
              <a:t>und wird über alle Höhen erhaben sein, und Völker werden ihm zuströmen. </a:t>
            </a:r>
            <a:r>
              <a:rPr lang="de-CH" sz="2800" b="1" dirty="0">
                <a:latin typeface="Calibri" panose="020F0502020204030204" pitchFamily="34" charset="0"/>
                <a:ea typeface="Calibri" panose="020F0502020204030204" pitchFamily="34" charset="0"/>
                <a:cs typeface="Times New Roman" panose="02020603050405020304" pitchFamily="18" charset="0"/>
              </a:rPr>
              <a:t>Mi 4,1</a:t>
            </a:r>
            <a:endParaRPr lang="de-CH" sz="2800" dirty="0"/>
          </a:p>
        </p:txBody>
      </p:sp>
      <p:sp>
        <p:nvSpPr>
          <p:cNvPr id="13" name="Textfeld 12">
            <a:extLst>
              <a:ext uri="{FF2B5EF4-FFF2-40B4-BE49-F238E27FC236}">
                <a16:creationId xmlns:a16="http://schemas.microsoft.com/office/drawing/2014/main" id="{D00A532A-B003-45A5-9221-97696706451D}"/>
              </a:ext>
            </a:extLst>
          </p:cNvPr>
          <p:cNvSpPr txBox="1"/>
          <p:nvPr/>
        </p:nvSpPr>
        <p:spPr>
          <a:xfrm>
            <a:off x="495676" y="4548504"/>
            <a:ext cx="11092760" cy="2246769"/>
          </a:xfrm>
          <a:prstGeom prst="rect">
            <a:avLst/>
          </a:prstGeom>
          <a:noFill/>
        </p:spPr>
        <p:txBody>
          <a:bodyPr wrap="square">
            <a:spAutoFit/>
          </a:bodyPr>
          <a:lstStyle/>
          <a:p>
            <a:pPr marL="457200" indent="-45720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Heidenvölker  kommen zum Berg des HERRN (2a)</a:t>
            </a:r>
          </a:p>
          <a:p>
            <a:pPr marL="457200" indent="-457200">
              <a:buFontTx/>
              <a:buChar char="-"/>
            </a:pPr>
            <a:r>
              <a:rPr lang="de-CH" sz="2800" dirty="0"/>
              <a:t>Das Gesetzt wird von Zion ausgehen (2b)</a:t>
            </a:r>
          </a:p>
          <a:p>
            <a:pPr marL="457200" indent="-457200">
              <a:buFontTx/>
              <a:buChar char="-"/>
            </a:pPr>
            <a:r>
              <a:rPr lang="de-CH" sz="2800" dirty="0"/>
              <a:t>Der HERR wird Richter (3) und Hirte (4) sein</a:t>
            </a:r>
          </a:p>
          <a:p>
            <a:pPr marL="457200" indent="-457200">
              <a:buFontTx/>
              <a:buChar char="-"/>
            </a:pPr>
            <a:r>
              <a:rPr lang="de-CH" sz="2800" dirty="0"/>
              <a:t>Der HERR wird das Hinkende sammeln und den Überrest zu einem starken Volk machen (6-7)</a:t>
            </a:r>
          </a:p>
        </p:txBody>
      </p:sp>
      <p:pic>
        <p:nvPicPr>
          <p:cNvPr id="8" name="Grafik 7">
            <a:extLst>
              <a:ext uri="{FF2B5EF4-FFF2-40B4-BE49-F238E27FC236}">
                <a16:creationId xmlns:a16="http://schemas.microsoft.com/office/drawing/2014/main" id="{04DC30A0-DA70-4765-B962-81ACBE059647}"/>
              </a:ext>
            </a:extLst>
          </p:cNvPr>
          <p:cNvPicPr>
            <a:picLocks noChangeAspect="1"/>
          </p:cNvPicPr>
          <p:nvPr/>
        </p:nvPicPr>
        <p:blipFill>
          <a:blip r:embed="rId2"/>
          <a:stretch>
            <a:fillRect/>
          </a:stretch>
        </p:blipFill>
        <p:spPr>
          <a:xfrm>
            <a:off x="0" y="74488"/>
            <a:ext cx="2172625" cy="2166235"/>
          </a:xfrm>
          <a:prstGeom prst="rect">
            <a:avLst/>
          </a:prstGeom>
        </p:spPr>
      </p:pic>
    </p:spTree>
    <p:extLst>
      <p:ext uri="{BB962C8B-B14F-4D97-AF65-F5344CB8AC3E}">
        <p14:creationId xmlns:p14="http://schemas.microsoft.com/office/powerpoint/2010/main" val="156030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6393467E-1AEA-4A83-8483-3897D2B46F01}"/>
              </a:ext>
            </a:extLst>
          </p:cNvPr>
          <p:cNvSpPr txBox="1"/>
          <p:nvPr/>
        </p:nvSpPr>
        <p:spPr>
          <a:xfrm>
            <a:off x="2342233" y="351457"/>
            <a:ext cx="7742976" cy="532903"/>
          </a:xfrm>
          <a:prstGeom prst="rect">
            <a:avLst/>
          </a:prstGeom>
          <a:noFill/>
        </p:spPr>
        <p:txBody>
          <a:bodyPr wrap="square">
            <a:spAutoFit/>
          </a:bodyPr>
          <a:lstStyle/>
          <a:p>
            <a:pPr>
              <a:lnSpc>
                <a:spcPct val="107000"/>
              </a:lnSpc>
              <a:spcBef>
                <a:spcPts val="200"/>
              </a:spcBef>
            </a:pPr>
            <a:r>
              <a:rPr lang="de-CH"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Was dem kommenden Reich vorangeht (4,9-14)</a:t>
            </a:r>
          </a:p>
        </p:txBody>
      </p:sp>
      <p:sp>
        <p:nvSpPr>
          <p:cNvPr id="10" name="Textfeld 9">
            <a:extLst>
              <a:ext uri="{FF2B5EF4-FFF2-40B4-BE49-F238E27FC236}">
                <a16:creationId xmlns:a16="http://schemas.microsoft.com/office/drawing/2014/main" id="{C2800A8F-F3F0-4B2C-AE63-B4E282A236C9}"/>
              </a:ext>
            </a:extLst>
          </p:cNvPr>
          <p:cNvSpPr txBox="1"/>
          <p:nvPr/>
        </p:nvSpPr>
        <p:spPr>
          <a:xfrm>
            <a:off x="2342233" y="996667"/>
            <a:ext cx="9110052" cy="2677656"/>
          </a:xfrm>
          <a:prstGeom prst="rect">
            <a:avLst/>
          </a:prstGeom>
          <a:noFill/>
        </p:spPr>
        <p:txBody>
          <a:bodyPr wrap="square">
            <a:spAutoFit/>
          </a:bodyPr>
          <a:lstStyle/>
          <a:p>
            <a:pPr marL="457200" indent="-45720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Israel wird nach Babylon verschleppt</a:t>
            </a:r>
            <a:r>
              <a:rPr lang="de-CH" sz="2800" dirty="0">
                <a:latin typeface="Calibri" panose="020F0502020204030204" pitchFamily="34" charset="0"/>
                <a:ea typeface="Calibri" panose="020F0502020204030204" pitchFamily="34" charset="0"/>
                <a:cs typeface="Times New Roman" panose="02020603050405020304" pitchFamily="18" charset="0"/>
              </a:rPr>
              <a:t> (9-10a)</a:t>
            </a: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Israel wird aus Babylon errettet werden (10b)</a:t>
            </a:r>
          </a:p>
          <a:p>
            <a:pPr marL="457200" indent="-457200">
              <a:buFontTx/>
              <a:buChar char="-"/>
            </a:pPr>
            <a:endParaRPr lang="de-CH" sz="2800" dirty="0">
              <a:latin typeface="Calibri" panose="020F0502020204030204" pitchFamily="34" charset="0"/>
              <a:ea typeface="Calibri" panose="020F0502020204030204" pitchFamily="34" charset="0"/>
              <a:cs typeface="Times New Roman" panose="02020603050405020304" pitchFamily="18" charset="0"/>
            </a:endParaRPr>
          </a:p>
          <a:p>
            <a:r>
              <a:rPr lang="de-CH" sz="2800" dirty="0">
                <a:latin typeface="Calibri" panose="020F0502020204030204" pitchFamily="34" charset="0"/>
                <a:ea typeface="Calibri" panose="020F0502020204030204" pitchFamily="34" charset="0"/>
                <a:cs typeface="Times New Roman" panose="02020603050405020304" pitchFamily="18" charset="0"/>
              </a:rPr>
              <a:t>Jetzt macht der Prophet Micha einen Sprung in die Zukunft</a:t>
            </a: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Die Völker werden sich gegen Israel versammeln (11-13)</a:t>
            </a: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Der Herrscher von Israel wird erniedrigt werden (14)</a:t>
            </a:r>
            <a:endParaRPr lang="de-CH" sz="2800" dirty="0"/>
          </a:p>
        </p:txBody>
      </p:sp>
      <p:pic>
        <p:nvPicPr>
          <p:cNvPr id="7" name="Grafik 6">
            <a:extLst>
              <a:ext uri="{FF2B5EF4-FFF2-40B4-BE49-F238E27FC236}">
                <a16:creationId xmlns:a16="http://schemas.microsoft.com/office/drawing/2014/main" id="{1CDB0AC1-0E90-4466-9952-9F3A344468D0}"/>
              </a:ext>
            </a:extLst>
          </p:cNvPr>
          <p:cNvPicPr>
            <a:picLocks noChangeAspect="1"/>
          </p:cNvPicPr>
          <p:nvPr/>
        </p:nvPicPr>
        <p:blipFill>
          <a:blip r:embed="rId2"/>
          <a:stretch>
            <a:fillRect/>
          </a:stretch>
        </p:blipFill>
        <p:spPr>
          <a:xfrm>
            <a:off x="0" y="74488"/>
            <a:ext cx="2172625" cy="2166235"/>
          </a:xfrm>
          <a:prstGeom prst="rect">
            <a:avLst/>
          </a:prstGeom>
        </p:spPr>
      </p:pic>
    </p:spTree>
    <p:extLst>
      <p:ext uri="{BB962C8B-B14F-4D97-AF65-F5344CB8AC3E}">
        <p14:creationId xmlns:p14="http://schemas.microsoft.com/office/powerpoint/2010/main" val="424125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17B3FB22-789D-43BF-A964-A058CEB08C22}"/>
              </a:ext>
            </a:extLst>
          </p:cNvPr>
          <p:cNvSpPr txBox="1"/>
          <p:nvPr/>
        </p:nvSpPr>
        <p:spPr>
          <a:xfrm>
            <a:off x="2847528" y="891153"/>
            <a:ext cx="6097508" cy="532903"/>
          </a:xfrm>
          <a:prstGeom prst="rect">
            <a:avLst/>
          </a:prstGeom>
          <a:noFill/>
        </p:spPr>
        <p:txBody>
          <a:bodyPr wrap="square">
            <a:spAutoFit/>
          </a:bodyPr>
          <a:lstStyle/>
          <a:p>
            <a:pPr>
              <a:lnSpc>
                <a:spcPct val="107000"/>
              </a:lnSpc>
              <a:spcBef>
                <a:spcPts val="200"/>
              </a:spcBef>
            </a:pPr>
            <a:r>
              <a:rPr lang="de-CH"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Der König Messias (5,1-14)</a:t>
            </a:r>
          </a:p>
        </p:txBody>
      </p:sp>
      <p:sp>
        <p:nvSpPr>
          <p:cNvPr id="10" name="Textfeld 9">
            <a:extLst>
              <a:ext uri="{FF2B5EF4-FFF2-40B4-BE49-F238E27FC236}">
                <a16:creationId xmlns:a16="http://schemas.microsoft.com/office/drawing/2014/main" id="{CA23A59E-B837-4D37-A882-1EF058FDEA09}"/>
              </a:ext>
            </a:extLst>
          </p:cNvPr>
          <p:cNvSpPr txBox="1"/>
          <p:nvPr/>
        </p:nvSpPr>
        <p:spPr>
          <a:xfrm>
            <a:off x="472525" y="2331997"/>
            <a:ext cx="10847513" cy="1815882"/>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Und du, Bethlehem-</a:t>
            </a:r>
            <a:r>
              <a:rPr lang="de-CH" sz="2800" spc="75"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Ephrata</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du bist zwar gering unter den Hauptorten von Juda; aber aus dir soll mir hervorkommen, der Herrscher über Israel werden soll, dessen Hervorgehen von Anfang, von den Tagen der Ewigkeit her gewesen ist." </a:t>
            </a:r>
            <a:r>
              <a:rPr lang="de-CH" sz="2800" b="1" dirty="0">
                <a:latin typeface="Calibri" panose="020F0502020204030204" pitchFamily="34" charset="0"/>
                <a:ea typeface="Calibri" panose="020F0502020204030204" pitchFamily="34" charset="0"/>
                <a:cs typeface="Times New Roman" panose="02020603050405020304" pitchFamily="18" charset="0"/>
              </a:rPr>
              <a:t>Mi 5,1</a:t>
            </a:r>
          </a:p>
        </p:txBody>
      </p:sp>
      <p:sp>
        <p:nvSpPr>
          <p:cNvPr id="13" name="Textfeld 12">
            <a:extLst>
              <a:ext uri="{FF2B5EF4-FFF2-40B4-BE49-F238E27FC236}">
                <a16:creationId xmlns:a16="http://schemas.microsoft.com/office/drawing/2014/main" id="{8752A2B7-6F00-44D9-9727-9FFFB423D79F}"/>
              </a:ext>
            </a:extLst>
          </p:cNvPr>
          <p:cNvSpPr txBox="1"/>
          <p:nvPr/>
        </p:nvSpPr>
        <p:spPr>
          <a:xfrm>
            <a:off x="472525" y="4321817"/>
            <a:ext cx="9284034" cy="2246769"/>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5 Sie aber sagten ihm: In Bethlehem in Judäa; denn so steht es geschrieben durch den Propheten: 6 »Und du, Bethlehem im Land Juda, bist keineswegs die geringste unter den Fürstenstädten Judas; denn aus dir wird ein Herrscher hervorgehen, der mein Volk Israel weiden soll«."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Mt 2,5-6</a:t>
            </a:r>
            <a:endParaRPr lang="de-CH" sz="2800" b="1" dirty="0"/>
          </a:p>
        </p:txBody>
      </p:sp>
      <p:pic>
        <p:nvPicPr>
          <p:cNvPr id="8" name="Grafik 7">
            <a:extLst>
              <a:ext uri="{FF2B5EF4-FFF2-40B4-BE49-F238E27FC236}">
                <a16:creationId xmlns:a16="http://schemas.microsoft.com/office/drawing/2014/main" id="{114F34C8-E091-4821-A480-4BC6D9BD627A}"/>
              </a:ext>
            </a:extLst>
          </p:cNvPr>
          <p:cNvPicPr>
            <a:picLocks noChangeAspect="1"/>
          </p:cNvPicPr>
          <p:nvPr/>
        </p:nvPicPr>
        <p:blipFill>
          <a:blip r:embed="rId2"/>
          <a:stretch>
            <a:fillRect/>
          </a:stretch>
        </p:blipFill>
        <p:spPr>
          <a:xfrm>
            <a:off x="0" y="74488"/>
            <a:ext cx="2172625" cy="2166235"/>
          </a:xfrm>
          <a:prstGeom prst="rect">
            <a:avLst/>
          </a:prstGeom>
        </p:spPr>
      </p:pic>
    </p:spTree>
    <p:extLst>
      <p:ext uri="{BB962C8B-B14F-4D97-AF65-F5344CB8AC3E}">
        <p14:creationId xmlns:p14="http://schemas.microsoft.com/office/powerpoint/2010/main" val="43852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17B3FB22-789D-43BF-A964-A058CEB08C22}"/>
              </a:ext>
            </a:extLst>
          </p:cNvPr>
          <p:cNvSpPr txBox="1"/>
          <p:nvPr/>
        </p:nvSpPr>
        <p:spPr>
          <a:xfrm>
            <a:off x="2752715" y="1157605"/>
            <a:ext cx="6097508" cy="532903"/>
          </a:xfrm>
          <a:prstGeom prst="rect">
            <a:avLst/>
          </a:prstGeom>
          <a:noFill/>
        </p:spPr>
        <p:txBody>
          <a:bodyPr wrap="square">
            <a:spAutoFit/>
          </a:bodyPr>
          <a:lstStyle/>
          <a:p>
            <a:pPr>
              <a:lnSpc>
                <a:spcPct val="107000"/>
              </a:lnSpc>
              <a:spcBef>
                <a:spcPts val="200"/>
              </a:spcBef>
            </a:pPr>
            <a:r>
              <a:rPr lang="de-CH"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Der König Messias (5,1-14)</a:t>
            </a:r>
          </a:p>
        </p:txBody>
      </p:sp>
      <p:sp>
        <p:nvSpPr>
          <p:cNvPr id="10" name="Textfeld 9">
            <a:extLst>
              <a:ext uri="{FF2B5EF4-FFF2-40B4-BE49-F238E27FC236}">
                <a16:creationId xmlns:a16="http://schemas.microsoft.com/office/drawing/2014/main" id="{BE7DBC4C-D0E5-429B-A2FE-77BF39450414}"/>
              </a:ext>
            </a:extLst>
          </p:cNvPr>
          <p:cNvSpPr txBox="1"/>
          <p:nvPr/>
        </p:nvSpPr>
        <p:spPr>
          <a:xfrm>
            <a:off x="604318" y="2653235"/>
            <a:ext cx="10757781" cy="523220"/>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Das Werk des Messias</a:t>
            </a:r>
          </a:p>
        </p:txBody>
      </p:sp>
      <p:sp>
        <p:nvSpPr>
          <p:cNvPr id="9" name="Textfeld 8">
            <a:extLst>
              <a:ext uri="{FF2B5EF4-FFF2-40B4-BE49-F238E27FC236}">
                <a16:creationId xmlns:a16="http://schemas.microsoft.com/office/drawing/2014/main" id="{9CB15DAB-826A-4A18-9B7E-28752EC780C9}"/>
              </a:ext>
            </a:extLst>
          </p:cNvPr>
          <p:cNvSpPr txBox="1"/>
          <p:nvPr/>
        </p:nvSpPr>
        <p:spPr>
          <a:xfrm>
            <a:off x="604317" y="3242764"/>
            <a:ext cx="11062963" cy="3539430"/>
          </a:xfrm>
          <a:prstGeom prst="rect">
            <a:avLst/>
          </a:prstGeom>
          <a:noFill/>
        </p:spPr>
        <p:txBody>
          <a:bodyPr wrap="square">
            <a:spAutoFit/>
          </a:bodyPr>
          <a:lstStyle/>
          <a:p>
            <a:pPr marL="285750" indent="-28575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Er wird das Volk wiedervereinen und wiederherstellen (2)</a:t>
            </a:r>
          </a:p>
          <a:p>
            <a:pPr marL="285750" indent="-28575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Er wird für sein Volk sorgen und ihm Sicherheit geben (3)</a:t>
            </a:r>
          </a:p>
          <a:p>
            <a:pPr marL="285750" indent="-28575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Der Friedenskönig wird Israels Feinde vernichten (4-9)</a:t>
            </a:r>
          </a:p>
          <a:p>
            <a:pPr marL="285750" indent="-28575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Doch der Herrscher wird Israel zugleich auch das Vertrauen in die eigene militärische Stärke nehmen (9-10)</a:t>
            </a:r>
          </a:p>
          <a:p>
            <a:pPr marL="285750" indent="-28575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Der Herrscher wird dem falschen Gottesdienst in Israel ein Ende machen (11-13)</a:t>
            </a:r>
          </a:p>
          <a:p>
            <a:pPr marL="285750" indent="-28575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Der HERR wird die Völker, die sich ihm widersetzten, richten (14)</a:t>
            </a:r>
          </a:p>
        </p:txBody>
      </p:sp>
      <p:pic>
        <p:nvPicPr>
          <p:cNvPr id="8" name="Grafik 7">
            <a:extLst>
              <a:ext uri="{FF2B5EF4-FFF2-40B4-BE49-F238E27FC236}">
                <a16:creationId xmlns:a16="http://schemas.microsoft.com/office/drawing/2014/main" id="{2B868FD4-137F-465A-9987-A66D0E729FD3}"/>
              </a:ext>
            </a:extLst>
          </p:cNvPr>
          <p:cNvPicPr>
            <a:picLocks noChangeAspect="1"/>
          </p:cNvPicPr>
          <p:nvPr/>
        </p:nvPicPr>
        <p:blipFill>
          <a:blip r:embed="rId2"/>
          <a:stretch>
            <a:fillRect/>
          </a:stretch>
        </p:blipFill>
        <p:spPr>
          <a:xfrm>
            <a:off x="0" y="74488"/>
            <a:ext cx="2172625" cy="2166235"/>
          </a:xfrm>
          <a:prstGeom prst="rect">
            <a:avLst/>
          </a:prstGeom>
        </p:spPr>
      </p:pic>
    </p:spTree>
    <p:extLst>
      <p:ext uri="{BB962C8B-B14F-4D97-AF65-F5344CB8AC3E}">
        <p14:creationId xmlns:p14="http://schemas.microsoft.com/office/powerpoint/2010/main" val="424649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7447C9E8-D900-4100-BCE9-1DAE43171A82}"/>
              </a:ext>
            </a:extLst>
          </p:cNvPr>
          <p:cNvSpPr txBox="1"/>
          <p:nvPr/>
        </p:nvSpPr>
        <p:spPr>
          <a:xfrm>
            <a:off x="2145017" y="430732"/>
            <a:ext cx="7762463" cy="1384995"/>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Mein Volk, was habe ich dir angetan, und womit habe ich dich beleidigt? Lege Zeugnis ab gegen mich!" </a:t>
            </a:r>
            <a:r>
              <a:rPr lang="de-CH" sz="2800" b="1" dirty="0">
                <a:latin typeface="Calibri" panose="020F0502020204030204" pitchFamily="34" charset="0"/>
                <a:ea typeface="Calibri" panose="020F0502020204030204" pitchFamily="34" charset="0"/>
                <a:cs typeface="Times New Roman" panose="02020603050405020304" pitchFamily="18" charset="0"/>
              </a:rPr>
              <a:t>Mi 6,3</a:t>
            </a:r>
          </a:p>
        </p:txBody>
      </p:sp>
      <p:pic>
        <p:nvPicPr>
          <p:cNvPr id="3" name="Grafik 2">
            <a:extLst>
              <a:ext uri="{FF2B5EF4-FFF2-40B4-BE49-F238E27FC236}">
                <a16:creationId xmlns:a16="http://schemas.microsoft.com/office/drawing/2014/main" id="{7C818507-75E5-4AA0-B57B-45E709920B82}"/>
              </a:ext>
            </a:extLst>
          </p:cNvPr>
          <p:cNvPicPr>
            <a:picLocks noChangeAspect="1"/>
          </p:cNvPicPr>
          <p:nvPr/>
        </p:nvPicPr>
        <p:blipFill>
          <a:blip r:embed="rId2"/>
          <a:stretch>
            <a:fillRect/>
          </a:stretch>
        </p:blipFill>
        <p:spPr>
          <a:xfrm>
            <a:off x="106295" y="93316"/>
            <a:ext cx="1846907" cy="1830610"/>
          </a:xfrm>
          <a:prstGeom prst="rect">
            <a:avLst/>
          </a:prstGeom>
        </p:spPr>
      </p:pic>
      <p:sp>
        <p:nvSpPr>
          <p:cNvPr id="10" name="Textfeld 9">
            <a:extLst>
              <a:ext uri="{FF2B5EF4-FFF2-40B4-BE49-F238E27FC236}">
                <a16:creationId xmlns:a16="http://schemas.microsoft.com/office/drawing/2014/main" id="{30737397-FD2C-4DE7-A929-BDBA43418513}"/>
              </a:ext>
            </a:extLst>
          </p:cNvPr>
          <p:cNvSpPr txBox="1"/>
          <p:nvPr/>
        </p:nvSpPr>
        <p:spPr>
          <a:xfrm>
            <a:off x="413871" y="2310414"/>
            <a:ext cx="10117241" cy="3108543"/>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 Habe ich dich doch aus dem Land Ägypten heraufgeführt und dich aus dem Haus der Knechtschaft erlöst und Mose, Aaron und Mirjam vor dir her gesandt!</a:t>
            </a:r>
          </a:p>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Mein Volk, bedenke doch, was Balak, der König von Moab, vorhatte, und was Bileam, der Sohn Beors, ihm antwortete, [und was geschah] von Sittim bis Gilgal, damit du die gerechten Taten des HERRN erkennst!" </a:t>
            </a:r>
            <a:r>
              <a:rPr lang="de-CH" sz="2800" b="1" dirty="0">
                <a:latin typeface="Calibri" panose="020F0502020204030204" pitchFamily="34" charset="0"/>
                <a:ea typeface="Calibri" panose="020F0502020204030204" pitchFamily="34" charset="0"/>
                <a:cs typeface="Times New Roman" panose="02020603050405020304" pitchFamily="18" charset="0"/>
              </a:rPr>
              <a:t>Mi 6,4-5</a:t>
            </a:r>
          </a:p>
        </p:txBody>
      </p:sp>
    </p:spTree>
    <p:extLst>
      <p:ext uri="{BB962C8B-B14F-4D97-AF65-F5344CB8AC3E}">
        <p14:creationId xmlns:p14="http://schemas.microsoft.com/office/powerpoint/2010/main" val="363069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21866"/>
            <a:ext cx="1977593" cy="532903"/>
          </a:xfrm>
          <a:prstGeom prst="rect">
            <a:avLst/>
          </a:prstGeom>
        </p:spPr>
        <p:txBody>
          <a:bodyPr wrap="none">
            <a:spAutoFit/>
          </a:bodyPr>
          <a:lstStyle/>
          <a:p>
            <a:pPr>
              <a:lnSpc>
                <a:spcPct val="107000"/>
              </a:lnSpc>
              <a:spcBef>
                <a:spcPts val="1200"/>
              </a:spcBef>
            </a:pPr>
            <a:r>
              <a:rPr lang="de-CH" sz="2800" b="1" dirty="0">
                <a:solidFill>
                  <a:srgbClr val="000000"/>
                </a:solidFill>
                <a:effectLst/>
                <a:ea typeface="Times New Roman" panose="02020603050405020304" pitchFamily="18" charset="0"/>
                <a:cs typeface="Times New Roman" panose="02020603050405020304" pitchFamily="18" charset="0"/>
              </a:rPr>
              <a:t>Anwendung</a:t>
            </a:r>
          </a:p>
        </p:txBody>
      </p:sp>
      <p:sp>
        <p:nvSpPr>
          <p:cNvPr id="8" name="Textfeld 7">
            <a:extLst>
              <a:ext uri="{FF2B5EF4-FFF2-40B4-BE49-F238E27FC236}">
                <a16:creationId xmlns:a16="http://schemas.microsoft.com/office/drawing/2014/main" id="{397CC5D1-8B8D-44C4-9CE8-3B7F071C80B4}"/>
              </a:ext>
            </a:extLst>
          </p:cNvPr>
          <p:cNvSpPr txBox="1"/>
          <p:nvPr/>
        </p:nvSpPr>
        <p:spPr>
          <a:xfrm>
            <a:off x="902194" y="1403301"/>
            <a:ext cx="9607619" cy="4154984"/>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Das Volk sollte sich immer wieder an die Vergangenheit erinnern und so das Vertrauen auf den HERRN behalten. Wie Reinhard in seinen Predigten über den Hebräerbrief immer wieder erwähnt hat, Festzuhalten an dem HERRN, am Haupt, an Christus.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So wollen wir in unserem Leben auch immer wieder zurückschauen, um uns die Taten Gottes auf unserem Lebensweg ins Gedächtnis zu rufen. Er ist so gut zu uns!</a:t>
            </a:r>
          </a:p>
          <a:p>
            <a:pPr marL="342900" lvl="0" indent="-342900">
              <a:buFont typeface="Wingdings" panose="05000000000000000000" pitchFamily="2" charset="2"/>
              <a:buChar char=""/>
            </a:pPr>
            <a:r>
              <a:rPr lang="de-CH" sz="2800" b="1" dirty="0">
                <a:effectLst/>
                <a:latin typeface="Calibri" panose="020F0502020204030204" pitchFamily="34" charset="0"/>
                <a:ea typeface="Calibri" panose="020F0502020204030204" pitchFamily="34" charset="0"/>
                <a:cs typeface="Times New Roman" panose="02020603050405020304" pitchFamily="18" charset="0"/>
              </a:rPr>
              <a:t>Wer ist ein Gott wie DU?!</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6519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7447C9E8-D900-4100-BCE9-1DAE43171A82}"/>
              </a:ext>
            </a:extLst>
          </p:cNvPr>
          <p:cNvSpPr txBox="1"/>
          <p:nvPr/>
        </p:nvSpPr>
        <p:spPr>
          <a:xfrm>
            <a:off x="2642166" y="652674"/>
            <a:ext cx="10117241" cy="523220"/>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Was ist GUT und erwartet der HERR</a:t>
            </a:r>
          </a:p>
        </p:txBody>
      </p:sp>
      <p:sp>
        <p:nvSpPr>
          <p:cNvPr id="9" name="Textfeld 8">
            <a:extLst>
              <a:ext uri="{FF2B5EF4-FFF2-40B4-BE49-F238E27FC236}">
                <a16:creationId xmlns:a16="http://schemas.microsoft.com/office/drawing/2014/main" id="{397F8B86-4318-4E54-A47F-866E5B036CB8}"/>
              </a:ext>
            </a:extLst>
          </p:cNvPr>
          <p:cNvSpPr txBox="1"/>
          <p:nvPr/>
        </p:nvSpPr>
        <p:spPr>
          <a:xfrm>
            <a:off x="404994" y="2205577"/>
            <a:ext cx="11212712" cy="1384995"/>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»Er hat dir mitgeteilt, Mensch, was gut ist. Und was fordert der HERR von dir, als Recht zu üben (Tun) und Güte zu lieben (Lie</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ben)</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und einsichtig zu gehen mit deinem Gott (Wandeln)?« "</a:t>
            </a:r>
            <a:r>
              <a:rPr lang="de-CH" sz="2800" b="1" dirty="0">
                <a:latin typeface="Calibri" panose="020F0502020204030204" pitchFamily="34" charset="0"/>
                <a:ea typeface="Calibri" panose="020F0502020204030204" pitchFamily="34" charset="0"/>
                <a:cs typeface="Times New Roman" panose="02020603050405020304" pitchFamily="18" charset="0"/>
              </a:rPr>
              <a:t>Mi 6,8 </a:t>
            </a:r>
            <a:r>
              <a:rPr lang="de-CH" sz="2800" dirty="0">
                <a:latin typeface="Calibri" panose="020F0502020204030204" pitchFamily="34" charset="0"/>
                <a:ea typeface="Calibri" panose="020F0502020204030204" pitchFamily="34" charset="0"/>
                <a:cs typeface="Times New Roman" panose="02020603050405020304" pitchFamily="18" charset="0"/>
              </a:rPr>
              <a:t>(Elb)</a:t>
            </a:r>
          </a:p>
        </p:txBody>
      </p:sp>
      <p:pic>
        <p:nvPicPr>
          <p:cNvPr id="10" name="Grafik 9">
            <a:extLst>
              <a:ext uri="{FF2B5EF4-FFF2-40B4-BE49-F238E27FC236}">
                <a16:creationId xmlns:a16="http://schemas.microsoft.com/office/drawing/2014/main" id="{C76D239B-FF89-4C44-8D11-7115807E676E}"/>
              </a:ext>
            </a:extLst>
          </p:cNvPr>
          <p:cNvPicPr>
            <a:picLocks noChangeAspect="1"/>
          </p:cNvPicPr>
          <p:nvPr/>
        </p:nvPicPr>
        <p:blipFill>
          <a:blip r:embed="rId2"/>
          <a:stretch>
            <a:fillRect/>
          </a:stretch>
        </p:blipFill>
        <p:spPr>
          <a:xfrm>
            <a:off x="106295" y="93316"/>
            <a:ext cx="1846907" cy="1830610"/>
          </a:xfrm>
          <a:prstGeom prst="rect">
            <a:avLst/>
          </a:prstGeom>
        </p:spPr>
      </p:pic>
      <p:sp>
        <p:nvSpPr>
          <p:cNvPr id="11" name="Textfeld 10">
            <a:extLst>
              <a:ext uri="{FF2B5EF4-FFF2-40B4-BE49-F238E27FC236}">
                <a16:creationId xmlns:a16="http://schemas.microsoft.com/office/drawing/2014/main" id="{37C880D9-9930-4E65-A78C-4530EEF5F7C3}"/>
              </a:ext>
            </a:extLst>
          </p:cNvPr>
          <p:cNvSpPr txBox="1"/>
          <p:nvPr/>
        </p:nvSpPr>
        <p:spPr>
          <a:xfrm>
            <a:off x="404994" y="3927757"/>
            <a:ext cx="11212712" cy="1384995"/>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 Die Stimme des HERRN ruft der Stadt zu, und Weisheit ist es, auf deinen Namen zu achten. Hört auf die Zuchtrute und auf den, der sie bestellt hat!" </a:t>
            </a:r>
            <a:r>
              <a:rPr lang="de-CH" sz="2800" b="1" dirty="0">
                <a:latin typeface="Calibri" panose="020F0502020204030204" pitchFamily="34" charset="0"/>
                <a:ea typeface="Calibri" panose="020F0502020204030204" pitchFamily="34" charset="0"/>
                <a:cs typeface="Times New Roman" panose="02020603050405020304" pitchFamily="18" charset="0"/>
              </a:rPr>
              <a:t>Mi 6,9</a:t>
            </a:r>
          </a:p>
        </p:txBody>
      </p:sp>
    </p:spTree>
    <p:extLst>
      <p:ext uri="{BB962C8B-B14F-4D97-AF65-F5344CB8AC3E}">
        <p14:creationId xmlns:p14="http://schemas.microsoft.com/office/powerpoint/2010/main" val="331985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A942F791-8E28-41A8-8697-283A8871998F}"/>
              </a:ext>
            </a:extLst>
          </p:cNvPr>
          <p:cNvGraphicFramePr>
            <a:graphicFrameLocks noGrp="1"/>
          </p:cNvGraphicFramePr>
          <p:nvPr>
            <p:extLst>
              <p:ext uri="{D42A27DB-BD31-4B8C-83A1-F6EECF244321}">
                <p14:modId xmlns:p14="http://schemas.microsoft.com/office/powerpoint/2010/main" val="1291059556"/>
              </p:ext>
            </p:extLst>
          </p:nvPr>
        </p:nvGraphicFramePr>
        <p:xfrm>
          <a:off x="375342" y="2076981"/>
          <a:ext cx="11194985" cy="3291840"/>
        </p:xfrm>
        <a:graphic>
          <a:graphicData uri="http://schemas.openxmlformats.org/drawingml/2006/table">
            <a:tbl>
              <a:tblPr firstRow="1" firstCol="1" bandRow="1"/>
              <a:tblGrid>
                <a:gridCol w="3417427">
                  <a:extLst>
                    <a:ext uri="{9D8B030D-6E8A-4147-A177-3AD203B41FA5}">
                      <a16:colId xmlns:a16="http://schemas.microsoft.com/office/drawing/2014/main" val="3418445864"/>
                    </a:ext>
                  </a:extLst>
                </a:gridCol>
                <a:gridCol w="7777558">
                  <a:extLst>
                    <a:ext uri="{9D8B030D-6E8A-4147-A177-3AD203B41FA5}">
                      <a16:colId xmlns:a16="http://schemas.microsoft.com/office/drawing/2014/main" val="745668510"/>
                    </a:ext>
                  </a:extLst>
                </a:gridCol>
              </a:tblGrid>
              <a:tr h="1479629">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Recht üben</a:t>
                      </a:r>
                    </a:p>
                    <a:p>
                      <a:pPr marL="342900" lvl="0" indent="-342900">
                        <a:buFont typeface="Wingdings" panose="05000000000000000000" pitchFamily="2" charset="2"/>
                        <a:buChar char=""/>
                      </a:pPr>
                      <a:r>
                        <a:rPr lang="de-CH" sz="2400" b="1" dirty="0">
                          <a:effectLst/>
                          <a:latin typeface="Calibri" panose="020F0502020204030204" pitchFamily="34" charset="0"/>
                          <a:ea typeface="Calibri" panose="020F0502020204030204" pitchFamily="34" charset="0"/>
                          <a:cs typeface="Times New Roman" panose="02020603050405020304" pitchFamily="18" charset="0"/>
                        </a:rPr>
                        <a:t>Gesunde Lehre</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Es beinhaltet ein sich bewusst sein von der Abhängigkeit des HERRN. Einen täglichen Umgang mit dem HERRN. Es geht darum, dass wir das Recht leben, es will getan werden. Damit wir das Recht kennen, braucht es ein intensives Lesen und Erforschen des Wortes / Willen Gottes und ein aktives Gebetsleben. Wir müssen mit der Quelle des Rechtes, Gott, zusammenleben und unser Leben danach ausrichten. (Als Führer des Volkes haben sie es nicht geschafft das Gesetzt als Massstab zu halten.)</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052071"/>
                  </a:ext>
                </a:extLst>
              </a:tr>
            </a:tbl>
          </a:graphicData>
        </a:graphic>
      </p:graphicFrame>
      <p:sp>
        <p:nvSpPr>
          <p:cNvPr id="3" name="Textfeld 2">
            <a:extLst>
              <a:ext uri="{FF2B5EF4-FFF2-40B4-BE49-F238E27FC236}">
                <a16:creationId xmlns:a16="http://schemas.microsoft.com/office/drawing/2014/main" id="{9B091171-82FB-43BE-B32A-F86CB956F0B8}"/>
              </a:ext>
            </a:extLst>
          </p:cNvPr>
          <p:cNvSpPr txBox="1"/>
          <p:nvPr/>
        </p:nvSpPr>
        <p:spPr>
          <a:xfrm>
            <a:off x="556793" y="344694"/>
            <a:ext cx="11212712" cy="1384995"/>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»Er hat dir mitgeteilt, Mensch, was gut ist. Und was fordert der HERR von dir, als </a:t>
            </a:r>
            <a:r>
              <a:rPr lang="de-CH" sz="2800" b="1"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Recht zu üben </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und Güte zu lieben und einsichtig zu gehen mit deinem Gott?« "</a:t>
            </a:r>
            <a:r>
              <a:rPr lang="de-CH" sz="2800" b="1" dirty="0">
                <a:latin typeface="Calibri" panose="020F0502020204030204" pitchFamily="34" charset="0"/>
                <a:ea typeface="Calibri" panose="020F0502020204030204" pitchFamily="34" charset="0"/>
                <a:cs typeface="Times New Roman" panose="02020603050405020304" pitchFamily="18" charset="0"/>
              </a:rPr>
              <a:t>Mi 6,8 </a:t>
            </a:r>
            <a:r>
              <a:rPr lang="de-CH" sz="2800" dirty="0">
                <a:latin typeface="Calibri" panose="020F0502020204030204" pitchFamily="34" charset="0"/>
                <a:ea typeface="Calibri" panose="020F0502020204030204" pitchFamily="34" charset="0"/>
                <a:cs typeface="Times New Roman" panose="02020603050405020304" pitchFamily="18" charset="0"/>
              </a:rPr>
              <a:t>(Elb)</a:t>
            </a:r>
          </a:p>
        </p:txBody>
      </p:sp>
    </p:spTree>
    <p:extLst>
      <p:ext uri="{BB962C8B-B14F-4D97-AF65-F5344CB8AC3E}">
        <p14:creationId xmlns:p14="http://schemas.microsoft.com/office/powerpoint/2010/main" val="1174085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A942F791-8E28-41A8-8697-283A8871998F}"/>
              </a:ext>
            </a:extLst>
          </p:cNvPr>
          <p:cNvGraphicFramePr>
            <a:graphicFrameLocks noGrp="1"/>
          </p:cNvGraphicFramePr>
          <p:nvPr>
            <p:extLst>
              <p:ext uri="{D42A27DB-BD31-4B8C-83A1-F6EECF244321}">
                <p14:modId xmlns:p14="http://schemas.microsoft.com/office/powerpoint/2010/main" val="2082965973"/>
              </p:ext>
            </p:extLst>
          </p:nvPr>
        </p:nvGraphicFramePr>
        <p:xfrm>
          <a:off x="375342" y="2076981"/>
          <a:ext cx="10990997" cy="2926080"/>
        </p:xfrm>
        <a:graphic>
          <a:graphicData uri="http://schemas.openxmlformats.org/drawingml/2006/table">
            <a:tbl>
              <a:tblPr firstRow="1" firstCol="1" bandRow="1"/>
              <a:tblGrid>
                <a:gridCol w="3355157">
                  <a:extLst>
                    <a:ext uri="{9D8B030D-6E8A-4147-A177-3AD203B41FA5}">
                      <a16:colId xmlns:a16="http://schemas.microsoft.com/office/drawing/2014/main" val="3418445864"/>
                    </a:ext>
                  </a:extLst>
                </a:gridCol>
                <a:gridCol w="7635840">
                  <a:extLst>
                    <a:ext uri="{9D8B030D-6E8A-4147-A177-3AD203B41FA5}">
                      <a16:colId xmlns:a16="http://schemas.microsoft.com/office/drawing/2014/main" val="745668510"/>
                    </a:ext>
                  </a:extLst>
                </a:gridCol>
              </a:tblGrid>
              <a:tr h="2219443">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Güte zu lieben</a:t>
                      </a:r>
                    </a:p>
                    <a:p>
                      <a:pPr marL="342900" lvl="0" indent="-342900">
                        <a:buFont typeface="Wingdings" panose="05000000000000000000" pitchFamily="2" charset="2"/>
                        <a:buChar char=""/>
                      </a:pPr>
                      <a:r>
                        <a:rPr lang="de-CH" sz="2400" b="1" dirty="0">
                          <a:effectLst/>
                          <a:latin typeface="Calibri" panose="020F0502020204030204" pitchFamily="34" charset="0"/>
                          <a:ea typeface="Calibri" panose="020F0502020204030204" pitchFamily="34" charset="0"/>
                          <a:cs typeface="Times New Roman" panose="02020603050405020304" pitchFamily="18" charset="0"/>
                        </a:rPr>
                        <a:t>Gesunde Gemeinschaft</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Im Wort Gottes lesen wir immer wieder von der Güte die der HERR zu uns hat. Diese Güte ist das Wesen der Liebe und Barmherzigkeit Gottes.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2400" i="1" dirty="0">
                          <a:effectLst/>
                          <a:latin typeface="Calibri" panose="020F0502020204030204" pitchFamily="34" charset="0"/>
                          <a:ea typeface="Calibri" panose="020F0502020204030204" pitchFamily="34" charset="0"/>
                          <a:cs typeface="Times New Roman" panose="02020603050405020304" pitchFamily="18" charset="0"/>
                        </a:rPr>
                        <a:t>"32 Seid aber zueinander gütig, mitleidig, und vergebt einander, so wie auch Gott in Christus euch vergeben hat!"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Eph 4,32</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400" dirty="0">
                          <a:effectLst/>
                          <a:latin typeface="Calibri" panose="020F0502020204030204" pitchFamily="34" charset="0"/>
                          <a:ea typeface="Calibri" panose="020F0502020204030204" pitchFamily="34" charset="0"/>
                          <a:cs typeface="Times New Roman" panose="02020603050405020304" pitchFamily="18" charset="0"/>
                        </a:rPr>
                        <a:t>Wie lebte das Volk zur Zeit von Micha? Sie hatten keine Güte und schauten nur auf sich selbst. </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455911"/>
                  </a:ext>
                </a:extLst>
              </a:tr>
            </a:tbl>
          </a:graphicData>
        </a:graphic>
      </p:graphicFrame>
      <p:sp>
        <p:nvSpPr>
          <p:cNvPr id="3" name="Textfeld 2">
            <a:extLst>
              <a:ext uri="{FF2B5EF4-FFF2-40B4-BE49-F238E27FC236}">
                <a16:creationId xmlns:a16="http://schemas.microsoft.com/office/drawing/2014/main" id="{9B091171-82FB-43BE-B32A-F86CB956F0B8}"/>
              </a:ext>
            </a:extLst>
          </p:cNvPr>
          <p:cNvSpPr txBox="1"/>
          <p:nvPr/>
        </p:nvSpPr>
        <p:spPr>
          <a:xfrm>
            <a:off x="556793" y="344694"/>
            <a:ext cx="11212712" cy="1384995"/>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»Er hat dir mitgeteilt, Mensch, was gut ist. Und was fordert der HERR von dir, als Recht zu üben und </a:t>
            </a:r>
            <a:r>
              <a:rPr lang="de-CH" sz="2800" b="1"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Güte zu lieben</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und einsichtig zu gehen mit deinem Gott?« "</a:t>
            </a:r>
            <a:r>
              <a:rPr lang="de-CH" sz="2800" b="1" dirty="0">
                <a:latin typeface="Calibri" panose="020F0502020204030204" pitchFamily="34" charset="0"/>
                <a:ea typeface="Calibri" panose="020F0502020204030204" pitchFamily="34" charset="0"/>
                <a:cs typeface="Times New Roman" panose="02020603050405020304" pitchFamily="18" charset="0"/>
              </a:rPr>
              <a:t>Mi 6,8 </a:t>
            </a:r>
            <a:r>
              <a:rPr lang="de-CH" sz="2800" dirty="0">
                <a:latin typeface="Calibri" panose="020F0502020204030204" pitchFamily="34" charset="0"/>
                <a:ea typeface="Calibri" panose="020F0502020204030204" pitchFamily="34" charset="0"/>
                <a:cs typeface="Times New Roman" panose="02020603050405020304" pitchFamily="18" charset="0"/>
              </a:rPr>
              <a:t>(Elb)</a:t>
            </a:r>
          </a:p>
        </p:txBody>
      </p:sp>
    </p:spTree>
    <p:extLst>
      <p:ext uri="{BB962C8B-B14F-4D97-AF65-F5344CB8AC3E}">
        <p14:creationId xmlns:p14="http://schemas.microsoft.com/office/powerpoint/2010/main" val="90416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638816"/>
            <a:ext cx="11417612" cy="1077218"/>
          </a:xfrm>
          <a:prstGeom prst="rect">
            <a:avLst/>
          </a:prstGeom>
          <a:noFill/>
        </p:spPr>
        <p:txBody>
          <a:bodyPr wrap="square" rtlCol="0">
            <a:spAutoFit/>
          </a:bodyPr>
          <a:lstStyle/>
          <a:p>
            <a:pPr lvl="0"/>
            <a:r>
              <a:rPr lang="de-CH" sz="3200" dirty="0"/>
              <a:t>Thema: </a:t>
            </a:r>
          </a:p>
          <a:p>
            <a:pPr lvl="0"/>
            <a:r>
              <a:rPr lang="de-CH" sz="3200" dirty="0">
                <a:effectLst/>
                <a:latin typeface="Calibri" panose="020F0502020204030204" pitchFamily="34" charset="0"/>
                <a:ea typeface="Calibri" panose="020F0502020204030204" pitchFamily="34" charset="0"/>
                <a:cs typeface="Times New Roman" panose="02020603050405020304" pitchFamily="18" charset="0"/>
              </a:rPr>
              <a:t>Der gerechte Richter und der treue Hirte</a:t>
            </a:r>
            <a:endParaRPr lang="de-CH" sz="4800" dirty="0"/>
          </a:p>
        </p:txBody>
      </p:sp>
      <p:sp>
        <p:nvSpPr>
          <p:cNvPr id="8" name="Textfeld 7">
            <a:extLst>
              <a:ext uri="{FF2B5EF4-FFF2-40B4-BE49-F238E27FC236}">
                <a16:creationId xmlns:a16="http://schemas.microsoft.com/office/drawing/2014/main" id="{321DC817-B0B6-4742-9BE2-F038ED435A12}"/>
              </a:ext>
            </a:extLst>
          </p:cNvPr>
          <p:cNvSpPr txBox="1"/>
          <p:nvPr/>
        </p:nvSpPr>
        <p:spPr>
          <a:xfrm>
            <a:off x="563103" y="2365606"/>
            <a:ext cx="11231818" cy="2585323"/>
          </a:xfrm>
          <a:prstGeom prst="rect">
            <a:avLst/>
          </a:prstGeom>
          <a:noFill/>
        </p:spPr>
        <p:txBody>
          <a:bodyPr wrap="square" rtlCol="0">
            <a:spAutoFit/>
          </a:bodyPr>
          <a:lstStyle/>
          <a:p>
            <a:pPr lvl="0"/>
            <a:r>
              <a:rPr lang="de-CH" sz="3200" dirty="0"/>
              <a:t>Schlüsselvers: 7,18</a:t>
            </a:r>
          </a:p>
          <a:p>
            <a:endParaRPr lang="de-CH" sz="3200" b="1" dirty="0">
              <a:latin typeface="+mj-lt"/>
            </a:endParaRPr>
          </a:p>
          <a:p>
            <a:r>
              <a:rPr lang="de-CH" sz="3200" b="1" dirty="0"/>
              <a:t>"Wer ist ein Gott wie du, der die Sünde vergibt und dem Überrest seines Erbteils die Übertretung erlässt, der seinen Zorn nicht allezeit festhält, sondern Lust an der Gnade hat?"</a:t>
            </a:r>
            <a:endParaRPr lang="de-CH" sz="3200" dirty="0"/>
          </a:p>
        </p:txBody>
      </p:sp>
    </p:spTree>
    <p:extLst>
      <p:ext uri="{BB962C8B-B14F-4D97-AF65-F5344CB8AC3E}">
        <p14:creationId xmlns:p14="http://schemas.microsoft.com/office/powerpoint/2010/main" val="20966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A942F791-8E28-41A8-8697-283A8871998F}"/>
              </a:ext>
            </a:extLst>
          </p:cNvPr>
          <p:cNvGraphicFramePr>
            <a:graphicFrameLocks noGrp="1"/>
          </p:cNvGraphicFramePr>
          <p:nvPr>
            <p:extLst>
              <p:ext uri="{D42A27DB-BD31-4B8C-83A1-F6EECF244321}">
                <p14:modId xmlns:p14="http://schemas.microsoft.com/office/powerpoint/2010/main" val="2361631361"/>
              </p:ext>
            </p:extLst>
          </p:nvPr>
        </p:nvGraphicFramePr>
        <p:xfrm>
          <a:off x="375342" y="1859698"/>
          <a:ext cx="11194985" cy="4389120"/>
        </p:xfrm>
        <a:graphic>
          <a:graphicData uri="http://schemas.openxmlformats.org/drawingml/2006/table">
            <a:tbl>
              <a:tblPr firstRow="1" firstCol="1" bandRow="1"/>
              <a:tblGrid>
                <a:gridCol w="3417427">
                  <a:extLst>
                    <a:ext uri="{9D8B030D-6E8A-4147-A177-3AD203B41FA5}">
                      <a16:colId xmlns:a16="http://schemas.microsoft.com/office/drawing/2014/main" val="3418445864"/>
                    </a:ext>
                  </a:extLst>
                </a:gridCol>
                <a:gridCol w="7777558">
                  <a:extLst>
                    <a:ext uri="{9D8B030D-6E8A-4147-A177-3AD203B41FA5}">
                      <a16:colId xmlns:a16="http://schemas.microsoft.com/office/drawing/2014/main" val="745668510"/>
                    </a:ext>
                  </a:extLst>
                </a:gridCol>
              </a:tblGrid>
              <a:tr h="2589350">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Einsichtig zu gehen mit deinem Gott</a:t>
                      </a:r>
                    </a:p>
                    <a:p>
                      <a:pPr marL="342900" lvl="0" indent="-342900">
                        <a:buFont typeface="Wingdings" panose="05000000000000000000" pitchFamily="2" charset="2"/>
                        <a:buChar char=""/>
                      </a:pPr>
                      <a:r>
                        <a:rPr lang="de-CH" sz="2400" b="1" dirty="0">
                          <a:effectLst/>
                          <a:latin typeface="Calibri" panose="020F0502020204030204" pitchFamily="34" charset="0"/>
                          <a:ea typeface="Calibri" panose="020F0502020204030204" pitchFamily="34" charset="0"/>
                          <a:cs typeface="Times New Roman" panose="02020603050405020304" pitchFamily="18" charset="0"/>
                        </a:rPr>
                        <a:t>Gesunder Wandel</a:t>
                      </a:r>
                      <a:r>
                        <a:rPr lang="de-CH" sz="2400" dirty="0">
                          <a:effectLst/>
                          <a:latin typeface="Calibri" panose="020F0502020204030204" pitchFamily="34" charset="0"/>
                          <a:ea typeface="Calibri" panose="020F0502020204030204" pitchFamily="34" charset="0"/>
                          <a:cs typeface="Times New Roman" panose="02020603050405020304" pitchFamily="18" charset="0"/>
                        </a:rPr>
                        <a:t> mit dem HERRN</a:t>
                      </a:r>
                    </a:p>
                    <a:p>
                      <a:pPr marL="0" lvl="0" indent="0">
                        <a:buFont typeface="Wingdings" panose="05000000000000000000" pitchFamily="2" charset="2"/>
                        <a:buNone/>
                      </a:pP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Wingdings" panose="05000000000000000000" pitchFamily="2" charset="2"/>
                        <a:buNone/>
                      </a:pP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Wingdings" panose="05000000000000000000" pitchFamily="2" charset="2"/>
                        <a:buNone/>
                      </a:pP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Wingdings" panose="05000000000000000000" pitchFamily="2" charset="2"/>
                        <a:buNone/>
                      </a:pP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sz="2400" dirty="0">
                          <a:effectLst/>
                          <a:latin typeface="Calibri" panose="020F0502020204030204" pitchFamily="34" charset="0"/>
                          <a:ea typeface="Calibri" panose="020F0502020204030204" pitchFamily="34" charset="0"/>
                          <a:cs typeface="Times New Roman" panose="02020603050405020304" pitchFamily="18" charset="0"/>
                        </a:rPr>
                        <a:t>Egal ob wir Jung sind oder schon fortgeschrittenem Alter, der ruf zur Demut bleibt.</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Es geht um eine persönliche Beziehung zu unserem Gott. Paulus beschreibt dies im Epheserbrief so treffend.</a:t>
                      </a:r>
                    </a:p>
                    <a:p>
                      <a:r>
                        <a:rPr lang="de-CH" sz="2400" i="1" dirty="0">
                          <a:effectLst/>
                          <a:latin typeface="Calibri" panose="020F0502020204030204" pitchFamily="34" charset="0"/>
                          <a:ea typeface="Calibri" panose="020F0502020204030204" pitchFamily="34" charset="0"/>
                          <a:cs typeface="Times New Roman" panose="02020603050405020304" pitchFamily="18" charset="0"/>
                        </a:rPr>
                        <a:t>"1 So ermahne ich euch nun, ich, der Gebundene im Herrn, dass ihr der Berufung würdig wandelt, zu der ihr berufen worden seid,</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2400" i="1" dirty="0">
                          <a:effectLst/>
                          <a:latin typeface="Calibri" panose="020F0502020204030204" pitchFamily="34" charset="0"/>
                          <a:ea typeface="Calibri" panose="020F0502020204030204" pitchFamily="34" charset="0"/>
                          <a:cs typeface="Times New Roman" panose="02020603050405020304" pitchFamily="18" charset="0"/>
                        </a:rPr>
                        <a:t>2 indem ihr mit aller Demut und Sanftmut, mit Langmut einander in Liebe ertragt"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Eph 4,1-2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2400" i="1" dirty="0">
                          <a:effectLst/>
                          <a:latin typeface="Calibri" panose="020F0502020204030204" pitchFamily="34" charset="0"/>
                          <a:ea typeface="Calibri" panose="020F0502020204030204" pitchFamily="34" charset="0"/>
                          <a:cs typeface="Times New Roman" panose="02020603050405020304" pitchFamily="18" charset="0"/>
                        </a:rPr>
                        <a:t>"5 Ebenso ihr Jüngeren, ordnet euch den Ältesten unter; ihr alle sollt euch gegenseitig unterordnen und mit Demut bekleiden! Denn »Gott widersteht den Hochmütigen; den Demütigen aber gibt er Gnade«."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1Petr 5,5</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863563"/>
                  </a:ext>
                </a:extLst>
              </a:tr>
            </a:tbl>
          </a:graphicData>
        </a:graphic>
      </p:graphicFrame>
      <p:sp>
        <p:nvSpPr>
          <p:cNvPr id="3" name="Textfeld 2">
            <a:extLst>
              <a:ext uri="{FF2B5EF4-FFF2-40B4-BE49-F238E27FC236}">
                <a16:creationId xmlns:a16="http://schemas.microsoft.com/office/drawing/2014/main" id="{9B091171-82FB-43BE-B32A-F86CB956F0B8}"/>
              </a:ext>
            </a:extLst>
          </p:cNvPr>
          <p:cNvSpPr txBox="1"/>
          <p:nvPr/>
        </p:nvSpPr>
        <p:spPr>
          <a:xfrm>
            <a:off x="556793" y="344694"/>
            <a:ext cx="11212712" cy="1384995"/>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»Er hat dir mitgeteilt, Mensch, was gut ist. Und was fordert der HERR von dir, als Recht zu üben und Güte zu lieben und </a:t>
            </a:r>
            <a:r>
              <a:rPr lang="de-CH" sz="2800" b="1"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einsichtig zu gehen mit deinem Gott</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2800" b="1" dirty="0">
                <a:latin typeface="Calibri" panose="020F0502020204030204" pitchFamily="34" charset="0"/>
                <a:ea typeface="Calibri" panose="020F0502020204030204" pitchFamily="34" charset="0"/>
                <a:cs typeface="Times New Roman" panose="02020603050405020304" pitchFamily="18" charset="0"/>
              </a:rPr>
              <a:t>Mi 6,8 </a:t>
            </a:r>
            <a:r>
              <a:rPr lang="de-CH" sz="2800" dirty="0">
                <a:latin typeface="Calibri" panose="020F0502020204030204" pitchFamily="34" charset="0"/>
                <a:ea typeface="Calibri" panose="020F0502020204030204" pitchFamily="34" charset="0"/>
                <a:cs typeface="Times New Roman" panose="02020603050405020304" pitchFamily="18" charset="0"/>
              </a:rPr>
              <a:t>(Elb)</a:t>
            </a:r>
          </a:p>
        </p:txBody>
      </p:sp>
    </p:spTree>
    <p:extLst>
      <p:ext uri="{BB962C8B-B14F-4D97-AF65-F5344CB8AC3E}">
        <p14:creationId xmlns:p14="http://schemas.microsoft.com/office/powerpoint/2010/main" val="76248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FB5EB359-812A-4258-9CA1-16EE48B700FF}"/>
              </a:ext>
            </a:extLst>
          </p:cNvPr>
          <p:cNvSpPr txBox="1"/>
          <p:nvPr/>
        </p:nvSpPr>
        <p:spPr>
          <a:xfrm>
            <a:off x="528095" y="2300353"/>
            <a:ext cx="11135809" cy="2677656"/>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 Ist immer noch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unrechtes</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Gut im Haus des Gottlosen und das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verfluchte, schwindsüchtige</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Epha?</a:t>
            </a:r>
          </a:p>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 Kann ich rein sein bei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unrechter</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Waage und wenn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falsche</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Gewichtsteine im Beutel sind?</a:t>
            </a:r>
          </a:p>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 Weil denn ihre Reichen so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gewalttätig</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sind und ihre Einwohner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Lügen</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reden und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falsche</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Zungen in ihrem Mund haben," </a:t>
            </a:r>
            <a:r>
              <a:rPr lang="de-CH" sz="2800" b="1" dirty="0">
                <a:latin typeface="Calibri" panose="020F0502020204030204" pitchFamily="34" charset="0"/>
                <a:ea typeface="Calibri" panose="020F0502020204030204" pitchFamily="34" charset="0"/>
                <a:cs typeface="Times New Roman" panose="02020603050405020304" pitchFamily="18" charset="0"/>
              </a:rPr>
              <a:t>Mi 6,10-12</a:t>
            </a:r>
          </a:p>
        </p:txBody>
      </p:sp>
      <p:pic>
        <p:nvPicPr>
          <p:cNvPr id="9" name="Grafik 8">
            <a:extLst>
              <a:ext uri="{FF2B5EF4-FFF2-40B4-BE49-F238E27FC236}">
                <a16:creationId xmlns:a16="http://schemas.microsoft.com/office/drawing/2014/main" id="{F356721A-BB24-4C63-A71D-56A1E0D2ABCC}"/>
              </a:ext>
            </a:extLst>
          </p:cNvPr>
          <p:cNvPicPr>
            <a:picLocks noChangeAspect="1"/>
          </p:cNvPicPr>
          <p:nvPr/>
        </p:nvPicPr>
        <p:blipFill>
          <a:blip r:embed="rId2"/>
          <a:stretch>
            <a:fillRect/>
          </a:stretch>
        </p:blipFill>
        <p:spPr>
          <a:xfrm>
            <a:off x="132928" y="93316"/>
            <a:ext cx="1846907" cy="1830610"/>
          </a:xfrm>
          <a:prstGeom prst="rect">
            <a:avLst/>
          </a:prstGeom>
        </p:spPr>
      </p:pic>
    </p:spTree>
    <p:extLst>
      <p:ext uri="{BB962C8B-B14F-4D97-AF65-F5344CB8AC3E}">
        <p14:creationId xmlns:p14="http://schemas.microsoft.com/office/powerpoint/2010/main" val="3189549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A9112C2A-0395-4CD8-A79C-654DC9346282}"/>
              </a:ext>
            </a:extLst>
          </p:cNvPr>
          <p:cNvGraphicFramePr>
            <a:graphicFrameLocks noGrp="1"/>
          </p:cNvGraphicFramePr>
          <p:nvPr>
            <p:extLst>
              <p:ext uri="{D42A27DB-BD31-4B8C-83A1-F6EECF244321}">
                <p14:modId xmlns:p14="http://schemas.microsoft.com/office/powerpoint/2010/main" val="1270774219"/>
              </p:ext>
            </p:extLst>
          </p:nvPr>
        </p:nvGraphicFramePr>
        <p:xfrm>
          <a:off x="814543" y="3371434"/>
          <a:ext cx="8309137" cy="3024319"/>
        </p:xfrm>
        <a:graphic>
          <a:graphicData uri="http://schemas.openxmlformats.org/drawingml/2006/table">
            <a:tbl>
              <a:tblPr firstRow="1" firstCol="1" bandRow="1"/>
              <a:tblGrid>
                <a:gridCol w="834331">
                  <a:extLst>
                    <a:ext uri="{9D8B030D-6E8A-4147-A177-3AD203B41FA5}">
                      <a16:colId xmlns:a16="http://schemas.microsoft.com/office/drawing/2014/main" val="3056573422"/>
                    </a:ext>
                  </a:extLst>
                </a:gridCol>
                <a:gridCol w="7474806">
                  <a:extLst>
                    <a:ext uri="{9D8B030D-6E8A-4147-A177-3AD203B41FA5}">
                      <a16:colId xmlns:a16="http://schemas.microsoft.com/office/drawing/2014/main" val="2748601178"/>
                    </a:ext>
                  </a:extLst>
                </a:gridCol>
              </a:tblGrid>
              <a:tr h="421990">
                <a:tc>
                  <a:txBody>
                    <a:bodyPr/>
                    <a:lstStyle/>
                    <a:p>
                      <a:r>
                        <a:rPr lang="de-CH" sz="28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Verwüstung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285496"/>
                  </a:ext>
                </a:extLst>
              </a:tr>
              <a:tr h="432933">
                <a:tc>
                  <a:txBody>
                    <a:bodyPr/>
                    <a:lstStyle/>
                    <a:p>
                      <a:r>
                        <a:rPr lang="de-CH" sz="2800">
                          <a:effectLst/>
                          <a:latin typeface="Calibri" panose="020F0502020204030204" pitchFamily="34" charset="0"/>
                          <a:ea typeface="Calibri" panose="020F0502020204030204" pitchFamily="34" charset="0"/>
                          <a:cs typeface="Times New Roman" panose="02020603050405020304" pitchFamily="18" charset="0"/>
                        </a:rPr>
                        <a:t>14a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Entzug von Speisen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10612"/>
                  </a:ext>
                </a:extLst>
              </a:tr>
              <a:tr h="432933">
                <a:tc>
                  <a:txBody>
                    <a:bodyPr/>
                    <a:lstStyle/>
                    <a:p>
                      <a:r>
                        <a:rPr lang="de-CH" sz="2800">
                          <a:effectLst/>
                          <a:latin typeface="Calibri" panose="020F0502020204030204" pitchFamily="34" charset="0"/>
                          <a:ea typeface="Calibri" panose="020F0502020204030204" pitchFamily="34" charset="0"/>
                          <a:cs typeface="Times New Roman" panose="02020603050405020304" pitchFamily="18" charset="0"/>
                        </a:rPr>
                        <a:t>14b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Es wird dem Schwert (Tod) preisgegeben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038145"/>
                  </a:ext>
                </a:extLst>
              </a:tr>
              <a:tr h="432933">
                <a:tc>
                  <a:txBody>
                    <a:bodyPr/>
                    <a:lstStyle/>
                    <a:p>
                      <a:r>
                        <a:rPr lang="de-CH" sz="2800">
                          <a:effectLst/>
                          <a:latin typeface="Calibri" panose="020F0502020204030204" pitchFamily="34" charset="0"/>
                          <a:ea typeface="Calibri" panose="020F0502020204030204" pitchFamily="34" charset="0"/>
                          <a:cs typeface="Times New Roman" panose="02020603050405020304" pitchFamily="18" charset="0"/>
                        </a:rPr>
                        <a:t>15a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a:effectLst/>
                          <a:latin typeface="Calibri" panose="020F0502020204030204" pitchFamily="34" charset="0"/>
                          <a:ea typeface="Calibri" panose="020F0502020204030204" pitchFamily="34" charset="0"/>
                          <a:cs typeface="Times New Roman" panose="02020603050405020304" pitchFamily="18" charset="0"/>
                        </a:rPr>
                        <a:t>Es gibt keine Ernte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342809"/>
                  </a:ext>
                </a:extLst>
              </a:tr>
              <a:tr h="1298800">
                <a:tc>
                  <a:txBody>
                    <a:bodyPr/>
                    <a:lstStyle/>
                    <a:p>
                      <a:r>
                        <a:rPr lang="de-CH" sz="2800">
                          <a:effectLst/>
                          <a:latin typeface="Calibri" panose="020F0502020204030204" pitchFamily="34" charset="0"/>
                          <a:ea typeface="Calibri" panose="020F0502020204030204" pitchFamily="34" charset="0"/>
                          <a:cs typeface="Times New Roman" panose="02020603050405020304" pitchFamily="18" charset="0"/>
                        </a:rPr>
                        <a:t>15b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Öl und Wein wird vorhanden sein aber Zeit zum Salben und Wein trinken (Luxusgüter) findet sich in der Gerichtszeit nicht.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052866"/>
                  </a:ext>
                </a:extLst>
              </a:tr>
            </a:tbl>
          </a:graphicData>
        </a:graphic>
      </p:graphicFrame>
      <p:sp>
        <p:nvSpPr>
          <p:cNvPr id="9" name="Textfeld 8">
            <a:extLst>
              <a:ext uri="{FF2B5EF4-FFF2-40B4-BE49-F238E27FC236}">
                <a16:creationId xmlns:a16="http://schemas.microsoft.com/office/drawing/2014/main" id="{E5ACE2B0-5821-4A6F-AD1C-031060F60AE1}"/>
              </a:ext>
            </a:extLst>
          </p:cNvPr>
          <p:cNvSpPr txBox="1"/>
          <p:nvPr/>
        </p:nvSpPr>
        <p:spPr>
          <a:xfrm>
            <a:off x="814543" y="2147025"/>
            <a:ext cx="9938338" cy="954107"/>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"so will auch ich dich krank schlagen, dich verwüsten um deiner Sünden willen:"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Mi 6,13</a:t>
            </a:r>
            <a:endParaRPr lang="de-CH" sz="2800" b="1" dirty="0"/>
          </a:p>
        </p:txBody>
      </p:sp>
      <p:pic>
        <p:nvPicPr>
          <p:cNvPr id="8" name="Grafik 7">
            <a:extLst>
              <a:ext uri="{FF2B5EF4-FFF2-40B4-BE49-F238E27FC236}">
                <a16:creationId xmlns:a16="http://schemas.microsoft.com/office/drawing/2014/main" id="{EC12DD25-F456-4930-A93A-CAD18E573A1A}"/>
              </a:ext>
            </a:extLst>
          </p:cNvPr>
          <p:cNvPicPr>
            <a:picLocks noChangeAspect="1"/>
          </p:cNvPicPr>
          <p:nvPr/>
        </p:nvPicPr>
        <p:blipFill>
          <a:blip r:embed="rId2"/>
          <a:stretch>
            <a:fillRect/>
          </a:stretch>
        </p:blipFill>
        <p:spPr>
          <a:xfrm>
            <a:off x="132928" y="93316"/>
            <a:ext cx="1846907" cy="1830610"/>
          </a:xfrm>
          <a:prstGeom prst="rect">
            <a:avLst/>
          </a:prstGeom>
        </p:spPr>
      </p:pic>
    </p:spTree>
    <p:extLst>
      <p:ext uri="{BB962C8B-B14F-4D97-AF65-F5344CB8AC3E}">
        <p14:creationId xmlns:p14="http://schemas.microsoft.com/office/powerpoint/2010/main" val="421695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A1D56B14-EE18-4B7A-B4F9-98398AA98AC4}"/>
              </a:ext>
            </a:extLst>
          </p:cNvPr>
          <p:cNvSpPr txBox="1"/>
          <p:nvPr/>
        </p:nvSpPr>
        <p:spPr>
          <a:xfrm>
            <a:off x="504729" y="2110887"/>
            <a:ext cx="7181661" cy="532903"/>
          </a:xfrm>
          <a:prstGeom prst="rect">
            <a:avLst/>
          </a:prstGeom>
          <a:noFill/>
        </p:spPr>
        <p:txBody>
          <a:bodyPr wrap="square">
            <a:spAutoFit/>
          </a:bodyPr>
          <a:lstStyle/>
          <a:p>
            <a:pPr>
              <a:lnSpc>
                <a:spcPct val="107000"/>
              </a:lnSpc>
              <a:spcBef>
                <a:spcPts val="200"/>
              </a:spcBef>
            </a:pPr>
            <a:r>
              <a:rPr lang="de-CH"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Klage von Micha über die Sünden des Volkes</a:t>
            </a:r>
          </a:p>
        </p:txBody>
      </p:sp>
      <p:sp>
        <p:nvSpPr>
          <p:cNvPr id="10" name="Textfeld 9">
            <a:extLst>
              <a:ext uri="{FF2B5EF4-FFF2-40B4-BE49-F238E27FC236}">
                <a16:creationId xmlns:a16="http://schemas.microsoft.com/office/drawing/2014/main" id="{175BD75D-035A-4040-8217-6313BB25BD61}"/>
              </a:ext>
            </a:extLst>
          </p:cNvPr>
          <p:cNvSpPr txBox="1"/>
          <p:nvPr/>
        </p:nvSpPr>
        <p:spPr>
          <a:xfrm>
            <a:off x="504729" y="2736161"/>
            <a:ext cx="11092760" cy="3970318"/>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Wehe mir, denn es geht mir wie denen, die Obst einsammeln, die bei der Weinernte Nachlese halten: Keine Traube mehr gibt es zu essen, keine Frühfeige, nach der doch meine Seele verlangt!</a:t>
            </a:r>
          </a:p>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Der </a:t>
            </a:r>
            <a:r>
              <a:rPr lang="de-CH" sz="2800" b="1"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Getreue</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ist aus dem Land verschwunden, und es ist kein </a:t>
            </a:r>
            <a:r>
              <a:rPr lang="de-CH" sz="2800" b="1"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Redlicher</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mehr unter den Menschen. Sie lauern alle auf Blut, jeder jagt seinen Bruder mit Netzen.</a:t>
            </a:r>
          </a:p>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Zum Bösen brauchen sie beide Hände, um es ja recht gut zu machen; der Fürst fordert, und dem Richter ist es um den Lohn zu tun; der Große sagt, wie er es haben will, und danach drehen sie’s!" </a:t>
            </a:r>
            <a:r>
              <a:rPr lang="de-CH" sz="2800" b="1" dirty="0">
                <a:latin typeface="Calibri" panose="020F0502020204030204" pitchFamily="34" charset="0"/>
                <a:ea typeface="Calibri" panose="020F0502020204030204" pitchFamily="34" charset="0"/>
                <a:cs typeface="Times New Roman" panose="02020603050405020304" pitchFamily="18" charset="0"/>
              </a:rPr>
              <a:t>Mi 7,1-3</a:t>
            </a:r>
          </a:p>
        </p:txBody>
      </p:sp>
      <p:pic>
        <p:nvPicPr>
          <p:cNvPr id="9" name="Grafik 8">
            <a:extLst>
              <a:ext uri="{FF2B5EF4-FFF2-40B4-BE49-F238E27FC236}">
                <a16:creationId xmlns:a16="http://schemas.microsoft.com/office/drawing/2014/main" id="{9A047FC0-F4CC-4B5C-8098-96598294A711}"/>
              </a:ext>
            </a:extLst>
          </p:cNvPr>
          <p:cNvPicPr>
            <a:picLocks noChangeAspect="1"/>
          </p:cNvPicPr>
          <p:nvPr/>
        </p:nvPicPr>
        <p:blipFill>
          <a:blip r:embed="rId2"/>
          <a:stretch>
            <a:fillRect/>
          </a:stretch>
        </p:blipFill>
        <p:spPr>
          <a:xfrm>
            <a:off x="132928" y="93316"/>
            <a:ext cx="1846907" cy="1830610"/>
          </a:xfrm>
          <a:prstGeom prst="rect">
            <a:avLst/>
          </a:prstGeom>
        </p:spPr>
      </p:pic>
    </p:spTree>
    <p:extLst>
      <p:ext uri="{BB962C8B-B14F-4D97-AF65-F5344CB8AC3E}">
        <p14:creationId xmlns:p14="http://schemas.microsoft.com/office/powerpoint/2010/main" val="2643980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A1D56B14-EE18-4B7A-B4F9-98398AA98AC4}"/>
              </a:ext>
            </a:extLst>
          </p:cNvPr>
          <p:cNvSpPr txBox="1"/>
          <p:nvPr/>
        </p:nvSpPr>
        <p:spPr>
          <a:xfrm>
            <a:off x="504729" y="2110887"/>
            <a:ext cx="7181661" cy="532903"/>
          </a:xfrm>
          <a:prstGeom prst="rect">
            <a:avLst/>
          </a:prstGeom>
          <a:noFill/>
        </p:spPr>
        <p:txBody>
          <a:bodyPr wrap="square">
            <a:spAutoFit/>
          </a:bodyPr>
          <a:lstStyle/>
          <a:p>
            <a:pPr>
              <a:lnSpc>
                <a:spcPct val="107000"/>
              </a:lnSpc>
              <a:spcBef>
                <a:spcPts val="200"/>
              </a:spcBef>
            </a:pPr>
            <a:r>
              <a:rPr lang="de-CH"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Michas Vertrauen auf den HERRN</a:t>
            </a:r>
          </a:p>
        </p:txBody>
      </p:sp>
      <p:sp>
        <p:nvSpPr>
          <p:cNvPr id="9" name="Textfeld 8">
            <a:extLst>
              <a:ext uri="{FF2B5EF4-FFF2-40B4-BE49-F238E27FC236}">
                <a16:creationId xmlns:a16="http://schemas.microsoft.com/office/drawing/2014/main" id="{B41EFA90-43A3-4143-BB0F-A4E29C7A3BB2}"/>
              </a:ext>
            </a:extLst>
          </p:cNvPr>
          <p:cNvSpPr txBox="1"/>
          <p:nvPr/>
        </p:nvSpPr>
        <p:spPr>
          <a:xfrm>
            <a:off x="504729" y="2780569"/>
            <a:ext cx="10893584" cy="1410643"/>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Micha stellt sich gegen die Massen des Volkes (7)</a:t>
            </a:r>
          </a:p>
          <a:p>
            <a:pPr lvl="0">
              <a:spcBef>
                <a:spcPts val="200"/>
              </a:spcBef>
            </a:pP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Ich aber</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will nach dem HERRN ausschauen, will harren auf den Gott meines Heils; mein Gott wird mich erhören." </a:t>
            </a:r>
            <a:r>
              <a:rPr lang="de-CH" sz="2800" b="1" dirty="0">
                <a:latin typeface="Calibri" panose="020F0502020204030204" pitchFamily="34" charset="0"/>
                <a:ea typeface="Calibri" panose="020F0502020204030204" pitchFamily="34" charset="0"/>
                <a:cs typeface="Times New Roman" panose="02020603050405020304" pitchFamily="18" charset="0"/>
              </a:rPr>
              <a:t>Mi 7,7</a:t>
            </a:r>
          </a:p>
        </p:txBody>
      </p:sp>
      <p:sp>
        <p:nvSpPr>
          <p:cNvPr id="13" name="Textfeld 12">
            <a:extLst>
              <a:ext uri="{FF2B5EF4-FFF2-40B4-BE49-F238E27FC236}">
                <a16:creationId xmlns:a16="http://schemas.microsoft.com/office/drawing/2014/main" id="{9DD31F8F-D04B-4992-8EF5-F0C4855214BE}"/>
              </a:ext>
            </a:extLst>
          </p:cNvPr>
          <p:cNvSpPr txBox="1"/>
          <p:nvPr/>
        </p:nvSpPr>
        <p:spPr>
          <a:xfrm>
            <a:off x="504729" y="4238312"/>
            <a:ext cx="9191534" cy="523220"/>
          </a:xfrm>
          <a:prstGeom prst="rect">
            <a:avLst/>
          </a:prstGeom>
          <a:noFill/>
        </p:spPr>
        <p:txBody>
          <a:bodyPr wrap="square">
            <a:spAutoFit/>
          </a:bodyPr>
          <a:lstStyle/>
          <a:p>
            <a:pPr marL="457200" lvl="0" indent="-457200">
              <a:spcBef>
                <a:spcPts val="200"/>
              </a:spcBef>
              <a:buFont typeface="Wingdings" panose="05000000000000000000" pitchFamily="2" charset="2"/>
              <a:buChar char="Ø"/>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Micha macht sich mit dem Volk eins (8-9a)</a:t>
            </a:r>
          </a:p>
        </p:txBody>
      </p:sp>
      <p:sp>
        <p:nvSpPr>
          <p:cNvPr id="15" name="Textfeld 14">
            <a:extLst>
              <a:ext uri="{FF2B5EF4-FFF2-40B4-BE49-F238E27FC236}">
                <a16:creationId xmlns:a16="http://schemas.microsoft.com/office/drawing/2014/main" id="{E2A293CA-3D4A-4DEB-B4E7-F3D75A4DB865}"/>
              </a:ext>
            </a:extLst>
          </p:cNvPr>
          <p:cNvSpPr txBox="1"/>
          <p:nvPr/>
        </p:nvSpPr>
        <p:spPr>
          <a:xfrm>
            <a:off x="504729" y="4808632"/>
            <a:ext cx="8992355" cy="523220"/>
          </a:xfrm>
          <a:prstGeom prst="rect">
            <a:avLst/>
          </a:prstGeom>
          <a:noFill/>
        </p:spPr>
        <p:txBody>
          <a:bodyPr wrap="square">
            <a:spAutoFit/>
          </a:bodyPr>
          <a:lstStyle/>
          <a:p>
            <a:pPr marL="457200" lvl="0" indent="-457200">
              <a:spcBef>
                <a:spcPts val="200"/>
              </a:spcBef>
              <a:buFont typeface="Wingdings" panose="05000000000000000000" pitchFamily="2" charset="2"/>
              <a:buChar char="Ø"/>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Micha vertraute auf die Verheissungen Gottes (9b-13)</a:t>
            </a:r>
          </a:p>
        </p:txBody>
      </p:sp>
      <p:sp>
        <p:nvSpPr>
          <p:cNvPr id="19" name="Textfeld 18">
            <a:extLst>
              <a:ext uri="{FF2B5EF4-FFF2-40B4-BE49-F238E27FC236}">
                <a16:creationId xmlns:a16="http://schemas.microsoft.com/office/drawing/2014/main" id="{3802CFA9-941A-48C2-9EB7-F83368CA23F2}"/>
              </a:ext>
            </a:extLst>
          </p:cNvPr>
          <p:cNvSpPr txBox="1"/>
          <p:nvPr/>
        </p:nvSpPr>
        <p:spPr>
          <a:xfrm>
            <a:off x="504729" y="5378952"/>
            <a:ext cx="7978365" cy="523220"/>
          </a:xfrm>
          <a:prstGeom prst="rect">
            <a:avLst/>
          </a:prstGeom>
          <a:noFill/>
        </p:spPr>
        <p:txBody>
          <a:bodyPr wrap="square">
            <a:spAutoFit/>
          </a:bodyPr>
          <a:lstStyle/>
          <a:p>
            <a:pPr marL="457200" indent="-457200">
              <a:buFont typeface="Wingdings" panose="05000000000000000000" pitchFamily="2" charset="2"/>
              <a:buChar char="Ø"/>
            </a:pPr>
            <a:r>
              <a:rPr lang="de-CH" sz="2800" b="1" dirty="0">
                <a:effectLst/>
                <a:latin typeface="+mj-lt"/>
                <a:ea typeface="Calibri" panose="020F0502020204030204" pitchFamily="34" charset="0"/>
                <a:cs typeface="Times New Roman" panose="02020603050405020304" pitchFamily="18" charset="0"/>
              </a:rPr>
              <a:t>Der HERR wird sein Volk als König regieren (14-17) </a:t>
            </a:r>
            <a:endParaRPr lang="de-CH" sz="2800" b="1" dirty="0">
              <a:latin typeface="+mj-lt"/>
            </a:endParaRPr>
          </a:p>
        </p:txBody>
      </p:sp>
      <p:pic>
        <p:nvPicPr>
          <p:cNvPr id="11" name="Grafik 10">
            <a:extLst>
              <a:ext uri="{FF2B5EF4-FFF2-40B4-BE49-F238E27FC236}">
                <a16:creationId xmlns:a16="http://schemas.microsoft.com/office/drawing/2014/main" id="{E29E9AFB-65C3-4DB7-BED7-50FB60BC5D3E}"/>
              </a:ext>
            </a:extLst>
          </p:cNvPr>
          <p:cNvPicPr>
            <a:picLocks noChangeAspect="1"/>
          </p:cNvPicPr>
          <p:nvPr/>
        </p:nvPicPr>
        <p:blipFill>
          <a:blip r:embed="rId2"/>
          <a:stretch>
            <a:fillRect/>
          </a:stretch>
        </p:blipFill>
        <p:spPr>
          <a:xfrm>
            <a:off x="132928" y="93316"/>
            <a:ext cx="1846907" cy="1830610"/>
          </a:xfrm>
          <a:prstGeom prst="rect">
            <a:avLst/>
          </a:prstGeom>
        </p:spPr>
      </p:pic>
    </p:spTree>
    <p:extLst>
      <p:ext uri="{BB962C8B-B14F-4D97-AF65-F5344CB8AC3E}">
        <p14:creationId xmlns:p14="http://schemas.microsoft.com/office/powerpoint/2010/main" val="104097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A1D56B14-EE18-4B7A-B4F9-98398AA98AC4}"/>
              </a:ext>
            </a:extLst>
          </p:cNvPr>
          <p:cNvSpPr txBox="1"/>
          <p:nvPr/>
        </p:nvSpPr>
        <p:spPr>
          <a:xfrm>
            <a:off x="3199182" y="557296"/>
            <a:ext cx="7181661" cy="532903"/>
          </a:xfrm>
          <a:prstGeom prst="rect">
            <a:avLst/>
          </a:prstGeom>
          <a:noFill/>
        </p:spPr>
        <p:txBody>
          <a:bodyPr wrap="square">
            <a:spAutoFit/>
          </a:bodyPr>
          <a:lstStyle/>
          <a:p>
            <a:pPr>
              <a:lnSpc>
                <a:spcPct val="107000"/>
              </a:lnSpc>
              <a:spcBef>
                <a:spcPts val="200"/>
              </a:spcBef>
            </a:pPr>
            <a:r>
              <a:rPr lang="de-CH"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Michas Bekenntnis der Einzigartigkeit Gottes</a:t>
            </a:r>
          </a:p>
        </p:txBody>
      </p:sp>
      <p:sp>
        <p:nvSpPr>
          <p:cNvPr id="14" name="Textfeld 13">
            <a:extLst>
              <a:ext uri="{FF2B5EF4-FFF2-40B4-BE49-F238E27FC236}">
                <a16:creationId xmlns:a16="http://schemas.microsoft.com/office/drawing/2014/main" id="{253B4A7D-161C-46FF-B9E6-2E98D77ACC72}"/>
              </a:ext>
            </a:extLst>
          </p:cNvPr>
          <p:cNvSpPr txBox="1"/>
          <p:nvPr/>
        </p:nvSpPr>
        <p:spPr>
          <a:xfrm>
            <a:off x="2990476" y="1238335"/>
            <a:ext cx="7538441" cy="5262979"/>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 Wer ist ein Gott wie du, der die Sünde vergibt und dem Überrest seines Erbteils die Übertretung erlässt, der seinen Zorn nicht allezeit festhält, sondern Lust an der Gnade hat?</a:t>
            </a:r>
          </a:p>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 Er wird sich wieder über uns erbarmen, unsere Missetaten bezwingen. Ja, du wirst alle ihre Sünden in die Tiefe des Meeres werfen!</a:t>
            </a:r>
          </a:p>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 Du wirst Jakob Treue erweisen und an Abraham Gnade üben, wie du unseren Vätern von den Tagen der Vorzeit her geschworen hast." </a:t>
            </a:r>
            <a:r>
              <a:rPr lang="de-CH" sz="2800" b="1" dirty="0">
                <a:latin typeface="Calibri" panose="020F0502020204030204" pitchFamily="34" charset="0"/>
                <a:ea typeface="Calibri" panose="020F0502020204030204" pitchFamily="34" charset="0"/>
                <a:cs typeface="Times New Roman" panose="02020603050405020304" pitchFamily="18" charset="0"/>
              </a:rPr>
              <a:t>Mi 7,18-20</a:t>
            </a:r>
          </a:p>
        </p:txBody>
      </p:sp>
      <p:pic>
        <p:nvPicPr>
          <p:cNvPr id="3" name="Grafik 2">
            <a:extLst>
              <a:ext uri="{FF2B5EF4-FFF2-40B4-BE49-F238E27FC236}">
                <a16:creationId xmlns:a16="http://schemas.microsoft.com/office/drawing/2014/main" id="{6391702D-EA84-4F38-B0F7-9DF12B858B7E}"/>
              </a:ext>
            </a:extLst>
          </p:cNvPr>
          <p:cNvPicPr>
            <a:picLocks noChangeAspect="1"/>
          </p:cNvPicPr>
          <p:nvPr/>
        </p:nvPicPr>
        <p:blipFill>
          <a:blip r:embed="rId2"/>
          <a:stretch>
            <a:fillRect/>
          </a:stretch>
        </p:blipFill>
        <p:spPr>
          <a:xfrm>
            <a:off x="146619" y="104632"/>
            <a:ext cx="2672073" cy="4343081"/>
          </a:xfrm>
          <a:prstGeom prst="rect">
            <a:avLst/>
          </a:prstGeom>
        </p:spPr>
      </p:pic>
    </p:spTree>
    <p:extLst>
      <p:ext uri="{BB962C8B-B14F-4D97-AF65-F5344CB8AC3E}">
        <p14:creationId xmlns:p14="http://schemas.microsoft.com/office/powerpoint/2010/main" val="3828887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DEAC40FF-5F60-41B3-B8E0-B5E9A3F2A7F2}"/>
              </a:ext>
            </a:extLst>
          </p:cNvPr>
          <p:cNvGrpSpPr/>
          <p:nvPr/>
        </p:nvGrpSpPr>
        <p:grpSpPr>
          <a:xfrm>
            <a:off x="889985" y="437959"/>
            <a:ext cx="3007311" cy="2889883"/>
            <a:chOff x="889985" y="437959"/>
            <a:chExt cx="3007311" cy="2889883"/>
          </a:xfrm>
        </p:grpSpPr>
        <p:pic>
          <p:nvPicPr>
            <p:cNvPr id="2" name="Picture 2" descr="Wenn das nichts ist zum 3. Advent – Pillnitzer Königlicher Weinberg">
              <a:extLst>
                <a:ext uri="{FF2B5EF4-FFF2-40B4-BE49-F238E27FC236}">
                  <a16:creationId xmlns:a16="http://schemas.microsoft.com/office/drawing/2014/main" id="{9C4248EC-D131-42CD-9C04-594485027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11" y="437959"/>
              <a:ext cx="2675507" cy="2058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5CB8AA0-593F-42A7-83D5-3F74E6EE419A}"/>
                </a:ext>
              </a:extLst>
            </p:cNvPr>
            <p:cNvSpPr txBox="1"/>
            <p:nvPr/>
          </p:nvSpPr>
          <p:spPr>
            <a:xfrm>
              <a:off x="889985" y="2496845"/>
              <a:ext cx="3007311" cy="830997"/>
            </a:xfrm>
            <a:prstGeom prst="rect">
              <a:avLst/>
            </a:prstGeom>
            <a:noFill/>
          </p:spPr>
          <p:txBody>
            <a:bodyPr wrap="square">
              <a:spAutoFit/>
            </a:bodyPr>
            <a:lstStyle/>
            <a:p>
              <a:r>
                <a:rPr lang="de-CH" sz="2400" dirty="0"/>
                <a:t>Deut 28,13; Hes 38,12</a:t>
              </a:r>
            </a:p>
            <a:p>
              <a:pPr marL="342900" indent="-342900">
                <a:buFont typeface="Wingdings" panose="05000000000000000000" pitchFamily="2" charset="2"/>
                <a:buChar char="§"/>
              </a:pPr>
              <a:r>
                <a:rPr lang="de-CH" sz="2400" dirty="0"/>
                <a:t>Auftrag / Warnung </a:t>
              </a:r>
            </a:p>
          </p:txBody>
        </p:sp>
      </p:grpSp>
      <p:pic>
        <p:nvPicPr>
          <p:cNvPr id="4" name="Grafik 3">
            <a:extLst>
              <a:ext uri="{FF2B5EF4-FFF2-40B4-BE49-F238E27FC236}">
                <a16:creationId xmlns:a16="http://schemas.microsoft.com/office/drawing/2014/main" id="{78E7B262-3308-430B-9741-6E434053C8D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9369" y="910916"/>
            <a:ext cx="1429710" cy="849908"/>
          </a:xfrm>
          <a:prstGeom prst="rect">
            <a:avLst/>
          </a:prstGeom>
          <a:noFill/>
          <a:ln>
            <a:noFill/>
          </a:ln>
        </p:spPr>
      </p:pic>
      <p:sp>
        <p:nvSpPr>
          <p:cNvPr id="5" name="Textfeld 4">
            <a:extLst>
              <a:ext uri="{FF2B5EF4-FFF2-40B4-BE49-F238E27FC236}">
                <a16:creationId xmlns:a16="http://schemas.microsoft.com/office/drawing/2014/main" id="{E2849423-86D8-4050-BA3B-FE6FD9194FB6}"/>
              </a:ext>
            </a:extLst>
          </p:cNvPr>
          <p:cNvSpPr txBox="1"/>
          <p:nvPr/>
        </p:nvSpPr>
        <p:spPr>
          <a:xfrm>
            <a:off x="5775423" y="2146411"/>
            <a:ext cx="3007311" cy="830997"/>
          </a:xfrm>
          <a:prstGeom prst="rect">
            <a:avLst/>
          </a:prstGeom>
          <a:noFill/>
        </p:spPr>
        <p:txBody>
          <a:bodyPr wrap="square">
            <a:spAutoFit/>
          </a:bodyPr>
          <a:lstStyle/>
          <a:p>
            <a:r>
              <a:rPr lang="de-CH" sz="2400" dirty="0"/>
              <a:t>Mi 1,5 </a:t>
            </a:r>
          </a:p>
          <a:p>
            <a:pPr marL="342900" indent="-342900">
              <a:buFont typeface="Wingdings" panose="05000000000000000000" pitchFamily="2" charset="2"/>
              <a:buChar char="§"/>
            </a:pPr>
            <a:r>
              <a:rPr lang="de-CH" sz="2400" dirty="0"/>
              <a:t>Gericht</a:t>
            </a:r>
          </a:p>
        </p:txBody>
      </p:sp>
      <p:sp>
        <p:nvSpPr>
          <p:cNvPr id="6" name="Textfeld 5">
            <a:extLst>
              <a:ext uri="{FF2B5EF4-FFF2-40B4-BE49-F238E27FC236}">
                <a16:creationId xmlns:a16="http://schemas.microsoft.com/office/drawing/2014/main" id="{4E69FEB3-F000-4686-9B65-4585E142555D}"/>
              </a:ext>
            </a:extLst>
          </p:cNvPr>
          <p:cNvSpPr txBox="1"/>
          <p:nvPr/>
        </p:nvSpPr>
        <p:spPr>
          <a:xfrm>
            <a:off x="1263048" y="5488403"/>
            <a:ext cx="3007311" cy="830997"/>
          </a:xfrm>
          <a:prstGeom prst="rect">
            <a:avLst/>
          </a:prstGeom>
          <a:noFill/>
        </p:spPr>
        <p:txBody>
          <a:bodyPr wrap="square">
            <a:spAutoFit/>
          </a:bodyPr>
          <a:lstStyle/>
          <a:p>
            <a:r>
              <a:rPr lang="de-CH" sz="2400" dirty="0"/>
              <a:t>Mi 5,1-3; 7,14</a:t>
            </a:r>
          </a:p>
          <a:p>
            <a:pPr marL="342900" indent="-342900">
              <a:buFont typeface="Wingdings" panose="05000000000000000000" pitchFamily="2" charset="2"/>
              <a:buChar char="§"/>
            </a:pPr>
            <a:r>
              <a:rPr lang="de-CH" sz="2400" dirty="0"/>
              <a:t>Messias</a:t>
            </a:r>
          </a:p>
        </p:txBody>
      </p:sp>
      <p:pic>
        <p:nvPicPr>
          <p:cNvPr id="7" name="Grafik 6">
            <a:extLst>
              <a:ext uri="{FF2B5EF4-FFF2-40B4-BE49-F238E27FC236}">
                <a16:creationId xmlns:a16="http://schemas.microsoft.com/office/drawing/2014/main" id="{D67C20A0-8435-47EE-8A8E-7FAA9FD97B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809" y="4012760"/>
            <a:ext cx="1429710" cy="849908"/>
          </a:xfrm>
          <a:prstGeom prst="rect">
            <a:avLst/>
          </a:prstGeom>
          <a:noFill/>
          <a:ln>
            <a:noFill/>
          </a:ln>
        </p:spPr>
      </p:pic>
      <p:sp>
        <p:nvSpPr>
          <p:cNvPr id="8" name="Textfeld 7">
            <a:extLst>
              <a:ext uri="{FF2B5EF4-FFF2-40B4-BE49-F238E27FC236}">
                <a16:creationId xmlns:a16="http://schemas.microsoft.com/office/drawing/2014/main" id="{C7F141A0-B73C-4266-AA81-449FDECCFC78}"/>
              </a:ext>
            </a:extLst>
          </p:cNvPr>
          <p:cNvSpPr txBox="1"/>
          <p:nvPr/>
        </p:nvSpPr>
        <p:spPr>
          <a:xfrm>
            <a:off x="5217130" y="5416409"/>
            <a:ext cx="2720573" cy="830997"/>
          </a:xfrm>
          <a:prstGeom prst="rect">
            <a:avLst/>
          </a:prstGeom>
          <a:noFill/>
        </p:spPr>
        <p:txBody>
          <a:bodyPr wrap="square">
            <a:spAutoFit/>
          </a:bodyPr>
          <a:lstStyle/>
          <a:p>
            <a:r>
              <a:rPr lang="de-CH" sz="2400" dirty="0"/>
              <a:t>Mi 4,2 =&gt; Recht</a:t>
            </a:r>
          </a:p>
          <a:p>
            <a:pPr marL="342900" indent="-342900">
              <a:buFont typeface="Wingdings" panose="05000000000000000000" pitchFamily="2" charset="2"/>
              <a:buChar char="§"/>
            </a:pPr>
            <a:r>
              <a:rPr lang="de-CH" sz="2400" dirty="0"/>
              <a:t>Heilsverheissung</a:t>
            </a:r>
          </a:p>
        </p:txBody>
      </p:sp>
      <p:pic>
        <p:nvPicPr>
          <p:cNvPr id="9" name="Grafik 8" descr="Vektorgrafiken Piktogramm der krone Vektorbilder Piktogramm der krone |  Depositphotos">
            <a:extLst>
              <a:ext uri="{FF2B5EF4-FFF2-40B4-BE49-F238E27FC236}">
                <a16:creationId xmlns:a16="http://schemas.microsoft.com/office/drawing/2014/main" id="{4157BDB0-77F8-4FFE-9558-669EAC18E499}"/>
              </a:ext>
            </a:extLst>
          </p:cNvPr>
          <p:cNvPicPr/>
          <p:nvPr/>
        </p:nvPicPr>
        <p:blipFill rotWithShape="1">
          <a:blip r:embed="rId4" cstate="print">
            <a:extLst>
              <a:ext uri="{28A0092B-C50C-407E-A947-70E740481C1C}">
                <a14:useLocalDpi xmlns:a14="http://schemas.microsoft.com/office/drawing/2010/main" val="0"/>
              </a:ext>
            </a:extLst>
          </a:blip>
          <a:srcRect l="14481" t="22759" r="16553" b="25517"/>
          <a:stretch/>
        </p:blipFill>
        <p:spPr bwMode="auto">
          <a:xfrm>
            <a:off x="1263048" y="3357523"/>
            <a:ext cx="1459270" cy="964713"/>
          </a:xfrm>
          <a:prstGeom prst="rect">
            <a:avLst/>
          </a:prstGeom>
          <a:noFill/>
          <a:ln>
            <a:noFill/>
          </a:ln>
          <a:extLst>
            <a:ext uri="{53640926-AAD7-44D8-BBD7-CCE9431645EC}">
              <a14:shadowObscured xmlns:a14="http://schemas.microsoft.com/office/drawing/2010/main"/>
            </a:ext>
          </a:extLst>
        </p:spPr>
      </p:pic>
      <p:pic>
        <p:nvPicPr>
          <p:cNvPr id="10" name="Grafik 9" descr="Der GUTE Hirte - YouTube">
            <a:extLst>
              <a:ext uri="{FF2B5EF4-FFF2-40B4-BE49-F238E27FC236}">
                <a16:creationId xmlns:a16="http://schemas.microsoft.com/office/drawing/2014/main" id="{33F5095C-64D6-4C9D-8AD5-D7CCF7CCD2F3}"/>
              </a:ext>
            </a:extLst>
          </p:cNvPr>
          <p:cNvPicPr/>
          <p:nvPr/>
        </p:nvPicPr>
        <p:blipFill rotWithShape="1">
          <a:blip r:embed="rId5" cstate="print">
            <a:extLst>
              <a:ext uri="{28A0092B-C50C-407E-A947-70E740481C1C}">
                <a14:useLocalDpi xmlns:a14="http://schemas.microsoft.com/office/drawing/2010/main" val="0"/>
              </a:ext>
            </a:extLst>
          </a:blip>
          <a:srcRect t="13954" b="15815"/>
          <a:stretch/>
        </p:blipFill>
        <p:spPr bwMode="auto">
          <a:xfrm>
            <a:off x="1021311" y="4322236"/>
            <a:ext cx="2070365" cy="1094173"/>
          </a:xfrm>
          <a:prstGeom prst="rect">
            <a:avLst/>
          </a:prstGeom>
          <a:noFill/>
          <a:ln>
            <a:noFill/>
          </a:ln>
          <a:extLst>
            <a:ext uri="{53640926-AAD7-44D8-BBD7-CCE9431645EC}">
              <a14:shadowObscured xmlns:a14="http://schemas.microsoft.com/office/drawing/2010/main"/>
            </a:ext>
          </a:extLst>
        </p:spPr>
      </p:pic>
      <p:sp>
        <p:nvSpPr>
          <p:cNvPr id="12" name="Rechteck 11">
            <a:extLst>
              <a:ext uri="{FF2B5EF4-FFF2-40B4-BE49-F238E27FC236}">
                <a16:creationId xmlns:a16="http://schemas.microsoft.com/office/drawing/2014/main" id="{DB19F8A8-778A-4678-88C0-2E9753F85BCC}"/>
              </a:ext>
            </a:extLst>
          </p:cNvPr>
          <p:cNvSpPr/>
          <p:nvPr/>
        </p:nvSpPr>
        <p:spPr>
          <a:xfrm>
            <a:off x="889985" y="360832"/>
            <a:ext cx="2909658" cy="29239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12">
            <a:extLst>
              <a:ext uri="{FF2B5EF4-FFF2-40B4-BE49-F238E27FC236}">
                <a16:creationId xmlns:a16="http://schemas.microsoft.com/office/drawing/2014/main" id="{62AD2F19-A613-4B2A-A74D-C07AE8C598EE}"/>
              </a:ext>
            </a:extLst>
          </p:cNvPr>
          <p:cNvSpPr/>
          <p:nvPr/>
        </p:nvSpPr>
        <p:spPr>
          <a:xfrm>
            <a:off x="5028045" y="360832"/>
            <a:ext cx="2909658" cy="29239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a:extLst>
              <a:ext uri="{FF2B5EF4-FFF2-40B4-BE49-F238E27FC236}">
                <a16:creationId xmlns:a16="http://schemas.microsoft.com/office/drawing/2014/main" id="{7756E812-050E-4E47-B70D-2DDA013D941E}"/>
              </a:ext>
            </a:extLst>
          </p:cNvPr>
          <p:cNvSpPr/>
          <p:nvPr/>
        </p:nvSpPr>
        <p:spPr>
          <a:xfrm>
            <a:off x="889985" y="3427331"/>
            <a:ext cx="2909658" cy="28920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echteck 14">
            <a:extLst>
              <a:ext uri="{FF2B5EF4-FFF2-40B4-BE49-F238E27FC236}">
                <a16:creationId xmlns:a16="http://schemas.microsoft.com/office/drawing/2014/main" id="{7F172F27-5A68-40B6-95C3-225BC2015ED1}"/>
              </a:ext>
            </a:extLst>
          </p:cNvPr>
          <p:cNvSpPr/>
          <p:nvPr/>
        </p:nvSpPr>
        <p:spPr>
          <a:xfrm>
            <a:off x="5028045" y="3427331"/>
            <a:ext cx="2909658" cy="28920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6" name="Gerade Verbindung mit Pfeil 15">
            <a:extLst>
              <a:ext uri="{FF2B5EF4-FFF2-40B4-BE49-F238E27FC236}">
                <a16:creationId xmlns:a16="http://schemas.microsoft.com/office/drawing/2014/main" id="{C85BFD4D-9496-4CB7-981B-3855E9933AB0}"/>
              </a:ext>
            </a:extLst>
          </p:cNvPr>
          <p:cNvCxnSpPr>
            <a:cxnSpLocks/>
          </p:cNvCxnSpPr>
          <p:nvPr/>
        </p:nvCxnSpPr>
        <p:spPr>
          <a:xfrm>
            <a:off x="3935189" y="1689071"/>
            <a:ext cx="92977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74D68D25-CD45-4AC4-81E3-6126928C7EFC}"/>
              </a:ext>
            </a:extLst>
          </p:cNvPr>
          <p:cNvCxnSpPr>
            <a:cxnSpLocks/>
          </p:cNvCxnSpPr>
          <p:nvPr/>
        </p:nvCxnSpPr>
        <p:spPr>
          <a:xfrm flipV="1">
            <a:off x="3940570" y="4856014"/>
            <a:ext cx="933994" cy="665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7A718CED-01B4-445F-A5C1-67D3A0AAEAE7}"/>
              </a:ext>
            </a:extLst>
          </p:cNvPr>
          <p:cNvSpPr txBox="1"/>
          <p:nvPr/>
        </p:nvSpPr>
        <p:spPr>
          <a:xfrm>
            <a:off x="8983212" y="1283687"/>
            <a:ext cx="2832232" cy="4832092"/>
          </a:xfrm>
          <a:prstGeom prst="rect">
            <a:avLst/>
          </a:prstGeom>
          <a:noFill/>
        </p:spPr>
        <p:txBody>
          <a:bodyPr wrap="square">
            <a:spAutoFit/>
          </a:bodyPr>
          <a:lstStyle/>
          <a:p>
            <a:r>
              <a:rPr lang="de-CH" sz="2800" dirty="0"/>
              <a:t>Wer ist ein Gott wie du, der die Sünde vergibt und dem Überrest seines Erbteils die Übertretung erlässt, der seinen Zorn nicht allezeit festhält, sondern Lust an der Gnade hat? </a:t>
            </a:r>
            <a:r>
              <a:rPr lang="de-CH" sz="2800" b="1" dirty="0"/>
              <a:t>Mi 7,18</a:t>
            </a:r>
          </a:p>
        </p:txBody>
      </p:sp>
      <p:sp>
        <p:nvSpPr>
          <p:cNvPr id="22" name="Rechteck 21">
            <a:extLst>
              <a:ext uri="{FF2B5EF4-FFF2-40B4-BE49-F238E27FC236}">
                <a16:creationId xmlns:a16="http://schemas.microsoft.com/office/drawing/2014/main" id="{28BF515F-3A5B-4E36-95DA-DC092943CE64}"/>
              </a:ext>
            </a:extLst>
          </p:cNvPr>
          <p:cNvSpPr/>
          <p:nvPr/>
        </p:nvSpPr>
        <p:spPr>
          <a:xfrm>
            <a:off x="8905786" y="1283687"/>
            <a:ext cx="2909658" cy="4832091"/>
          </a:xfrm>
          <a:prstGeom prst="rect">
            <a:avLst/>
          </a:prstGeom>
          <a:noFill/>
          <a:ln w="5715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3" name="Gerade Verbindung mit Pfeil 22">
            <a:extLst>
              <a:ext uri="{FF2B5EF4-FFF2-40B4-BE49-F238E27FC236}">
                <a16:creationId xmlns:a16="http://schemas.microsoft.com/office/drawing/2014/main" id="{90A429DD-643F-4139-B260-EDAABC6DD06F}"/>
              </a:ext>
            </a:extLst>
          </p:cNvPr>
          <p:cNvCxnSpPr>
            <a:cxnSpLocks/>
          </p:cNvCxnSpPr>
          <p:nvPr/>
        </p:nvCxnSpPr>
        <p:spPr>
          <a:xfrm>
            <a:off x="8069171" y="4781221"/>
            <a:ext cx="633139"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453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5097980" y="4855618"/>
            <a:ext cx="1996060" cy="938719"/>
          </a:xfrm>
          <a:prstGeom prst="rect">
            <a:avLst/>
          </a:prstGeom>
          <a:noFill/>
        </p:spPr>
        <p:txBody>
          <a:bodyPr wrap="none" rtlCol="0">
            <a:spAutoFit/>
          </a:bodyPr>
          <a:lstStyle/>
          <a:p>
            <a:pPr algn="ctr"/>
            <a:r>
              <a:rPr lang="de-CH" sz="5500" b="1" dirty="0"/>
              <a:t>Micha</a:t>
            </a:r>
          </a:p>
        </p:txBody>
      </p:sp>
    </p:spTree>
    <p:extLst>
      <p:ext uri="{BB962C8B-B14F-4D97-AF65-F5344CB8AC3E}">
        <p14:creationId xmlns:p14="http://schemas.microsoft.com/office/powerpoint/2010/main" val="415964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516762"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Verfasser</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1FE5A32-8B21-4199-88F0-E906A3976888}"/>
              </a:ext>
            </a:extLst>
          </p:cNvPr>
          <p:cNvSpPr/>
          <p:nvPr/>
        </p:nvSpPr>
        <p:spPr>
          <a:xfrm>
            <a:off x="609231" y="1377541"/>
            <a:ext cx="5957080"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Micha =		Wer ist wie der HERR</a:t>
            </a:r>
          </a:p>
        </p:txBody>
      </p:sp>
      <p:sp>
        <p:nvSpPr>
          <p:cNvPr id="7" name="Textfeld 6">
            <a:extLst>
              <a:ext uri="{FF2B5EF4-FFF2-40B4-BE49-F238E27FC236}">
                <a16:creationId xmlns:a16="http://schemas.microsoft.com/office/drawing/2014/main" id="{7BBFA8E0-5C4D-49B2-93A5-6DA61E84764B}"/>
              </a:ext>
            </a:extLst>
          </p:cNvPr>
          <p:cNvSpPr txBox="1"/>
          <p:nvPr/>
        </p:nvSpPr>
        <p:spPr>
          <a:xfrm>
            <a:off x="609230" y="2039001"/>
            <a:ext cx="11169328" cy="954107"/>
          </a:xfrm>
          <a:prstGeom prst="rect">
            <a:avLst/>
          </a:prstGeom>
          <a:noFill/>
        </p:spPr>
        <p:txBody>
          <a:bodyPr wrap="square">
            <a:spAutoFit/>
          </a:bodyPr>
          <a:lstStyle/>
          <a:p>
            <a:r>
              <a:rPr lang="de-CH" sz="2800" spc="75" dirty="0">
                <a:solidFill>
                  <a:srgbClr val="000000"/>
                </a:solidFill>
                <a:effectLst/>
                <a:ea typeface="Times New Roman" panose="02020603050405020304" pitchFamily="18" charset="0"/>
                <a:cs typeface="Times New Roman" panose="02020603050405020304" pitchFamily="18" charset="0"/>
              </a:rPr>
              <a:t>"</a:t>
            </a:r>
            <a:r>
              <a:rPr lang="de-CH" sz="2800" dirty="0"/>
              <a:t>1 Dies ist das Wort des HERRN, das an Micha, den Moraschiten, erging, …:"</a:t>
            </a:r>
          </a:p>
          <a:p>
            <a:r>
              <a:rPr lang="de-CH" sz="2800" spc="75" dirty="0">
                <a:solidFill>
                  <a:srgbClr val="000000"/>
                </a:solidFill>
                <a:effectLst/>
                <a:ea typeface="Times New Roman" panose="02020603050405020304" pitchFamily="18" charset="0"/>
                <a:cs typeface="Times New Roman" panose="02020603050405020304" pitchFamily="18" charset="0"/>
              </a:rPr>
              <a:t> </a:t>
            </a:r>
            <a:r>
              <a:rPr lang="de-CH" sz="2800" b="1" dirty="0">
                <a:ea typeface="Calibri" panose="020F0502020204030204" pitchFamily="34" charset="0"/>
                <a:cs typeface="Times New Roman" panose="02020603050405020304" pitchFamily="18" charset="0"/>
              </a:rPr>
              <a:t>Jon 1,1</a:t>
            </a:r>
          </a:p>
        </p:txBody>
      </p:sp>
      <p:pic>
        <p:nvPicPr>
          <p:cNvPr id="6" name="Grafik 5">
            <a:extLst>
              <a:ext uri="{FF2B5EF4-FFF2-40B4-BE49-F238E27FC236}">
                <a16:creationId xmlns:a16="http://schemas.microsoft.com/office/drawing/2014/main" id="{B397F65C-B9BC-43D4-9311-8E8556218CFD}"/>
              </a:ext>
            </a:extLst>
          </p:cNvPr>
          <p:cNvPicPr/>
          <p:nvPr/>
        </p:nvPicPr>
        <p:blipFill rotWithShape="1">
          <a:blip r:embed="rId2" cstate="print">
            <a:extLst>
              <a:ext uri="{28A0092B-C50C-407E-A947-70E740481C1C}">
                <a14:useLocalDpi xmlns:a14="http://schemas.microsoft.com/office/drawing/2010/main" val="0"/>
              </a:ext>
            </a:extLst>
          </a:blip>
          <a:srcRect t="24958" r="19647" b="26142"/>
          <a:stretch/>
        </p:blipFill>
        <p:spPr bwMode="auto">
          <a:xfrm>
            <a:off x="413443" y="2924270"/>
            <a:ext cx="3479548" cy="3675708"/>
          </a:xfrm>
          <a:prstGeom prst="rect">
            <a:avLst/>
          </a:prstGeom>
          <a:noFill/>
          <a:ln>
            <a:noFill/>
          </a:ln>
        </p:spPr>
      </p:pic>
      <p:pic>
        <p:nvPicPr>
          <p:cNvPr id="2050" name="Picture 2">
            <a:extLst>
              <a:ext uri="{FF2B5EF4-FFF2-40B4-BE49-F238E27FC236}">
                <a16:creationId xmlns:a16="http://schemas.microsoft.com/office/drawing/2014/main" id="{14C8441C-1ED7-49A3-A43B-D62B6DE72694}"/>
              </a:ext>
            </a:extLst>
          </p:cNvPr>
          <p:cNvPicPr>
            <a:picLocks noChangeAspect="1" noChangeArrowheads="1"/>
          </p:cNvPicPr>
          <p:nvPr/>
        </p:nvPicPr>
        <p:blipFill rotWithShape="1">
          <a:blip r:embed="rId3">
            <a:clrChange>
              <a:clrFrom>
                <a:srgbClr val="6E4C31"/>
              </a:clrFrom>
              <a:clrTo>
                <a:srgbClr val="6E4C31">
                  <a:alpha val="0"/>
                </a:srgbClr>
              </a:clrTo>
            </a:clrChange>
            <a:extLst>
              <a:ext uri="{28A0092B-C50C-407E-A947-70E740481C1C}">
                <a14:useLocalDpi xmlns:a14="http://schemas.microsoft.com/office/drawing/2010/main" val="0"/>
              </a:ext>
            </a:extLst>
          </a:blip>
          <a:srcRect l="15379" r="12981"/>
          <a:stretch/>
        </p:blipFill>
        <p:spPr bwMode="auto">
          <a:xfrm>
            <a:off x="4218914" y="2860896"/>
            <a:ext cx="2625505" cy="3675708"/>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1F1B2040-1363-413C-B1DD-BE569F597F1B}"/>
              </a:ext>
            </a:extLst>
          </p:cNvPr>
          <p:cNvPicPr>
            <a:picLocks noChangeAspect="1"/>
          </p:cNvPicPr>
          <p:nvPr/>
        </p:nvPicPr>
        <p:blipFill>
          <a:blip r:embed="rId4"/>
          <a:stretch>
            <a:fillRect/>
          </a:stretch>
        </p:blipFill>
        <p:spPr>
          <a:xfrm>
            <a:off x="6844419" y="3428999"/>
            <a:ext cx="5245372" cy="2075507"/>
          </a:xfrm>
          <a:prstGeom prst="rect">
            <a:avLst/>
          </a:prstGeom>
        </p:spPr>
      </p:pic>
    </p:spTree>
    <p:extLst>
      <p:ext uri="{BB962C8B-B14F-4D97-AF65-F5344CB8AC3E}">
        <p14:creationId xmlns:p14="http://schemas.microsoft.com/office/powerpoint/2010/main" val="167281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225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24477606-76B3-4B83-9CC5-4AFA70855FA9}"/>
              </a:ext>
            </a:extLst>
          </p:cNvPr>
          <p:cNvSpPr/>
          <p:nvPr/>
        </p:nvSpPr>
        <p:spPr>
          <a:xfrm>
            <a:off x="839818" y="919882"/>
            <a:ext cx="6193279" cy="5508912"/>
          </a:xfrm>
          <a:prstGeom prst="ellipse">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 name="Ellipse 2">
            <a:extLst>
              <a:ext uri="{FF2B5EF4-FFF2-40B4-BE49-F238E27FC236}">
                <a16:creationId xmlns:a16="http://schemas.microsoft.com/office/drawing/2014/main" id="{C5983C5C-046B-4C35-BB88-FD266B8ED371}"/>
              </a:ext>
            </a:extLst>
          </p:cNvPr>
          <p:cNvSpPr/>
          <p:nvPr/>
        </p:nvSpPr>
        <p:spPr>
          <a:xfrm>
            <a:off x="1234761" y="1941115"/>
            <a:ext cx="4610912" cy="4276249"/>
          </a:xfrm>
          <a:prstGeom prst="ellipse">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Ellipse 3">
            <a:extLst>
              <a:ext uri="{FF2B5EF4-FFF2-40B4-BE49-F238E27FC236}">
                <a16:creationId xmlns:a16="http://schemas.microsoft.com/office/drawing/2014/main" id="{06365734-C4C4-41E1-8774-D86E7CFD6250}"/>
              </a:ext>
            </a:extLst>
          </p:cNvPr>
          <p:cNvSpPr/>
          <p:nvPr/>
        </p:nvSpPr>
        <p:spPr>
          <a:xfrm>
            <a:off x="1436773" y="2956236"/>
            <a:ext cx="2825888" cy="2756493"/>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Textfeld 6">
            <a:extLst>
              <a:ext uri="{FF2B5EF4-FFF2-40B4-BE49-F238E27FC236}">
                <a16:creationId xmlns:a16="http://schemas.microsoft.com/office/drawing/2014/main" id="{CB114A9F-84CD-4EFC-98A1-2948FE840833}"/>
              </a:ext>
            </a:extLst>
          </p:cNvPr>
          <p:cNvSpPr txBox="1"/>
          <p:nvPr/>
        </p:nvSpPr>
        <p:spPr>
          <a:xfrm>
            <a:off x="2285088" y="1349540"/>
            <a:ext cx="3583021" cy="523220"/>
          </a:xfrm>
          <a:prstGeom prst="rect">
            <a:avLst/>
          </a:prstGeom>
          <a:noFill/>
        </p:spPr>
        <p:txBody>
          <a:bodyPr wrap="square">
            <a:spAutoFit/>
          </a:bodyPr>
          <a:lstStyle/>
          <a:p>
            <a:pPr lvl="0"/>
            <a:r>
              <a:rPr lang="de-CH" sz="2800" dirty="0"/>
              <a:t>Damaskus, Gaza, Tyrus</a:t>
            </a:r>
          </a:p>
        </p:txBody>
      </p:sp>
      <p:sp>
        <p:nvSpPr>
          <p:cNvPr id="9" name="Textfeld 8">
            <a:extLst>
              <a:ext uri="{FF2B5EF4-FFF2-40B4-BE49-F238E27FC236}">
                <a16:creationId xmlns:a16="http://schemas.microsoft.com/office/drawing/2014/main" id="{4704E284-6A94-4133-907B-8D7878A5F75E}"/>
              </a:ext>
            </a:extLst>
          </p:cNvPr>
          <p:cNvSpPr txBox="1"/>
          <p:nvPr/>
        </p:nvSpPr>
        <p:spPr>
          <a:xfrm>
            <a:off x="2013094" y="2465524"/>
            <a:ext cx="3985907" cy="523220"/>
          </a:xfrm>
          <a:prstGeom prst="rect">
            <a:avLst/>
          </a:prstGeom>
          <a:noFill/>
        </p:spPr>
        <p:txBody>
          <a:bodyPr wrap="square">
            <a:spAutoFit/>
          </a:bodyPr>
          <a:lstStyle/>
          <a:p>
            <a:pPr lvl="0"/>
            <a:r>
              <a:rPr lang="de-CH" sz="2800" dirty="0"/>
              <a:t>Edom, Ammon, Moab</a:t>
            </a:r>
          </a:p>
        </p:txBody>
      </p:sp>
      <p:sp>
        <p:nvSpPr>
          <p:cNvPr id="11" name="Textfeld 10">
            <a:extLst>
              <a:ext uri="{FF2B5EF4-FFF2-40B4-BE49-F238E27FC236}">
                <a16:creationId xmlns:a16="http://schemas.microsoft.com/office/drawing/2014/main" id="{D75B312F-7D31-41D0-A989-DF2282023D81}"/>
              </a:ext>
            </a:extLst>
          </p:cNvPr>
          <p:cNvSpPr txBox="1"/>
          <p:nvPr/>
        </p:nvSpPr>
        <p:spPr>
          <a:xfrm>
            <a:off x="2690586" y="3237750"/>
            <a:ext cx="960607" cy="523220"/>
          </a:xfrm>
          <a:prstGeom prst="rect">
            <a:avLst/>
          </a:prstGeom>
          <a:noFill/>
        </p:spPr>
        <p:txBody>
          <a:bodyPr wrap="square">
            <a:spAutoFit/>
          </a:bodyPr>
          <a:lstStyle/>
          <a:p>
            <a:pPr lvl="0"/>
            <a:r>
              <a:rPr lang="de-CH" sz="2800" dirty="0"/>
              <a:t>Juda</a:t>
            </a:r>
            <a:endParaRPr lang="de-CH" dirty="0"/>
          </a:p>
        </p:txBody>
      </p:sp>
      <p:sp>
        <p:nvSpPr>
          <p:cNvPr id="12" name="Ellipse 11">
            <a:extLst>
              <a:ext uri="{FF2B5EF4-FFF2-40B4-BE49-F238E27FC236}">
                <a16:creationId xmlns:a16="http://schemas.microsoft.com/office/drawing/2014/main" id="{1101BCB5-9B03-4FD9-841D-87D277233E92}"/>
              </a:ext>
            </a:extLst>
          </p:cNvPr>
          <p:cNvSpPr/>
          <p:nvPr/>
        </p:nvSpPr>
        <p:spPr>
          <a:xfrm>
            <a:off x="1654998" y="3822190"/>
            <a:ext cx="1635870" cy="1604143"/>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Textfeld 12">
            <a:extLst>
              <a:ext uri="{FF2B5EF4-FFF2-40B4-BE49-F238E27FC236}">
                <a16:creationId xmlns:a16="http://schemas.microsoft.com/office/drawing/2014/main" id="{630B4B0E-B749-4E11-90CE-627BAF50DCBB}"/>
              </a:ext>
            </a:extLst>
          </p:cNvPr>
          <p:cNvSpPr txBox="1"/>
          <p:nvPr/>
        </p:nvSpPr>
        <p:spPr>
          <a:xfrm>
            <a:off x="1948669" y="4362651"/>
            <a:ext cx="1102263" cy="584775"/>
          </a:xfrm>
          <a:prstGeom prst="rect">
            <a:avLst/>
          </a:prstGeom>
          <a:noFill/>
        </p:spPr>
        <p:txBody>
          <a:bodyPr wrap="square">
            <a:spAutoFit/>
          </a:bodyPr>
          <a:lstStyle/>
          <a:p>
            <a:pPr lvl="0"/>
            <a:r>
              <a:rPr lang="de-CH" sz="3200" dirty="0">
                <a:solidFill>
                  <a:schemeClr val="bg1"/>
                </a:solidFill>
                <a:highlight>
                  <a:srgbClr val="FF0000"/>
                </a:highlight>
              </a:rPr>
              <a:t>Israel</a:t>
            </a:r>
            <a:endParaRPr lang="de-CH" dirty="0">
              <a:solidFill>
                <a:schemeClr val="bg1"/>
              </a:solidFill>
              <a:highlight>
                <a:srgbClr val="FF0000"/>
              </a:highlight>
            </a:endParaRPr>
          </a:p>
        </p:txBody>
      </p:sp>
    </p:spTree>
    <p:extLst>
      <p:ext uri="{BB962C8B-B14F-4D97-AF65-F5344CB8AC3E}">
        <p14:creationId xmlns:p14="http://schemas.microsoft.com/office/powerpoint/2010/main" val="188663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960EBEE6-2CE9-4FB8-BF5F-33447A14B04C}"/>
              </a:ext>
            </a:extLst>
          </p:cNvPr>
          <p:cNvGrpSpPr/>
          <p:nvPr/>
        </p:nvGrpSpPr>
        <p:grpSpPr>
          <a:xfrm>
            <a:off x="383478" y="3171463"/>
            <a:ext cx="2822709" cy="2807485"/>
            <a:chOff x="1436773" y="2956236"/>
            <a:chExt cx="2825888" cy="2756493"/>
          </a:xfrm>
        </p:grpSpPr>
        <p:sp>
          <p:nvSpPr>
            <p:cNvPr id="4" name="Ellipse 3">
              <a:extLst>
                <a:ext uri="{FF2B5EF4-FFF2-40B4-BE49-F238E27FC236}">
                  <a16:creationId xmlns:a16="http://schemas.microsoft.com/office/drawing/2014/main" id="{06365734-C4C4-41E1-8774-D86E7CFD6250}"/>
                </a:ext>
              </a:extLst>
            </p:cNvPr>
            <p:cNvSpPr/>
            <p:nvPr/>
          </p:nvSpPr>
          <p:spPr>
            <a:xfrm>
              <a:off x="1436773" y="2956236"/>
              <a:ext cx="2825888" cy="2756493"/>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Textfeld 10">
              <a:extLst>
                <a:ext uri="{FF2B5EF4-FFF2-40B4-BE49-F238E27FC236}">
                  <a16:creationId xmlns:a16="http://schemas.microsoft.com/office/drawing/2014/main" id="{D75B312F-7D31-41D0-A989-DF2282023D81}"/>
                </a:ext>
              </a:extLst>
            </p:cNvPr>
            <p:cNvSpPr txBox="1"/>
            <p:nvPr/>
          </p:nvSpPr>
          <p:spPr>
            <a:xfrm>
              <a:off x="2690586" y="3237750"/>
              <a:ext cx="960607" cy="523220"/>
            </a:xfrm>
            <a:prstGeom prst="rect">
              <a:avLst/>
            </a:prstGeom>
            <a:noFill/>
          </p:spPr>
          <p:txBody>
            <a:bodyPr wrap="square">
              <a:spAutoFit/>
            </a:bodyPr>
            <a:lstStyle/>
            <a:p>
              <a:pPr lvl="0"/>
              <a:r>
                <a:rPr lang="de-CH" sz="2800" dirty="0"/>
                <a:t>Juda</a:t>
              </a:r>
              <a:endParaRPr lang="de-CH" dirty="0"/>
            </a:p>
          </p:txBody>
        </p:sp>
        <p:sp>
          <p:nvSpPr>
            <p:cNvPr id="12" name="Ellipse 11">
              <a:extLst>
                <a:ext uri="{FF2B5EF4-FFF2-40B4-BE49-F238E27FC236}">
                  <a16:creationId xmlns:a16="http://schemas.microsoft.com/office/drawing/2014/main" id="{1101BCB5-9B03-4FD9-841D-87D277233E92}"/>
                </a:ext>
              </a:extLst>
            </p:cNvPr>
            <p:cNvSpPr/>
            <p:nvPr/>
          </p:nvSpPr>
          <p:spPr>
            <a:xfrm>
              <a:off x="1654998" y="3822190"/>
              <a:ext cx="1635870" cy="1604143"/>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Textfeld 12">
              <a:extLst>
                <a:ext uri="{FF2B5EF4-FFF2-40B4-BE49-F238E27FC236}">
                  <a16:creationId xmlns:a16="http://schemas.microsoft.com/office/drawing/2014/main" id="{630B4B0E-B749-4E11-90CE-627BAF50DCBB}"/>
                </a:ext>
              </a:extLst>
            </p:cNvPr>
            <p:cNvSpPr txBox="1"/>
            <p:nvPr/>
          </p:nvSpPr>
          <p:spPr>
            <a:xfrm>
              <a:off x="1948669" y="4362651"/>
              <a:ext cx="1102263" cy="584775"/>
            </a:xfrm>
            <a:prstGeom prst="rect">
              <a:avLst/>
            </a:prstGeom>
            <a:noFill/>
          </p:spPr>
          <p:txBody>
            <a:bodyPr wrap="square">
              <a:spAutoFit/>
            </a:bodyPr>
            <a:lstStyle/>
            <a:p>
              <a:pPr lvl="0"/>
              <a:r>
                <a:rPr lang="de-CH" sz="3200" dirty="0">
                  <a:solidFill>
                    <a:schemeClr val="bg1"/>
                  </a:solidFill>
                  <a:highlight>
                    <a:srgbClr val="FF0000"/>
                  </a:highlight>
                </a:rPr>
                <a:t>Israel</a:t>
              </a:r>
              <a:endParaRPr lang="de-CH" dirty="0">
                <a:solidFill>
                  <a:schemeClr val="bg1"/>
                </a:solidFill>
                <a:highlight>
                  <a:srgbClr val="FF0000"/>
                </a:highlight>
              </a:endParaRPr>
            </a:p>
          </p:txBody>
        </p:sp>
      </p:grpSp>
      <p:sp>
        <p:nvSpPr>
          <p:cNvPr id="7" name="Textfeld 6">
            <a:extLst>
              <a:ext uri="{FF2B5EF4-FFF2-40B4-BE49-F238E27FC236}">
                <a16:creationId xmlns:a16="http://schemas.microsoft.com/office/drawing/2014/main" id="{A180C284-66BE-4C97-854D-BA5BE259BCB9}"/>
              </a:ext>
            </a:extLst>
          </p:cNvPr>
          <p:cNvSpPr txBox="1"/>
          <p:nvPr/>
        </p:nvSpPr>
        <p:spPr>
          <a:xfrm>
            <a:off x="3248224" y="302359"/>
            <a:ext cx="7886622" cy="6555641"/>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Micha bringt die Gerichtsbotschaft direkt zum Nordreich Israel, mit der Hauptstadt Samaria (1,5-8), sowie an Jerusalem der Hauptstadt von Juda.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Er richtet seine Botschaft an das ganze Volk und spricht noch speziell an die Machthaber und Fürsten (3,1.9), an die Propheten (3,5) und die Priester (3,11). Er spricht auch über die Reichen (7,3), die gespaltene Familie (1,16; 2,9) und betrügerische Kaufleute.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Sie alle haben den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guten Massstab Gottes </a:t>
            </a:r>
            <a:r>
              <a:rPr lang="de-CH" sz="2800" dirty="0">
                <a:effectLst/>
                <a:latin typeface="Calibri" panose="020F0502020204030204" pitchFamily="34" charset="0"/>
                <a:ea typeface="Calibri" panose="020F0502020204030204" pitchFamily="34" charset="0"/>
                <a:cs typeface="Times New Roman" panose="02020603050405020304" pitchFamily="18" charset="0"/>
              </a:rPr>
              <a:t>beiseitegesetzt und ihr Handeln als Richtlatte gesetzt. Im Buch des Propheten Amos haben wir die Messlatte Gottes kennen gelernt. Amos musste das Volk mit einem Senkblei ausloten um zu sehen ob das Volk im Lot ist. </a:t>
            </a:r>
            <a:endParaRPr lang="de-CH" sz="2800" dirty="0"/>
          </a:p>
        </p:txBody>
      </p:sp>
    </p:spTree>
    <p:extLst>
      <p:ext uri="{BB962C8B-B14F-4D97-AF65-F5344CB8AC3E}">
        <p14:creationId xmlns:p14="http://schemas.microsoft.com/office/powerpoint/2010/main" val="224362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653619" y="338307"/>
            <a:ext cx="3222357"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Übersicht des Buches</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9" name="Tabelle 8">
            <a:extLst>
              <a:ext uri="{FF2B5EF4-FFF2-40B4-BE49-F238E27FC236}">
                <a16:creationId xmlns:a16="http://schemas.microsoft.com/office/drawing/2014/main" id="{0A1498E8-A4A1-454A-8B2F-34C92A5BB377}"/>
              </a:ext>
            </a:extLst>
          </p:cNvPr>
          <p:cNvGraphicFramePr>
            <a:graphicFrameLocks noGrp="1"/>
          </p:cNvGraphicFramePr>
          <p:nvPr>
            <p:extLst>
              <p:ext uri="{D42A27DB-BD31-4B8C-83A1-F6EECF244321}">
                <p14:modId xmlns:p14="http://schemas.microsoft.com/office/powerpoint/2010/main" val="3649309733"/>
              </p:ext>
            </p:extLst>
          </p:nvPr>
        </p:nvGraphicFramePr>
        <p:xfrm>
          <a:off x="653619" y="1004935"/>
          <a:ext cx="10844282" cy="5654154"/>
        </p:xfrm>
        <a:graphic>
          <a:graphicData uri="http://schemas.openxmlformats.org/drawingml/2006/table">
            <a:tbl>
              <a:tblPr firstRow="1" firstCol="1" bandRow="1"/>
              <a:tblGrid>
                <a:gridCol w="1184234">
                  <a:extLst>
                    <a:ext uri="{9D8B030D-6E8A-4147-A177-3AD203B41FA5}">
                      <a16:colId xmlns:a16="http://schemas.microsoft.com/office/drawing/2014/main" val="3267207062"/>
                    </a:ext>
                  </a:extLst>
                </a:gridCol>
                <a:gridCol w="2968895">
                  <a:extLst>
                    <a:ext uri="{9D8B030D-6E8A-4147-A177-3AD203B41FA5}">
                      <a16:colId xmlns:a16="http://schemas.microsoft.com/office/drawing/2014/main" val="1740676288"/>
                    </a:ext>
                  </a:extLst>
                </a:gridCol>
                <a:gridCol w="2326521">
                  <a:extLst>
                    <a:ext uri="{9D8B030D-6E8A-4147-A177-3AD203B41FA5}">
                      <a16:colId xmlns:a16="http://schemas.microsoft.com/office/drawing/2014/main" val="1871846610"/>
                    </a:ext>
                  </a:extLst>
                </a:gridCol>
                <a:gridCol w="1636748">
                  <a:extLst>
                    <a:ext uri="{9D8B030D-6E8A-4147-A177-3AD203B41FA5}">
                      <a16:colId xmlns:a16="http://schemas.microsoft.com/office/drawing/2014/main" val="1496696812"/>
                    </a:ext>
                  </a:extLst>
                </a:gridCol>
                <a:gridCol w="2727884">
                  <a:extLst>
                    <a:ext uri="{9D8B030D-6E8A-4147-A177-3AD203B41FA5}">
                      <a16:colId xmlns:a16="http://schemas.microsoft.com/office/drawing/2014/main" val="3417664053"/>
                    </a:ext>
                  </a:extLst>
                </a:gridCol>
              </a:tblGrid>
              <a:tr h="368580">
                <a:tc gridSpan="5">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de-CH" sz="2000" dirty="0">
                          <a:effectLst/>
                          <a:latin typeface="Calibri" panose="020F0502020204030204" pitchFamily="34" charset="0"/>
                          <a:cs typeface="Times New Roman" panose="02020603050405020304" pitchFamily="18" charset="0"/>
                        </a:rPr>
                        <a:t>Titel 1,1 "Das Wort des HERRN, das zu Micha … über Samaria und Jerusalem schaute."</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de-CH"/>
                    </a:p>
                  </a:txBody>
                  <a:tcPr/>
                </a:tc>
                <a:tc hMerge="1">
                  <a:txBody>
                    <a:bodyPr/>
                    <a:lstStyle/>
                    <a:p>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800"/>
                        </a:spcAft>
                      </a:pP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8870578"/>
                  </a:ext>
                </a:extLst>
              </a:tr>
              <a:tr h="630771">
                <a:tc gridSpan="2">
                  <a:txBody>
                    <a:bodyPr/>
                    <a:lstStyle/>
                    <a:p>
                      <a:pPr algn="ctr">
                        <a:lnSpc>
                          <a:spcPct val="107000"/>
                        </a:lnSpc>
                        <a:spcAft>
                          <a:spcPts val="800"/>
                        </a:spcAft>
                      </a:pP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de-CH"/>
                    </a:p>
                  </a:txBody>
                  <a:tcPr/>
                </a:tc>
                <a:tc>
                  <a:txBody>
                    <a:bodyPr/>
                    <a:lstStyle/>
                    <a:p>
                      <a:pPr algn="ctr"/>
                      <a:r>
                        <a:rPr lang="de-CH"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Gericht</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de-CH" sz="2000" dirty="0">
                          <a:effectLst/>
                          <a:latin typeface="Calibri" panose="020F0502020204030204" pitchFamily="34" charset="0"/>
                          <a:ea typeface="Calibri" panose="020F0502020204030204" pitchFamily="34" charset="0"/>
                          <a:cs typeface="Times New Roman" panose="02020603050405020304" pitchFamily="18" charset="0"/>
                        </a:rPr>
                        <a:t>Beweise</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de-CH"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Heilsverheissungen</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44681292"/>
                  </a:ext>
                </a:extLst>
              </a:tr>
              <a:tr h="1089710">
                <a:tc rowSpan="2">
                  <a:txBody>
                    <a:bodyPr/>
                    <a:lstStyle/>
                    <a:p>
                      <a:pPr algn="ctr">
                        <a:lnSpc>
                          <a:spcPct val="107000"/>
                        </a:lnSpc>
                        <a:spcAft>
                          <a:spcPts val="800"/>
                        </a:spcAft>
                      </a:pPr>
                      <a:r>
                        <a:rPr lang="de-CH" sz="2000" dirty="0">
                          <a:effectLst/>
                          <a:latin typeface="Calibri" panose="020F0502020204030204" pitchFamily="34" charset="0"/>
                          <a:ea typeface="Calibri" panose="020F0502020204030204" pitchFamily="34" charset="0"/>
                          <a:cs typeface="Times New Roman" panose="02020603050405020304" pitchFamily="18" charset="0"/>
                        </a:rPr>
                        <a:t>1,2 – 2,13 </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de-CH" sz="2000" dirty="0">
                          <a:effectLst/>
                          <a:latin typeface="Calibri" panose="020F0502020204030204" pitchFamily="34" charset="0"/>
                          <a:ea typeface="Calibri" panose="020F0502020204030204" pitchFamily="34" charset="0"/>
                          <a:cs typeface="Times New Roman" panose="02020603050405020304" pitchFamily="18" charset="0"/>
                        </a:rPr>
                        <a:t>Eine Warnung: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de-CH" sz="2000" dirty="0">
                          <a:effectLst/>
                          <a:latin typeface="Calibri" panose="020F0502020204030204" pitchFamily="34" charset="0"/>
                          <a:ea typeface="Calibri" panose="020F0502020204030204" pitchFamily="34" charset="0"/>
                          <a:cs typeface="Times New Roman" panose="02020603050405020304" pitchFamily="18" charset="0"/>
                        </a:rPr>
                        <a:t>Das Gericht kommt!</a:t>
                      </a:r>
                    </a:p>
                    <a:p>
                      <a:pPr algn="ctr">
                        <a:lnSpc>
                          <a:spcPct val="107000"/>
                        </a:lnSpc>
                        <a:spcAft>
                          <a:spcPts val="800"/>
                        </a:spcAft>
                      </a:pPr>
                      <a:r>
                        <a:rPr lang="de-CH" sz="2000" dirty="0">
                          <a:effectLst/>
                          <a:latin typeface="Calibri" panose="020F0502020204030204" pitchFamily="34" charset="0"/>
                          <a:ea typeface="Calibri" panose="020F0502020204030204" pitchFamily="34" charset="0"/>
                          <a:cs typeface="Times New Roman" panose="02020603050405020304" pitchFamily="18" charset="0"/>
                        </a:rPr>
                        <a:t>"Hört ihr Völker"             (1,2)</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de-CH" sz="2000" dirty="0">
                          <a:effectLst/>
                          <a:latin typeface="Calibri" panose="020F0502020204030204" pitchFamily="34" charset="0"/>
                          <a:ea typeface="Calibri" panose="020F0502020204030204" pitchFamily="34" charset="0"/>
                          <a:cs typeface="Times New Roman" panose="02020603050405020304" pitchFamily="18" charset="0"/>
                        </a:rPr>
                        <a:t>1,2 – 16 </a:t>
                      </a:r>
                    </a:p>
                    <a:p>
                      <a:pPr marL="342900" lvl="0" indent="-342900" algn="ctr">
                        <a:buFont typeface="Symbol" panose="05050102010706020507" pitchFamily="18" charset="2"/>
                        <a:buChar char=""/>
                      </a:pPr>
                      <a:r>
                        <a:rPr lang="de-CH" sz="2000" dirty="0">
                          <a:effectLst/>
                          <a:latin typeface="Calibri" panose="020F0502020204030204" pitchFamily="34" charset="0"/>
                          <a:ea typeface="Calibri" panose="020F0502020204030204" pitchFamily="34" charset="0"/>
                          <a:cs typeface="Times New Roman" panose="02020603050405020304" pitchFamily="18" charset="0"/>
                        </a:rPr>
                        <a:t>Habsucht</a:t>
                      </a:r>
                    </a:p>
                    <a:p>
                      <a:pPr marL="342900" lvl="0" indent="-342900" algn="ctr">
                        <a:buFont typeface="Symbol" panose="05050102010706020507" pitchFamily="18" charset="2"/>
                        <a:buChar char=""/>
                      </a:pPr>
                      <a:r>
                        <a:rPr lang="de-CH" sz="2000" dirty="0">
                          <a:effectLst/>
                          <a:latin typeface="Calibri" panose="020F0502020204030204" pitchFamily="34" charset="0"/>
                          <a:ea typeface="Calibri" panose="020F0502020204030204" pitchFamily="34" charset="0"/>
                          <a:cs typeface="Times New Roman" panose="02020603050405020304" pitchFamily="18" charset="0"/>
                        </a:rPr>
                        <a:t>Ungerechtigkeit</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marL="0" lvl="0" indent="0" algn="ctr" defTabSz="914400" rtl="0" eaLnBrk="1" latinLnBrk="0" hangingPunct="1">
                        <a:buFont typeface="Symbol" panose="05050102010706020507" pitchFamily="18" charset="2"/>
                        <a:buNone/>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 – 11 </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2,12 – 13 </a:t>
                      </a: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Versprochene Retter</a:t>
                      </a:r>
                    </a:p>
                    <a:p>
                      <a:pPr marL="0" lvl="0" indent="0" algn="ctr" defTabSz="914400" rtl="0" eaLnBrk="1" latinLnBrk="0" hangingPunct="1">
                        <a:buFont typeface="Symbol" panose="05050102010706020507" pitchFamily="18" charset="2"/>
                        <a:buNone/>
                      </a:pPr>
                      <a:endPar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24443557"/>
                  </a:ext>
                </a:extLst>
              </a:tr>
              <a:tr h="386010">
                <a:tc vMerge="1">
                  <a:txBody>
                    <a:bodyPr/>
                    <a:lstStyle/>
                    <a:p>
                      <a:endParaRPr lang="de-CH"/>
                    </a:p>
                  </a:txBody>
                  <a:tcPr>
                    <a:lnT w="57150" cap="flat" cmpd="sng" algn="ctr">
                      <a:solidFill>
                        <a:schemeClr val="tx1"/>
                      </a:solidFill>
                      <a:prstDash val="solid"/>
                      <a:round/>
                      <a:headEnd type="none" w="med" len="med"/>
                      <a:tailEnd type="none" w="med" len="med"/>
                    </a:lnT>
                  </a:tcPr>
                </a:tc>
                <a:tc vMerge="1">
                  <a:txBody>
                    <a:bodyPr/>
                    <a:lstStyle/>
                    <a:p>
                      <a:endParaRPr lang="de-CH"/>
                    </a:p>
                  </a:txBody>
                  <a:tcPr>
                    <a:lnT w="57150" cap="flat" cmpd="sng" algn="ctr">
                      <a:solidFill>
                        <a:schemeClr val="tx1"/>
                      </a:solidFill>
                      <a:prstDash val="solid"/>
                      <a:round/>
                      <a:headEnd type="none" w="med" len="med"/>
                      <a:tailEnd type="none" w="med" len="med"/>
                    </a:lnT>
                  </a:tcPr>
                </a:tc>
                <a:tc gridSpan="3">
                  <a:txBody>
                    <a:bodyPr/>
                    <a:lstStyle/>
                    <a:p>
                      <a:pPr marL="0" lvl="0" indent="0" algn="ctr">
                        <a:buFont typeface="Symbol" panose="05050102010706020507" pitchFamily="18" charset="2"/>
                        <a:buNone/>
                      </a:pPr>
                      <a:r>
                        <a:rPr lang="de-CH" sz="2000" dirty="0">
                          <a:effectLst/>
                          <a:latin typeface="Calibri" panose="020F0502020204030204" pitchFamily="34" charset="0"/>
                          <a:ea typeface="Calibri" panose="020F0502020204030204" pitchFamily="34" charset="0"/>
                          <a:cs typeface="Times New Roman" panose="02020603050405020304" pitchFamily="18" charset="0"/>
                        </a:rPr>
                        <a:t>  Anklage                                                                      Befreiung</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lvl="0" indent="0" algn="l" defTabSz="914400" rtl="0" eaLnBrk="1" latinLnBrk="0" hangingPunct="1">
                        <a:buFont typeface="Symbol" panose="05050102010706020507" pitchFamily="18" charset="2"/>
                        <a:buNone/>
                      </a:pPr>
                      <a:endPar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806946"/>
                  </a:ext>
                </a:extLst>
              </a:tr>
              <a:tr h="345688">
                <a:tc rowSpan="3">
                  <a:txBody>
                    <a:bodyPr/>
                    <a:lstStyle/>
                    <a:p>
                      <a:pPr algn="ctr">
                        <a:lnSpc>
                          <a:spcPct val="107000"/>
                        </a:lnSpc>
                        <a:spcAft>
                          <a:spcPts val="800"/>
                        </a:spcAft>
                      </a:pPr>
                      <a:r>
                        <a:rPr lang="de-CH" sz="2000" dirty="0">
                          <a:effectLst/>
                          <a:latin typeface="Calibri" panose="020F0502020204030204" pitchFamily="34" charset="0"/>
                          <a:ea typeface="Calibri" panose="020F0502020204030204" pitchFamily="34" charset="0"/>
                          <a:cs typeface="Times New Roman" panose="02020603050405020304" pitchFamily="18" charset="0"/>
                        </a:rPr>
                        <a:t>3,1 – 5,14 </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de-CH" sz="2000" dirty="0">
                          <a:effectLst/>
                          <a:latin typeface="Calibri" panose="020F0502020204030204" pitchFamily="34" charset="0"/>
                          <a:ea typeface="Calibri" panose="020F0502020204030204" pitchFamily="34" charset="0"/>
                          <a:cs typeface="Times New Roman" panose="02020603050405020304" pitchFamily="18" charset="0"/>
                        </a:rPr>
                        <a:t>Eine Verheissung: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de-CH" sz="2000" dirty="0">
                          <a:effectLst/>
                          <a:latin typeface="Calibri" panose="020F0502020204030204" pitchFamily="34" charset="0"/>
                          <a:ea typeface="Calibri" panose="020F0502020204030204" pitchFamily="34" charset="0"/>
                          <a:cs typeface="Times New Roman" panose="02020603050405020304" pitchFamily="18" charset="0"/>
                        </a:rPr>
                        <a:t>Der Retter kommt!</a:t>
                      </a:r>
                    </a:p>
                    <a:p>
                      <a:pPr marL="0" marR="0" lvl="0" indent="0" algn="ctr" defTabSz="914400" rtl="0" eaLnBrk="1" fontAlgn="auto" latinLnBrk="0" hangingPunct="1">
                        <a:lnSpc>
                          <a:spcPct val="107000"/>
                        </a:lnSpc>
                        <a:spcBef>
                          <a:spcPts val="0"/>
                        </a:spcBef>
                        <a:spcAft>
                          <a:spcPts val="800"/>
                        </a:spcAft>
                        <a:buClrTx/>
                        <a:buSzTx/>
                        <a:buFontTx/>
                        <a:buNone/>
                        <a:tabLst/>
                        <a:defRPr/>
                      </a:pPr>
                      <a:r>
                        <a:rPr lang="de-CH" sz="2000" dirty="0">
                          <a:effectLst/>
                          <a:latin typeface="Calibri" panose="020F0502020204030204" pitchFamily="34" charset="0"/>
                          <a:ea typeface="Calibri" panose="020F0502020204030204" pitchFamily="34" charset="0"/>
                          <a:cs typeface="Times New Roman" panose="02020603050405020304" pitchFamily="18" charset="0"/>
                        </a:rPr>
                        <a:t>"Hört ihr Häupter Jakobs" (3,1)</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marL="0" lvl="0" indent="0" algn="ctr" defTabSz="914400" rtl="0" eaLnBrk="1" latinLnBrk="0" hangingPunct="1">
                        <a:buFont typeface="Symbol" panose="05050102010706020507" pitchFamily="18" charset="2"/>
                        <a:buNone/>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 – 12 </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hMerge="1">
                  <a:txBody>
                    <a:bodyPr/>
                    <a:lstStyle/>
                    <a:p>
                      <a:pPr marL="0" lvl="0" indent="0" algn="ctr" defTabSz="914400" rtl="0" eaLnBrk="1" latinLnBrk="0" hangingPunct="1">
                        <a:buFont typeface="Symbol" panose="05050102010706020507" pitchFamily="18" charset="2"/>
                        <a:buNone/>
                      </a:pPr>
                      <a:endPar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 – 5,14</a:t>
                      </a: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Das Friedensreich</a:t>
                      </a: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Der Messias</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84201822"/>
                  </a:ext>
                </a:extLst>
              </a:tr>
              <a:tr h="903656">
                <a:tc vMerge="1">
                  <a:txBody>
                    <a:bodyPr/>
                    <a:lstStyle/>
                    <a:p>
                      <a:endParaRPr lang="de-CH"/>
                    </a:p>
                  </a:txBody>
                  <a:tcPr>
                    <a:lnT w="57150" cap="flat" cmpd="sng" algn="ctr">
                      <a:solidFill>
                        <a:schemeClr val="tx1"/>
                      </a:solidFill>
                      <a:prstDash val="solid"/>
                      <a:round/>
                      <a:headEnd type="none" w="med" len="med"/>
                      <a:tailEnd type="none" w="med" len="med"/>
                    </a:lnT>
                  </a:tcPr>
                </a:tc>
                <a:tc vMerge="1">
                  <a:txBody>
                    <a:bodyPr/>
                    <a:lstStyle/>
                    <a:p>
                      <a:endParaRPr lang="de-CH"/>
                    </a:p>
                  </a:txBody>
                  <a:tcPr>
                    <a:lnT w="57150" cap="flat" cmpd="sng" algn="ctr">
                      <a:solidFill>
                        <a:schemeClr val="tx1"/>
                      </a:solidFill>
                      <a:prstDash val="solid"/>
                      <a:round/>
                      <a:headEnd type="none" w="med" len="med"/>
                      <a:tailEnd type="none" w="med" len="med"/>
                    </a:lnT>
                  </a:tcPr>
                </a:tc>
                <a:tc>
                  <a:txBody>
                    <a:bodyPr/>
                    <a:lstStyle/>
                    <a:p>
                      <a:pPr marL="0" lvl="0" indent="0" algn="ctr" defTabSz="914400" rtl="0" eaLnBrk="1" latinLnBrk="0" hangingPunct="1">
                        <a:buFontTx/>
                        <a:buNone/>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3,1-3</a:t>
                      </a:r>
                    </a:p>
                    <a:p>
                      <a:pPr marL="0" lvl="0" indent="0" algn="ctr" defTabSz="914400" rtl="0" eaLnBrk="1" latinLnBrk="0" hangingPunct="1">
                        <a:buFontTx/>
                        <a:buNone/>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a:t>
                      </a:r>
                    </a:p>
                    <a:p>
                      <a:pPr marL="0" lvl="0" indent="0" algn="ctr" defTabSz="914400" rtl="0" eaLnBrk="1" latinLnBrk="0" hangingPunct="1">
                        <a:buFontTx/>
                        <a:buNone/>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3,9-11</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marL="0" lvl="0" indent="0" algn="ctr" defTabSz="914400" rtl="0" eaLnBrk="1" latinLnBrk="0" hangingPunct="1">
                        <a:buFontTx/>
                        <a:buNone/>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a:t>
                      </a:r>
                    </a:p>
                    <a:p>
                      <a:pPr marL="0" lvl="0" indent="0" algn="ctr" defTabSz="914400" rtl="0" eaLnBrk="1" latinLnBrk="0" hangingPunct="1">
                        <a:buFontTx/>
                        <a:buNone/>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3,6-8</a:t>
                      </a:r>
                    </a:p>
                    <a:p>
                      <a:pPr marL="0" lvl="0" indent="0" algn="ctr" defTabSz="914400" rtl="0" eaLnBrk="1" latinLnBrk="0" hangingPunct="1">
                        <a:buFontTx/>
                        <a:buNone/>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3,12</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vMerge="1">
                  <a:txBody>
                    <a:bodyPr/>
                    <a:lstStyle/>
                    <a:p>
                      <a:endParaRPr lang="de-CH"/>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73424536"/>
                  </a:ext>
                </a:extLst>
              </a:tr>
              <a:tr h="307996">
                <a:tc vMerge="1">
                  <a:txBody>
                    <a:bodyPr/>
                    <a:lstStyle/>
                    <a:p>
                      <a:endParaRPr lang="de-CH"/>
                    </a:p>
                  </a:txBody>
                  <a:tcPr/>
                </a:tc>
                <a:tc vMerge="1">
                  <a:txBody>
                    <a:bodyPr/>
                    <a:lstStyle/>
                    <a:p>
                      <a:endParaRPr lang="de-CH"/>
                    </a:p>
                  </a:txBody>
                  <a:tcPr/>
                </a:tc>
                <a:tc gridSpan="3">
                  <a:txBody>
                    <a:bodyPr/>
                    <a:lstStyle/>
                    <a:p>
                      <a:pPr marL="0" indent="0" algn="ctr">
                        <a:lnSpc>
                          <a:spcPct val="107000"/>
                        </a:lnSpc>
                        <a:spcAft>
                          <a:spcPts val="800"/>
                        </a:spcAft>
                        <a:buFontTx/>
                        <a:buNone/>
                      </a:pPr>
                      <a:r>
                        <a:rPr lang="de-CH" sz="2000" dirty="0">
                          <a:effectLst/>
                          <a:latin typeface="Calibri" panose="020F0502020204030204" pitchFamily="34" charset="0"/>
                          <a:ea typeface="Calibri" panose="020F0502020204030204" pitchFamily="34" charset="0"/>
                          <a:cs typeface="Times New Roman" panose="02020603050405020304" pitchFamily="18" charset="0"/>
                        </a:rPr>
                        <a:t>Erniedrigung                                                               Erhöhung</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085213"/>
                  </a:ext>
                </a:extLst>
              </a:tr>
              <a:tr h="1036729">
                <a:tc rowSpan="2">
                  <a:txBody>
                    <a:bodyPr/>
                    <a:lstStyle/>
                    <a:p>
                      <a:pPr algn="ctr">
                        <a:lnSpc>
                          <a:spcPct val="107000"/>
                        </a:lnSpc>
                        <a:spcAft>
                          <a:spcPts val="800"/>
                        </a:spcAft>
                      </a:pPr>
                      <a:r>
                        <a:rPr lang="de-CH" sz="2000" dirty="0">
                          <a:effectLst/>
                          <a:latin typeface="Calibri" panose="020F0502020204030204" pitchFamily="34" charset="0"/>
                          <a:ea typeface="Calibri" panose="020F0502020204030204" pitchFamily="34" charset="0"/>
                          <a:cs typeface="Times New Roman" panose="02020603050405020304" pitchFamily="18" charset="0"/>
                        </a:rPr>
                        <a:t>6,1 – 7,20 </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de-CH" sz="2000" dirty="0">
                          <a:effectLst/>
                          <a:latin typeface="Calibri" panose="020F0502020204030204" pitchFamily="34" charset="0"/>
                          <a:ea typeface="Calibri" panose="020F0502020204030204" pitchFamily="34" charset="0"/>
                          <a:cs typeface="Times New Roman" panose="02020603050405020304" pitchFamily="18" charset="0"/>
                        </a:rPr>
                        <a:t>Eine Herausforderung: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de-CH" sz="2000" dirty="0">
                          <a:effectLst/>
                          <a:latin typeface="Calibri" panose="020F0502020204030204" pitchFamily="34" charset="0"/>
                          <a:ea typeface="Calibri" panose="020F0502020204030204" pitchFamily="34" charset="0"/>
                          <a:cs typeface="Times New Roman" panose="02020603050405020304" pitchFamily="18" charset="0"/>
                        </a:rPr>
                        <a:t>Vertraue dem HERRN jetzt!</a:t>
                      </a:r>
                    </a:p>
                    <a:p>
                      <a:pPr marL="0" marR="0" lvl="0" indent="0" algn="ctr" defTabSz="914400" rtl="0" eaLnBrk="1" fontAlgn="auto" latinLnBrk="0" hangingPunct="1">
                        <a:lnSpc>
                          <a:spcPct val="107000"/>
                        </a:lnSpc>
                        <a:spcBef>
                          <a:spcPts val="0"/>
                        </a:spcBef>
                        <a:spcAft>
                          <a:spcPts val="800"/>
                        </a:spcAft>
                        <a:buClrTx/>
                        <a:buSzTx/>
                        <a:buFontTx/>
                        <a:buNone/>
                        <a:tabLst/>
                        <a:defRPr/>
                      </a:pPr>
                      <a:r>
                        <a:rPr lang="de-CH" sz="2000" dirty="0">
                          <a:effectLst/>
                          <a:latin typeface="Calibri" panose="020F0502020204030204" pitchFamily="34" charset="0"/>
                          <a:ea typeface="Calibri" panose="020F0502020204030204" pitchFamily="34" charset="0"/>
                          <a:cs typeface="Times New Roman" panose="02020603050405020304" pitchFamily="18" charset="0"/>
                        </a:rPr>
                        <a:t>"Hört den Rechtsstreit" (6,1)</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de-CH" sz="2000" dirty="0">
                          <a:effectLst/>
                          <a:latin typeface="Calibri" panose="020F0502020204030204" pitchFamily="34" charset="0"/>
                          <a:ea typeface="Calibri" panose="020F0502020204030204" pitchFamily="34" charset="0"/>
                          <a:cs typeface="Times New Roman" panose="02020603050405020304" pitchFamily="18" charset="0"/>
                        </a:rPr>
                        <a:t>6,1 – 16 </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marL="0" lvl="0" indent="0" algn="ctr" defTabSz="914400" rtl="0" eaLnBrk="1" latinLnBrk="0" hangingPunct="1">
                        <a:buFont typeface="Symbol" panose="05050102010706020507" pitchFamily="18" charset="2"/>
                        <a:buNone/>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7,1 – 6 </a:t>
                      </a:r>
                    </a:p>
                    <a:p>
                      <a:pPr marL="0" lvl="0" indent="0" algn="ctr" defTabSz="914400" rtl="0" eaLnBrk="1" latinLnBrk="0" hangingPunct="1">
                        <a:buFont typeface="Symbol" panose="05050102010706020507" pitchFamily="18" charset="2"/>
                        <a:buNone/>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(Klage von Micha)</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CH"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7,7 – 20 </a:t>
                      </a: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e-CH"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Der gerechte Richter und König</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25548972"/>
                  </a:ext>
                </a:extLst>
              </a:tr>
              <a:tr h="553062">
                <a:tc vMerge="1">
                  <a:txBody>
                    <a:bodyPr/>
                    <a:lstStyle/>
                    <a:p>
                      <a:endParaRPr lang="de-CH"/>
                    </a:p>
                  </a:txBody>
                  <a:tcPr/>
                </a:tc>
                <a:tc vMerge="1">
                  <a:txBody>
                    <a:bodyPr/>
                    <a:lstStyle/>
                    <a:p>
                      <a:endParaRPr lang="de-CH"/>
                    </a:p>
                  </a:txBody>
                  <a:tcPr/>
                </a:tc>
                <a:tc gridSpan="3">
                  <a:txBody>
                    <a:bodyPr/>
                    <a:lstStyle/>
                    <a:p>
                      <a:pPr algn="ctr">
                        <a:lnSpc>
                          <a:spcPct val="107000"/>
                        </a:lnSpc>
                        <a:spcAft>
                          <a:spcPts val="800"/>
                        </a:spcAft>
                      </a:pPr>
                      <a:r>
                        <a:rPr lang="de-CH" sz="2000" dirty="0">
                          <a:effectLst/>
                          <a:latin typeface="Calibri" panose="020F0502020204030204" pitchFamily="34" charset="0"/>
                          <a:ea typeface="Calibri" panose="020F0502020204030204" pitchFamily="34" charset="0"/>
                          <a:cs typeface="Times New Roman" panose="02020603050405020304" pitchFamily="18" charset="0"/>
                        </a:rPr>
                        <a:t>     Schuld                                                                    Vergebung</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de-CH"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885798"/>
                  </a:ext>
                </a:extLst>
              </a:tr>
            </a:tbl>
          </a:graphicData>
        </a:graphic>
      </p:graphicFrame>
      <p:cxnSp>
        <p:nvCxnSpPr>
          <p:cNvPr id="5" name="Gerade Verbindung mit Pfeil 4">
            <a:extLst>
              <a:ext uri="{FF2B5EF4-FFF2-40B4-BE49-F238E27FC236}">
                <a16:creationId xmlns:a16="http://schemas.microsoft.com/office/drawing/2014/main" id="{2CD9FD83-BDC2-449B-BCB5-CA855344BB43}"/>
              </a:ext>
            </a:extLst>
          </p:cNvPr>
          <p:cNvCxnSpPr>
            <a:cxnSpLocks/>
          </p:cNvCxnSpPr>
          <p:nvPr/>
        </p:nvCxnSpPr>
        <p:spPr>
          <a:xfrm>
            <a:off x="6717669" y="3313595"/>
            <a:ext cx="237561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E13247F3-8000-47EB-A283-F9B7437837CA}"/>
              </a:ext>
            </a:extLst>
          </p:cNvPr>
          <p:cNvCxnSpPr>
            <a:cxnSpLocks/>
          </p:cNvCxnSpPr>
          <p:nvPr/>
        </p:nvCxnSpPr>
        <p:spPr>
          <a:xfrm>
            <a:off x="6699576" y="4941691"/>
            <a:ext cx="243899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455A5A07-142C-4D6C-BB6D-22E2D1767D82}"/>
              </a:ext>
            </a:extLst>
          </p:cNvPr>
          <p:cNvCxnSpPr>
            <a:cxnSpLocks/>
          </p:cNvCxnSpPr>
          <p:nvPr/>
        </p:nvCxnSpPr>
        <p:spPr>
          <a:xfrm>
            <a:off x="6699576" y="6289142"/>
            <a:ext cx="24389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A263414-B76F-413C-B19D-5F876454D679}"/>
              </a:ext>
            </a:extLst>
          </p:cNvPr>
          <p:cNvCxnSpPr>
            <a:cxnSpLocks/>
          </p:cNvCxnSpPr>
          <p:nvPr/>
        </p:nvCxnSpPr>
        <p:spPr>
          <a:xfrm>
            <a:off x="4798337" y="4191758"/>
            <a:ext cx="3956364"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D3DD7EE1-D3A3-4705-8D11-7C94601DA0BD}"/>
              </a:ext>
            </a:extLst>
          </p:cNvPr>
          <p:cNvCxnSpPr>
            <a:cxnSpLocks/>
          </p:cNvCxnSpPr>
          <p:nvPr/>
        </p:nvCxnSpPr>
        <p:spPr>
          <a:xfrm>
            <a:off x="4813431" y="4487505"/>
            <a:ext cx="3956364"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6" name="Grafik 35">
            <a:extLst>
              <a:ext uri="{FF2B5EF4-FFF2-40B4-BE49-F238E27FC236}">
                <a16:creationId xmlns:a16="http://schemas.microsoft.com/office/drawing/2014/main" id="{F9082F09-C6A4-479B-8CF7-2A6DCAEAAE3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059" y="1657943"/>
            <a:ext cx="540385" cy="337185"/>
          </a:xfrm>
          <a:prstGeom prst="rect">
            <a:avLst/>
          </a:prstGeom>
          <a:noFill/>
          <a:ln>
            <a:noFill/>
          </a:ln>
        </p:spPr>
      </p:pic>
      <p:pic>
        <p:nvPicPr>
          <p:cNvPr id="37" name="Grafik 36">
            <a:extLst>
              <a:ext uri="{FF2B5EF4-FFF2-40B4-BE49-F238E27FC236}">
                <a16:creationId xmlns:a16="http://schemas.microsoft.com/office/drawing/2014/main" id="{565496AE-358B-410F-86C0-21198A2860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9766" y="1636160"/>
            <a:ext cx="354408" cy="337186"/>
          </a:xfrm>
          <a:prstGeom prst="rect">
            <a:avLst/>
          </a:prstGeom>
          <a:noFill/>
          <a:ln>
            <a:noFill/>
          </a:ln>
        </p:spPr>
      </p:pic>
      <p:pic>
        <p:nvPicPr>
          <p:cNvPr id="38" name="Grafik 37">
            <a:extLst>
              <a:ext uri="{FF2B5EF4-FFF2-40B4-BE49-F238E27FC236}">
                <a16:creationId xmlns:a16="http://schemas.microsoft.com/office/drawing/2014/main" id="{5F8F27BF-459A-406C-B46D-49B65293047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0256" y="1618054"/>
            <a:ext cx="354409" cy="385444"/>
          </a:xfrm>
          <a:prstGeom prst="rect">
            <a:avLst/>
          </a:prstGeom>
          <a:noFill/>
          <a:ln>
            <a:noFill/>
          </a:ln>
        </p:spPr>
      </p:pic>
      <p:pic>
        <p:nvPicPr>
          <p:cNvPr id="12" name="Grafik 11">
            <a:extLst>
              <a:ext uri="{FF2B5EF4-FFF2-40B4-BE49-F238E27FC236}">
                <a16:creationId xmlns:a16="http://schemas.microsoft.com/office/drawing/2014/main" id="{FFC4CC0E-B4B2-44C3-862C-82F99476773D}"/>
              </a:ext>
            </a:extLst>
          </p:cNvPr>
          <p:cNvPicPr/>
          <p:nvPr/>
        </p:nvPicPr>
        <p:blipFill>
          <a:blip r:embed="rId5">
            <a:extLst>
              <a:ext uri="{28A0092B-C50C-407E-A947-70E740481C1C}">
                <a14:useLocalDpi xmlns:a14="http://schemas.microsoft.com/office/drawing/2010/main" val="0"/>
              </a:ext>
            </a:extLst>
          </a:blip>
          <a:stretch>
            <a:fillRect/>
          </a:stretch>
        </p:blipFill>
        <p:spPr>
          <a:xfrm>
            <a:off x="813879" y="2562733"/>
            <a:ext cx="781050" cy="542925"/>
          </a:xfrm>
          <a:prstGeom prst="rect">
            <a:avLst/>
          </a:prstGeom>
        </p:spPr>
      </p:pic>
      <p:pic>
        <p:nvPicPr>
          <p:cNvPr id="13" name="Grafik 12">
            <a:extLst>
              <a:ext uri="{FF2B5EF4-FFF2-40B4-BE49-F238E27FC236}">
                <a16:creationId xmlns:a16="http://schemas.microsoft.com/office/drawing/2014/main" id="{3932F8C6-510E-437A-AFED-5CA788D45B9F}"/>
              </a:ext>
            </a:extLst>
          </p:cNvPr>
          <p:cNvPicPr/>
          <p:nvPr/>
        </p:nvPicPr>
        <p:blipFill>
          <a:blip r:embed="rId6">
            <a:extLst>
              <a:ext uri="{28A0092B-C50C-407E-A947-70E740481C1C}">
                <a14:useLocalDpi xmlns:a14="http://schemas.microsoft.com/office/drawing/2010/main" val="0"/>
              </a:ext>
            </a:extLst>
          </a:blip>
          <a:stretch>
            <a:fillRect/>
          </a:stretch>
        </p:blipFill>
        <p:spPr>
          <a:xfrm>
            <a:off x="856741" y="4042952"/>
            <a:ext cx="695325" cy="571500"/>
          </a:xfrm>
          <a:prstGeom prst="rect">
            <a:avLst/>
          </a:prstGeom>
        </p:spPr>
      </p:pic>
      <p:pic>
        <p:nvPicPr>
          <p:cNvPr id="14" name="Grafik 13">
            <a:extLst>
              <a:ext uri="{FF2B5EF4-FFF2-40B4-BE49-F238E27FC236}">
                <a16:creationId xmlns:a16="http://schemas.microsoft.com/office/drawing/2014/main" id="{E13A1B15-AA2A-4D2A-9087-CF5442E68EB4}"/>
              </a:ext>
            </a:extLst>
          </p:cNvPr>
          <p:cNvPicPr/>
          <p:nvPr/>
        </p:nvPicPr>
        <p:blipFill>
          <a:blip r:embed="rId7">
            <a:extLst>
              <a:ext uri="{28A0092B-C50C-407E-A947-70E740481C1C}">
                <a14:useLocalDpi xmlns:a14="http://schemas.microsoft.com/office/drawing/2010/main" val="0"/>
              </a:ext>
            </a:extLst>
          </a:blip>
          <a:stretch>
            <a:fillRect/>
          </a:stretch>
        </p:blipFill>
        <p:spPr>
          <a:xfrm>
            <a:off x="871028" y="5596208"/>
            <a:ext cx="666750" cy="552450"/>
          </a:xfrm>
          <a:prstGeom prst="rect">
            <a:avLst/>
          </a:prstGeom>
        </p:spPr>
      </p:pic>
    </p:spTree>
    <p:extLst>
      <p:ext uri="{BB962C8B-B14F-4D97-AF65-F5344CB8AC3E}">
        <p14:creationId xmlns:p14="http://schemas.microsoft.com/office/powerpoint/2010/main" val="260408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nn das nichts ist zum 3. Advent – Pillnitzer Königlicher Weinberg">
            <a:extLst>
              <a:ext uri="{FF2B5EF4-FFF2-40B4-BE49-F238E27FC236}">
                <a16:creationId xmlns:a16="http://schemas.microsoft.com/office/drawing/2014/main" id="{A4F3B7F9-2F08-41C3-8CC7-174E6E736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17" y="1380944"/>
            <a:ext cx="2675507" cy="205888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a:extLst>
              <a:ext uri="{FF2B5EF4-FFF2-40B4-BE49-F238E27FC236}">
                <a16:creationId xmlns:a16="http://schemas.microsoft.com/office/drawing/2014/main" id="{3F56C682-EA90-4CC8-B01E-0312A829D6E5}"/>
              </a:ext>
            </a:extLst>
          </p:cNvPr>
          <p:cNvSpPr txBox="1"/>
          <p:nvPr/>
        </p:nvSpPr>
        <p:spPr>
          <a:xfrm>
            <a:off x="623655" y="3429000"/>
            <a:ext cx="3007311" cy="830997"/>
          </a:xfrm>
          <a:prstGeom prst="rect">
            <a:avLst/>
          </a:prstGeom>
          <a:noFill/>
        </p:spPr>
        <p:txBody>
          <a:bodyPr wrap="square">
            <a:spAutoFit/>
          </a:bodyPr>
          <a:lstStyle/>
          <a:p>
            <a:r>
              <a:rPr lang="de-CH" sz="2400" dirty="0"/>
              <a:t>Deut 28,13; Hes 38,12</a:t>
            </a:r>
          </a:p>
          <a:p>
            <a:pPr marL="342900" indent="-342900">
              <a:buFont typeface="Wingdings" panose="05000000000000000000" pitchFamily="2" charset="2"/>
              <a:buChar char="§"/>
            </a:pPr>
            <a:r>
              <a:rPr lang="de-CH" sz="2400" dirty="0"/>
              <a:t>Auftrag / Warnung</a:t>
            </a:r>
          </a:p>
        </p:txBody>
      </p:sp>
      <p:sp>
        <p:nvSpPr>
          <p:cNvPr id="19" name="Textfeld 18">
            <a:extLst>
              <a:ext uri="{FF2B5EF4-FFF2-40B4-BE49-F238E27FC236}">
                <a16:creationId xmlns:a16="http://schemas.microsoft.com/office/drawing/2014/main" id="{BF137350-F7A3-4DD6-97EF-0C99D7649749}"/>
              </a:ext>
            </a:extLst>
          </p:cNvPr>
          <p:cNvSpPr txBox="1"/>
          <p:nvPr/>
        </p:nvSpPr>
        <p:spPr>
          <a:xfrm>
            <a:off x="3740827" y="1283290"/>
            <a:ext cx="7091039" cy="2677656"/>
          </a:xfrm>
          <a:prstGeom prst="rect">
            <a:avLst/>
          </a:prstGeom>
          <a:noFill/>
        </p:spPr>
        <p:txBody>
          <a:bodyPr wrap="square">
            <a:spAutoFit/>
          </a:bodyPr>
          <a:lstStyle/>
          <a:p>
            <a:r>
              <a:rPr lang="de-CH" sz="2800" dirty="0"/>
              <a:t>Um Beute zu machen und Raub zu raffen, wirst du deine Hand an die wieder bewohnten Ruinen zu legen suchen, und an das Volk, das aus den Heidenvölkern gesammelt worden ist, das Vieh und Güter bekommen hat und das den </a:t>
            </a:r>
            <a:r>
              <a:rPr lang="de-CH" sz="2800" u="sng" dirty="0"/>
              <a:t>Mittelpunkt der Erde</a:t>
            </a:r>
            <a:r>
              <a:rPr lang="de-CH" sz="2800" dirty="0"/>
              <a:t> bewohnt. </a:t>
            </a:r>
            <a:r>
              <a:rPr lang="de-CH" sz="2800" b="1" dirty="0"/>
              <a:t>Hes 38,12</a:t>
            </a:r>
          </a:p>
        </p:txBody>
      </p:sp>
      <p:sp>
        <p:nvSpPr>
          <p:cNvPr id="20" name="Rechteck 19">
            <a:extLst>
              <a:ext uri="{FF2B5EF4-FFF2-40B4-BE49-F238E27FC236}">
                <a16:creationId xmlns:a16="http://schemas.microsoft.com/office/drawing/2014/main" id="{5DE6B986-AD77-4897-80E9-0C1C3437149A}"/>
              </a:ext>
            </a:extLst>
          </p:cNvPr>
          <p:cNvSpPr/>
          <p:nvPr/>
        </p:nvSpPr>
        <p:spPr>
          <a:xfrm>
            <a:off x="902194" y="649026"/>
            <a:ext cx="2074479" cy="532903"/>
          </a:xfrm>
          <a:prstGeom prst="rect">
            <a:avLst/>
          </a:prstGeom>
        </p:spPr>
        <p:txBody>
          <a:bodyPr wrap="none">
            <a:spAutoFit/>
          </a:bodyPr>
          <a:lstStyle/>
          <a:p>
            <a:pPr>
              <a:lnSpc>
                <a:spcPct val="107000"/>
              </a:lnSpc>
              <a:spcBef>
                <a:spcPts val="1200"/>
              </a:spcBef>
            </a:pPr>
            <a:r>
              <a:rPr lang="de-CH" sz="2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Die Botschaft</a:t>
            </a:r>
          </a:p>
        </p:txBody>
      </p:sp>
      <p:pic>
        <p:nvPicPr>
          <p:cNvPr id="21" name="Grafik 20">
            <a:extLst>
              <a:ext uri="{FF2B5EF4-FFF2-40B4-BE49-F238E27FC236}">
                <a16:creationId xmlns:a16="http://schemas.microsoft.com/office/drawing/2014/main" id="{2C23EDB8-6D0A-469F-95AF-EEF4BDA4A22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415" y="4637978"/>
            <a:ext cx="1429710" cy="849908"/>
          </a:xfrm>
          <a:prstGeom prst="rect">
            <a:avLst/>
          </a:prstGeom>
          <a:noFill/>
          <a:ln>
            <a:noFill/>
          </a:ln>
        </p:spPr>
      </p:pic>
      <p:sp>
        <p:nvSpPr>
          <p:cNvPr id="22" name="Textfeld 21">
            <a:extLst>
              <a:ext uri="{FF2B5EF4-FFF2-40B4-BE49-F238E27FC236}">
                <a16:creationId xmlns:a16="http://schemas.microsoft.com/office/drawing/2014/main" id="{6E215A0B-3973-41C0-81A4-EB748B4FBDE2}"/>
              </a:ext>
            </a:extLst>
          </p:cNvPr>
          <p:cNvSpPr txBox="1"/>
          <p:nvPr/>
        </p:nvSpPr>
        <p:spPr>
          <a:xfrm>
            <a:off x="3740827" y="4395958"/>
            <a:ext cx="7587079" cy="2246769"/>
          </a:xfrm>
          <a:prstGeom prst="rect">
            <a:avLst/>
          </a:prstGeom>
          <a:noFill/>
        </p:spPr>
        <p:txBody>
          <a:bodyPr wrap="square">
            <a:spAutoFit/>
          </a:bodyPr>
          <a:lstStyle/>
          <a:p>
            <a:r>
              <a:rPr lang="de-CH" sz="2800" dirty="0"/>
              <a:t>Das alles [wird geschehen] wegen der </a:t>
            </a:r>
            <a:r>
              <a:rPr lang="de-CH" sz="2800" u="sng" dirty="0"/>
              <a:t>Übertretung</a:t>
            </a:r>
            <a:r>
              <a:rPr lang="de-CH" sz="2800" dirty="0"/>
              <a:t> Jakobs und wegen der </a:t>
            </a:r>
            <a:r>
              <a:rPr lang="de-CH" sz="2800" u="sng" dirty="0"/>
              <a:t>Sünden</a:t>
            </a:r>
            <a:r>
              <a:rPr lang="de-CH" sz="2800" dirty="0"/>
              <a:t> des Hauses Israel. Was ist aber die </a:t>
            </a:r>
            <a:r>
              <a:rPr lang="de-CH" sz="2800" u="sng" dirty="0"/>
              <a:t>Übertretung</a:t>
            </a:r>
            <a:r>
              <a:rPr lang="de-CH" sz="2800" dirty="0"/>
              <a:t> Jakobs? Ist es nicht Samaria? Und welches sind die </a:t>
            </a:r>
            <a:r>
              <a:rPr lang="de-CH" sz="2800" u="sng" dirty="0"/>
              <a:t>Höhen</a:t>
            </a:r>
            <a:r>
              <a:rPr lang="de-CH" sz="2800" dirty="0"/>
              <a:t> Judas? Ist es nicht Jerusalem? </a:t>
            </a:r>
            <a:r>
              <a:rPr lang="de-CH" sz="2800" b="1" dirty="0"/>
              <a:t>Mi 1,5</a:t>
            </a:r>
          </a:p>
        </p:txBody>
      </p:sp>
      <p:sp>
        <p:nvSpPr>
          <p:cNvPr id="23" name="Textfeld 22">
            <a:extLst>
              <a:ext uri="{FF2B5EF4-FFF2-40B4-BE49-F238E27FC236}">
                <a16:creationId xmlns:a16="http://schemas.microsoft.com/office/drawing/2014/main" id="{325DD630-63E8-40F7-810A-B2C066703FE6}"/>
              </a:ext>
            </a:extLst>
          </p:cNvPr>
          <p:cNvSpPr txBox="1"/>
          <p:nvPr/>
        </p:nvSpPr>
        <p:spPr>
          <a:xfrm>
            <a:off x="652941" y="5707888"/>
            <a:ext cx="3007311" cy="830997"/>
          </a:xfrm>
          <a:prstGeom prst="rect">
            <a:avLst/>
          </a:prstGeom>
          <a:noFill/>
        </p:spPr>
        <p:txBody>
          <a:bodyPr wrap="square">
            <a:spAutoFit/>
          </a:bodyPr>
          <a:lstStyle/>
          <a:p>
            <a:r>
              <a:rPr lang="de-CH" sz="2400" dirty="0"/>
              <a:t>Mi 1,5 </a:t>
            </a:r>
          </a:p>
          <a:p>
            <a:pPr marL="342900" indent="-342900">
              <a:buFont typeface="Wingdings" panose="05000000000000000000" pitchFamily="2" charset="2"/>
              <a:buChar char="§"/>
            </a:pPr>
            <a:r>
              <a:rPr lang="de-CH" sz="2400" dirty="0"/>
              <a:t>Gericht</a:t>
            </a:r>
          </a:p>
        </p:txBody>
      </p:sp>
    </p:spTree>
    <p:extLst>
      <p:ext uri="{BB962C8B-B14F-4D97-AF65-F5344CB8AC3E}">
        <p14:creationId xmlns:p14="http://schemas.microsoft.com/office/powerpoint/2010/main" val="151644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300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300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3F56C682-EA90-4CC8-B01E-0312A829D6E5}"/>
              </a:ext>
            </a:extLst>
          </p:cNvPr>
          <p:cNvSpPr txBox="1"/>
          <p:nvPr/>
        </p:nvSpPr>
        <p:spPr>
          <a:xfrm>
            <a:off x="623655" y="3429000"/>
            <a:ext cx="3007311" cy="830997"/>
          </a:xfrm>
          <a:prstGeom prst="rect">
            <a:avLst/>
          </a:prstGeom>
          <a:noFill/>
        </p:spPr>
        <p:txBody>
          <a:bodyPr wrap="square">
            <a:spAutoFit/>
          </a:bodyPr>
          <a:lstStyle/>
          <a:p>
            <a:r>
              <a:rPr lang="de-CH" sz="2400" dirty="0"/>
              <a:t>Mi 5,1-3; 7,14</a:t>
            </a:r>
          </a:p>
          <a:p>
            <a:pPr marL="342900" indent="-342900">
              <a:buFont typeface="Wingdings" panose="05000000000000000000" pitchFamily="2" charset="2"/>
              <a:buChar char="§"/>
            </a:pPr>
            <a:r>
              <a:rPr lang="de-CH" sz="2400" dirty="0"/>
              <a:t>Messias</a:t>
            </a:r>
          </a:p>
        </p:txBody>
      </p:sp>
      <p:sp>
        <p:nvSpPr>
          <p:cNvPr id="19" name="Textfeld 18">
            <a:extLst>
              <a:ext uri="{FF2B5EF4-FFF2-40B4-BE49-F238E27FC236}">
                <a16:creationId xmlns:a16="http://schemas.microsoft.com/office/drawing/2014/main" id="{BF137350-F7A3-4DD6-97EF-0C99D7649749}"/>
              </a:ext>
            </a:extLst>
          </p:cNvPr>
          <p:cNvSpPr txBox="1"/>
          <p:nvPr/>
        </p:nvSpPr>
        <p:spPr>
          <a:xfrm>
            <a:off x="3244787" y="1370114"/>
            <a:ext cx="7091039" cy="2246769"/>
          </a:xfrm>
          <a:prstGeom prst="rect">
            <a:avLst/>
          </a:prstGeom>
          <a:noFill/>
        </p:spPr>
        <p:txBody>
          <a:bodyPr wrap="square">
            <a:spAutoFit/>
          </a:bodyPr>
          <a:lstStyle/>
          <a:p>
            <a:r>
              <a:rPr lang="de-DE" sz="2800" dirty="0"/>
              <a:t>Und </a:t>
            </a:r>
            <a:r>
              <a:rPr lang="de-DE" sz="2800" b="1" u="sng" dirty="0"/>
              <a:t>Er</a:t>
            </a:r>
            <a:r>
              <a:rPr lang="de-DE" sz="2800" dirty="0"/>
              <a:t> wird auftreten und [sie] weiden in der Kraft des HERRN und in der Hoheit des Namens des HERRN, seines Gottes; und sie werden [sicher] wohnen; denn nun wird </a:t>
            </a:r>
            <a:r>
              <a:rPr lang="de-DE" sz="2800" b="1" u="sng" dirty="0"/>
              <a:t>Er</a:t>
            </a:r>
            <a:r>
              <a:rPr lang="de-DE" sz="2800" dirty="0"/>
              <a:t> groß sein bis an die Enden der Erde. </a:t>
            </a:r>
            <a:r>
              <a:rPr lang="de-CH" sz="2800" b="1" dirty="0"/>
              <a:t>Mi 5,3</a:t>
            </a:r>
          </a:p>
        </p:txBody>
      </p:sp>
      <p:sp>
        <p:nvSpPr>
          <p:cNvPr id="20" name="Rechteck 19">
            <a:extLst>
              <a:ext uri="{FF2B5EF4-FFF2-40B4-BE49-F238E27FC236}">
                <a16:creationId xmlns:a16="http://schemas.microsoft.com/office/drawing/2014/main" id="{5DE6B986-AD77-4897-80E9-0C1C3437149A}"/>
              </a:ext>
            </a:extLst>
          </p:cNvPr>
          <p:cNvSpPr/>
          <p:nvPr/>
        </p:nvSpPr>
        <p:spPr>
          <a:xfrm>
            <a:off x="902194" y="649026"/>
            <a:ext cx="2074479" cy="532903"/>
          </a:xfrm>
          <a:prstGeom prst="rect">
            <a:avLst/>
          </a:prstGeom>
        </p:spPr>
        <p:txBody>
          <a:bodyPr wrap="none">
            <a:spAutoFit/>
          </a:bodyPr>
          <a:lstStyle/>
          <a:p>
            <a:pPr>
              <a:lnSpc>
                <a:spcPct val="107000"/>
              </a:lnSpc>
              <a:spcBef>
                <a:spcPts val="1200"/>
              </a:spcBef>
            </a:pPr>
            <a:r>
              <a:rPr lang="de-CH" sz="2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Die Botschaft</a:t>
            </a:r>
          </a:p>
        </p:txBody>
      </p:sp>
      <p:pic>
        <p:nvPicPr>
          <p:cNvPr id="21" name="Grafik 20">
            <a:extLst>
              <a:ext uri="{FF2B5EF4-FFF2-40B4-BE49-F238E27FC236}">
                <a16:creationId xmlns:a16="http://schemas.microsoft.com/office/drawing/2014/main" id="{2C23EDB8-6D0A-469F-95AF-EEF4BDA4A22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6415" y="4637978"/>
            <a:ext cx="1429710" cy="849908"/>
          </a:xfrm>
          <a:prstGeom prst="rect">
            <a:avLst/>
          </a:prstGeom>
          <a:noFill/>
          <a:ln>
            <a:noFill/>
          </a:ln>
        </p:spPr>
      </p:pic>
      <p:sp>
        <p:nvSpPr>
          <p:cNvPr id="22" name="Textfeld 21">
            <a:extLst>
              <a:ext uri="{FF2B5EF4-FFF2-40B4-BE49-F238E27FC236}">
                <a16:creationId xmlns:a16="http://schemas.microsoft.com/office/drawing/2014/main" id="{6E215A0B-3973-41C0-81A4-EB748B4FBDE2}"/>
              </a:ext>
            </a:extLst>
          </p:cNvPr>
          <p:cNvSpPr txBox="1"/>
          <p:nvPr/>
        </p:nvSpPr>
        <p:spPr>
          <a:xfrm>
            <a:off x="3244787" y="4009462"/>
            <a:ext cx="7941077" cy="2677656"/>
          </a:xfrm>
          <a:prstGeom prst="rect">
            <a:avLst/>
          </a:prstGeom>
          <a:noFill/>
        </p:spPr>
        <p:txBody>
          <a:bodyPr wrap="square">
            <a:spAutoFit/>
          </a:bodyPr>
          <a:lstStyle/>
          <a:p>
            <a:r>
              <a:rPr lang="de-DE" sz="2800" dirty="0"/>
              <a:t>Und viele Heidenvölker werden hingehen und sagen: »Kommt, lasst uns hinaufziehen zum Berg des HERRN, zum Haus des Gottes Jakobs, damit er uns über seine Wege belehre und wir auf seinen Pfaden wandeln!« Denn von Zion wird das Gesetz ausgehen und das Wort des HERRN von Jerusalem. </a:t>
            </a:r>
            <a:r>
              <a:rPr lang="de-CH" sz="2800" b="1" dirty="0"/>
              <a:t>Mi 4,2</a:t>
            </a:r>
          </a:p>
        </p:txBody>
      </p:sp>
      <p:sp>
        <p:nvSpPr>
          <p:cNvPr id="23" name="Textfeld 22">
            <a:extLst>
              <a:ext uri="{FF2B5EF4-FFF2-40B4-BE49-F238E27FC236}">
                <a16:creationId xmlns:a16="http://schemas.microsoft.com/office/drawing/2014/main" id="{325DD630-63E8-40F7-810A-B2C066703FE6}"/>
              </a:ext>
            </a:extLst>
          </p:cNvPr>
          <p:cNvSpPr txBox="1"/>
          <p:nvPr/>
        </p:nvSpPr>
        <p:spPr>
          <a:xfrm>
            <a:off x="652941" y="5707888"/>
            <a:ext cx="2720573" cy="830997"/>
          </a:xfrm>
          <a:prstGeom prst="rect">
            <a:avLst/>
          </a:prstGeom>
          <a:noFill/>
        </p:spPr>
        <p:txBody>
          <a:bodyPr wrap="square">
            <a:spAutoFit/>
          </a:bodyPr>
          <a:lstStyle/>
          <a:p>
            <a:r>
              <a:rPr lang="de-CH" sz="2400" dirty="0"/>
              <a:t>Mi 4,2 =&gt; Recht</a:t>
            </a:r>
          </a:p>
          <a:p>
            <a:pPr marL="342900" indent="-342900">
              <a:buFont typeface="Wingdings" panose="05000000000000000000" pitchFamily="2" charset="2"/>
              <a:buChar char="§"/>
            </a:pPr>
            <a:r>
              <a:rPr lang="de-CH" sz="2400" dirty="0"/>
              <a:t>Heilsverheissung</a:t>
            </a:r>
          </a:p>
        </p:txBody>
      </p:sp>
      <p:pic>
        <p:nvPicPr>
          <p:cNvPr id="24" name="Grafik 23" descr="Vektorgrafiken Piktogramm der krone Vektorbilder Piktogramm der krone |  Depositphotos">
            <a:extLst>
              <a:ext uri="{FF2B5EF4-FFF2-40B4-BE49-F238E27FC236}">
                <a16:creationId xmlns:a16="http://schemas.microsoft.com/office/drawing/2014/main" id="{6B19F699-B46B-4189-B25A-23AABAFAEFF3}"/>
              </a:ext>
            </a:extLst>
          </p:cNvPr>
          <p:cNvPicPr/>
          <p:nvPr/>
        </p:nvPicPr>
        <p:blipFill rotWithShape="1">
          <a:blip r:embed="rId3" cstate="print">
            <a:extLst>
              <a:ext uri="{28A0092B-C50C-407E-A947-70E740481C1C}">
                <a14:useLocalDpi xmlns:a14="http://schemas.microsoft.com/office/drawing/2010/main" val="0"/>
              </a:ext>
            </a:extLst>
          </a:blip>
          <a:srcRect l="14481" t="22759" r="16553" b="25517"/>
          <a:stretch/>
        </p:blipFill>
        <p:spPr bwMode="auto">
          <a:xfrm>
            <a:off x="1019641" y="1370114"/>
            <a:ext cx="1459270" cy="964713"/>
          </a:xfrm>
          <a:prstGeom prst="rect">
            <a:avLst/>
          </a:prstGeom>
          <a:noFill/>
          <a:ln>
            <a:noFill/>
          </a:ln>
          <a:extLst>
            <a:ext uri="{53640926-AAD7-44D8-BBD7-CCE9431645EC}">
              <a14:shadowObscured xmlns:a14="http://schemas.microsoft.com/office/drawing/2010/main"/>
            </a:ext>
          </a:extLst>
        </p:spPr>
      </p:pic>
      <p:pic>
        <p:nvPicPr>
          <p:cNvPr id="25" name="Grafik 24" descr="Der GUTE Hirte - YouTube">
            <a:extLst>
              <a:ext uri="{FF2B5EF4-FFF2-40B4-BE49-F238E27FC236}">
                <a16:creationId xmlns:a16="http://schemas.microsoft.com/office/drawing/2014/main" id="{3EB3FC4B-8E22-4726-B838-68DAAC2EB54D}"/>
              </a:ext>
            </a:extLst>
          </p:cNvPr>
          <p:cNvPicPr/>
          <p:nvPr/>
        </p:nvPicPr>
        <p:blipFill rotWithShape="1">
          <a:blip r:embed="rId4" cstate="print">
            <a:extLst>
              <a:ext uri="{28A0092B-C50C-407E-A947-70E740481C1C}">
                <a14:useLocalDpi xmlns:a14="http://schemas.microsoft.com/office/drawing/2010/main" val="0"/>
              </a:ext>
            </a:extLst>
          </a:blip>
          <a:srcRect t="13954" b="15815"/>
          <a:stretch/>
        </p:blipFill>
        <p:spPr bwMode="auto">
          <a:xfrm>
            <a:off x="715760" y="2334827"/>
            <a:ext cx="2070365" cy="10941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386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300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300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2" grpId="0"/>
      <p:bldP spid="23"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3083</Words>
  <Application>Microsoft Office PowerPoint</Application>
  <PresentationFormat>Breitbild</PresentationFormat>
  <Paragraphs>243</Paragraphs>
  <Slides>37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37</vt:i4>
      </vt:variant>
    </vt:vector>
  </HeadingPairs>
  <TitlesOfParts>
    <vt:vector size="43" baseType="lpstr">
      <vt:lpstr>Arial</vt:lpstr>
      <vt:lpstr>Calibri</vt:lpstr>
      <vt:lpstr>Calibri Light</vt:lpstr>
      <vt:lpstr>Symbol</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lastModifiedBy>Mätthu</cp:lastModifiedBy>
  <cp:revision>120</cp:revision>
  <dcterms:created xsi:type="dcterms:W3CDTF">2021-02-04T12:45:11Z</dcterms:created>
  <dcterms:modified xsi:type="dcterms:W3CDTF">2021-05-25T11:54:46Z</dcterms:modified>
</cp:coreProperties>
</file>