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59" r:id="rId3"/>
    <p:sldId id="403" r:id="rId4"/>
    <p:sldId id="411" r:id="rId5"/>
    <p:sldId id="456" r:id="rId6"/>
    <p:sldId id="457" r:id="rId7"/>
    <p:sldId id="458" r:id="rId8"/>
    <p:sldId id="459" r:id="rId9"/>
    <p:sldId id="460" r:id="rId10"/>
    <p:sldId id="461" r:id="rId11"/>
    <p:sldId id="256" r:id="rId12"/>
    <p:sldId id="462" r:id="rId13"/>
    <p:sldId id="463" r:id="rId14"/>
    <p:sldId id="464" r:id="rId15"/>
    <p:sldId id="465" r:id="rId16"/>
    <p:sldId id="466" r:id="rId17"/>
    <p:sldId id="467" r:id="rId18"/>
    <p:sldId id="468" r:id="rId19"/>
    <p:sldId id="469" r:id="rId20"/>
    <p:sldId id="470" r:id="rId21"/>
    <p:sldId id="471" r:id="rId22"/>
    <p:sldId id="472" r:id="rId23"/>
    <p:sldId id="473" r:id="rId24"/>
    <p:sldId id="475" r:id="rId25"/>
    <p:sldId id="477" r:id="rId26"/>
    <p:sldId id="455" r:id="rId27"/>
    <p:sldId id="478" r:id="rId28"/>
    <p:sldId id="479" r:id="rId29"/>
    <p:sldId id="480" r:id="rId30"/>
    <p:sldId id="482" r:id="rId31"/>
    <p:sldId id="481" r:id="rId32"/>
    <p:sldId id="483" r:id="rId33"/>
    <p:sldId id="445" r:id="rId34"/>
  </p:sldIdLst>
  <p:sldSz cx="12192000" cy="6858000"/>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66CCFF"/>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74" autoAdjust="0"/>
  </p:normalViewPr>
  <p:slideViewPr>
    <p:cSldViewPr snapToGrid="0">
      <p:cViewPr varScale="1">
        <p:scale>
          <a:sx n="114" d="100"/>
          <a:sy n="114" d="100"/>
        </p:scale>
        <p:origin x="414" y="114"/>
      </p:cViewPr>
      <p:guideLst>
        <p:guide orient="horz" pos="2160"/>
        <p:guide pos="3840"/>
      </p:guideLst>
    </p:cSldViewPr>
  </p:slideViewPr>
  <p:outlineViewPr>
    <p:cViewPr>
      <p:scale>
        <a:sx n="33" d="100"/>
        <a:sy n="33" d="100"/>
      </p:scale>
      <p:origin x="0" y="289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04.03.2020</a:t>
            </a:fld>
            <a:endParaRPr lang="de-CH"/>
          </a:p>
        </p:txBody>
      </p:sp>
      <p:sp>
        <p:nvSpPr>
          <p:cNvPr id="5" name="Fußzeilenplatzhalter 4">
            <a:extLst>
              <a:ext uri="{FF2B5EF4-FFF2-40B4-BE49-F238E27FC236}">
                <a16:creationId xmlns:a16="http://schemas.microsoft.com/office/drawing/2014/main" id="{2E05BB20-5DCD-4760-9D5E-988C0503BB5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04.03.2020</a:t>
            </a:fld>
            <a:endParaRPr lang="de-CH"/>
          </a:p>
        </p:txBody>
      </p:sp>
      <p:sp>
        <p:nvSpPr>
          <p:cNvPr id="5" name="Fußzeilenplatzhalter 4">
            <a:extLst>
              <a:ext uri="{FF2B5EF4-FFF2-40B4-BE49-F238E27FC236}">
                <a16:creationId xmlns:a16="http://schemas.microsoft.com/office/drawing/2014/main" id="{F6542659-DAC6-4426-B04C-9806088DA22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04.03.2020</a:t>
            </a:fld>
            <a:endParaRPr lang="de-CH"/>
          </a:p>
        </p:txBody>
      </p:sp>
      <p:sp>
        <p:nvSpPr>
          <p:cNvPr id="5" name="Fußzeilenplatzhalter 4">
            <a:extLst>
              <a:ext uri="{FF2B5EF4-FFF2-40B4-BE49-F238E27FC236}">
                <a16:creationId xmlns:a16="http://schemas.microsoft.com/office/drawing/2014/main" id="{48B2E89A-CF8F-4D6D-AF35-EB171072BA42}"/>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04.03.2020</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a:p>
        </p:txBody>
      </p:sp>
    </p:spTree>
    <p:extLst>
      <p:ext uri="{BB962C8B-B14F-4D97-AF65-F5344CB8AC3E}">
        <p14:creationId xmlns:p14="http://schemas.microsoft.com/office/powerpoint/2010/main" val="2097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04.03.2020</a:t>
            </a:fld>
            <a:endParaRPr lang="de-CH"/>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04.03.2020</a:t>
            </a:fld>
            <a:endParaRPr lang="de-CH"/>
          </a:p>
        </p:txBody>
      </p:sp>
      <p:sp>
        <p:nvSpPr>
          <p:cNvPr id="5" name="Fußzeilenplatzhalter 4">
            <a:extLst>
              <a:ext uri="{FF2B5EF4-FFF2-40B4-BE49-F238E27FC236}">
                <a16:creationId xmlns:a16="http://schemas.microsoft.com/office/drawing/2014/main" id="{B1C82FC5-7446-4D67-9B17-F0C553B5CB7A}"/>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04.03.2020</a:t>
            </a:fld>
            <a:endParaRPr lang="de-CH"/>
          </a:p>
        </p:txBody>
      </p:sp>
      <p:sp>
        <p:nvSpPr>
          <p:cNvPr id="6" name="Fußzeilenplatzhalter 5">
            <a:extLst>
              <a:ext uri="{FF2B5EF4-FFF2-40B4-BE49-F238E27FC236}">
                <a16:creationId xmlns:a16="http://schemas.microsoft.com/office/drawing/2014/main" id="{8811F98A-9D23-49CA-956E-38001D1AF024}"/>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04.03.2020</a:t>
            </a:fld>
            <a:endParaRPr lang="de-CH"/>
          </a:p>
        </p:txBody>
      </p:sp>
      <p:sp>
        <p:nvSpPr>
          <p:cNvPr id="8" name="Fußzeilenplatzhalter 7">
            <a:extLst>
              <a:ext uri="{FF2B5EF4-FFF2-40B4-BE49-F238E27FC236}">
                <a16:creationId xmlns:a16="http://schemas.microsoft.com/office/drawing/2014/main" id="{320B9363-56C1-41C6-9A23-DEA4A69272D3}"/>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04.03.2020</a:t>
            </a:fld>
            <a:endParaRPr lang="de-CH"/>
          </a:p>
        </p:txBody>
      </p:sp>
      <p:sp>
        <p:nvSpPr>
          <p:cNvPr id="4" name="Fußzeilenplatzhalter 3">
            <a:extLst>
              <a:ext uri="{FF2B5EF4-FFF2-40B4-BE49-F238E27FC236}">
                <a16:creationId xmlns:a16="http://schemas.microsoft.com/office/drawing/2014/main" id="{6F19CFC8-DB1C-4D03-9B72-4747664E3732}"/>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04.03.2020</a:t>
            </a:fld>
            <a:endParaRPr lang="de-CH"/>
          </a:p>
        </p:txBody>
      </p:sp>
      <p:sp>
        <p:nvSpPr>
          <p:cNvPr id="3" name="Fußzeilenplatzhalter 2">
            <a:extLst>
              <a:ext uri="{FF2B5EF4-FFF2-40B4-BE49-F238E27FC236}">
                <a16:creationId xmlns:a16="http://schemas.microsoft.com/office/drawing/2014/main" id="{8F9EE877-C1C5-4795-8461-AD707E5B4C61}"/>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04.03.2020</a:t>
            </a:fld>
            <a:endParaRPr lang="de-CH"/>
          </a:p>
        </p:txBody>
      </p:sp>
      <p:sp>
        <p:nvSpPr>
          <p:cNvPr id="6" name="Fußzeilenplatzhalter 5">
            <a:extLst>
              <a:ext uri="{FF2B5EF4-FFF2-40B4-BE49-F238E27FC236}">
                <a16:creationId xmlns:a16="http://schemas.microsoft.com/office/drawing/2014/main" id="{BDDF0475-7058-4858-B2E6-5AD06A6440B6}"/>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04.03.2020</a:t>
            </a:fld>
            <a:endParaRPr lang="de-CH"/>
          </a:p>
        </p:txBody>
      </p:sp>
      <p:sp>
        <p:nvSpPr>
          <p:cNvPr id="6" name="Fußzeilenplatzhalter 5">
            <a:extLst>
              <a:ext uri="{FF2B5EF4-FFF2-40B4-BE49-F238E27FC236}">
                <a16:creationId xmlns:a16="http://schemas.microsoft.com/office/drawing/2014/main" id="{114A8470-CCF7-4C1E-A4D7-DC0ACDDFBFBF}"/>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04.03.2020</a:t>
            </a:fld>
            <a:endParaRPr lang="de-CH"/>
          </a:p>
        </p:txBody>
      </p:sp>
      <p:sp>
        <p:nvSpPr>
          <p:cNvPr id="5" name="Fußzeilenplatzhalter 4">
            <a:extLst>
              <a:ext uri="{FF2B5EF4-FFF2-40B4-BE49-F238E27FC236}">
                <a16:creationId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3374614" y="4855618"/>
            <a:ext cx="5442772" cy="938719"/>
          </a:xfrm>
          <a:prstGeom prst="rect">
            <a:avLst/>
          </a:prstGeom>
          <a:noFill/>
        </p:spPr>
        <p:txBody>
          <a:bodyPr wrap="none" rtlCol="0">
            <a:spAutoFit/>
          </a:bodyPr>
          <a:lstStyle/>
          <a:p>
            <a:pPr algn="ctr"/>
            <a:r>
              <a:rPr lang="de-CH" sz="5500" b="1" dirty="0"/>
              <a:t>1.+2. Könige Teil 5</a:t>
            </a:r>
          </a:p>
        </p:txBody>
      </p:sp>
    </p:spTree>
    <p:extLst>
      <p:ext uri="{BB962C8B-B14F-4D97-AF65-F5344CB8AC3E}">
        <p14:creationId xmlns:p14="http://schemas.microsoft.com/office/powerpoint/2010/main" val="3788338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Einleitung</a:t>
            </a:r>
          </a:p>
        </p:txBody>
      </p:sp>
      <p:sp>
        <p:nvSpPr>
          <p:cNvPr id="6" name="Rechteck 5">
            <a:extLst>
              <a:ext uri="{FF2B5EF4-FFF2-40B4-BE49-F238E27FC236}">
                <a16:creationId xmlns:a16="http://schemas.microsoft.com/office/drawing/2014/main" id="{46E49D9D-350D-4CD3-9F64-59AC44DC8A80}"/>
              </a:ext>
            </a:extLst>
          </p:cNvPr>
          <p:cNvSpPr/>
          <p:nvPr/>
        </p:nvSpPr>
        <p:spPr>
          <a:xfrm>
            <a:off x="838200" y="4769506"/>
            <a:ext cx="10517697" cy="1015663"/>
          </a:xfrm>
          <a:prstGeom prst="rect">
            <a:avLst/>
          </a:prstGeom>
        </p:spPr>
        <p:txBody>
          <a:bodyPr wrap="square">
            <a:spAutoFit/>
          </a:bodyPr>
          <a:lstStyle/>
          <a:p>
            <a:pPr indent="0">
              <a:buNone/>
            </a:pPr>
            <a:r>
              <a:rPr lang="de-DE" sz="3000" dirty="0"/>
              <a:t>„Darum ist es notwendig, sich unterzuordnen, nicht allein um des Zorngerichts, sondern auch um des Gewissens willen.“ </a:t>
            </a:r>
            <a:r>
              <a:rPr lang="de-DE" sz="3000" dirty="0" err="1"/>
              <a:t>Röm</a:t>
            </a:r>
            <a:r>
              <a:rPr lang="de-DE" sz="3000" dirty="0"/>
              <a:t> 13,5</a:t>
            </a:r>
          </a:p>
        </p:txBody>
      </p:sp>
      <p:sp>
        <p:nvSpPr>
          <p:cNvPr id="8" name="Inhaltsplatzhalter 3">
            <a:extLst>
              <a:ext uri="{FF2B5EF4-FFF2-40B4-BE49-F238E27FC236}">
                <a16:creationId xmlns:a16="http://schemas.microsoft.com/office/drawing/2014/main" id="{7F80910A-1EA2-4FB8-AEDA-C8B3E0901CAD}"/>
              </a:ext>
            </a:extLst>
          </p:cNvPr>
          <p:cNvSpPr txBox="1">
            <a:spLocks/>
          </p:cNvSpPr>
          <p:nvPr/>
        </p:nvSpPr>
        <p:spPr>
          <a:xfrm>
            <a:off x="838200" y="1308090"/>
            <a:ext cx="11040611" cy="3226524"/>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b="1" dirty="0"/>
              <a:t>5 Punkte für den Gläubigen als Staatsbürger</a:t>
            </a:r>
          </a:p>
          <a:p>
            <a:pPr indent="0">
              <a:buNone/>
            </a:pPr>
            <a:r>
              <a:rPr lang="de-DE" sz="3000" dirty="0"/>
              <a:t>	1. Die Obrigkeit ist von Gott eingesetzt</a:t>
            </a:r>
          </a:p>
          <a:p>
            <a:pPr indent="0">
              <a:buNone/>
            </a:pPr>
            <a:r>
              <a:rPr lang="de-DE" sz="3000" dirty="0"/>
              <a:t>	2. Wer sich der Obrigkeit widersetzt, widersetzt sich Gott</a:t>
            </a:r>
          </a:p>
          <a:p>
            <a:pPr indent="0">
              <a:buNone/>
            </a:pPr>
            <a:r>
              <a:rPr lang="de-DE" sz="3000" dirty="0"/>
              <a:t>	3. Verhalten gut, alles gut</a:t>
            </a:r>
          </a:p>
          <a:p>
            <a:pPr indent="0">
              <a:buNone/>
            </a:pPr>
            <a:r>
              <a:rPr lang="de-DE" sz="3000" dirty="0"/>
              <a:t>	4. Die Obrigkeit ist Gottes Dienerin</a:t>
            </a:r>
          </a:p>
          <a:p>
            <a:pPr indent="0">
              <a:buNone/>
            </a:pPr>
            <a:r>
              <a:rPr lang="de-DE" sz="3000" dirty="0"/>
              <a:t>	5. Gehorsam ist Pflicht						</a:t>
            </a:r>
            <a:endParaRPr lang="de-CH" sz="3000" dirty="0"/>
          </a:p>
        </p:txBody>
      </p:sp>
    </p:spTree>
    <p:extLst>
      <p:ext uri="{BB962C8B-B14F-4D97-AF65-F5344CB8AC3E}">
        <p14:creationId xmlns:p14="http://schemas.microsoft.com/office/powerpoint/2010/main" val="85982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xEl>
                                              <p:pRg st="5" end="5"/>
                                            </p:txEl>
                                          </p:spTgt>
                                        </p:tgtEl>
                                        <p:attrNameLst>
                                          <p:attrName>style.visibility</p:attrName>
                                        </p:attrNameLst>
                                      </p:cBhvr>
                                      <p:to>
                                        <p:strVal val="visible"/>
                                      </p:to>
                                    </p:set>
                                    <p:anim calcmode="lin" valueType="num">
                                      <p:cBhvr>
                                        <p:cTn id="12"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13"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14"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47564FE5-9F61-4F0A-A941-280B09CA5BEA}"/>
              </a:ext>
            </a:extLst>
          </p:cNvPr>
          <p:cNvSpPr txBox="1">
            <a:spLocks/>
          </p:cNvSpPr>
          <p:nvPr/>
        </p:nvSpPr>
        <p:spPr>
          <a:xfrm>
            <a:off x="838200" y="365126"/>
            <a:ext cx="10515600" cy="817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CH" sz="4400" b="1" dirty="0"/>
              <a:t>Kapitel 8</a:t>
            </a:r>
          </a:p>
        </p:txBody>
      </p:sp>
      <p:sp>
        <p:nvSpPr>
          <p:cNvPr id="8" name="Inhaltsplatzhalter 3">
            <a:extLst>
              <a:ext uri="{FF2B5EF4-FFF2-40B4-BE49-F238E27FC236}">
                <a16:creationId xmlns:a16="http://schemas.microsoft.com/office/drawing/2014/main" id="{663726C3-5E37-45A2-B91F-46EC0B699A42}"/>
              </a:ext>
            </a:extLst>
          </p:cNvPr>
          <p:cNvSpPr txBox="1">
            <a:spLocks/>
          </p:cNvSpPr>
          <p:nvPr/>
        </p:nvSpPr>
        <p:spPr>
          <a:xfrm>
            <a:off x="838200" y="1417147"/>
            <a:ext cx="11040611" cy="2139047"/>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König Joram von </a:t>
            </a:r>
            <a:r>
              <a:rPr lang="de-DE" sz="3000" dirty="0" err="1"/>
              <a:t>Juda</a:t>
            </a:r>
            <a:r>
              <a:rPr lang="de-DE" sz="3000" dirty="0"/>
              <a:t> und König </a:t>
            </a:r>
            <a:r>
              <a:rPr lang="de-DE" sz="3000" dirty="0" err="1"/>
              <a:t>Ahasja</a:t>
            </a:r>
            <a:r>
              <a:rPr lang="de-DE" sz="3000" dirty="0"/>
              <a:t> von </a:t>
            </a:r>
            <a:r>
              <a:rPr lang="de-DE" sz="3000" dirty="0" err="1"/>
              <a:t>Juda</a:t>
            </a:r>
            <a:endParaRPr lang="de-DE" sz="3000" dirty="0"/>
          </a:p>
          <a:p>
            <a:pPr indent="0">
              <a:buNone/>
            </a:pPr>
            <a:endParaRPr lang="de-DE" sz="3000" b="1" dirty="0"/>
          </a:p>
          <a:p>
            <a:pPr indent="0">
              <a:buNone/>
            </a:pPr>
            <a:r>
              <a:rPr lang="de-DE" sz="3000" dirty="0"/>
              <a:t>		</a:t>
            </a:r>
          </a:p>
          <a:p>
            <a:pPr indent="0">
              <a:buNone/>
            </a:pPr>
            <a:r>
              <a:rPr lang="de-DE" sz="3000" dirty="0"/>
              <a:t>			</a:t>
            </a:r>
            <a:endParaRPr lang="de-CH" sz="3000" dirty="0"/>
          </a:p>
        </p:txBody>
      </p:sp>
      <p:pic>
        <p:nvPicPr>
          <p:cNvPr id="2" name="Grafik 1">
            <a:extLst>
              <a:ext uri="{FF2B5EF4-FFF2-40B4-BE49-F238E27FC236}">
                <a16:creationId xmlns:a16="http://schemas.microsoft.com/office/drawing/2014/main" id="{71C99E07-BAD8-4898-B0DB-37ACEA964FF9}"/>
              </a:ext>
            </a:extLst>
          </p:cNvPr>
          <p:cNvPicPr>
            <a:picLocks noChangeAspect="1"/>
          </p:cNvPicPr>
          <p:nvPr/>
        </p:nvPicPr>
        <p:blipFill>
          <a:blip r:embed="rId2"/>
          <a:stretch>
            <a:fillRect/>
          </a:stretch>
        </p:blipFill>
        <p:spPr>
          <a:xfrm>
            <a:off x="-159391" y="2230320"/>
            <a:ext cx="12192000" cy="3773153"/>
          </a:xfrm>
          <a:prstGeom prst="rect">
            <a:avLst/>
          </a:prstGeom>
        </p:spPr>
      </p:pic>
    </p:spTree>
    <p:extLst>
      <p:ext uri="{BB962C8B-B14F-4D97-AF65-F5344CB8AC3E}">
        <p14:creationId xmlns:p14="http://schemas.microsoft.com/office/powerpoint/2010/main" val="189439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a:extLst>
              <a:ext uri="{FF2B5EF4-FFF2-40B4-BE49-F238E27FC236}">
                <a16:creationId xmlns:a16="http://schemas.microsoft.com/office/drawing/2014/main" id="{112AEFF4-4DB1-4D99-9D4D-7ACCD0A627D5}"/>
              </a:ext>
            </a:extLst>
          </p:cNvPr>
          <p:cNvGraphicFramePr>
            <a:graphicFrameLocks noGrp="1"/>
          </p:cNvGraphicFramePr>
          <p:nvPr>
            <p:extLst/>
          </p:nvPr>
        </p:nvGraphicFramePr>
        <p:xfrm>
          <a:off x="1136707" y="1389132"/>
          <a:ext cx="10097349" cy="4498920"/>
        </p:xfrm>
        <a:graphic>
          <a:graphicData uri="http://schemas.openxmlformats.org/drawingml/2006/table">
            <a:tbl>
              <a:tblPr firstRow="1" firstCol="1" bandRow="1">
                <a:tableStyleId>{5C22544A-7EE6-4342-B048-85BDC9FD1C3A}</a:tableStyleId>
              </a:tblPr>
              <a:tblGrid>
                <a:gridCol w="5040158">
                  <a:extLst>
                    <a:ext uri="{9D8B030D-6E8A-4147-A177-3AD203B41FA5}">
                      <a16:colId xmlns:a16="http://schemas.microsoft.com/office/drawing/2014/main" val="20000"/>
                    </a:ext>
                  </a:extLst>
                </a:gridCol>
                <a:gridCol w="5057191">
                  <a:extLst>
                    <a:ext uri="{9D8B030D-6E8A-4147-A177-3AD203B41FA5}">
                      <a16:colId xmlns:a16="http://schemas.microsoft.com/office/drawing/2014/main" val="20002"/>
                    </a:ext>
                  </a:extLst>
                </a:gridCol>
              </a:tblGrid>
              <a:tr h="0">
                <a:tc>
                  <a:txBody>
                    <a:bodyPr/>
                    <a:lstStyle/>
                    <a:p>
                      <a:pPr algn="ctr">
                        <a:spcAft>
                          <a:spcPts val="0"/>
                        </a:spcAft>
                      </a:pPr>
                      <a:r>
                        <a:rPr lang="de-CH" sz="2800" b="1" dirty="0">
                          <a:effectLst/>
                        </a:rPr>
                        <a:t>JUDA</a:t>
                      </a:r>
                      <a:endParaRPr lang="de-CH"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ISRAEL</a:t>
                      </a:r>
                    </a:p>
                  </a:txBody>
                  <a:tcPr marL="126140" marR="126140" marT="0" marB="0" anchor="ctr">
                    <a:solidFill>
                      <a:srgbClr val="0070C0"/>
                    </a:solidFill>
                  </a:tcPr>
                </a:tc>
                <a:extLst>
                  <a:ext uri="{0D108BD9-81ED-4DB2-BD59-A6C34878D82A}">
                    <a16:rowId xmlns:a16="http://schemas.microsoft.com/office/drawing/2014/main" val="10000"/>
                  </a:ext>
                </a:extLst>
              </a:tr>
              <a:tr h="483588">
                <a:tc>
                  <a:txBody>
                    <a:bodyPr/>
                    <a:lstStyle/>
                    <a:p>
                      <a:pPr algn="ctr">
                        <a:spcAft>
                          <a:spcPts val="0"/>
                        </a:spcAft>
                      </a:pPr>
                      <a:r>
                        <a:rPr lang="de-CH" sz="2800" b="0" dirty="0">
                          <a:solidFill>
                            <a:schemeClr val="tx1"/>
                          </a:solidFill>
                          <a:effectLst/>
                        </a:rPr>
                        <a:t>Jahr der Thronbesteigung</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Jahr der Thronbesteigung</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454183">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Name des Vaters</a:t>
                      </a:r>
                    </a:p>
                  </a:txBody>
                  <a:tcPr marL="126140" marR="126140" marT="0" marB="0" anchor="ctr">
                    <a:solidFill>
                      <a:schemeClr val="bg1">
                        <a:lumMod val="85000"/>
                      </a:schemeClr>
                    </a:solidFill>
                  </a:tcPr>
                </a:tc>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Name des Vaters</a:t>
                      </a:r>
                    </a:p>
                  </a:txBody>
                  <a:tcPr marL="126140" marR="126140" marT="0" marB="0" anchor="ctr">
                    <a:solidFill>
                      <a:schemeClr val="bg1">
                        <a:lumMod val="85000"/>
                      </a:schemeClr>
                    </a:solidFill>
                  </a:tcPr>
                </a:tc>
                <a:extLst>
                  <a:ext uri="{0D108BD9-81ED-4DB2-BD59-A6C34878D82A}">
                    <a16:rowId xmlns:a16="http://schemas.microsoft.com/office/drawing/2014/main" val="3084833759"/>
                  </a:ext>
                </a:extLst>
              </a:tr>
              <a:tr h="4457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Alter der Thronbesteigung</a:t>
                      </a:r>
                    </a:p>
                  </a:txBody>
                  <a:tcPr marL="126140" marR="126140" marT="0" marB="0"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Sitz des Thrones</a:t>
                      </a:r>
                    </a:p>
                  </a:txBody>
                  <a:tcPr marL="126140" marR="126140" marT="0" marB="0" anchor="ctr">
                    <a:solidFill>
                      <a:schemeClr val="bg1">
                        <a:lumMod val="85000"/>
                      </a:schemeClr>
                    </a:solidFill>
                  </a:tcPr>
                </a:tc>
                <a:extLst>
                  <a:ext uri="{0D108BD9-81ED-4DB2-BD59-A6C34878D82A}">
                    <a16:rowId xmlns:a16="http://schemas.microsoft.com/office/drawing/2014/main" val="2579018299"/>
                  </a:ext>
                </a:extLst>
              </a:tr>
              <a:tr h="428952">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Regierungszeit</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Regierungszeit</a:t>
                      </a:r>
                    </a:p>
                  </a:txBody>
                  <a:tcPr marL="126140" marR="126140" marT="0" marB="0" anchor="ctr">
                    <a:solidFill>
                      <a:schemeClr val="bg1">
                        <a:lumMod val="85000"/>
                      </a:schemeClr>
                    </a:solidFill>
                  </a:tcPr>
                </a:tc>
                <a:extLst>
                  <a:ext uri="{0D108BD9-81ED-4DB2-BD59-A6C34878D82A}">
                    <a16:rowId xmlns:a16="http://schemas.microsoft.com/office/drawing/2014/main" val="59682347"/>
                  </a:ext>
                </a:extLst>
              </a:tr>
              <a:tr h="428951">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Name der Mutter</a:t>
                      </a:r>
                    </a:p>
                  </a:txBody>
                  <a:tcPr marL="126140" marR="126140" marT="0" marB="0" anchor="ctr">
                    <a:solidFill>
                      <a:schemeClr val="bg1">
                        <a:lumMod val="85000"/>
                      </a:schemeClr>
                    </a:solidFill>
                  </a:tcPr>
                </a:tc>
                <a:tc>
                  <a:txBody>
                    <a:bodyPr/>
                    <a:lstStyle/>
                    <a:p>
                      <a:pPr algn="ctr">
                        <a:spcAft>
                          <a:spcPts val="0"/>
                        </a:spcAft>
                      </a:pPr>
                      <a:endParaRPr lang="de-CH" sz="2800" b="0" kern="1200" dirty="0">
                        <a:solidFill>
                          <a:schemeClr val="tx1"/>
                        </a:solidFill>
                        <a:effectLst/>
                        <a:latin typeface="+mn-lt"/>
                        <a:ea typeface="+mn-ea"/>
                        <a:cs typeface="+mn-cs"/>
                      </a:endParaRPr>
                    </a:p>
                  </a:txBody>
                  <a:tcPr marL="126140" marR="126140" marT="0" marB="0" anchor="ctr">
                    <a:solidFill>
                      <a:schemeClr val="bg1">
                        <a:lumMod val="85000"/>
                      </a:schemeClr>
                    </a:solidFill>
                  </a:tcPr>
                </a:tc>
                <a:extLst>
                  <a:ext uri="{0D108BD9-81ED-4DB2-BD59-A6C34878D82A}">
                    <a16:rowId xmlns:a16="http://schemas.microsoft.com/office/drawing/2014/main" val="3365018619"/>
                  </a:ext>
                </a:extLst>
              </a:tr>
              <a:tr h="479416">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Bewertung (Vergleich: David)</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Bewertung (Vergleich: </a:t>
                      </a:r>
                      <a:r>
                        <a:rPr lang="de-CH" sz="2800" b="0" kern="1200" dirty="0" err="1">
                          <a:solidFill>
                            <a:schemeClr val="tx1"/>
                          </a:solidFill>
                          <a:effectLst/>
                          <a:latin typeface="+mn-lt"/>
                          <a:ea typeface="+mn-ea"/>
                          <a:cs typeface="+mn-cs"/>
                        </a:rPr>
                        <a:t>Jerobeam</a:t>
                      </a:r>
                      <a:r>
                        <a:rPr lang="de-CH" sz="2800" b="0" kern="1200" dirty="0">
                          <a:solidFill>
                            <a:schemeClr val="tx1"/>
                          </a:solidFill>
                          <a:effectLst/>
                          <a:latin typeface="+mn-lt"/>
                          <a:ea typeface="+mn-ea"/>
                          <a:cs typeface="+mn-cs"/>
                        </a:rPr>
                        <a:t>)</a:t>
                      </a:r>
                    </a:p>
                  </a:txBody>
                  <a:tcPr marL="126140" marR="126140" marT="0" marB="0" anchor="ctr">
                    <a:solidFill>
                      <a:schemeClr val="bg1">
                        <a:lumMod val="85000"/>
                      </a:schemeClr>
                    </a:solidFill>
                  </a:tcPr>
                </a:tc>
                <a:extLst>
                  <a:ext uri="{0D108BD9-81ED-4DB2-BD59-A6C34878D82A}">
                    <a16:rowId xmlns:a16="http://schemas.microsoft.com/office/drawing/2014/main" val="110078883"/>
                  </a:ext>
                </a:extLst>
              </a:tr>
              <a:tr h="462309">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Quelle</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Quelle</a:t>
                      </a:r>
                    </a:p>
                  </a:txBody>
                  <a:tcPr marL="126140" marR="126140" marT="0" marB="0" anchor="ctr">
                    <a:solidFill>
                      <a:schemeClr val="bg1">
                        <a:lumMod val="85000"/>
                      </a:schemeClr>
                    </a:solidFill>
                  </a:tcPr>
                </a:tc>
                <a:extLst>
                  <a:ext uri="{0D108BD9-81ED-4DB2-BD59-A6C34878D82A}">
                    <a16:rowId xmlns:a16="http://schemas.microsoft.com/office/drawing/2014/main" val="3684452629"/>
                  </a:ext>
                </a:extLst>
              </a:tr>
              <a:tr h="420826">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Tod und Begräbnis</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Tod</a:t>
                      </a:r>
                    </a:p>
                  </a:txBody>
                  <a:tcPr marL="126140" marR="126140" marT="0" marB="0" anchor="ctr">
                    <a:solidFill>
                      <a:schemeClr val="bg1">
                        <a:lumMod val="85000"/>
                      </a:schemeClr>
                    </a:solidFill>
                  </a:tcPr>
                </a:tc>
                <a:extLst>
                  <a:ext uri="{0D108BD9-81ED-4DB2-BD59-A6C34878D82A}">
                    <a16:rowId xmlns:a16="http://schemas.microsoft.com/office/drawing/2014/main" val="1680695984"/>
                  </a:ext>
                </a:extLst>
              </a:tr>
              <a:tr h="462309">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Nachfolger</a:t>
                      </a:r>
                      <a:r>
                        <a:rPr lang="de-CH" sz="28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(Sohn)</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Nachfolger (Sohn/Thronräuber)</a:t>
                      </a:r>
                    </a:p>
                  </a:txBody>
                  <a:tcPr marL="126140" marR="126140" marT="0" marB="0" anchor="ctr">
                    <a:solidFill>
                      <a:schemeClr val="bg1">
                        <a:lumMod val="85000"/>
                      </a:schemeClr>
                    </a:solidFill>
                  </a:tcPr>
                </a:tc>
                <a:extLst>
                  <a:ext uri="{0D108BD9-81ED-4DB2-BD59-A6C34878D82A}">
                    <a16:rowId xmlns:a16="http://schemas.microsoft.com/office/drawing/2014/main" val="205035573"/>
                  </a:ext>
                </a:extLst>
              </a:tr>
            </a:tbl>
          </a:graphicData>
        </a:graphic>
      </p:graphicFrame>
      <p:sp>
        <p:nvSpPr>
          <p:cNvPr id="6" name="Textfeld 5">
            <a:extLst>
              <a:ext uri="{FF2B5EF4-FFF2-40B4-BE49-F238E27FC236}">
                <a16:creationId xmlns:a16="http://schemas.microsoft.com/office/drawing/2014/main" id="{E559C06D-503F-439A-8C31-69C2AC0DB716}"/>
              </a:ext>
            </a:extLst>
          </p:cNvPr>
          <p:cNvSpPr txBox="1"/>
          <p:nvPr/>
        </p:nvSpPr>
        <p:spPr>
          <a:xfrm>
            <a:off x="1136707" y="5861865"/>
            <a:ext cx="2235484" cy="369332"/>
          </a:xfrm>
          <a:prstGeom prst="rect">
            <a:avLst/>
          </a:prstGeom>
          <a:noFill/>
        </p:spPr>
        <p:txBody>
          <a:bodyPr wrap="none" rtlCol="0">
            <a:spAutoFit/>
          </a:bodyPr>
          <a:lstStyle/>
          <a:p>
            <a:r>
              <a:rPr lang="de-CH" i="1" dirty="0"/>
              <a:t>Aufbau Königsabfolge</a:t>
            </a:r>
          </a:p>
        </p:txBody>
      </p:sp>
      <p:cxnSp>
        <p:nvCxnSpPr>
          <p:cNvPr id="10" name="Gerade Verbindung mit Pfeil 9"/>
          <p:cNvCxnSpPr/>
          <p:nvPr/>
        </p:nvCxnSpPr>
        <p:spPr>
          <a:xfrm>
            <a:off x="5620984" y="2080722"/>
            <a:ext cx="1106424" cy="0"/>
          </a:xfrm>
          <a:prstGeom prst="straightConnector1">
            <a:avLst/>
          </a:prstGeom>
          <a:ln w="38100">
            <a:solidFill>
              <a:srgbClr val="3399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itel 1">
            <a:extLst>
              <a:ext uri="{FF2B5EF4-FFF2-40B4-BE49-F238E27FC236}">
                <a16:creationId xmlns:a16="http://schemas.microsoft.com/office/drawing/2014/main" id="{47564FE5-9F61-4F0A-A941-280B09CA5BEA}"/>
              </a:ext>
            </a:extLst>
          </p:cNvPr>
          <p:cNvSpPr txBox="1">
            <a:spLocks/>
          </p:cNvSpPr>
          <p:nvPr/>
        </p:nvSpPr>
        <p:spPr>
          <a:xfrm>
            <a:off x="838200" y="365126"/>
            <a:ext cx="10515600" cy="817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CH" sz="4400" b="1" dirty="0"/>
              <a:t>Kapitel 8</a:t>
            </a:r>
          </a:p>
        </p:txBody>
      </p:sp>
    </p:spTree>
    <p:extLst>
      <p:ext uri="{BB962C8B-B14F-4D97-AF65-F5344CB8AC3E}">
        <p14:creationId xmlns:p14="http://schemas.microsoft.com/office/powerpoint/2010/main" val="992520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47564FE5-9F61-4F0A-A941-280B09CA5BEA}"/>
              </a:ext>
            </a:extLst>
          </p:cNvPr>
          <p:cNvSpPr txBox="1">
            <a:spLocks/>
          </p:cNvSpPr>
          <p:nvPr/>
        </p:nvSpPr>
        <p:spPr>
          <a:xfrm>
            <a:off x="838200" y="365126"/>
            <a:ext cx="10515600" cy="817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CH" sz="4400" b="1" dirty="0"/>
              <a:t>Kapitel 9</a:t>
            </a:r>
          </a:p>
        </p:txBody>
      </p:sp>
      <p:sp>
        <p:nvSpPr>
          <p:cNvPr id="5" name="Inhaltsplatzhalter 3">
            <a:extLst>
              <a:ext uri="{FF2B5EF4-FFF2-40B4-BE49-F238E27FC236}">
                <a16:creationId xmlns:a16="http://schemas.microsoft.com/office/drawing/2014/main" id="{D137D72C-1CEF-48EF-82F1-EBC2BD7C3439}"/>
              </a:ext>
            </a:extLst>
          </p:cNvPr>
          <p:cNvSpPr txBox="1">
            <a:spLocks/>
          </p:cNvSpPr>
          <p:nvPr/>
        </p:nvSpPr>
        <p:spPr>
          <a:xfrm>
            <a:off x="838200" y="1417147"/>
            <a:ext cx="11040611" cy="105157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Jehu wird zum König von Israel gesalbt</a:t>
            </a:r>
          </a:p>
          <a:p>
            <a:pPr indent="0">
              <a:buNone/>
            </a:pPr>
            <a:r>
              <a:rPr lang="de-DE" sz="3000" dirty="0"/>
              <a:t>			</a:t>
            </a:r>
            <a:endParaRPr lang="de-CH" sz="3000" dirty="0"/>
          </a:p>
        </p:txBody>
      </p:sp>
      <p:sp>
        <p:nvSpPr>
          <p:cNvPr id="6" name="Rechteck 5">
            <a:extLst>
              <a:ext uri="{FF2B5EF4-FFF2-40B4-BE49-F238E27FC236}">
                <a16:creationId xmlns:a16="http://schemas.microsoft.com/office/drawing/2014/main" id="{B4B6073C-4F47-4061-92CC-452BA0B55006}"/>
              </a:ext>
            </a:extLst>
          </p:cNvPr>
          <p:cNvSpPr/>
          <p:nvPr/>
        </p:nvSpPr>
        <p:spPr>
          <a:xfrm>
            <a:off x="836103" y="2253496"/>
            <a:ext cx="10517697" cy="2862322"/>
          </a:xfrm>
          <a:prstGeom prst="rect">
            <a:avLst/>
          </a:prstGeom>
        </p:spPr>
        <p:txBody>
          <a:bodyPr wrap="square">
            <a:spAutoFit/>
          </a:bodyPr>
          <a:lstStyle/>
          <a:p>
            <a:pPr indent="0">
              <a:buNone/>
            </a:pPr>
            <a:r>
              <a:rPr lang="de-DE" sz="3000" dirty="0"/>
              <a:t>„[…] Er aber goss das Öl auf sein Haupt und sprach zu ihm: So spricht der HERR, der Gott Israels: Ich habe dich zum König gesalbt über das Volk des HERRN, über Israel! Und du sollst das Haus Ahabs, deines Herrn, erschlagen; so will ich das Blut der Propheten, meiner Knechte, und das Blut aller Knechte des HERRN an </a:t>
            </a:r>
            <a:r>
              <a:rPr lang="de-DE" sz="3000" dirty="0" err="1"/>
              <a:t>Isebel</a:t>
            </a:r>
            <a:r>
              <a:rPr lang="de-DE" sz="3000" dirty="0"/>
              <a:t> rächen!“ 2Kö 9,6-7</a:t>
            </a:r>
          </a:p>
        </p:txBody>
      </p:sp>
    </p:spTree>
    <p:extLst>
      <p:ext uri="{BB962C8B-B14F-4D97-AF65-F5344CB8AC3E}">
        <p14:creationId xmlns:p14="http://schemas.microsoft.com/office/powerpoint/2010/main" val="238031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47564FE5-9F61-4F0A-A941-280B09CA5BEA}"/>
              </a:ext>
            </a:extLst>
          </p:cNvPr>
          <p:cNvSpPr txBox="1">
            <a:spLocks/>
          </p:cNvSpPr>
          <p:nvPr/>
        </p:nvSpPr>
        <p:spPr>
          <a:xfrm>
            <a:off x="838200" y="365126"/>
            <a:ext cx="10515600" cy="817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CH" sz="4400" b="1" dirty="0"/>
              <a:t>Kapitel 9</a:t>
            </a:r>
          </a:p>
        </p:txBody>
      </p:sp>
      <p:sp>
        <p:nvSpPr>
          <p:cNvPr id="5" name="Inhaltsplatzhalter 3">
            <a:extLst>
              <a:ext uri="{FF2B5EF4-FFF2-40B4-BE49-F238E27FC236}">
                <a16:creationId xmlns:a16="http://schemas.microsoft.com/office/drawing/2014/main" id="{D137D72C-1CEF-48EF-82F1-EBC2BD7C3439}"/>
              </a:ext>
            </a:extLst>
          </p:cNvPr>
          <p:cNvSpPr txBox="1">
            <a:spLocks/>
          </p:cNvSpPr>
          <p:nvPr/>
        </p:nvSpPr>
        <p:spPr>
          <a:xfrm>
            <a:off x="838200" y="1417147"/>
            <a:ext cx="11040611" cy="105157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Jehu wird zum König von Israel gesalbt</a:t>
            </a:r>
          </a:p>
          <a:p>
            <a:pPr indent="0">
              <a:buNone/>
            </a:pPr>
            <a:r>
              <a:rPr lang="de-DE" sz="3000" dirty="0"/>
              <a:t>			</a:t>
            </a:r>
            <a:endParaRPr lang="de-CH" sz="3000" dirty="0"/>
          </a:p>
        </p:txBody>
      </p:sp>
      <p:sp>
        <p:nvSpPr>
          <p:cNvPr id="6" name="Rechteck 5">
            <a:extLst>
              <a:ext uri="{FF2B5EF4-FFF2-40B4-BE49-F238E27FC236}">
                <a16:creationId xmlns:a16="http://schemas.microsoft.com/office/drawing/2014/main" id="{B4B6073C-4F47-4061-92CC-452BA0B55006}"/>
              </a:ext>
            </a:extLst>
          </p:cNvPr>
          <p:cNvSpPr/>
          <p:nvPr/>
        </p:nvSpPr>
        <p:spPr>
          <a:xfrm>
            <a:off x="836103" y="2253496"/>
            <a:ext cx="10517697" cy="1477328"/>
          </a:xfrm>
          <a:prstGeom prst="rect">
            <a:avLst/>
          </a:prstGeom>
        </p:spPr>
        <p:txBody>
          <a:bodyPr wrap="square">
            <a:spAutoFit/>
          </a:bodyPr>
          <a:lstStyle/>
          <a:p>
            <a:pPr indent="0">
              <a:buNone/>
            </a:pPr>
            <a:r>
              <a:rPr lang="de-DE" sz="3000" dirty="0"/>
              <a:t>„Da eilten sie und nahmen jeder sein Gewand und legten sie unter ihn auf die bloßen Stufen; und sie stießen in das </a:t>
            </a:r>
            <a:r>
              <a:rPr lang="de-DE" sz="3000" dirty="0" err="1"/>
              <a:t>Schopharhorn</a:t>
            </a:r>
            <a:r>
              <a:rPr lang="de-DE" sz="3000" dirty="0"/>
              <a:t> und riefen: Jehu ist König geworden!“ 2Kö 9,13</a:t>
            </a:r>
          </a:p>
        </p:txBody>
      </p:sp>
      <p:sp>
        <p:nvSpPr>
          <p:cNvPr id="8" name="Rechteck 7"/>
          <p:cNvSpPr/>
          <p:nvPr/>
        </p:nvSpPr>
        <p:spPr>
          <a:xfrm>
            <a:off x="836102" y="4309945"/>
            <a:ext cx="10517697" cy="1015663"/>
          </a:xfrm>
          <a:prstGeom prst="rect">
            <a:avLst/>
          </a:prstGeom>
        </p:spPr>
        <p:txBody>
          <a:bodyPr wrap="square">
            <a:spAutoFit/>
          </a:bodyPr>
          <a:lstStyle/>
          <a:p>
            <a:pPr>
              <a:spcAft>
                <a:spcPts val="0"/>
              </a:spcAft>
            </a:pPr>
            <a:r>
              <a:rPr lang="de-DE" sz="3000" dirty="0"/>
              <a:t>„Als er aber weiterzog, breiteten sie ihre Kleider aus auf dem Weg.“ </a:t>
            </a:r>
            <a:r>
              <a:rPr lang="de-DE" sz="3000" dirty="0" err="1"/>
              <a:t>Lk</a:t>
            </a:r>
            <a:r>
              <a:rPr lang="de-DE" sz="3000" dirty="0"/>
              <a:t> 19,36</a:t>
            </a:r>
            <a:endParaRPr lang="de-CH" sz="3000" dirty="0"/>
          </a:p>
        </p:txBody>
      </p:sp>
    </p:spTree>
    <p:extLst>
      <p:ext uri="{BB962C8B-B14F-4D97-AF65-F5344CB8AC3E}">
        <p14:creationId xmlns:p14="http://schemas.microsoft.com/office/powerpoint/2010/main" val="338168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47564FE5-9F61-4F0A-A941-280B09CA5BEA}"/>
              </a:ext>
            </a:extLst>
          </p:cNvPr>
          <p:cNvSpPr txBox="1">
            <a:spLocks/>
          </p:cNvSpPr>
          <p:nvPr/>
        </p:nvSpPr>
        <p:spPr>
          <a:xfrm>
            <a:off x="838200" y="365126"/>
            <a:ext cx="10515600" cy="817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CH" sz="4400" b="1" dirty="0"/>
              <a:t>Kapitel 9</a:t>
            </a:r>
          </a:p>
        </p:txBody>
      </p:sp>
      <p:sp>
        <p:nvSpPr>
          <p:cNvPr id="5" name="Inhaltsplatzhalter 3">
            <a:extLst>
              <a:ext uri="{FF2B5EF4-FFF2-40B4-BE49-F238E27FC236}">
                <a16:creationId xmlns:a16="http://schemas.microsoft.com/office/drawing/2014/main" id="{D137D72C-1CEF-48EF-82F1-EBC2BD7C3439}"/>
              </a:ext>
            </a:extLst>
          </p:cNvPr>
          <p:cNvSpPr txBox="1">
            <a:spLocks/>
          </p:cNvSpPr>
          <p:nvPr/>
        </p:nvSpPr>
        <p:spPr>
          <a:xfrm>
            <a:off x="838200" y="1417147"/>
            <a:ext cx="11040611" cy="1595309"/>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Jehu wird zum König von Israel gesalbt</a:t>
            </a:r>
          </a:p>
          <a:p>
            <a:pPr marL="457200" indent="-457200"/>
            <a:r>
              <a:rPr lang="de-DE" sz="3000" dirty="0"/>
              <a:t>Jehu bringt Joram, </a:t>
            </a:r>
            <a:r>
              <a:rPr lang="de-DE" sz="3000" dirty="0" err="1"/>
              <a:t>Ahasja</a:t>
            </a:r>
            <a:r>
              <a:rPr lang="de-DE" sz="3000" dirty="0"/>
              <a:t> und </a:t>
            </a:r>
            <a:r>
              <a:rPr lang="de-DE" sz="3000" dirty="0" err="1"/>
              <a:t>Isebel</a:t>
            </a:r>
            <a:r>
              <a:rPr lang="de-DE" sz="3000" dirty="0"/>
              <a:t> um</a:t>
            </a:r>
          </a:p>
          <a:p>
            <a:pPr indent="0">
              <a:buNone/>
            </a:pPr>
            <a:r>
              <a:rPr lang="de-DE" sz="3000" dirty="0"/>
              <a:t>			</a:t>
            </a:r>
            <a:endParaRPr lang="de-CH" sz="3000" dirty="0"/>
          </a:p>
        </p:txBody>
      </p:sp>
      <p:sp>
        <p:nvSpPr>
          <p:cNvPr id="8" name="Rechteck 7">
            <a:extLst>
              <a:ext uri="{FF2B5EF4-FFF2-40B4-BE49-F238E27FC236}">
                <a16:creationId xmlns:a16="http://schemas.microsoft.com/office/drawing/2014/main" id="{4998F27C-BB37-40A0-95D4-FC3E75D17EB5}"/>
              </a:ext>
            </a:extLst>
          </p:cNvPr>
          <p:cNvSpPr/>
          <p:nvPr/>
        </p:nvSpPr>
        <p:spPr>
          <a:xfrm>
            <a:off x="836103" y="2592223"/>
            <a:ext cx="10517697" cy="1015663"/>
          </a:xfrm>
          <a:prstGeom prst="rect">
            <a:avLst/>
          </a:prstGeom>
        </p:spPr>
        <p:txBody>
          <a:bodyPr wrap="square">
            <a:spAutoFit/>
          </a:bodyPr>
          <a:lstStyle/>
          <a:p>
            <a:pPr indent="0">
              <a:buNone/>
            </a:pPr>
            <a:r>
              <a:rPr lang="de-DE" sz="3000" dirty="0"/>
              <a:t>„[…] und es ist ein Jagen wie das Jagen Jehus, des Sohnes </a:t>
            </a:r>
            <a:r>
              <a:rPr lang="de-DE" sz="3000" dirty="0" err="1"/>
              <a:t>Nimsis</a:t>
            </a:r>
            <a:r>
              <a:rPr lang="de-DE" sz="3000" dirty="0"/>
              <a:t>, denn er jagt, als wäre er rasend!“ 2Kö 9,20</a:t>
            </a:r>
          </a:p>
        </p:txBody>
      </p:sp>
      <p:sp>
        <p:nvSpPr>
          <p:cNvPr id="9" name="Rechteck 8">
            <a:extLst>
              <a:ext uri="{FF2B5EF4-FFF2-40B4-BE49-F238E27FC236}">
                <a16:creationId xmlns:a16="http://schemas.microsoft.com/office/drawing/2014/main" id="{8043F94E-D51A-4E11-8BE8-EE0630107E1E}"/>
              </a:ext>
            </a:extLst>
          </p:cNvPr>
          <p:cNvSpPr/>
          <p:nvPr/>
        </p:nvSpPr>
        <p:spPr>
          <a:xfrm>
            <a:off x="836103" y="4048357"/>
            <a:ext cx="10517698" cy="1938992"/>
          </a:xfrm>
          <a:prstGeom prst="rect">
            <a:avLst/>
          </a:prstGeom>
        </p:spPr>
        <p:txBody>
          <a:bodyPr wrap="square">
            <a:spAutoFit/>
          </a:bodyPr>
          <a:lstStyle/>
          <a:p>
            <a:pPr indent="0">
              <a:buNone/>
            </a:pPr>
            <a:r>
              <a:rPr lang="de-DE" sz="3000" dirty="0"/>
              <a:t>„Der HERR aber sprach zu ihm: Gib ihm den Namen »</a:t>
            </a:r>
            <a:r>
              <a:rPr lang="de-DE" sz="3000" dirty="0" err="1"/>
              <a:t>Jesreel</a:t>
            </a:r>
            <a:r>
              <a:rPr lang="de-DE" sz="3000" dirty="0"/>
              <a:t>«; denn in Kurzem werde ich das in </a:t>
            </a:r>
            <a:r>
              <a:rPr lang="de-DE" sz="3000" dirty="0" err="1"/>
              <a:t>Jesreel</a:t>
            </a:r>
            <a:r>
              <a:rPr lang="de-DE" sz="3000" dirty="0"/>
              <a:t> vergossene Blut am Haus Jehus rächen und dem Königtum des Hauses Israel ein Ende machen!“ Hos 1,4</a:t>
            </a:r>
          </a:p>
        </p:txBody>
      </p:sp>
    </p:spTree>
    <p:extLst>
      <p:ext uri="{BB962C8B-B14F-4D97-AF65-F5344CB8AC3E}">
        <p14:creationId xmlns:p14="http://schemas.microsoft.com/office/powerpoint/2010/main" val="323673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p:cTn id="21"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47564FE5-9F61-4F0A-A941-280B09CA5BEA}"/>
              </a:ext>
            </a:extLst>
          </p:cNvPr>
          <p:cNvSpPr txBox="1">
            <a:spLocks/>
          </p:cNvSpPr>
          <p:nvPr/>
        </p:nvSpPr>
        <p:spPr>
          <a:xfrm>
            <a:off x="838200" y="365126"/>
            <a:ext cx="10515600" cy="817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CH" sz="4400" b="1" dirty="0"/>
              <a:t>Kapitel 10</a:t>
            </a:r>
          </a:p>
        </p:txBody>
      </p:sp>
      <p:sp>
        <p:nvSpPr>
          <p:cNvPr id="5" name="Inhaltsplatzhalter 3">
            <a:extLst>
              <a:ext uri="{FF2B5EF4-FFF2-40B4-BE49-F238E27FC236}">
                <a16:creationId xmlns:a16="http://schemas.microsoft.com/office/drawing/2014/main" id="{D137D72C-1CEF-48EF-82F1-EBC2BD7C3439}"/>
              </a:ext>
            </a:extLst>
          </p:cNvPr>
          <p:cNvSpPr txBox="1">
            <a:spLocks/>
          </p:cNvSpPr>
          <p:nvPr/>
        </p:nvSpPr>
        <p:spPr>
          <a:xfrm>
            <a:off x="838200" y="1417147"/>
            <a:ext cx="11040611" cy="105157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Jehu rottet das Haus Ahabs aus</a:t>
            </a:r>
          </a:p>
          <a:p>
            <a:pPr indent="0">
              <a:buNone/>
            </a:pPr>
            <a:r>
              <a:rPr lang="de-DE" sz="3000" dirty="0"/>
              <a:t>			</a:t>
            </a:r>
            <a:endParaRPr lang="de-CH" sz="3000" dirty="0"/>
          </a:p>
        </p:txBody>
      </p:sp>
      <p:sp>
        <p:nvSpPr>
          <p:cNvPr id="6" name="Rechteck 5">
            <a:extLst>
              <a:ext uri="{FF2B5EF4-FFF2-40B4-BE49-F238E27FC236}">
                <a16:creationId xmlns:a16="http://schemas.microsoft.com/office/drawing/2014/main" id="{B4B6073C-4F47-4061-92CC-452BA0B55006}"/>
              </a:ext>
            </a:extLst>
          </p:cNvPr>
          <p:cNvSpPr/>
          <p:nvPr/>
        </p:nvSpPr>
        <p:spPr>
          <a:xfrm>
            <a:off x="836103" y="2161217"/>
            <a:ext cx="10517697" cy="2400657"/>
          </a:xfrm>
          <a:prstGeom prst="rect">
            <a:avLst/>
          </a:prstGeom>
        </p:spPr>
        <p:txBody>
          <a:bodyPr wrap="square">
            <a:spAutoFit/>
          </a:bodyPr>
          <a:lstStyle/>
          <a:p>
            <a:pPr indent="0">
              <a:buNone/>
            </a:pPr>
            <a:r>
              <a:rPr lang="de-DE" sz="3000" dirty="0"/>
              <a:t>„Und als er von dort wegzog, fand er </a:t>
            </a:r>
            <a:r>
              <a:rPr lang="de-DE" sz="3000" dirty="0" err="1"/>
              <a:t>Jonadab</a:t>
            </a:r>
            <a:r>
              <a:rPr lang="de-DE" sz="3000" dirty="0"/>
              <a:t>, den Sohn </a:t>
            </a:r>
            <a:r>
              <a:rPr lang="de-DE" sz="3000" dirty="0" err="1"/>
              <a:t>Rechabs</a:t>
            </a:r>
            <a:r>
              <a:rPr lang="de-DE" sz="3000" dirty="0"/>
              <a:t>, der ihm entgegenkam; […] und er sprach: Komm mit mir und sieh meinen Eifer für den HERRN!“ 2Kö 10,15-16</a:t>
            </a:r>
          </a:p>
          <a:p>
            <a:pPr indent="0">
              <a:buNone/>
            </a:pPr>
            <a:endParaRPr lang="de-DE" sz="3000" dirty="0"/>
          </a:p>
          <a:p>
            <a:pPr indent="0">
              <a:buNone/>
            </a:pPr>
            <a:endParaRPr lang="de-DE" sz="3000" dirty="0"/>
          </a:p>
        </p:txBody>
      </p:sp>
      <p:sp>
        <p:nvSpPr>
          <p:cNvPr id="8" name="Rechteck 7">
            <a:extLst>
              <a:ext uri="{FF2B5EF4-FFF2-40B4-BE49-F238E27FC236}">
                <a16:creationId xmlns:a16="http://schemas.microsoft.com/office/drawing/2014/main" id="{BB540C73-1473-4910-9F1A-4BC0233BD37C}"/>
              </a:ext>
            </a:extLst>
          </p:cNvPr>
          <p:cNvSpPr/>
          <p:nvPr/>
        </p:nvSpPr>
        <p:spPr>
          <a:xfrm>
            <a:off x="836102" y="3848802"/>
            <a:ext cx="10517697" cy="2400657"/>
          </a:xfrm>
          <a:prstGeom prst="rect">
            <a:avLst/>
          </a:prstGeom>
        </p:spPr>
        <p:txBody>
          <a:bodyPr wrap="square">
            <a:spAutoFit/>
          </a:bodyPr>
          <a:lstStyle/>
          <a:p>
            <a:pPr indent="0">
              <a:buNone/>
            </a:pPr>
            <a:r>
              <a:rPr lang="de-DE" sz="3000" dirty="0"/>
              <a:t>„Denn ich gebe ihnen das Zeugnis, dass sie Eifer für Gott haben, aber nicht nach der rechten Erkenntnis. Denn weil sie die Gerechtigkeit Gottes nicht erkennen und ihre eigene Gerechtigkeit aufzurichten trachten, haben sie sich der Gerechtigkeit Gottes nicht unterworfen.“ </a:t>
            </a:r>
            <a:r>
              <a:rPr lang="de-DE" sz="3000" dirty="0" err="1"/>
              <a:t>Röm</a:t>
            </a:r>
            <a:r>
              <a:rPr lang="de-DE" sz="3000" dirty="0"/>
              <a:t> 10,2-3</a:t>
            </a:r>
          </a:p>
        </p:txBody>
      </p:sp>
    </p:spTree>
    <p:extLst>
      <p:ext uri="{BB962C8B-B14F-4D97-AF65-F5344CB8AC3E}">
        <p14:creationId xmlns:p14="http://schemas.microsoft.com/office/powerpoint/2010/main" val="21738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47564FE5-9F61-4F0A-A941-280B09CA5BEA}"/>
              </a:ext>
            </a:extLst>
          </p:cNvPr>
          <p:cNvSpPr txBox="1">
            <a:spLocks/>
          </p:cNvSpPr>
          <p:nvPr/>
        </p:nvSpPr>
        <p:spPr>
          <a:xfrm>
            <a:off x="838200" y="365126"/>
            <a:ext cx="10515600" cy="817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CH" sz="4400" b="1" dirty="0"/>
              <a:t>Kapitel 10</a:t>
            </a:r>
          </a:p>
        </p:txBody>
      </p:sp>
      <p:sp>
        <p:nvSpPr>
          <p:cNvPr id="5" name="Inhaltsplatzhalter 3">
            <a:extLst>
              <a:ext uri="{FF2B5EF4-FFF2-40B4-BE49-F238E27FC236}">
                <a16:creationId xmlns:a16="http://schemas.microsoft.com/office/drawing/2014/main" id="{D137D72C-1CEF-48EF-82F1-EBC2BD7C3439}"/>
              </a:ext>
            </a:extLst>
          </p:cNvPr>
          <p:cNvSpPr txBox="1">
            <a:spLocks/>
          </p:cNvSpPr>
          <p:nvPr/>
        </p:nvSpPr>
        <p:spPr>
          <a:xfrm>
            <a:off x="838200" y="1417147"/>
            <a:ext cx="11040611" cy="2139047"/>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Jehu rottet das Haus Ahabs aus</a:t>
            </a:r>
          </a:p>
          <a:p>
            <a:pPr marL="457200" indent="-457200"/>
            <a:r>
              <a:rPr lang="de-DE" sz="3000" dirty="0"/>
              <a:t>Jehu macht dem Baalsdienst ein Ende</a:t>
            </a:r>
          </a:p>
          <a:p>
            <a:pPr marL="457200" indent="-457200"/>
            <a:r>
              <a:rPr lang="de-DE" sz="3000" dirty="0"/>
              <a:t>Gottes Beurteilung</a:t>
            </a:r>
          </a:p>
          <a:p>
            <a:pPr indent="0">
              <a:buNone/>
            </a:pPr>
            <a:r>
              <a:rPr lang="de-DE" sz="3000" dirty="0"/>
              <a:t>			</a:t>
            </a:r>
            <a:endParaRPr lang="de-CH" sz="3000" dirty="0"/>
          </a:p>
        </p:txBody>
      </p:sp>
      <p:sp>
        <p:nvSpPr>
          <p:cNvPr id="8" name="Rechteck 7">
            <a:extLst>
              <a:ext uri="{FF2B5EF4-FFF2-40B4-BE49-F238E27FC236}">
                <a16:creationId xmlns:a16="http://schemas.microsoft.com/office/drawing/2014/main" id="{BB540C73-1473-4910-9F1A-4BC0233BD37C}"/>
              </a:ext>
            </a:extLst>
          </p:cNvPr>
          <p:cNvSpPr/>
          <p:nvPr/>
        </p:nvSpPr>
        <p:spPr>
          <a:xfrm>
            <a:off x="838200" y="3353851"/>
            <a:ext cx="10965110" cy="1015663"/>
          </a:xfrm>
          <a:prstGeom prst="rect">
            <a:avLst/>
          </a:prstGeom>
        </p:spPr>
        <p:txBody>
          <a:bodyPr wrap="square">
            <a:spAutoFit/>
          </a:bodyPr>
          <a:lstStyle/>
          <a:p>
            <a:pPr indent="0">
              <a:buNone/>
            </a:pPr>
            <a:r>
              <a:rPr lang="de-DE" sz="3000" dirty="0"/>
              <a:t>„Zu jener Zeit fing der HERR an, Israel zu schmälern; denn </a:t>
            </a:r>
            <a:r>
              <a:rPr lang="de-DE" sz="3000" dirty="0" err="1"/>
              <a:t>Hasael</a:t>
            </a:r>
            <a:r>
              <a:rPr lang="de-DE" sz="3000" dirty="0"/>
              <a:t> schlug sie an allen Grenzen Israels:“ 2Kö 10,32</a:t>
            </a:r>
          </a:p>
        </p:txBody>
      </p:sp>
    </p:spTree>
    <p:extLst>
      <p:ext uri="{BB962C8B-B14F-4D97-AF65-F5344CB8AC3E}">
        <p14:creationId xmlns:p14="http://schemas.microsoft.com/office/powerpoint/2010/main" val="40022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p:cTn id="21"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7700693A-9A43-4B81-9C19-469A82717744}"/>
              </a:ext>
            </a:extLst>
          </p:cNvPr>
          <p:cNvPicPr>
            <a:picLocks noChangeAspect="1"/>
          </p:cNvPicPr>
          <p:nvPr/>
        </p:nvPicPr>
        <p:blipFill>
          <a:blip r:embed="rId2"/>
          <a:stretch>
            <a:fillRect/>
          </a:stretch>
        </p:blipFill>
        <p:spPr>
          <a:xfrm>
            <a:off x="2555856" y="0"/>
            <a:ext cx="7080288" cy="6858000"/>
          </a:xfrm>
          <a:prstGeom prst="rect">
            <a:avLst/>
          </a:prstGeom>
        </p:spPr>
      </p:pic>
      <p:sp>
        <p:nvSpPr>
          <p:cNvPr id="6" name="Textfeld 5">
            <a:extLst>
              <a:ext uri="{FF2B5EF4-FFF2-40B4-BE49-F238E27FC236}">
                <a16:creationId xmlns:a16="http://schemas.microsoft.com/office/drawing/2014/main" id="{EB2A4C0F-9870-45AF-B146-3C5D88F4CDB0}"/>
              </a:ext>
            </a:extLst>
          </p:cNvPr>
          <p:cNvSpPr txBox="1"/>
          <p:nvPr/>
        </p:nvSpPr>
        <p:spPr>
          <a:xfrm>
            <a:off x="9925050" y="5827930"/>
            <a:ext cx="1901098" cy="738664"/>
          </a:xfrm>
          <a:prstGeom prst="rect">
            <a:avLst/>
          </a:prstGeom>
          <a:noFill/>
        </p:spPr>
        <p:txBody>
          <a:bodyPr wrap="none" rtlCol="0">
            <a:spAutoFit/>
          </a:bodyPr>
          <a:lstStyle/>
          <a:p>
            <a:r>
              <a:rPr lang="de-CH" sz="1400" dirty="0"/>
              <a:t>Die historischen und </a:t>
            </a:r>
          </a:p>
          <a:p>
            <a:r>
              <a:rPr lang="de-CH" sz="1400" dirty="0"/>
              <a:t>geographischen Karten </a:t>
            </a:r>
          </a:p>
          <a:p>
            <a:r>
              <a:rPr lang="de-CH" sz="1400" dirty="0"/>
              <a:t>Israels S. 100</a:t>
            </a:r>
          </a:p>
        </p:txBody>
      </p:sp>
    </p:spTree>
    <p:extLst>
      <p:ext uri="{BB962C8B-B14F-4D97-AF65-F5344CB8AC3E}">
        <p14:creationId xmlns:p14="http://schemas.microsoft.com/office/powerpoint/2010/main" val="1048481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7CE1B3E-9976-4D58-8050-B31C324DB21D}"/>
              </a:ext>
            </a:extLst>
          </p:cNvPr>
          <p:cNvPicPr>
            <a:picLocks noChangeAspect="1"/>
          </p:cNvPicPr>
          <p:nvPr/>
        </p:nvPicPr>
        <p:blipFill>
          <a:blip r:embed="rId2"/>
          <a:stretch>
            <a:fillRect/>
          </a:stretch>
        </p:blipFill>
        <p:spPr>
          <a:xfrm>
            <a:off x="2290195" y="1"/>
            <a:ext cx="7371099" cy="6858000"/>
          </a:xfrm>
          <a:prstGeom prst="rect">
            <a:avLst/>
          </a:prstGeom>
        </p:spPr>
      </p:pic>
      <p:sp>
        <p:nvSpPr>
          <p:cNvPr id="6" name="Textfeld 5">
            <a:extLst>
              <a:ext uri="{FF2B5EF4-FFF2-40B4-BE49-F238E27FC236}">
                <a16:creationId xmlns:a16="http://schemas.microsoft.com/office/drawing/2014/main" id="{D9C8D72F-D5CF-4B3E-A04E-2C763FCF4504}"/>
              </a:ext>
            </a:extLst>
          </p:cNvPr>
          <p:cNvSpPr txBox="1"/>
          <p:nvPr/>
        </p:nvSpPr>
        <p:spPr>
          <a:xfrm>
            <a:off x="10076052" y="5718873"/>
            <a:ext cx="1404552" cy="523220"/>
          </a:xfrm>
          <a:prstGeom prst="rect">
            <a:avLst/>
          </a:prstGeom>
          <a:noFill/>
        </p:spPr>
        <p:txBody>
          <a:bodyPr wrap="none" rtlCol="0">
            <a:spAutoFit/>
          </a:bodyPr>
          <a:lstStyle/>
          <a:p>
            <a:r>
              <a:rPr lang="de-CH" sz="1400" dirty="0"/>
              <a:t>Lexikon zur Bibel</a:t>
            </a:r>
          </a:p>
          <a:p>
            <a:r>
              <a:rPr lang="de-CH" sz="1400" dirty="0"/>
              <a:t>S. 1329</a:t>
            </a:r>
          </a:p>
        </p:txBody>
      </p:sp>
    </p:spTree>
    <p:extLst>
      <p:ext uri="{BB962C8B-B14F-4D97-AF65-F5344CB8AC3E}">
        <p14:creationId xmlns:p14="http://schemas.microsoft.com/office/powerpoint/2010/main" val="1000515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53480" y="313038"/>
            <a:ext cx="3448829" cy="861774"/>
          </a:xfrm>
          <a:prstGeom prst="rect">
            <a:avLst/>
          </a:prstGeom>
          <a:noFill/>
        </p:spPr>
        <p:txBody>
          <a:bodyPr wrap="none" rtlCol="0">
            <a:spAutoFit/>
          </a:bodyPr>
          <a:lstStyle/>
          <a:p>
            <a:r>
              <a:rPr lang="de-CH" sz="5000" b="1" dirty="0"/>
              <a:t>1.+2. Könige</a:t>
            </a:r>
            <a:endParaRPr lang="de-CH" sz="5000" dirty="0">
              <a:latin typeface="Trebuchet MS" panose="020B0603020202020204" pitchFamily="34" charset="0"/>
            </a:endParaRPr>
          </a:p>
        </p:txBody>
      </p:sp>
      <p:sp>
        <p:nvSpPr>
          <p:cNvPr id="4" name="Textfeld 3"/>
          <p:cNvSpPr txBox="1"/>
          <p:nvPr/>
        </p:nvSpPr>
        <p:spPr>
          <a:xfrm>
            <a:off x="553480" y="1549904"/>
            <a:ext cx="4522969" cy="615553"/>
          </a:xfrm>
          <a:prstGeom prst="rect">
            <a:avLst/>
          </a:prstGeom>
          <a:noFill/>
        </p:spPr>
        <p:txBody>
          <a:bodyPr wrap="none" rtlCol="0">
            <a:spAutoFit/>
          </a:bodyPr>
          <a:lstStyle/>
          <a:p>
            <a:pPr lvl="0"/>
            <a:r>
              <a:rPr lang="de-CH" sz="3400" dirty="0"/>
              <a:t>Kapitel: 47 | Verse: 1536</a:t>
            </a:r>
          </a:p>
        </p:txBody>
      </p:sp>
    </p:spTree>
    <p:extLst>
      <p:ext uri="{BB962C8B-B14F-4D97-AF65-F5344CB8AC3E}">
        <p14:creationId xmlns:p14="http://schemas.microsoft.com/office/powerpoint/2010/main" val="611185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47564FE5-9F61-4F0A-A941-280B09CA5BEA}"/>
              </a:ext>
            </a:extLst>
          </p:cNvPr>
          <p:cNvSpPr txBox="1">
            <a:spLocks/>
          </p:cNvSpPr>
          <p:nvPr/>
        </p:nvSpPr>
        <p:spPr>
          <a:xfrm>
            <a:off x="838200" y="365126"/>
            <a:ext cx="10515600" cy="817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CH" sz="4400" b="1" dirty="0"/>
              <a:t>Kapitel 11</a:t>
            </a:r>
          </a:p>
        </p:txBody>
      </p:sp>
      <p:sp>
        <p:nvSpPr>
          <p:cNvPr id="5" name="Inhaltsplatzhalter 3">
            <a:extLst>
              <a:ext uri="{FF2B5EF4-FFF2-40B4-BE49-F238E27FC236}">
                <a16:creationId xmlns:a16="http://schemas.microsoft.com/office/drawing/2014/main" id="{D137D72C-1CEF-48EF-82F1-EBC2BD7C3439}"/>
              </a:ext>
            </a:extLst>
          </p:cNvPr>
          <p:cNvSpPr txBox="1">
            <a:spLocks/>
          </p:cNvSpPr>
          <p:nvPr/>
        </p:nvSpPr>
        <p:spPr>
          <a:xfrm>
            <a:off x="838200" y="1417147"/>
            <a:ext cx="11040611" cy="105157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err="1"/>
              <a:t>Athaljas</a:t>
            </a:r>
            <a:r>
              <a:rPr lang="de-DE" sz="3000" dirty="0"/>
              <a:t> Mord an den Königssöhnen von </a:t>
            </a:r>
            <a:r>
              <a:rPr lang="de-DE" sz="3000" dirty="0" err="1"/>
              <a:t>Juda</a:t>
            </a:r>
            <a:endParaRPr lang="de-DE" sz="3000" dirty="0"/>
          </a:p>
          <a:p>
            <a:pPr indent="0">
              <a:buNone/>
            </a:pPr>
            <a:r>
              <a:rPr lang="de-DE" sz="3000" dirty="0"/>
              <a:t>			</a:t>
            </a:r>
            <a:endParaRPr lang="de-CH" sz="3000" dirty="0"/>
          </a:p>
        </p:txBody>
      </p:sp>
      <p:sp>
        <p:nvSpPr>
          <p:cNvPr id="8" name="Rechteck 7">
            <a:extLst>
              <a:ext uri="{FF2B5EF4-FFF2-40B4-BE49-F238E27FC236}">
                <a16:creationId xmlns:a16="http://schemas.microsoft.com/office/drawing/2014/main" id="{BB540C73-1473-4910-9F1A-4BC0233BD37C}"/>
              </a:ext>
            </a:extLst>
          </p:cNvPr>
          <p:cNvSpPr/>
          <p:nvPr/>
        </p:nvSpPr>
        <p:spPr>
          <a:xfrm>
            <a:off x="838200" y="2087114"/>
            <a:ext cx="10788941" cy="4247317"/>
          </a:xfrm>
          <a:prstGeom prst="rect">
            <a:avLst/>
          </a:prstGeom>
        </p:spPr>
        <p:txBody>
          <a:bodyPr wrap="square">
            <a:spAutoFit/>
          </a:bodyPr>
          <a:lstStyle/>
          <a:p>
            <a:pPr indent="0">
              <a:buNone/>
            </a:pPr>
            <a:r>
              <a:rPr lang="de-DE" sz="3000" dirty="0"/>
              <a:t>„Als aber </a:t>
            </a:r>
            <a:r>
              <a:rPr lang="de-DE" sz="3000" dirty="0" err="1"/>
              <a:t>Athalja</a:t>
            </a:r>
            <a:r>
              <a:rPr lang="de-DE" sz="3000" dirty="0"/>
              <a:t>, die Mutter </a:t>
            </a:r>
            <a:r>
              <a:rPr lang="de-DE" sz="3000" dirty="0" err="1"/>
              <a:t>Ahasjas</a:t>
            </a:r>
            <a:r>
              <a:rPr lang="de-DE" sz="3000" dirty="0"/>
              <a:t>, sah, dass ihr Sohn tot war, machte sie sich auf und brachte alle königlichen Nachkommen um. Aber </a:t>
            </a:r>
            <a:r>
              <a:rPr lang="de-DE" sz="3000" dirty="0" err="1"/>
              <a:t>Joscheba</a:t>
            </a:r>
            <a:r>
              <a:rPr lang="de-DE" sz="3000" dirty="0"/>
              <a:t>, die Tochter des Königs Joram, </a:t>
            </a:r>
            <a:r>
              <a:rPr lang="de-DE" sz="3000" dirty="0" err="1"/>
              <a:t>Ahasjas</a:t>
            </a:r>
            <a:r>
              <a:rPr lang="de-DE" sz="3000" dirty="0"/>
              <a:t> Schwester, nahm Joas, den Sohn </a:t>
            </a:r>
            <a:r>
              <a:rPr lang="de-DE" sz="3000" dirty="0" err="1"/>
              <a:t>Ahasjas</a:t>
            </a:r>
            <a:r>
              <a:rPr lang="de-DE" sz="3000" dirty="0"/>
              <a:t>, und stahl ihn weg aus der Mitte der Königssöhne, die getötet wurden, und brachte ihn samt seiner Amme in eine Schlafkammer; und sie verbargen ihn vor </a:t>
            </a:r>
            <a:r>
              <a:rPr lang="de-DE" sz="3000" dirty="0" err="1"/>
              <a:t>Athalja</a:t>
            </a:r>
            <a:r>
              <a:rPr lang="de-DE" sz="3000" dirty="0"/>
              <a:t>; und er wurde nicht getötet. Und er war sechs Jahre lang bei ihr im Haus des HERRN verborgen. </a:t>
            </a:r>
            <a:r>
              <a:rPr lang="de-DE" sz="3000" dirty="0" err="1"/>
              <a:t>Athalja</a:t>
            </a:r>
            <a:r>
              <a:rPr lang="de-DE" sz="3000" dirty="0"/>
              <a:t> aber herrschte über das Land.“ 2Kö 11,1-3</a:t>
            </a:r>
          </a:p>
        </p:txBody>
      </p:sp>
    </p:spTree>
    <p:extLst>
      <p:ext uri="{BB962C8B-B14F-4D97-AF65-F5344CB8AC3E}">
        <p14:creationId xmlns:p14="http://schemas.microsoft.com/office/powerpoint/2010/main" val="340858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47564FE5-9F61-4F0A-A941-280B09CA5BEA}"/>
              </a:ext>
            </a:extLst>
          </p:cNvPr>
          <p:cNvSpPr txBox="1">
            <a:spLocks/>
          </p:cNvSpPr>
          <p:nvPr/>
        </p:nvSpPr>
        <p:spPr>
          <a:xfrm>
            <a:off x="838200" y="365126"/>
            <a:ext cx="10515600" cy="817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CH" sz="4400" b="1" dirty="0"/>
              <a:t>Kapitel 11</a:t>
            </a:r>
          </a:p>
        </p:txBody>
      </p:sp>
      <p:sp>
        <p:nvSpPr>
          <p:cNvPr id="5" name="Inhaltsplatzhalter 3">
            <a:extLst>
              <a:ext uri="{FF2B5EF4-FFF2-40B4-BE49-F238E27FC236}">
                <a16:creationId xmlns:a16="http://schemas.microsoft.com/office/drawing/2014/main" id="{D137D72C-1CEF-48EF-82F1-EBC2BD7C3439}"/>
              </a:ext>
            </a:extLst>
          </p:cNvPr>
          <p:cNvSpPr txBox="1">
            <a:spLocks/>
          </p:cNvSpPr>
          <p:nvPr/>
        </p:nvSpPr>
        <p:spPr>
          <a:xfrm>
            <a:off x="838200" y="1417147"/>
            <a:ext cx="11040611" cy="1595309"/>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err="1"/>
              <a:t>Athaljas</a:t>
            </a:r>
            <a:r>
              <a:rPr lang="de-DE" sz="3000" dirty="0"/>
              <a:t> Mord an den Königssöhnen von </a:t>
            </a:r>
            <a:r>
              <a:rPr lang="de-DE" sz="3000" dirty="0" err="1"/>
              <a:t>Juda</a:t>
            </a:r>
            <a:endParaRPr lang="de-DE" sz="3000" dirty="0"/>
          </a:p>
          <a:p>
            <a:pPr marL="457200" indent="-457200"/>
            <a:r>
              <a:rPr lang="de-DE" sz="3000" dirty="0"/>
              <a:t>Joas wird König von </a:t>
            </a:r>
            <a:r>
              <a:rPr lang="de-DE" sz="3000" dirty="0" err="1"/>
              <a:t>Juda</a:t>
            </a:r>
            <a:endParaRPr lang="de-DE" sz="3000" dirty="0"/>
          </a:p>
          <a:p>
            <a:pPr indent="0">
              <a:buNone/>
            </a:pPr>
            <a:r>
              <a:rPr lang="de-DE" sz="3000" dirty="0"/>
              <a:t>			</a:t>
            </a:r>
            <a:endParaRPr lang="de-CH" sz="3000" dirty="0"/>
          </a:p>
        </p:txBody>
      </p:sp>
      <p:sp>
        <p:nvSpPr>
          <p:cNvPr id="6" name="Rechteck 5">
            <a:extLst>
              <a:ext uri="{FF2B5EF4-FFF2-40B4-BE49-F238E27FC236}">
                <a16:creationId xmlns:a16="http://schemas.microsoft.com/office/drawing/2014/main" id="{F54E02EC-1E34-4EC6-B350-33D46910AB07}"/>
              </a:ext>
            </a:extLst>
          </p:cNvPr>
          <p:cNvSpPr/>
          <p:nvPr/>
        </p:nvSpPr>
        <p:spPr>
          <a:xfrm>
            <a:off x="838200" y="2739515"/>
            <a:ext cx="10788941" cy="1015663"/>
          </a:xfrm>
          <a:prstGeom prst="rect">
            <a:avLst/>
          </a:prstGeom>
        </p:spPr>
        <p:txBody>
          <a:bodyPr wrap="square">
            <a:spAutoFit/>
          </a:bodyPr>
          <a:lstStyle/>
          <a:p>
            <a:pPr indent="0">
              <a:buNone/>
            </a:pPr>
            <a:r>
              <a:rPr lang="de-DE" sz="3000" dirty="0"/>
              <a:t>„</a:t>
            </a:r>
            <a:r>
              <a:rPr lang="de-DE" sz="3000" dirty="0" err="1"/>
              <a:t>Jojada</a:t>
            </a:r>
            <a:r>
              <a:rPr lang="de-DE" sz="3000" dirty="0"/>
              <a:t> aber wurde alt und lebenssatt und starb; er war bei seinem Tod 130 Jahre alt.“ 2Chr 24,15</a:t>
            </a:r>
          </a:p>
        </p:txBody>
      </p:sp>
    </p:spTree>
    <p:extLst>
      <p:ext uri="{BB962C8B-B14F-4D97-AF65-F5344CB8AC3E}">
        <p14:creationId xmlns:p14="http://schemas.microsoft.com/office/powerpoint/2010/main" val="342884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47564FE5-9F61-4F0A-A941-280B09CA5BEA}"/>
              </a:ext>
            </a:extLst>
          </p:cNvPr>
          <p:cNvSpPr txBox="1">
            <a:spLocks/>
          </p:cNvSpPr>
          <p:nvPr/>
        </p:nvSpPr>
        <p:spPr>
          <a:xfrm>
            <a:off x="838200" y="365126"/>
            <a:ext cx="10515600" cy="817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CH" sz="4400" b="1" dirty="0"/>
              <a:t>Kapitel 12</a:t>
            </a:r>
          </a:p>
        </p:txBody>
      </p:sp>
      <p:sp>
        <p:nvSpPr>
          <p:cNvPr id="5" name="Inhaltsplatzhalter 3">
            <a:extLst>
              <a:ext uri="{FF2B5EF4-FFF2-40B4-BE49-F238E27FC236}">
                <a16:creationId xmlns:a16="http://schemas.microsoft.com/office/drawing/2014/main" id="{D137D72C-1CEF-48EF-82F1-EBC2BD7C3439}"/>
              </a:ext>
            </a:extLst>
          </p:cNvPr>
          <p:cNvSpPr txBox="1">
            <a:spLocks/>
          </p:cNvSpPr>
          <p:nvPr/>
        </p:nvSpPr>
        <p:spPr>
          <a:xfrm>
            <a:off x="838200" y="1417147"/>
            <a:ext cx="11040611" cy="105157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Die Regierungszeit von König Joas</a:t>
            </a:r>
          </a:p>
          <a:p>
            <a:pPr indent="0">
              <a:buNone/>
            </a:pPr>
            <a:r>
              <a:rPr lang="de-DE" sz="3000" dirty="0"/>
              <a:t>			</a:t>
            </a:r>
            <a:endParaRPr lang="de-CH" sz="3000" dirty="0"/>
          </a:p>
        </p:txBody>
      </p:sp>
      <p:sp>
        <p:nvSpPr>
          <p:cNvPr id="8" name="Rechteck 7">
            <a:extLst>
              <a:ext uri="{FF2B5EF4-FFF2-40B4-BE49-F238E27FC236}">
                <a16:creationId xmlns:a16="http://schemas.microsoft.com/office/drawing/2014/main" id="{BB540C73-1473-4910-9F1A-4BC0233BD37C}"/>
              </a:ext>
            </a:extLst>
          </p:cNvPr>
          <p:cNvSpPr/>
          <p:nvPr/>
        </p:nvSpPr>
        <p:spPr>
          <a:xfrm>
            <a:off x="838200" y="2087114"/>
            <a:ext cx="10788941" cy="1015663"/>
          </a:xfrm>
          <a:prstGeom prst="rect">
            <a:avLst/>
          </a:prstGeom>
        </p:spPr>
        <p:txBody>
          <a:bodyPr wrap="square">
            <a:spAutoFit/>
          </a:bodyPr>
          <a:lstStyle/>
          <a:p>
            <a:pPr indent="0">
              <a:buNone/>
            </a:pPr>
            <a:r>
              <a:rPr lang="de-DE" sz="3000" dirty="0"/>
              <a:t>„Und Joas tat, was recht war in den Augen des HERRN, solange ihn der Priester </a:t>
            </a:r>
            <a:r>
              <a:rPr lang="de-DE" sz="3000" dirty="0" err="1"/>
              <a:t>Jojada</a:t>
            </a:r>
            <a:r>
              <a:rPr lang="de-DE" sz="3000" dirty="0"/>
              <a:t> unterwies.“ 2Kö 12,3</a:t>
            </a:r>
          </a:p>
        </p:txBody>
      </p:sp>
      <p:sp>
        <p:nvSpPr>
          <p:cNvPr id="6" name="Rechteck 5">
            <a:extLst>
              <a:ext uri="{FF2B5EF4-FFF2-40B4-BE49-F238E27FC236}">
                <a16:creationId xmlns:a16="http://schemas.microsoft.com/office/drawing/2014/main" id="{F1BEFA45-9F30-48A2-B060-3EC90A277949}"/>
              </a:ext>
            </a:extLst>
          </p:cNvPr>
          <p:cNvSpPr/>
          <p:nvPr/>
        </p:nvSpPr>
        <p:spPr>
          <a:xfrm>
            <a:off x="838199" y="3264912"/>
            <a:ext cx="10788941" cy="3323987"/>
          </a:xfrm>
          <a:prstGeom prst="rect">
            <a:avLst/>
          </a:prstGeom>
        </p:spPr>
        <p:txBody>
          <a:bodyPr wrap="square">
            <a:spAutoFit/>
          </a:bodyPr>
          <a:lstStyle/>
          <a:p>
            <a:pPr indent="0">
              <a:buNone/>
            </a:pPr>
            <a:r>
              <a:rPr lang="de-DE" sz="3000" dirty="0"/>
              <a:t>„Da kam der Geist Gottes über Sacharja, den Sohn </a:t>
            </a:r>
            <a:r>
              <a:rPr lang="de-DE" sz="3000" dirty="0" err="1"/>
              <a:t>Jojadas</a:t>
            </a:r>
            <a:r>
              <a:rPr lang="de-DE" sz="3000" dirty="0"/>
              <a:t>, des Priesters, sodass er gegen das Volk auftrat und zu ihnen sprach: So spricht Gott: Warum übertretet ihr die Gebote des HERRN? Darum wird es euch nicht gelingen; denn weil ihr den HERRN verlassen habt, wird er euch auch verlassen!  Aber sie machten eine Verschwörung gegen ihn und steinigten ihn auf Befehl des Königs im Vorhof am Haus des HERRN.“ 2Chr 24,20-21</a:t>
            </a:r>
          </a:p>
        </p:txBody>
      </p:sp>
    </p:spTree>
    <p:extLst>
      <p:ext uri="{BB962C8B-B14F-4D97-AF65-F5344CB8AC3E}">
        <p14:creationId xmlns:p14="http://schemas.microsoft.com/office/powerpoint/2010/main" val="290313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47564FE5-9F61-4F0A-A941-280B09CA5BEA}"/>
              </a:ext>
            </a:extLst>
          </p:cNvPr>
          <p:cNvSpPr txBox="1">
            <a:spLocks/>
          </p:cNvSpPr>
          <p:nvPr/>
        </p:nvSpPr>
        <p:spPr>
          <a:xfrm>
            <a:off x="838200" y="365126"/>
            <a:ext cx="10515600" cy="817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CH" sz="4400" b="1" dirty="0"/>
              <a:t>Kapitel 12</a:t>
            </a:r>
          </a:p>
        </p:txBody>
      </p:sp>
      <p:sp>
        <p:nvSpPr>
          <p:cNvPr id="5" name="Inhaltsplatzhalter 3">
            <a:extLst>
              <a:ext uri="{FF2B5EF4-FFF2-40B4-BE49-F238E27FC236}">
                <a16:creationId xmlns:a16="http://schemas.microsoft.com/office/drawing/2014/main" id="{D137D72C-1CEF-48EF-82F1-EBC2BD7C3439}"/>
              </a:ext>
            </a:extLst>
          </p:cNvPr>
          <p:cNvSpPr txBox="1">
            <a:spLocks/>
          </p:cNvSpPr>
          <p:nvPr/>
        </p:nvSpPr>
        <p:spPr>
          <a:xfrm>
            <a:off x="838200" y="1417147"/>
            <a:ext cx="11040611" cy="105157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Die Regierungszeit von König Joas</a:t>
            </a:r>
          </a:p>
          <a:p>
            <a:pPr indent="0">
              <a:buNone/>
            </a:pPr>
            <a:r>
              <a:rPr lang="de-DE" sz="3000" dirty="0"/>
              <a:t>			</a:t>
            </a:r>
            <a:endParaRPr lang="de-CH" sz="3000" dirty="0"/>
          </a:p>
        </p:txBody>
      </p:sp>
      <p:sp>
        <p:nvSpPr>
          <p:cNvPr id="8" name="Rechteck 7">
            <a:extLst>
              <a:ext uri="{FF2B5EF4-FFF2-40B4-BE49-F238E27FC236}">
                <a16:creationId xmlns:a16="http://schemas.microsoft.com/office/drawing/2014/main" id="{BB540C73-1473-4910-9F1A-4BC0233BD37C}"/>
              </a:ext>
            </a:extLst>
          </p:cNvPr>
          <p:cNvSpPr/>
          <p:nvPr/>
        </p:nvSpPr>
        <p:spPr>
          <a:xfrm>
            <a:off x="838200" y="2087114"/>
            <a:ext cx="10788941" cy="1015663"/>
          </a:xfrm>
          <a:prstGeom prst="rect">
            <a:avLst/>
          </a:prstGeom>
        </p:spPr>
        <p:txBody>
          <a:bodyPr wrap="square">
            <a:spAutoFit/>
          </a:bodyPr>
          <a:lstStyle/>
          <a:p>
            <a:pPr indent="0">
              <a:buNone/>
            </a:pPr>
            <a:r>
              <a:rPr lang="de-DE" sz="3000" dirty="0"/>
              <a:t>„[…] Als der aber starb, sprach er: Der HERR wird es sehen und richten!“ 2Chr 24,22</a:t>
            </a:r>
          </a:p>
        </p:txBody>
      </p:sp>
      <p:sp>
        <p:nvSpPr>
          <p:cNvPr id="6" name="Rechteck 5">
            <a:extLst>
              <a:ext uri="{FF2B5EF4-FFF2-40B4-BE49-F238E27FC236}">
                <a16:creationId xmlns:a16="http://schemas.microsoft.com/office/drawing/2014/main" id="{F1BEFA45-9F30-48A2-B060-3EC90A277949}"/>
              </a:ext>
            </a:extLst>
          </p:cNvPr>
          <p:cNvSpPr/>
          <p:nvPr/>
        </p:nvSpPr>
        <p:spPr>
          <a:xfrm>
            <a:off x="838199" y="3264912"/>
            <a:ext cx="10788941" cy="2400657"/>
          </a:xfrm>
          <a:prstGeom prst="rect">
            <a:avLst/>
          </a:prstGeom>
        </p:spPr>
        <p:txBody>
          <a:bodyPr wrap="square">
            <a:spAutoFit/>
          </a:bodyPr>
          <a:lstStyle/>
          <a:p>
            <a:pPr indent="0">
              <a:buNone/>
            </a:pPr>
            <a:r>
              <a:rPr lang="de-DE" sz="3000" dirty="0"/>
              <a:t>„damit das Blut aller Propheten, das von Grundlegung der Welt an vergossen worden ist, von diesem Geschlecht gefordert werde: von dem Blut Abels an bis zu dem Blut des Secharja, der zwischen dem Altar und dem Haus umkam; ja, sage ich euch, es wird von diesem Geschlecht gefordert werden.“ </a:t>
            </a:r>
            <a:r>
              <a:rPr lang="de-DE" sz="3000" dirty="0" err="1"/>
              <a:t>Lk</a:t>
            </a:r>
            <a:r>
              <a:rPr lang="de-DE" sz="3000" dirty="0"/>
              <a:t> 11,50-51 (ELB)</a:t>
            </a:r>
          </a:p>
        </p:txBody>
      </p:sp>
    </p:spTree>
    <p:extLst>
      <p:ext uri="{BB962C8B-B14F-4D97-AF65-F5344CB8AC3E}">
        <p14:creationId xmlns:p14="http://schemas.microsoft.com/office/powerpoint/2010/main" val="102694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47564FE5-9F61-4F0A-A941-280B09CA5BEA}"/>
              </a:ext>
            </a:extLst>
          </p:cNvPr>
          <p:cNvSpPr txBox="1">
            <a:spLocks/>
          </p:cNvSpPr>
          <p:nvPr/>
        </p:nvSpPr>
        <p:spPr>
          <a:xfrm>
            <a:off x="838200" y="365126"/>
            <a:ext cx="10515600" cy="817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CH" sz="4400" b="1" dirty="0"/>
              <a:t>Kapitel 13+14</a:t>
            </a:r>
          </a:p>
        </p:txBody>
      </p:sp>
      <p:sp>
        <p:nvSpPr>
          <p:cNvPr id="5" name="Inhaltsplatzhalter 3">
            <a:extLst>
              <a:ext uri="{FF2B5EF4-FFF2-40B4-BE49-F238E27FC236}">
                <a16:creationId xmlns:a16="http://schemas.microsoft.com/office/drawing/2014/main" id="{D137D72C-1CEF-48EF-82F1-EBC2BD7C3439}"/>
              </a:ext>
            </a:extLst>
          </p:cNvPr>
          <p:cNvSpPr txBox="1">
            <a:spLocks/>
          </p:cNvSpPr>
          <p:nvPr/>
        </p:nvSpPr>
        <p:spPr>
          <a:xfrm>
            <a:off x="838200" y="1417147"/>
            <a:ext cx="11040611" cy="1595309"/>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Verschiedene Könige Israels und Judas</a:t>
            </a:r>
          </a:p>
          <a:p>
            <a:pPr marL="457200" indent="-457200"/>
            <a:r>
              <a:rPr lang="de-DE" sz="3000" dirty="0"/>
              <a:t>König </a:t>
            </a:r>
            <a:r>
              <a:rPr lang="de-DE" sz="3000" dirty="0" err="1"/>
              <a:t>Jerobeam</a:t>
            </a:r>
            <a:r>
              <a:rPr lang="de-DE" sz="3000" dirty="0"/>
              <a:t> II. von Israel</a:t>
            </a:r>
          </a:p>
          <a:p>
            <a:pPr indent="0">
              <a:buNone/>
            </a:pPr>
            <a:r>
              <a:rPr lang="de-DE" sz="3000" dirty="0"/>
              <a:t>			</a:t>
            </a:r>
            <a:endParaRPr lang="de-CH" sz="3000" dirty="0"/>
          </a:p>
        </p:txBody>
      </p:sp>
      <p:sp>
        <p:nvSpPr>
          <p:cNvPr id="6" name="Rechteck 5">
            <a:extLst>
              <a:ext uri="{FF2B5EF4-FFF2-40B4-BE49-F238E27FC236}">
                <a16:creationId xmlns:a16="http://schemas.microsoft.com/office/drawing/2014/main" id="{F1BEFA45-9F30-48A2-B060-3EC90A277949}"/>
              </a:ext>
            </a:extLst>
          </p:cNvPr>
          <p:cNvSpPr/>
          <p:nvPr/>
        </p:nvSpPr>
        <p:spPr>
          <a:xfrm>
            <a:off x="838200" y="2624143"/>
            <a:ext cx="10788941" cy="1938992"/>
          </a:xfrm>
          <a:prstGeom prst="rect">
            <a:avLst/>
          </a:prstGeom>
        </p:spPr>
        <p:txBody>
          <a:bodyPr wrap="square">
            <a:spAutoFit/>
          </a:bodyPr>
          <a:lstStyle/>
          <a:p>
            <a:pPr indent="0">
              <a:buNone/>
            </a:pPr>
            <a:r>
              <a:rPr lang="de-DE" sz="3000" dirty="0"/>
              <a:t>„Dieser eroberte das Gebiet Israels zurück, von </a:t>
            </a:r>
            <a:r>
              <a:rPr lang="de-DE" sz="3000" dirty="0" err="1"/>
              <a:t>Lebo-Hamat</a:t>
            </a:r>
            <a:r>
              <a:rPr lang="de-DE" sz="3000" dirty="0"/>
              <a:t> an bis an das Meer der </a:t>
            </a:r>
            <a:r>
              <a:rPr lang="de-DE" sz="3000" dirty="0" err="1"/>
              <a:t>Arava</a:t>
            </a:r>
            <a:r>
              <a:rPr lang="de-DE" sz="3000" dirty="0"/>
              <a:t>, nach dem Wort des HERRN, des Gottes Israels, das er geredet hatte durch seinen Knecht Jona, den Sohn </a:t>
            </a:r>
            <a:r>
              <a:rPr lang="de-DE" sz="3000" dirty="0" err="1"/>
              <a:t>Amittais</a:t>
            </a:r>
            <a:r>
              <a:rPr lang="de-DE" sz="3000" dirty="0"/>
              <a:t>, den Propheten aus </a:t>
            </a:r>
            <a:r>
              <a:rPr lang="de-DE" sz="3000" dirty="0" err="1"/>
              <a:t>Gat-Hepher</a:t>
            </a:r>
            <a:r>
              <a:rPr lang="de-DE" sz="3000" dirty="0"/>
              <a:t>.“ 2Kö 14,25</a:t>
            </a:r>
          </a:p>
        </p:txBody>
      </p:sp>
    </p:spTree>
    <p:extLst>
      <p:ext uri="{BB962C8B-B14F-4D97-AF65-F5344CB8AC3E}">
        <p14:creationId xmlns:p14="http://schemas.microsoft.com/office/powerpoint/2010/main" val="57408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47564FE5-9F61-4F0A-A941-280B09CA5BEA}"/>
              </a:ext>
            </a:extLst>
          </p:cNvPr>
          <p:cNvSpPr txBox="1">
            <a:spLocks/>
          </p:cNvSpPr>
          <p:nvPr/>
        </p:nvSpPr>
        <p:spPr>
          <a:xfrm>
            <a:off x="838200" y="365126"/>
            <a:ext cx="10515600" cy="817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CH" sz="4400" b="1" dirty="0"/>
              <a:t>Kapitel 15</a:t>
            </a:r>
          </a:p>
        </p:txBody>
      </p:sp>
      <p:sp>
        <p:nvSpPr>
          <p:cNvPr id="5" name="Inhaltsplatzhalter 3">
            <a:extLst>
              <a:ext uri="{FF2B5EF4-FFF2-40B4-BE49-F238E27FC236}">
                <a16:creationId xmlns:a16="http://schemas.microsoft.com/office/drawing/2014/main" id="{D137D72C-1CEF-48EF-82F1-EBC2BD7C3439}"/>
              </a:ext>
            </a:extLst>
          </p:cNvPr>
          <p:cNvSpPr txBox="1">
            <a:spLocks/>
          </p:cNvSpPr>
          <p:nvPr/>
        </p:nvSpPr>
        <p:spPr>
          <a:xfrm>
            <a:off x="838200" y="1417147"/>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Verschiedene Könige Israels und Judas			</a:t>
            </a:r>
            <a:endParaRPr lang="de-CH" sz="3000" dirty="0"/>
          </a:p>
        </p:txBody>
      </p:sp>
      <p:sp>
        <p:nvSpPr>
          <p:cNvPr id="8" name="Rechteck 7">
            <a:extLst>
              <a:ext uri="{FF2B5EF4-FFF2-40B4-BE49-F238E27FC236}">
                <a16:creationId xmlns:a16="http://schemas.microsoft.com/office/drawing/2014/main" id="{6ECB9EBD-17DB-4D59-96B9-ED7B66B185D8}"/>
              </a:ext>
            </a:extLst>
          </p:cNvPr>
          <p:cNvSpPr/>
          <p:nvPr/>
        </p:nvSpPr>
        <p:spPr>
          <a:xfrm>
            <a:off x="838200" y="2489000"/>
            <a:ext cx="10067487" cy="1477328"/>
          </a:xfrm>
          <a:prstGeom prst="rect">
            <a:avLst/>
          </a:prstGeom>
        </p:spPr>
        <p:txBody>
          <a:bodyPr wrap="square">
            <a:spAutoFit/>
          </a:bodyPr>
          <a:lstStyle/>
          <a:p>
            <a:pPr indent="0">
              <a:buNone/>
            </a:pPr>
            <a:r>
              <a:rPr lang="de-DE" sz="3000" dirty="0"/>
              <a:t>„Fluchen und Lügen, Morden, Stehlen und Ehebrechen hat überhandgenommen, und Blutschuld reiht sich an Blutschuld.“ Hos 4,2</a:t>
            </a:r>
          </a:p>
        </p:txBody>
      </p:sp>
    </p:spTree>
    <p:extLst>
      <p:ext uri="{BB962C8B-B14F-4D97-AF65-F5344CB8AC3E}">
        <p14:creationId xmlns:p14="http://schemas.microsoft.com/office/powerpoint/2010/main" val="91458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BE0A37AC-DA66-4F48-AA3E-06C4DC8C34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33" y="-45740"/>
            <a:ext cx="9527534" cy="6903740"/>
          </a:xfrm>
          <a:prstGeom prst="rect">
            <a:avLst/>
          </a:prstGeom>
        </p:spPr>
      </p:pic>
    </p:spTree>
    <p:extLst>
      <p:ext uri="{BB962C8B-B14F-4D97-AF65-F5344CB8AC3E}">
        <p14:creationId xmlns:p14="http://schemas.microsoft.com/office/powerpoint/2010/main" val="2952626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47564FE5-9F61-4F0A-A941-280B09CA5BEA}"/>
              </a:ext>
            </a:extLst>
          </p:cNvPr>
          <p:cNvSpPr txBox="1">
            <a:spLocks/>
          </p:cNvSpPr>
          <p:nvPr/>
        </p:nvSpPr>
        <p:spPr>
          <a:xfrm>
            <a:off x="838200" y="365126"/>
            <a:ext cx="10515600" cy="817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CH" sz="4400" b="1" dirty="0"/>
              <a:t>Kapitel 15</a:t>
            </a:r>
          </a:p>
        </p:txBody>
      </p:sp>
      <p:sp>
        <p:nvSpPr>
          <p:cNvPr id="5" name="Inhaltsplatzhalter 3">
            <a:extLst>
              <a:ext uri="{FF2B5EF4-FFF2-40B4-BE49-F238E27FC236}">
                <a16:creationId xmlns:a16="http://schemas.microsoft.com/office/drawing/2014/main" id="{D137D72C-1CEF-48EF-82F1-EBC2BD7C3439}"/>
              </a:ext>
            </a:extLst>
          </p:cNvPr>
          <p:cNvSpPr txBox="1">
            <a:spLocks/>
          </p:cNvSpPr>
          <p:nvPr/>
        </p:nvSpPr>
        <p:spPr>
          <a:xfrm>
            <a:off x="1056313" y="1534593"/>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b="1" dirty="0"/>
              <a:t>Das 3-Stufen-Prozedere Assyriens</a:t>
            </a:r>
            <a:r>
              <a:rPr lang="de-DE" sz="3000" dirty="0"/>
              <a:t>		</a:t>
            </a:r>
            <a:endParaRPr lang="de-CH" sz="3000" dirty="0"/>
          </a:p>
        </p:txBody>
      </p:sp>
      <p:sp>
        <p:nvSpPr>
          <p:cNvPr id="8" name="Rechteck 7">
            <a:extLst>
              <a:ext uri="{FF2B5EF4-FFF2-40B4-BE49-F238E27FC236}">
                <a16:creationId xmlns:a16="http://schemas.microsoft.com/office/drawing/2014/main" id="{6ECB9EBD-17DB-4D59-96B9-ED7B66B185D8}"/>
              </a:ext>
            </a:extLst>
          </p:cNvPr>
          <p:cNvSpPr/>
          <p:nvPr/>
        </p:nvSpPr>
        <p:spPr>
          <a:xfrm>
            <a:off x="2767668" y="2394761"/>
            <a:ext cx="5780713" cy="1477328"/>
          </a:xfrm>
          <a:prstGeom prst="rect">
            <a:avLst/>
          </a:prstGeom>
        </p:spPr>
        <p:txBody>
          <a:bodyPr wrap="square">
            <a:spAutoFit/>
          </a:bodyPr>
          <a:lstStyle/>
          <a:p>
            <a:pPr marL="514350" indent="-514350">
              <a:buAutoNum type="arabicPeriod"/>
            </a:pPr>
            <a:r>
              <a:rPr lang="de-DE" sz="3000" dirty="0"/>
              <a:t>Vasallenstaat</a:t>
            </a:r>
          </a:p>
          <a:p>
            <a:pPr marL="514350" indent="-514350">
              <a:buAutoNum type="arabicPeriod"/>
            </a:pPr>
            <a:r>
              <a:rPr lang="de-DE" sz="3000" dirty="0"/>
              <a:t>Militärische Intervention</a:t>
            </a:r>
          </a:p>
          <a:p>
            <a:pPr marL="514350" indent="-514350">
              <a:buAutoNum type="arabicPeriod"/>
            </a:pPr>
            <a:r>
              <a:rPr lang="de-DE" sz="3000" dirty="0"/>
              <a:t>Deportation</a:t>
            </a:r>
          </a:p>
        </p:txBody>
      </p:sp>
    </p:spTree>
    <p:extLst>
      <p:ext uri="{BB962C8B-B14F-4D97-AF65-F5344CB8AC3E}">
        <p14:creationId xmlns:p14="http://schemas.microsoft.com/office/powerpoint/2010/main" val="268930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 calcmode="lin" valueType="num">
                                      <p:cBhvr>
                                        <p:cTn id="21"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 calcmode="lin" valueType="num">
                                      <p:cBhvr>
                                        <p:cTn id="28"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47564FE5-9F61-4F0A-A941-280B09CA5BEA}"/>
              </a:ext>
            </a:extLst>
          </p:cNvPr>
          <p:cNvSpPr txBox="1">
            <a:spLocks/>
          </p:cNvSpPr>
          <p:nvPr/>
        </p:nvSpPr>
        <p:spPr>
          <a:xfrm>
            <a:off x="838200" y="365126"/>
            <a:ext cx="10515600" cy="817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CH" sz="4400" b="1" dirty="0"/>
              <a:t>Kapitel 16</a:t>
            </a:r>
          </a:p>
        </p:txBody>
      </p:sp>
      <p:sp>
        <p:nvSpPr>
          <p:cNvPr id="5" name="Inhaltsplatzhalter 3">
            <a:extLst>
              <a:ext uri="{FF2B5EF4-FFF2-40B4-BE49-F238E27FC236}">
                <a16:creationId xmlns:a16="http://schemas.microsoft.com/office/drawing/2014/main" id="{D137D72C-1CEF-48EF-82F1-EBC2BD7C3439}"/>
              </a:ext>
            </a:extLst>
          </p:cNvPr>
          <p:cNvSpPr txBox="1">
            <a:spLocks/>
          </p:cNvSpPr>
          <p:nvPr/>
        </p:nvSpPr>
        <p:spPr>
          <a:xfrm>
            <a:off x="838200" y="1417147"/>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König </a:t>
            </a:r>
            <a:r>
              <a:rPr lang="de-DE" sz="3000" dirty="0" err="1"/>
              <a:t>Ahas</a:t>
            </a:r>
            <a:r>
              <a:rPr lang="de-DE" sz="3000" dirty="0"/>
              <a:t> von </a:t>
            </a:r>
            <a:r>
              <a:rPr lang="de-DE" sz="3000" dirty="0" err="1"/>
              <a:t>Juda</a:t>
            </a:r>
            <a:r>
              <a:rPr lang="de-DE" sz="3000" dirty="0"/>
              <a:t>			</a:t>
            </a:r>
            <a:endParaRPr lang="de-CH" sz="3000" dirty="0"/>
          </a:p>
        </p:txBody>
      </p:sp>
      <p:sp>
        <p:nvSpPr>
          <p:cNvPr id="8" name="Rechteck 7">
            <a:extLst>
              <a:ext uri="{FF2B5EF4-FFF2-40B4-BE49-F238E27FC236}">
                <a16:creationId xmlns:a16="http://schemas.microsoft.com/office/drawing/2014/main" id="{6ECB9EBD-17DB-4D59-96B9-ED7B66B185D8}"/>
              </a:ext>
            </a:extLst>
          </p:cNvPr>
          <p:cNvSpPr/>
          <p:nvPr/>
        </p:nvSpPr>
        <p:spPr>
          <a:xfrm>
            <a:off x="838200" y="2042423"/>
            <a:ext cx="10067487" cy="1938992"/>
          </a:xfrm>
          <a:prstGeom prst="rect">
            <a:avLst/>
          </a:prstGeom>
        </p:spPr>
        <p:txBody>
          <a:bodyPr wrap="square">
            <a:spAutoFit/>
          </a:bodyPr>
          <a:lstStyle/>
          <a:p>
            <a:pPr indent="0">
              <a:buNone/>
            </a:pPr>
            <a:r>
              <a:rPr lang="de-DE" sz="3000" dirty="0"/>
              <a:t>„Aber den ehernen Altar, der vor dem HERRN stand, rückte er von der Vorderseite des Hauses weg aus dem Zwischenraum zwischen dem [neuen] Altar und dem Haus des HERRN und stellte ihn nördlich von dem [neuen] Altar auf.“ 2Kö 16,14</a:t>
            </a:r>
          </a:p>
        </p:txBody>
      </p:sp>
      <p:sp>
        <p:nvSpPr>
          <p:cNvPr id="6" name="Rechteck 5">
            <a:extLst>
              <a:ext uri="{FF2B5EF4-FFF2-40B4-BE49-F238E27FC236}">
                <a16:creationId xmlns:a16="http://schemas.microsoft.com/office/drawing/2014/main" id="{D2349317-5E23-41F6-85C0-86EA6B3122F5}"/>
              </a:ext>
            </a:extLst>
          </p:cNvPr>
          <p:cNvSpPr/>
          <p:nvPr/>
        </p:nvSpPr>
        <p:spPr>
          <a:xfrm>
            <a:off x="838200" y="4308848"/>
            <a:ext cx="10277214" cy="1015663"/>
          </a:xfrm>
          <a:prstGeom prst="rect">
            <a:avLst/>
          </a:prstGeom>
        </p:spPr>
        <p:txBody>
          <a:bodyPr wrap="square">
            <a:spAutoFit/>
          </a:bodyPr>
          <a:lstStyle/>
          <a:p>
            <a:pPr indent="0">
              <a:buNone/>
            </a:pPr>
            <a:r>
              <a:rPr lang="de-DE" sz="3000" dirty="0"/>
              <a:t>„Der König </a:t>
            </a:r>
            <a:r>
              <a:rPr lang="de-DE" sz="3000" dirty="0" err="1"/>
              <a:t>Ahas</a:t>
            </a:r>
            <a:r>
              <a:rPr lang="de-DE" sz="3000" dirty="0"/>
              <a:t> ließ auch die Stege an den Gestellen herausbrechen und die Becken oben entfernen; […]“ 2Kö 16,17</a:t>
            </a:r>
          </a:p>
        </p:txBody>
      </p:sp>
    </p:spTree>
    <p:extLst>
      <p:ext uri="{BB962C8B-B14F-4D97-AF65-F5344CB8AC3E}">
        <p14:creationId xmlns:p14="http://schemas.microsoft.com/office/powerpoint/2010/main" val="5811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47564FE5-9F61-4F0A-A941-280B09CA5BEA}"/>
              </a:ext>
            </a:extLst>
          </p:cNvPr>
          <p:cNvSpPr txBox="1">
            <a:spLocks/>
          </p:cNvSpPr>
          <p:nvPr/>
        </p:nvSpPr>
        <p:spPr>
          <a:xfrm>
            <a:off x="838200" y="365126"/>
            <a:ext cx="10515600" cy="817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CH" sz="4400" b="1" dirty="0"/>
              <a:t>Kapitel 16</a:t>
            </a:r>
          </a:p>
        </p:txBody>
      </p:sp>
      <p:sp>
        <p:nvSpPr>
          <p:cNvPr id="5" name="Inhaltsplatzhalter 3">
            <a:extLst>
              <a:ext uri="{FF2B5EF4-FFF2-40B4-BE49-F238E27FC236}">
                <a16:creationId xmlns:a16="http://schemas.microsoft.com/office/drawing/2014/main" id="{D137D72C-1CEF-48EF-82F1-EBC2BD7C3439}"/>
              </a:ext>
            </a:extLst>
          </p:cNvPr>
          <p:cNvSpPr txBox="1">
            <a:spLocks/>
          </p:cNvSpPr>
          <p:nvPr/>
        </p:nvSpPr>
        <p:spPr>
          <a:xfrm>
            <a:off x="838200" y="1417147"/>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König </a:t>
            </a:r>
            <a:r>
              <a:rPr lang="de-DE" sz="3000" dirty="0" err="1"/>
              <a:t>Ahas</a:t>
            </a:r>
            <a:r>
              <a:rPr lang="de-DE" sz="3000" dirty="0"/>
              <a:t> von </a:t>
            </a:r>
            <a:r>
              <a:rPr lang="de-DE" sz="3000" dirty="0" err="1"/>
              <a:t>Juda</a:t>
            </a:r>
            <a:r>
              <a:rPr lang="de-DE" sz="3000" dirty="0"/>
              <a:t>			</a:t>
            </a:r>
            <a:endParaRPr lang="de-CH" sz="3000" dirty="0"/>
          </a:p>
        </p:txBody>
      </p:sp>
      <p:sp>
        <p:nvSpPr>
          <p:cNvPr id="8" name="Rechteck 7">
            <a:extLst>
              <a:ext uri="{FF2B5EF4-FFF2-40B4-BE49-F238E27FC236}">
                <a16:creationId xmlns:a16="http://schemas.microsoft.com/office/drawing/2014/main" id="{6ECB9EBD-17DB-4D59-96B9-ED7B66B185D8}"/>
              </a:ext>
            </a:extLst>
          </p:cNvPr>
          <p:cNvSpPr/>
          <p:nvPr/>
        </p:nvSpPr>
        <p:spPr>
          <a:xfrm>
            <a:off x="838200" y="3988640"/>
            <a:ext cx="10067487" cy="1015663"/>
          </a:xfrm>
          <a:prstGeom prst="rect">
            <a:avLst/>
          </a:prstGeom>
        </p:spPr>
        <p:txBody>
          <a:bodyPr wrap="square">
            <a:spAutoFit/>
          </a:bodyPr>
          <a:lstStyle/>
          <a:p>
            <a:pPr indent="0">
              <a:buNone/>
            </a:pPr>
            <a:r>
              <a:rPr lang="de-DE" sz="3000" dirty="0"/>
              <a:t>„Ich komme bald. Halte fest, was du hast, damit niemand deinen Siegeskranz nehme!“ Offb 3,11</a:t>
            </a:r>
          </a:p>
        </p:txBody>
      </p:sp>
      <p:sp>
        <p:nvSpPr>
          <p:cNvPr id="2" name="Rechteck 1"/>
          <p:cNvSpPr/>
          <p:nvPr/>
        </p:nvSpPr>
        <p:spPr>
          <a:xfrm>
            <a:off x="838200" y="2448977"/>
            <a:ext cx="9147772" cy="1015663"/>
          </a:xfrm>
          <a:prstGeom prst="rect">
            <a:avLst/>
          </a:prstGeom>
        </p:spPr>
        <p:txBody>
          <a:bodyPr wrap="square">
            <a:spAutoFit/>
          </a:bodyPr>
          <a:lstStyle/>
          <a:p>
            <a:pPr>
              <a:spcAft>
                <a:spcPts val="0"/>
              </a:spcAft>
            </a:pPr>
            <a:r>
              <a:rPr lang="de-DE" sz="3000" dirty="0"/>
              <a:t>„Seht euch vor, dass ihr nicht verliert, was wir erarbeitet haben, sondern vollen Lohn empfangt.“ 2Joh 8</a:t>
            </a:r>
            <a:endParaRPr lang="de-CH" sz="3000" dirty="0"/>
          </a:p>
        </p:txBody>
      </p:sp>
    </p:spTree>
    <p:extLst>
      <p:ext uri="{BB962C8B-B14F-4D97-AF65-F5344CB8AC3E}">
        <p14:creationId xmlns:p14="http://schemas.microsoft.com/office/powerpoint/2010/main" val="395622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Einleitung</a:t>
            </a:r>
          </a:p>
        </p:txBody>
      </p:sp>
      <p:graphicFrame>
        <p:nvGraphicFramePr>
          <p:cNvPr id="4" name="Tabelle 3">
            <a:extLst>
              <a:ext uri="{FF2B5EF4-FFF2-40B4-BE49-F238E27FC236}">
                <a16:creationId xmlns:a16="http://schemas.microsoft.com/office/drawing/2014/main" id="{112AEFF4-4DB1-4D99-9D4D-7ACCD0A627D5}"/>
              </a:ext>
            </a:extLst>
          </p:cNvPr>
          <p:cNvGraphicFramePr>
            <a:graphicFrameLocks noGrp="1"/>
          </p:cNvGraphicFramePr>
          <p:nvPr>
            <p:extLst>
              <p:ext uri="{D42A27DB-BD31-4B8C-83A1-F6EECF244321}">
                <p14:modId xmlns:p14="http://schemas.microsoft.com/office/powerpoint/2010/main" val="2555147822"/>
              </p:ext>
            </p:extLst>
          </p:nvPr>
        </p:nvGraphicFramePr>
        <p:xfrm>
          <a:off x="1129716" y="2108614"/>
          <a:ext cx="10008066" cy="2513720"/>
        </p:xfrm>
        <a:graphic>
          <a:graphicData uri="http://schemas.openxmlformats.org/drawingml/2006/table">
            <a:tbl>
              <a:tblPr firstRow="1" firstCol="1" bandRow="1">
                <a:tableStyleId>{5C22544A-7EE6-4342-B048-85BDC9FD1C3A}</a:tableStyleId>
              </a:tblPr>
              <a:tblGrid>
                <a:gridCol w="1760567">
                  <a:extLst>
                    <a:ext uri="{9D8B030D-6E8A-4147-A177-3AD203B41FA5}">
                      <a16:colId xmlns:a16="http://schemas.microsoft.com/office/drawing/2014/main" val="20000"/>
                    </a:ext>
                  </a:extLst>
                </a:gridCol>
                <a:gridCol w="2251073">
                  <a:extLst>
                    <a:ext uri="{9D8B030D-6E8A-4147-A177-3AD203B41FA5}">
                      <a16:colId xmlns:a16="http://schemas.microsoft.com/office/drawing/2014/main" val="20002"/>
                    </a:ext>
                  </a:extLst>
                </a:gridCol>
                <a:gridCol w="1875965">
                  <a:extLst>
                    <a:ext uri="{9D8B030D-6E8A-4147-A177-3AD203B41FA5}">
                      <a16:colId xmlns:a16="http://schemas.microsoft.com/office/drawing/2014/main" val="2433284406"/>
                    </a:ext>
                  </a:extLst>
                </a:gridCol>
                <a:gridCol w="2189533">
                  <a:extLst>
                    <a:ext uri="{9D8B030D-6E8A-4147-A177-3AD203B41FA5}">
                      <a16:colId xmlns:a16="http://schemas.microsoft.com/office/drawing/2014/main" val="3712694191"/>
                    </a:ext>
                  </a:extLst>
                </a:gridCol>
                <a:gridCol w="1930928">
                  <a:extLst>
                    <a:ext uri="{9D8B030D-6E8A-4147-A177-3AD203B41FA5}">
                      <a16:colId xmlns:a16="http://schemas.microsoft.com/office/drawing/2014/main" val="494476577"/>
                    </a:ext>
                  </a:extLst>
                </a:gridCol>
              </a:tblGrid>
              <a:tr h="1256860">
                <a:tc>
                  <a:txBody>
                    <a:bodyPr/>
                    <a:lstStyle/>
                    <a:p>
                      <a:pPr algn="ctr">
                        <a:spcAft>
                          <a:spcPts val="0"/>
                        </a:spcAft>
                      </a:pPr>
                      <a:r>
                        <a:rPr lang="de-CH" sz="3000" b="1" dirty="0">
                          <a:effectLst/>
                        </a:rPr>
                        <a:t>Salomo</a:t>
                      </a:r>
                      <a:endParaRPr lang="de-CH"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Teilung</a:t>
                      </a:r>
                    </a:p>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des Reiches</a:t>
                      </a: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Elia</a:t>
                      </a:r>
                    </a:p>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Elisa</a:t>
                      </a: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Untergang</a:t>
                      </a:r>
                    </a:p>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Israels</a:t>
                      </a: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Untergang</a:t>
                      </a:r>
                    </a:p>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Judas</a:t>
                      </a:r>
                    </a:p>
                  </a:txBody>
                  <a:tcPr marL="126140" marR="126140" marT="0" marB="0" anchor="ctr">
                    <a:solidFill>
                      <a:srgbClr val="0070C0"/>
                    </a:solidFill>
                  </a:tcPr>
                </a:tc>
                <a:extLst>
                  <a:ext uri="{0D108BD9-81ED-4DB2-BD59-A6C34878D82A}">
                    <a16:rowId xmlns:a16="http://schemas.microsoft.com/office/drawing/2014/main" val="10000"/>
                  </a:ext>
                </a:extLst>
              </a:tr>
              <a:tr h="1256860">
                <a:tc>
                  <a:txBody>
                    <a:bodyPr/>
                    <a:lstStyle/>
                    <a:p>
                      <a:pPr algn="ct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1Kö 1-11</a:t>
                      </a:r>
                    </a:p>
                  </a:txBody>
                  <a:tcPr marL="126140" marR="126140" marT="0" marB="0" anchor="ctr">
                    <a:solidFill>
                      <a:schemeClr val="bg1">
                        <a:lumMod val="85000"/>
                      </a:schemeClr>
                    </a:solidFill>
                  </a:tcPr>
                </a:tc>
                <a:tc>
                  <a:txBody>
                    <a:bodyPr/>
                    <a:lstStyle/>
                    <a:p>
                      <a:pPr algn="ctr">
                        <a:spcAft>
                          <a:spcPts val="0"/>
                        </a:spcAft>
                      </a:pPr>
                      <a:r>
                        <a:rPr lang="de-CH" sz="3000" b="0" kern="1200" dirty="0">
                          <a:solidFill>
                            <a:schemeClr val="tx1"/>
                          </a:solidFill>
                          <a:effectLst/>
                          <a:latin typeface="+mn-lt"/>
                          <a:ea typeface="+mn-ea"/>
                          <a:cs typeface="+mn-cs"/>
                        </a:rPr>
                        <a:t>1Kö 12-16</a:t>
                      </a:r>
                    </a:p>
                  </a:txBody>
                  <a:tcPr marL="126140" marR="126140" marT="0" marB="0" anchor="ctr">
                    <a:solidFill>
                      <a:schemeClr val="bg1">
                        <a:lumMod val="85000"/>
                      </a:schemeClr>
                    </a:solidFill>
                  </a:tcPr>
                </a:tc>
                <a:tc>
                  <a:txBody>
                    <a:bodyPr/>
                    <a:lstStyle/>
                    <a:p>
                      <a:pPr algn="ctr">
                        <a:spcAft>
                          <a:spcPts val="0"/>
                        </a:spcAft>
                      </a:pPr>
                      <a:r>
                        <a:rPr lang="de-CH" sz="3000" b="0" kern="1200" dirty="0">
                          <a:solidFill>
                            <a:schemeClr val="tx1"/>
                          </a:solidFill>
                          <a:effectLst/>
                          <a:latin typeface="+mn-lt"/>
                          <a:ea typeface="+mn-ea"/>
                          <a:cs typeface="+mn-cs"/>
                        </a:rPr>
                        <a:t>1Kö 17 –</a:t>
                      </a:r>
                    </a:p>
                    <a:p>
                      <a:pPr>
                        <a:spcAft>
                          <a:spcPts val="0"/>
                        </a:spcAft>
                      </a:pPr>
                      <a:r>
                        <a:rPr lang="de-CH" sz="3000" b="0" kern="1200" dirty="0">
                          <a:solidFill>
                            <a:schemeClr val="tx1"/>
                          </a:solidFill>
                          <a:effectLst/>
                          <a:latin typeface="+mn-lt"/>
                          <a:ea typeface="+mn-ea"/>
                          <a:cs typeface="+mn-cs"/>
                        </a:rPr>
                        <a:t> 2Kö 8,15</a:t>
                      </a:r>
                    </a:p>
                  </a:txBody>
                  <a:tcPr marL="126140" marR="126140" marT="0" marB="0" anchor="ctr">
                    <a:solidFill>
                      <a:schemeClr val="bg1">
                        <a:lumMod val="85000"/>
                      </a:schemeClr>
                    </a:solidFill>
                  </a:tcPr>
                </a:tc>
                <a:tc>
                  <a:txBody>
                    <a:bodyPr/>
                    <a:lstStyle/>
                    <a:p>
                      <a:pPr algn="ctr">
                        <a:spcAft>
                          <a:spcPts val="0"/>
                        </a:spcAft>
                      </a:pPr>
                      <a:r>
                        <a:rPr lang="de-CH" sz="3000" b="0" kern="1200" dirty="0">
                          <a:solidFill>
                            <a:schemeClr val="tx1"/>
                          </a:solidFill>
                          <a:effectLst/>
                          <a:latin typeface="+mn-lt"/>
                          <a:ea typeface="+mn-ea"/>
                          <a:cs typeface="+mn-cs"/>
                        </a:rPr>
                        <a:t>2Kö 8,16-17</a:t>
                      </a:r>
                    </a:p>
                  </a:txBody>
                  <a:tcPr marL="126140" marR="126140" marT="0" marB="0" anchor="ctr">
                    <a:solidFill>
                      <a:schemeClr val="bg1">
                        <a:lumMod val="85000"/>
                      </a:schemeClr>
                    </a:solidFill>
                  </a:tcPr>
                </a:tc>
                <a:tc>
                  <a:txBody>
                    <a:bodyPr/>
                    <a:lstStyle/>
                    <a:p>
                      <a:pPr algn="ctr">
                        <a:spcAft>
                          <a:spcPts val="0"/>
                        </a:spcAft>
                      </a:pPr>
                      <a:r>
                        <a:rPr lang="de-CH" sz="3000" b="0" kern="1200" dirty="0">
                          <a:solidFill>
                            <a:schemeClr val="tx1"/>
                          </a:solidFill>
                          <a:effectLst/>
                          <a:latin typeface="+mn-lt"/>
                          <a:ea typeface="+mn-ea"/>
                          <a:cs typeface="+mn-cs"/>
                        </a:rPr>
                        <a:t>2Kö 18-25</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bl>
          </a:graphicData>
        </a:graphic>
      </p:graphicFrame>
      <p:sp>
        <p:nvSpPr>
          <p:cNvPr id="3" name="Textfeld 2">
            <a:extLst>
              <a:ext uri="{FF2B5EF4-FFF2-40B4-BE49-F238E27FC236}">
                <a16:creationId xmlns:a16="http://schemas.microsoft.com/office/drawing/2014/main" id="{E559C06D-503F-439A-8C31-69C2AC0DB716}"/>
              </a:ext>
            </a:extLst>
          </p:cNvPr>
          <p:cNvSpPr txBox="1"/>
          <p:nvPr/>
        </p:nvSpPr>
        <p:spPr>
          <a:xfrm>
            <a:off x="1054216" y="4622334"/>
            <a:ext cx="2627964" cy="369332"/>
          </a:xfrm>
          <a:prstGeom prst="rect">
            <a:avLst/>
          </a:prstGeom>
          <a:noFill/>
        </p:spPr>
        <p:txBody>
          <a:bodyPr wrap="none" rtlCol="0">
            <a:spAutoFit/>
          </a:bodyPr>
          <a:lstStyle/>
          <a:p>
            <a:r>
              <a:rPr lang="de-CH" i="1" dirty="0"/>
              <a:t>Aufbau des Könige Buches</a:t>
            </a:r>
          </a:p>
        </p:txBody>
      </p:sp>
      <p:sp>
        <p:nvSpPr>
          <p:cNvPr id="5" name="Rectangle 2">
            <a:extLst>
              <a:ext uri="{FF2B5EF4-FFF2-40B4-BE49-F238E27FC236}">
                <a16:creationId xmlns:a16="http://schemas.microsoft.com/office/drawing/2014/main" id="{37340E13-D2EF-4B4D-B530-A02322CB0CCD}"/>
              </a:ext>
            </a:extLst>
          </p:cNvPr>
          <p:cNvSpPr>
            <a:spLocks noChangeArrowheads="1"/>
          </p:cNvSpPr>
          <p:nvPr/>
        </p:nvSpPr>
        <p:spPr bwMode="auto">
          <a:xfrm>
            <a:off x="838200" y="1624345"/>
            <a:ext cx="1123006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altLang="de-DE"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1016	           976	                 918	                  858  	                        722	       586 (561)</a:t>
            </a:r>
            <a:endParaRPr kumimoji="0" lang="de-CH" altLang="de-DE"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CH" altLang="de-DE"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de-CH"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65115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47564FE5-9F61-4F0A-A941-280B09CA5BEA}"/>
              </a:ext>
            </a:extLst>
          </p:cNvPr>
          <p:cNvSpPr txBox="1">
            <a:spLocks/>
          </p:cNvSpPr>
          <p:nvPr/>
        </p:nvSpPr>
        <p:spPr>
          <a:xfrm>
            <a:off x="838200" y="365126"/>
            <a:ext cx="10515600" cy="817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CH" sz="4400" b="1" dirty="0"/>
              <a:t>Kapitel 17</a:t>
            </a:r>
          </a:p>
        </p:txBody>
      </p:sp>
      <p:sp>
        <p:nvSpPr>
          <p:cNvPr id="5" name="Inhaltsplatzhalter 3">
            <a:extLst>
              <a:ext uri="{FF2B5EF4-FFF2-40B4-BE49-F238E27FC236}">
                <a16:creationId xmlns:a16="http://schemas.microsoft.com/office/drawing/2014/main" id="{D137D72C-1CEF-48EF-82F1-EBC2BD7C3439}"/>
              </a:ext>
            </a:extLst>
          </p:cNvPr>
          <p:cNvSpPr txBox="1">
            <a:spLocks/>
          </p:cNvSpPr>
          <p:nvPr/>
        </p:nvSpPr>
        <p:spPr>
          <a:xfrm>
            <a:off x="838200" y="1417147"/>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Israel wird weggeführt			</a:t>
            </a:r>
            <a:endParaRPr lang="de-CH" sz="3000" dirty="0"/>
          </a:p>
        </p:txBody>
      </p:sp>
      <p:sp>
        <p:nvSpPr>
          <p:cNvPr id="8" name="Rechteck 7">
            <a:extLst>
              <a:ext uri="{FF2B5EF4-FFF2-40B4-BE49-F238E27FC236}">
                <a16:creationId xmlns:a16="http://schemas.microsoft.com/office/drawing/2014/main" id="{6ECB9EBD-17DB-4D59-96B9-ED7B66B185D8}"/>
              </a:ext>
            </a:extLst>
          </p:cNvPr>
          <p:cNvSpPr/>
          <p:nvPr/>
        </p:nvSpPr>
        <p:spPr>
          <a:xfrm>
            <a:off x="838200" y="1924978"/>
            <a:ext cx="10856053" cy="3323987"/>
          </a:xfrm>
          <a:prstGeom prst="rect">
            <a:avLst/>
          </a:prstGeom>
        </p:spPr>
        <p:txBody>
          <a:bodyPr wrap="square">
            <a:spAutoFit/>
          </a:bodyPr>
          <a:lstStyle/>
          <a:p>
            <a:pPr indent="0">
              <a:buNone/>
            </a:pPr>
            <a:r>
              <a:rPr lang="de-DE" sz="3000" dirty="0"/>
              <a:t>„Und dies geschah deshalb, weil die Kinder Israels gesündigt hatten gegen den HERRN, ihren Gott, der sie aus dem Land Ägypten geführt hatte, aus der Hand des Pharao, des Königs von Ägypten, und weil sie andere Götter fürchteten, und weil sie nach den Satzungen der Heidenvölker wandelten, die der HERR vor den Kindern Israels vertrieben hatte, und nach [den Satzungen] der Könige von Israel, die diese gemacht hatten.“ 2Kö 17,7-8</a:t>
            </a:r>
          </a:p>
        </p:txBody>
      </p:sp>
      <p:sp>
        <p:nvSpPr>
          <p:cNvPr id="6" name="Rechteck 5">
            <a:extLst>
              <a:ext uri="{FF2B5EF4-FFF2-40B4-BE49-F238E27FC236}">
                <a16:creationId xmlns:a16="http://schemas.microsoft.com/office/drawing/2014/main" id="{2BE39C6F-430E-476E-8FB6-58824DD5BA52}"/>
              </a:ext>
            </a:extLst>
          </p:cNvPr>
          <p:cNvSpPr/>
          <p:nvPr/>
        </p:nvSpPr>
        <p:spPr>
          <a:xfrm>
            <a:off x="838200" y="5357873"/>
            <a:ext cx="11040611" cy="1015663"/>
          </a:xfrm>
          <a:prstGeom prst="rect">
            <a:avLst/>
          </a:prstGeom>
        </p:spPr>
        <p:txBody>
          <a:bodyPr wrap="square">
            <a:spAutoFit/>
          </a:bodyPr>
          <a:lstStyle/>
          <a:p>
            <a:pPr indent="0">
              <a:buNone/>
            </a:pPr>
            <a:r>
              <a:rPr lang="de-DE" sz="3000" dirty="0"/>
              <a:t>„Da wurde der HERR sehr zornig über Israel und tat sie von seinem Angesicht hinweg, sodass nur der Stamm </a:t>
            </a:r>
            <a:r>
              <a:rPr lang="de-DE" sz="3000" dirty="0" err="1"/>
              <a:t>Juda</a:t>
            </a:r>
            <a:r>
              <a:rPr lang="de-DE" sz="3000" dirty="0"/>
              <a:t> übrig blieb.“ 2Kö 17,18</a:t>
            </a:r>
          </a:p>
        </p:txBody>
      </p:sp>
    </p:spTree>
    <p:extLst>
      <p:ext uri="{BB962C8B-B14F-4D97-AF65-F5344CB8AC3E}">
        <p14:creationId xmlns:p14="http://schemas.microsoft.com/office/powerpoint/2010/main" val="237286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C85B531C-DA1D-49E3-BF18-D966F1AD46B7}"/>
              </a:ext>
            </a:extLst>
          </p:cNvPr>
          <p:cNvPicPr>
            <a:picLocks noChangeAspect="1"/>
          </p:cNvPicPr>
          <p:nvPr/>
        </p:nvPicPr>
        <p:blipFill>
          <a:blip r:embed="rId2"/>
          <a:stretch>
            <a:fillRect/>
          </a:stretch>
        </p:blipFill>
        <p:spPr>
          <a:xfrm>
            <a:off x="0" y="283976"/>
            <a:ext cx="12192000" cy="6290048"/>
          </a:xfrm>
          <a:prstGeom prst="rect">
            <a:avLst/>
          </a:prstGeom>
        </p:spPr>
      </p:pic>
      <p:sp>
        <p:nvSpPr>
          <p:cNvPr id="6" name="Textfeld 5">
            <a:extLst>
              <a:ext uri="{FF2B5EF4-FFF2-40B4-BE49-F238E27FC236}">
                <a16:creationId xmlns:a16="http://schemas.microsoft.com/office/drawing/2014/main" id="{C8B67CAB-4435-47C5-A5F0-4802947BA13E}"/>
              </a:ext>
            </a:extLst>
          </p:cNvPr>
          <p:cNvSpPr txBox="1"/>
          <p:nvPr/>
        </p:nvSpPr>
        <p:spPr>
          <a:xfrm>
            <a:off x="10190919" y="5381311"/>
            <a:ext cx="1919628" cy="584775"/>
          </a:xfrm>
          <a:prstGeom prst="rect">
            <a:avLst/>
          </a:prstGeom>
          <a:noFill/>
        </p:spPr>
        <p:txBody>
          <a:bodyPr wrap="none" rtlCol="0">
            <a:spAutoFit/>
          </a:bodyPr>
          <a:lstStyle/>
          <a:p>
            <a:r>
              <a:rPr lang="de-CH" sz="1600" dirty="0"/>
              <a:t>Der Grosse Atlas zur </a:t>
            </a:r>
          </a:p>
          <a:p>
            <a:r>
              <a:rPr lang="de-CH" sz="1600" dirty="0"/>
              <a:t>Welt der Bibel S. 89</a:t>
            </a:r>
          </a:p>
        </p:txBody>
      </p:sp>
    </p:spTree>
    <p:extLst>
      <p:ext uri="{BB962C8B-B14F-4D97-AF65-F5344CB8AC3E}">
        <p14:creationId xmlns:p14="http://schemas.microsoft.com/office/powerpoint/2010/main" val="2647951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D137D72C-1CEF-48EF-82F1-EBC2BD7C3439}"/>
              </a:ext>
            </a:extLst>
          </p:cNvPr>
          <p:cNvSpPr txBox="1">
            <a:spLocks/>
          </p:cNvSpPr>
          <p:nvPr/>
        </p:nvSpPr>
        <p:spPr>
          <a:xfrm>
            <a:off x="1299594" y="1674674"/>
            <a:ext cx="10260435" cy="1754326"/>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dirty="0"/>
              <a:t>„Denn es wird geoffenbart Gottes Zorn vom Himmel her über alle Gottlosigkeit und Ungerechtigkeit der Menschen, welche die Wahrheit durch Ungerechtigkeit aufhalten,“ </a:t>
            </a:r>
            <a:r>
              <a:rPr lang="de-DE" sz="3000" dirty="0" err="1"/>
              <a:t>Röm</a:t>
            </a:r>
            <a:r>
              <a:rPr lang="de-DE" sz="3000" dirty="0"/>
              <a:t> 1,18			</a:t>
            </a:r>
            <a:endParaRPr lang="de-CH" sz="3000" dirty="0"/>
          </a:p>
        </p:txBody>
      </p:sp>
    </p:spTree>
    <p:extLst>
      <p:ext uri="{BB962C8B-B14F-4D97-AF65-F5344CB8AC3E}">
        <p14:creationId xmlns:p14="http://schemas.microsoft.com/office/powerpoint/2010/main" val="333633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3374614" y="4855618"/>
            <a:ext cx="5442772" cy="938719"/>
          </a:xfrm>
          <a:prstGeom prst="rect">
            <a:avLst/>
          </a:prstGeom>
          <a:noFill/>
        </p:spPr>
        <p:txBody>
          <a:bodyPr wrap="none" rtlCol="0">
            <a:spAutoFit/>
          </a:bodyPr>
          <a:lstStyle/>
          <a:p>
            <a:pPr algn="ctr"/>
            <a:r>
              <a:rPr lang="de-CH" sz="5500" b="1" dirty="0"/>
              <a:t>1.+2. Könige Teil 5</a:t>
            </a:r>
          </a:p>
        </p:txBody>
      </p:sp>
    </p:spTree>
    <p:extLst>
      <p:ext uri="{BB962C8B-B14F-4D97-AF65-F5344CB8AC3E}">
        <p14:creationId xmlns:p14="http://schemas.microsoft.com/office/powerpoint/2010/main" val="301492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2959DE1C-8370-4C1B-B922-F338CD3A20C0}"/>
              </a:ext>
            </a:extLst>
          </p:cNvPr>
          <p:cNvPicPr>
            <a:picLocks noChangeAspect="1"/>
          </p:cNvPicPr>
          <p:nvPr/>
        </p:nvPicPr>
        <p:blipFill>
          <a:blip r:embed="rId2"/>
          <a:stretch>
            <a:fillRect/>
          </a:stretch>
        </p:blipFill>
        <p:spPr>
          <a:xfrm>
            <a:off x="3528955" y="0"/>
            <a:ext cx="5134090" cy="6858000"/>
          </a:xfrm>
          <a:prstGeom prst="rect">
            <a:avLst/>
          </a:prstGeom>
        </p:spPr>
      </p:pic>
    </p:spTree>
    <p:extLst>
      <p:ext uri="{BB962C8B-B14F-4D97-AF65-F5344CB8AC3E}">
        <p14:creationId xmlns:p14="http://schemas.microsoft.com/office/powerpoint/2010/main" val="2421657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Einleitung</a:t>
            </a:r>
          </a:p>
        </p:txBody>
      </p:sp>
      <p:sp>
        <p:nvSpPr>
          <p:cNvPr id="4" name="Inhaltsplatzhalter 3">
            <a:extLst>
              <a:ext uri="{FF2B5EF4-FFF2-40B4-BE49-F238E27FC236}">
                <a16:creationId xmlns:a16="http://schemas.microsoft.com/office/drawing/2014/main" id="{CBEFF812-7590-4D62-BD2F-5FD1574CED89}"/>
              </a:ext>
            </a:extLst>
          </p:cNvPr>
          <p:cNvSpPr txBox="1">
            <a:spLocks/>
          </p:cNvSpPr>
          <p:nvPr/>
        </p:nvSpPr>
        <p:spPr>
          <a:xfrm>
            <a:off x="838199" y="1744317"/>
            <a:ext cx="11040611" cy="1595309"/>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CH" sz="3000" dirty="0"/>
              <a:t>Ø Regierungszeit schlechter Könige ≈ 12 Jahre </a:t>
            </a:r>
            <a:r>
              <a:rPr lang="de-DE" sz="3000" dirty="0"/>
              <a:t>				</a:t>
            </a:r>
          </a:p>
          <a:p>
            <a:pPr indent="0">
              <a:buNone/>
            </a:pPr>
            <a:r>
              <a:rPr lang="de-CH" sz="3000" dirty="0"/>
              <a:t>Ø Regierungszeit guter Könige 	≈ 33 Jahre	</a:t>
            </a:r>
          </a:p>
          <a:p>
            <a:pPr indent="0">
              <a:buNone/>
            </a:pPr>
            <a:r>
              <a:rPr lang="de-DE" sz="3000" dirty="0"/>
              <a:t>		</a:t>
            </a:r>
            <a:endParaRPr lang="de-CH" sz="3000" dirty="0"/>
          </a:p>
        </p:txBody>
      </p:sp>
      <p:sp>
        <p:nvSpPr>
          <p:cNvPr id="6" name="Rechteck 5">
            <a:extLst>
              <a:ext uri="{FF2B5EF4-FFF2-40B4-BE49-F238E27FC236}">
                <a16:creationId xmlns:a16="http://schemas.microsoft.com/office/drawing/2014/main" id="{46E49D9D-350D-4CD3-9F64-59AC44DC8A80}"/>
              </a:ext>
            </a:extLst>
          </p:cNvPr>
          <p:cNvSpPr/>
          <p:nvPr/>
        </p:nvSpPr>
        <p:spPr>
          <a:xfrm>
            <a:off x="838200" y="3339626"/>
            <a:ext cx="10008765" cy="1015663"/>
          </a:xfrm>
          <a:prstGeom prst="rect">
            <a:avLst/>
          </a:prstGeom>
        </p:spPr>
        <p:txBody>
          <a:bodyPr wrap="square">
            <a:spAutoFit/>
          </a:bodyPr>
          <a:lstStyle/>
          <a:p>
            <a:pPr indent="0">
              <a:buNone/>
            </a:pPr>
            <a:r>
              <a:rPr lang="de-DE" sz="3000" dirty="0"/>
              <a:t>„Könige verabscheuen es, wenn Unrecht geschieht, denn ein Thron wird nur durch Gerechtigkeit gefestigt.“ </a:t>
            </a:r>
            <a:r>
              <a:rPr lang="de-DE" sz="3000" dirty="0" err="1"/>
              <a:t>Spr</a:t>
            </a:r>
            <a:r>
              <a:rPr lang="de-DE" sz="3000" dirty="0"/>
              <a:t> 16,12 (NGÜ)</a:t>
            </a:r>
          </a:p>
        </p:txBody>
      </p:sp>
    </p:spTree>
    <p:extLst>
      <p:ext uri="{BB962C8B-B14F-4D97-AF65-F5344CB8AC3E}">
        <p14:creationId xmlns:p14="http://schemas.microsoft.com/office/powerpoint/2010/main" val="143601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 calcmode="lin" valueType="num">
                                      <p:cBhvr>
                                        <p:cTn id="26"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Einleitung</a:t>
            </a:r>
          </a:p>
        </p:txBody>
      </p:sp>
      <p:sp>
        <p:nvSpPr>
          <p:cNvPr id="6" name="Rechteck 5">
            <a:extLst>
              <a:ext uri="{FF2B5EF4-FFF2-40B4-BE49-F238E27FC236}">
                <a16:creationId xmlns:a16="http://schemas.microsoft.com/office/drawing/2014/main" id="{46E49D9D-350D-4CD3-9F64-59AC44DC8A80}"/>
              </a:ext>
            </a:extLst>
          </p:cNvPr>
          <p:cNvSpPr/>
          <p:nvPr/>
        </p:nvSpPr>
        <p:spPr>
          <a:xfrm>
            <a:off x="922088" y="2690336"/>
            <a:ext cx="11174835" cy="1477328"/>
          </a:xfrm>
          <a:prstGeom prst="rect">
            <a:avLst/>
          </a:prstGeom>
        </p:spPr>
        <p:txBody>
          <a:bodyPr wrap="square">
            <a:spAutoFit/>
          </a:bodyPr>
          <a:lstStyle/>
          <a:p>
            <a:pPr indent="0">
              <a:buNone/>
            </a:pPr>
            <a:r>
              <a:rPr lang="de-DE" sz="3000" dirty="0"/>
              <a:t>„Jedermann ordne sich den Obrigkeiten unter, die über ihn gesetzt sind; denn es gibt keine Obrigkeit, die nicht von Gott wäre; die bestehenden Obrigkeiten aber sind von Gott eingesetzt.“ </a:t>
            </a:r>
            <a:r>
              <a:rPr lang="de-DE" sz="3000" dirty="0" err="1"/>
              <a:t>Röm</a:t>
            </a:r>
            <a:r>
              <a:rPr lang="de-DE" sz="3000" dirty="0"/>
              <a:t> 13,1</a:t>
            </a:r>
          </a:p>
        </p:txBody>
      </p:sp>
      <p:sp>
        <p:nvSpPr>
          <p:cNvPr id="8" name="Inhaltsplatzhalter 3">
            <a:extLst>
              <a:ext uri="{FF2B5EF4-FFF2-40B4-BE49-F238E27FC236}">
                <a16:creationId xmlns:a16="http://schemas.microsoft.com/office/drawing/2014/main" id="{7F80910A-1EA2-4FB8-AEDA-C8B3E0901CAD}"/>
              </a:ext>
            </a:extLst>
          </p:cNvPr>
          <p:cNvSpPr txBox="1">
            <a:spLocks/>
          </p:cNvSpPr>
          <p:nvPr/>
        </p:nvSpPr>
        <p:spPr>
          <a:xfrm>
            <a:off x="838200" y="1308090"/>
            <a:ext cx="11040611" cy="1467068"/>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b="1" dirty="0"/>
              <a:t>5 Punkte für den Gläubigen als Staatsbürger</a:t>
            </a:r>
          </a:p>
          <a:p>
            <a:pPr indent="0">
              <a:buNone/>
            </a:pPr>
            <a:r>
              <a:rPr lang="de-DE" sz="3000" dirty="0"/>
              <a:t>	1. Die Obrigkeit ist von Gott eingesetzt						</a:t>
            </a:r>
            <a:endParaRPr lang="de-CH" sz="3000" dirty="0"/>
          </a:p>
        </p:txBody>
      </p:sp>
    </p:spTree>
    <p:extLst>
      <p:ext uri="{BB962C8B-B14F-4D97-AF65-F5344CB8AC3E}">
        <p14:creationId xmlns:p14="http://schemas.microsoft.com/office/powerpoint/2010/main" val="90680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Einleitung</a:t>
            </a:r>
          </a:p>
        </p:txBody>
      </p:sp>
      <p:sp>
        <p:nvSpPr>
          <p:cNvPr id="6" name="Rechteck 5">
            <a:extLst>
              <a:ext uri="{FF2B5EF4-FFF2-40B4-BE49-F238E27FC236}">
                <a16:creationId xmlns:a16="http://schemas.microsoft.com/office/drawing/2014/main" id="{46E49D9D-350D-4CD3-9F64-59AC44DC8A80}"/>
              </a:ext>
            </a:extLst>
          </p:cNvPr>
          <p:cNvSpPr/>
          <p:nvPr/>
        </p:nvSpPr>
        <p:spPr>
          <a:xfrm>
            <a:off x="838200" y="3142729"/>
            <a:ext cx="11174835" cy="1477328"/>
          </a:xfrm>
          <a:prstGeom prst="rect">
            <a:avLst/>
          </a:prstGeom>
        </p:spPr>
        <p:txBody>
          <a:bodyPr wrap="square">
            <a:spAutoFit/>
          </a:bodyPr>
          <a:lstStyle/>
          <a:p>
            <a:pPr indent="0">
              <a:buNone/>
            </a:pPr>
            <a:r>
              <a:rPr lang="de-DE" sz="3000" dirty="0"/>
              <a:t>„Wer sich also gegen die Obrigkeit auflehnt, der widersetzt sich der Ordnung Gottes; die sich aber widersetzen, ziehen sich selbst die Verurteilung zu.“ </a:t>
            </a:r>
            <a:r>
              <a:rPr lang="de-DE" sz="3000" dirty="0" err="1"/>
              <a:t>Röm</a:t>
            </a:r>
            <a:r>
              <a:rPr lang="de-DE" sz="3000" dirty="0"/>
              <a:t> 13,2</a:t>
            </a:r>
          </a:p>
        </p:txBody>
      </p:sp>
      <p:sp>
        <p:nvSpPr>
          <p:cNvPr id="8" name="Inhaltsplatzhalter 3">
            <a:extLst>
              <a:ext uri="{FF2B5EF4-FFF2-40B4-BE49-F238E27FC236}">
                <a16:creationId xmlns:a16="http://schemas.microsoft.com/office/drawing/2014/main" id="{7F80910A-1EA2-4FB8-AEDA-C8B3E0901CAD}"/>
              </a:ext>
            </a:extLst>
          </p:cNvPr>
          <p:cNvSpPr txBox="1">
            <a:spLocks/>
          </p:cNvSpPr>
          <p:nvPr/>
        </p:nvSpPr>
        <p:spPr>
          <a:xfrm>
            <a:off x="838200" y="1308090"/>
            <a:ext cx="11040611" cy="2010807"/>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b="1" dirty="0"/>
              <a:t>5 Punkte für den Gläubigen als Staatsbürger</a:t>
            </a:r>
          </a:p>
          <a:p>
            <a:pPr indent="0">
              <a:buNone/>
            </a:pPr>
            <a:r>
              <a:rPr lang="de-DE" sz="3000" dirty="0"/>
              <a:t>	1. Die Obrigkeit ist von Gott eingesetzt</a:t>
            </a:r>
          </a:p>
          <a:p>
            <a:pPr indent="0">
              <a:buNone/>
            </a:pPr>
            <a:r>
              <a:rPr lang="de-DE" sz="3000" dirty="0"/>
              <a:t>	2. Wer sich der Obrigkeit widersetzt, widersetzt sich Gott						</a:t>
            </a:r>
            <a:endParaRPr lang="de-CH" sz="3000" dirty="0"/>
          </a:p>
        </p:txBody>
      </p:sp>
    </p:spTree>
    <p:extLst>
      <p:ext uri="{BB962C8B-B14F-4D97-AF65-F5344CB8AC3E}">
        <p14:creationId xmlns:p14="http://schemas.microsoft.com/office/powerpoint/2010/main" val="422989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 calcmode="lin" valueType="num">
                                      <p:cBhvr>
                                        <p:cTn id="12"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Einleitung</a:t>
            </a:r>
          </a:p>
        </p:txBody>
      </p:sp>
      <p:sp>
        <p:nvSpPr>
          <p:cNvPr id="6" name="Rechteck 5">
            <a:extLst>
              <a:ext uri="{FF2B5EF4-FFF2-40B4-BE49-F238E27FC236}">
                <a16:creationId xmlns:a16="http://schemas.microsoft.com/office/drawing/2014/main" id="{46E49D9D-350D-4CD3-9F64-59AC44DC8A80}"/>
              </a:ext>
            </a:extLst>
          </p:cNvPr>
          <p:cNvSpPr/>
          <p:nvPr/>
        </p:nvSpPr>
        <p:spPr>
          <a:xfrm>
            <a:off x="838200" y="3671235"/>
            <a:ext cx="10517697" cy="1938992"/>
          </a:xfrm>
          <a:prstGeom prst="rect">
            <a:avLst/>
          </a:prstGeom>
        </p:spPr>
        <p:txBody>
          <a:bodyPr wrap="square">
            <a:spAutoFit/>
          </a:bodyPr>
          <a:lstStyle/>
          <a:p>
            <a:pPr indent="0">
              <a:buNone/>
            </a:pPr>
            <a:r>
              <a:rPr lang="de-DE" sz="3000" dirty="0"/>
              <a:t>„Denn die Herrscher sind nicht wegen guter Werke zu fürchten, sondern wegen böser. Wenn du dich also vor der Obrigkeit nicht fürchten willst, so tue das Gute, dann wirst du Lob von ihr empfangen!“ </a:t>
            </a:r>
            <a:r>
              <a:rPr lang="de-DE" sz="3000" dirty="0" err="1"/>
              <a:t>Röm</a:t>
            </a:r>
            <a:r>
              <a:rPr lang="de-DE" sz="3000" dirty="0"/>
              <a:t> 13,3</a:t>
            </a:r>
          </a:p>
        </p:txBody>
      </p:sp>
      <p:sp>
        <p:nvSpPr>
          <p:cNvPr id="8" name="Inhaltsplatzhalter 3">
            <a:extLst>
              <a:ext uri="{FF2B5EF4-FFF2-40B4-BE49-F238E27FC236}">
                <a16:creationId xmlns:a16="http://schemas.microsoft.com/office/drawing/2014/main" id="{7F80910A-1EA2-4FB8-AEDA-C8B3E0901CAD}"/>
              </a:ext>
            </a:extLst>
          </p:cNvPr>
          <p:cNvSpPr txBox="1">
            <a:spLocks/>
          </p:cNvSpPr>
          <p:nvPr/>
        </p:nvSpPr>
        <p:spPr>
          <a:xfrm>
            <a:off x="838200" y="1308090"/>
            <a:ext cx="11040611" cy="2139047"/>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b="1" dirty="0"/>
              <a:t>5 Punkte für den Gläubigen als Staatsbürger</a:t>
            </a:r>
          </a:p>
          <a:p>
            <a:pPr indent="0">
              <a:buNone/>
            </a:pPr>
            <a:r>
              <a:rPr lang="de-DE" sz="3000" dirty="0"/>
              <a:t>	1. Die Obrigkeit ist von Gott eingesetzt</a:t>
            </a:r>
          </a:p>
          <a:p>
            <a:pPr indent="0">
              <a:buNone/>
            </a:pPr>
            <a:r>
              <a:rPr lang="de-DE" sz="3000" dirty="0"/>
              <a:t>	2. Wer sich der Obrigkeit widersetzt, widersetzt sich Gott</a:t>
            </a:r>
          </a:p>
          <a:p>
            <a:pPr indent="0">
              <a:buNone/>
            </a:pPr>
            <a:r>
              <a:rPr lang="de-DE" sz="3000" dirty="0"/>
              <a:t>	3. Verhalten gut, alles gut						</a:t>
            </a:r>
            <a:endParaRPr lang="de-CH" sz="3000" dirty="0"/>
          </a:p>
        </p:txBody>
      </p:sp>
    </p:spTree>
    <p:extLst>
      <p:ext uri="{BB962C8B-B14F-4D97-AF65-F5344CB8AC3E}">
        <p14:creationId xmlns:p14="http://schemas.microsoft.com/office/powerpoint/2010/main" val="282205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 calcmode="lin" valueType="num">
                                      <p:cBhvr>
                                        <p:cTn id="12"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Einleitung</a:t>
            </a:r>
          </a:p>
        </p:txBody>
      </p:sp>
      <p:sp>
        <p:nvSpPr>
          <p:cNvPr id="6" name="Rechteck 5">
            <a:extLst>
              <a:ext uri="{FF2B5EF4-FFF2-40B4-BE49-F238E27FC236}">
                <a16:creationId xmlns:a16="http://schemas.microsoft.com/office/drawing/2014/main" id="{46E49D9D-350D-4CD3-9F64-59AC44DC8A80}"/>
              </a:ext>
            </a:extLst>
          </p:cNvPr>
          <p:cNvSpPr/>
          <p:nvPr/>
        </p:nvSpPr>
        <p:spPr>
          <a:xfrm>
            <a:off x="838200" y="4157796"/>
            <a:ext cx="10517697" cy="1938992"/>
          </a:xfrm>
          <a:prstGeom prst="rect">
            <a:avLst/>
          </a:prstGeom>
        </p:spPr>
        <p:txBody>
          <a:bodyPr wrap="square">
            <a:spAutoFit/>
          </a:bodyPr>
          <a:lstStyle/>
          <a:p>
            <a:pPr indent="0">
              <a:buNone/>
            </a:pPr>
            <a:r>
              <a:rPr lang="de-DE" sz="3000" dirty="0"/>
              <a:t>„Denn sie ist Gottes Dienerin, zu deinem Besten. Tust du aber Böses, so fürchte dich! Denn sie trägt das Schwert nicht umsonst; Gottes Dienerin ist sie, eine Rächerin zum Zorngericht an dem, der das Böse tut.“ </a:t>
            </a:r>
            <a:r>
              <a:rPr lang="de-DE" sz="3000" dirty="0" err="1"/>
              <a:t>Röm</a:t>
            </a:r>
            <a:r>
              <a:rPr lang="de-DE" sz="3000" dirty="0"/>
              <a:t> 13,4</a:t>
            </a:r>
          </a:p>
        </p:txBody>
      </p:sp>
      <p:sp>
        <p:nvSpPr>
          <p:cNvPr id="8" name="Inhaltsplatzhalter 3">
            <a:extLst>
              <a:ext uri="{FF2B5EF4-FFF2-40B4-BE49-F238E27FC236}">
                <a16:creationId xmlns:a16="http://schemas.microsoft.com/office/drawing/2014/main" id="{7F80910A-1EA2-4FB8-AEDA-C8B3E0901CAD}"/>
              </a:ext>
            </a:extLst>
          </p:cNvPr>
          <p:cNvSpPr txBox="1">
            <a:spLocks/>
          </p:cNvSpPr>
          <p:nvPr/>
        </p:nvSpPr>
        <p:spPr>
          <a:xfrm>
            <a:off x="838200" y="1308090"/>
            <a:ext cx="11040611" cy="3098284"/>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b="1" dirty="0"/>
              <a:t>5 Punkte für den Gläubigen als Staatsbürger</a:t>
            </a:r>
          </a:p>
          <a:p>
            <a:pPr indent="0">
              <a:buNone/>
            </a:pPr>
            <a:r>
              <a:rPr lang="de-DE" sz="3000" dirty="0"/>
              <a:t>	1. Die Obrigkeit ist von Gott eingesetzt</a:t>
            </a:r>
          </a:p>
          <a:p>
            <a:pPr indent="0">
              <a:buNone/>
            </a:pPr>
            <a:r>
              <a:rPr lang="de-DE" sz="3000" dirty="0"/>
              <a:t>	2. Wer sich der Obrigkeit widersetzt, widersetzt sich Gott</a:t>
            </a:r>
          </a:p>
          <a:p>
            <a:pPr indent="0">
              <a:buNone/>
            </a:pPr>
            <a:r>
              <a:rPr lang="de-DE" sz="3000" dirty="0"/>
              <a:t>	3. Verhalten gut, alles gut</a:t>
            </a:r>
          </a:p>
          <a:p>
            <a:pPr indent="0">
              <a:buNone/>
            </a:pPr>
            <a:r>
              <a:rPr lang="de-DE" sz="3000" dirty="0"/>
              <a:t>	4. Die Obrigkeit ist Gottes Dienerin						</a:t>
            </a:r>
            <a:endParaRPr lang="de-CH" sz="3000" dirty="0"/>
          </a:p>
        </p:txBody>
      </p:sp>
    </p:spTree>
    <p:extLst>
      <p:ext uri="{BB962C8B-B14F-4D97-AF65-F5344CB8AC3E}">
        <p14:creationId xmlns:p14="http://schemas.microsoft.com/office/powerpoint/2010/main" val="26394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 calcmode="lin" valueType="num">
                                      <p:cBhvr>
                                        <p:cTn id="12"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1745</Words>
  <Application>Microsoft Office PowerPoint</Application>
  <PresentationFormat>Breitbild</PresentationFormat>
  <Paragraphs>162</Paragraphs>
  <Slides>33</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33</vt:i4>
      </vt:variant>
    </vt:vector>
  </HeadingPairs>
  <TitlesOfParts>
    <vt:vector size="39" baseType="lpstr">
      <vt:lpstr>Arial</vt:lpstr>
      <vt:lpstr>Calibri</vt:lpstr>
      <vt:lpstr>Calibri Light</vt:lpstr>
      <vt:lpstr>Times New Roman</vt:lpstr>
      <vt:lpstr>Trebuchet MS</vt:lpstr>
      <vt:lpstr>Office</vt:lpstr>
      <vt:lpstr>PowerPoint-Präsentation</vt:lpstr>
      <vt:lpstr>PowerPoint-Präsentation</vt:lpstr>
      <vt:lpstr>Einleitung</vt:lpstr>
      <vt:lpstr>PowerPoint-Präsentation</vt:lpstr>
      <vt:lpstr>Einleitung</vt:lpstr>
      <vt:lpstr>Einleitung</vt:lpstr>
      <vt:lpstr>Einleitung</vt:lpstr>
      <vt:lpstr>Einleitung</vt:lpstr>
      <vt:lpstr>Einleitung</vt:lpstr>
      <vt:lpstr>Einleitung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Mike</dc:creator>
  <cp:lastModifiedBy>Mike</cp:lastModifiedBy>
  <cp:revision>602</cp:revision>
  <cp:lastPrinted>2019-08-13T14:18:40Z</cp:lastPrinted>
  <dcterms:created xsi:type="dcterms:W3CDTF">2018-08-12T05:46:28Z</dcterms:created>
  <dcterms:modified xsi:type="dcterms:W3CDTF">2020-03-04T17:35:33Z</dcterms:modified>
</cp:coreProperties>
</file>