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259" r:id="rId3"/>
    <p:sldId id="403" r:id="rId4"/>
    <p:sldId id="411" r:id="rId5"/>
    <p:sldId id="446" r:id="rId6"/>
    <p:sldId id="420" r:id="rId7"/>
    <p:sldId id="447" r:id="rId8"/>
    <p:sldId id="376" r:id="rId9"/>
    <p:sldId id="448" r:id="rId10"/>
    <p:sldId id="449" r:id="rId11"/>
    <p:sldId id="450" r:id="rId12"/>
    <p:sldId id="451" r:id="rId13"/>
    <p:sldId id="452" r:id="rId14"/>
    <p:sldId id="453" r:id="rId15"/>
    <p:sldId id="473" r:id="rId16"/>
    <p:sldId id="454" r:id="rId17"/>
    <p:sldId id="458" r:id="rId18"/>
    <p:sldId id="459" r:id="rId19"/>
    <p:sldId id="460" r:id="rId20"/>
    <p:sldId id="461" r:id="rId21"/>
    <p:sldId id="462" r:id="rId22"/>
    <p:sldId id="476" r:id="rId23"/>
    <p:sldId id="478" r:id="rId24"/>
    <p:sldId id="465" r:id="rId25"/>
    <p:sldId id="466" r:id="rId26"/>
    <p:sldId id="467" r:id="rId27"/>
    <p:sldId id="468" r:id="rId28"/>
    <p:sldId id="469" r:id="rId29"/>
    <p:sldId id="445" r:id="rId30"/>
  </p:sldIdLst>
  <p:sldSz cx="12192000" cy="6858000"/>
  <p:notesSz cx="6742113"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66CCFF"/>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autoAdjust="0"/>
  </p:normalViewPr>
  <p:slideViewPr>
    <p:cSldViewPr snapToGrid="0">
      <p:cViewPr varScale="1">
        <p:scale>
          <a:sx n="106" d="100"/>
          <a:sy n="106" d="100"/>
        </p:scale>
        <p:origin x="126" y="360"/>
      </p:cViewPr>
      <p:guideLst>
        <p:guide orient="horz" pos="2160"/>
        <p:guide pos="3840"/>
      </p:guideLst>
    </p:cSldViewPr>
  </p:slideViewPr>
  <p:outlineViewPr>
    <p:cViewPr>
      <p:scale>
        <a:sx n="33" d="100"/>
        <a:sy n="33" d="100"/>
      </p:scale>
      <p:origin x="0" y="289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BD7CE7-2DB1-4AF6-A0CF-700C2A751B25}"/>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91D32DCB-3ED5-406E-A743-AE4A913841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BEF23B1A-96F3-4F0F-BFD2-4C84241104C1}"/>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5" name="Fußzeilenplatzhalter 4">
            <a:extLst>
              <a:ext uri="{FF2B5EF4-FFF2-40B4-BE49-F238E27FC236}">
                <a16:creationId xmlns:a16="http://schemas.microsoft.com/office/drawing/2014/main" id="{2E05BB20-5DCD-4760-9D5E-988C0503BB5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7BB85F7-8805-41EF-A275-7C0285D50BE4}"/>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016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6D30CB-1657-4FA1-903F-161524140F17}"/>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51A94D06-4036-4BF4-ACEB-4528D840FE9A}"/>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2E8DDB8-B72D-46C5-9063-3BDE6D2862AD}"/>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5" name="Fußzeilenplatzhalter 4">
            <a:extLst>
              <a:ext uri="{FF2B5EF4-FFF2-40B4-BE49-F238E27FC236}">
                <a16:creationId xmlns:a16="http://schemas.microsoft.com/office/drawing/2014/main" id="{F6542659-DAC6-4426-B04C-9806088DA22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87F2D852-73B3-4FA5-9623-1E47AB4FB7E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733694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3E65004-336F-44A3-84A8-5BD8175DF612}"/>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40EA1F4F-7F10-4E0A-93CD-3C363B727A43}"/>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E9E2BEBF-AAC5-4D43-B70E-A04EEF2F7A7F}"/>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5" name="Fußzeilenplatzhalter 4">
            <a:extLst>
              <a:ext uri="{FF2B5EF4-FFF2-40B4-BE49-F238E27FC236}">
                <a16:creationId xmlns:a16="http://schemas.microsoft.com/office/drawing/2014/main" id="{48B2E89A-CF8F-4D6D-AF35-EB171072BA42}"/>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FAB6095-5F4C-42A4-80F1-F4051660D9F5}"/>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369504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DEDF089-39DA-47E3-A74C-E64C6DBBD5AE}" type="datetimeFigureOut">
              <a:rPr lang="de-CH" smtClean="0"/>
              <a:t>27.02.2020</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7D2E9142-EC7B-4178-ABB6-310B1AAD4A55}" type="slidenum">
              <a:rPr lang="de-CH" smtClean="0"/>
              <a:t>‹Nr.›</a:t>
            </a:fld>
            <a:endParaRPr lang="de-CH"/>
          </a:p>
        </p:txBody>
      </p:sp>
    </p:spTree>
    <p:extLst>
      <p:ext uri="{BB962C8B-B14F-4D97-AF65-F5344CB8AC3E}">
        <p14:creationId xmlns:p14="http://schemas.microsoft.com/office/powerpoint/2010/main" val="20973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8CD364-4700-4021-8F2E-36B088308AA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31206AB2-998A-4A8A-BB3F-E86453B83336}"/>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D6E1858-1D4C-4ADD-B509-1F04E75243FE}"/>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5" name="Fußzeilenplatzhalter 4">
            <a:extLst>
              <a:ext uri="{FF2B5EF4-FFF2-40B4-BE49-F238E27FC236}">
                <a16:creationId xmlns:a16="http://schemas.microsoft.com/office/drawing/2014/main" id="{95C59EC5-C91E-46FC-8100-8D0AB9B55B1C}"/>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25601D86-82B7-4B9B-912E-5DEABD9852ED}"/>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17122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DFF81D-87E6-41EC-A954-ACA41584E5E4}"/>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982A3BA4-578F-4055-B266-4B992E82B1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8409907-D7A5-4B12-B3C9-2AA2CE918A2D}"/>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5" name="Fußzeilenplatzhalter 4">
            <a:extLst>
              <a:ext uri="{FF2B5EF4-FFF2-40B4-BE49-F238E27FC236}">
                <a16:creationId xmlns:a16="http://schemas.microsoft.com/office/drawing/2014/main" id="{B1C82FC5-7446-4D67-9B17-F0C553B5CB7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41F5F2E0-2353-473D-A61F-F4EF6B54E071}"/>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2630088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E4132A-EE5A-488A-9B3D-340F9899BB5D}"/>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6965D868-C7E8-49B4-A02B-D4CCC5B6F655}"/>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DE501BB0-9E49-46B0-9901-FC42B12B7767}"/>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6FD0CDA-4EBC-4AF5-9AA0-9D5E46821411}"/>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6" name="Fußzeilenplatzhalter 5">
            <a:extLst>
              <a:ext uri="{FF2B5EF4-FFF2-40B4-BE49-F238E27FC236}">
                <a16:creationId xmlns:a16="http://schemas.microsoft.com/office/drawing/2014/main" id="{8811F98A-9D23-49CA-956E-38001D1AF024}"/>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EDF1F2D-2700-4CE5-874E-E7647953A703}"/>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3421654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F36BBD-C2D6-4AFA-A9A8-03B1E2C6CB19}"/>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E910BEDD-D6C3-40E8-954B-EC17C8D8A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0C77C37-93CC-45A8-8BAC-5855B8F7C4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8DEDC76C-9014-405D-AD19-5DC13A1DE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48BB4DE-4C7B-4716-A81B-B57C418159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482359C6-AEA3-4B63-8993-CB4563C1AD24}"/>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8" name="Fußzeilenplatzhalter 7">
            <a:extLst>
              <a:ext uri="{FF2B5EF4-FFF2-40B4-BE49-F238E27FC236}">
                <a16:creationId xmlns:a16="http://schemas.microsoft.com/office/drawing/2014/main" id="{320B9363-56C1-41C6-9A23-DEA4A69272D3}"/>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2C01CC76-0673-4BF6-A7CE-998944A28D9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860243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D4ED79-DC66-4940-8719-19CC1329C9C8}"/>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9A08B6F9-0046-400B-B7DE-E02781BD3544}"/>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4" name="Fußzeilenplatzhalter 3">
            <a:extLst>
              <a:ext uri="{FF2B5EF4-FFF2-40B4-BE49-F238E27FC236}">
                <a16:creationId xmlns:a16="http://schemas.microsoft.com/office/drawing/2014/main" id="{6F19CFC8-DB1C-4D03-9B72-4747664E3732}"/>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F1498AED-C42A-4C99-AC5C-48A9537F60C8}"/>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714284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BF38C16-A59E-407F-A95C-C6905CB042E3}"/>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3" name="Fußzeilenplatzhalter 2">
            <a:extLst>
              <a:ext uri="{FF2B5EF4-FFF2-40B4-BE49-F238E27FC236}">
                <a16:creationId xmlns:a16="http://schemas.microsoft.com/office/drawing/2014/main" id="{8F9EE877-C1C5-4795-8461-AD707E5B4C61}"/>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FCC84BEF-EBCD-4583-AB65-42AF29F8E87F}"/>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654638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F4727-1538-439D-84A0-A54F00A4C93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5A7B8EF9-A9C2-424D-89BA-FC57AA77FA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FABF0ACE-E9BE-492C-BD12-28E61284A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E0D299D-222D-44B7-8E23-A1D3F7591BF0}"/>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6" name="Fußzeilenplatzhalter 5">
            <a:extLst>
              <a:ext uri="{FF2B5EF4-FFF2-40B4-BE49-F238E27FC236}">
                <a16:creationId xmlns:a16="http://schemas.microsoft.com/office/drawing/2014/main" id="{BDDF0475-7058-4858-B2E6-5AD06A6440B6}"/>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EE66D134-F535-4DF3-9799-55CD813A0496}"/>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4010699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C2FDA9-B748-416B-BDDB-E384A727D563}"/>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933A6277-9647-48CE-8F33-88191EF21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00A29AF-4245-4E7B-B9BA-7E6BE9F1CE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37F2B3D4-0E4E-455D-BE8A-465AC680EB0E}"/>
              </a:ext>
            </a:extLst>
          </p:cNvPr>
          <p:cNvSpPr>
            <a:spLocks noGrp="1"/>
          </p:cNvSpPr>
          <p:nvPr>
            <p:ph type="dt" sz="half" idx="10"/>
          </p:nvPr>
        </p:nvSpPr>
        <p:spPr/>
        <p:txBody>
          <a:bodyPr/>
          <a:lstStyle/>
          <a:p>
            <a:fld id="{F933B1AF-C5F1-46A7-8E1D-2AF154C39C49}" type="datetimeFigureOut">
              <a:rPr lang="de-CH" smtClean="0"/>
              <a:t>27.02.2020</a:t>
            </a:fld>
            <a:endParaRPr lang="de-CH"/>
          </a:p>
        </p:txBody>
      </p:sp>
      <p:sp>
        <p:nvSpPr>
          <p:cNvPr id="6" name="Fußzeilenplatzhalter 5">
            <a:extLst>
              <a:ext uri="{FF2B5EF4-FFF2-40B4-BE49-F238E27FC236}">
                <a16:creationId xmlns:a16="http://schemas.microsoft.com/office/drawing/2014/main" id="{114A8470-CCF7-4C1E-A4D7-DC0ACDDFBF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A43348C7-996C-44CB-B6DA-D3BEC3439BBE}"/>
              </a:ext>
            </a:extLst>
          </p:cNvPr>
          <p:cNvSpPr>
            <a:spLocks noGrp="1"/>
          </p:cNvSpPr>
          <p:nvPr>
            <p:ph type="sldNum" sz="quarter" idx="12"/>
          </p:nvPr>
        </p:nvSpPr>
        <p:spPr/>
        <p:txBody>
          <a:bodyPr/>
          <a:lstStyle/>
          <a:p>
            <a:fld id="{DA4B4F7E-EA6C-4221-906A-7DBFB559F18F}" type="slidenum">
              <a:rPr lang="de-CH" smtClean="0"/>
              <a:t>‹Nr.›</a:t>
            </a:fld>
            <a:endParaRPr lang="de-CH"/>
          </a:p>
        </p:txBody>
      </p:sp>
    </p:spTree>
    <p:extLst>
      <p:ext uri="{BB962C8B-B14F-4D97-AF65-F5344CB8AC3E}">
        <p14:creationId xmlns:p14="http://schemas.microsoft.com/office/powerpoint/2010/main" val="119136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B28A8FA9-7037-48E0-87CE-C291E6A32B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D4393CE9-EE60-4605-86E1-70BF19950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278C31F-EA15-4F46-8119-611DD6A88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3B1AF-C5F1-46A7-8E1D-2AF154C39C49}" type="datetimeFigureOut">
              <a:rPr lang="de-CH" smtClean="0"/>
              <a:t>27.02.2020</a:t>
            </a:fld>
            <a:endParaRPr lang="de-CH"/>
          </a:p>
        </p:txBody>
      </p:sp>
      <p:sp>
        <p:nvSpPr>
          <p:cNvPr id="5" name="Fußzeilenplatzhalter 4">
            <a:extLst>
              <a:ext uri="{FF2B5EF4-FFF2-40B4-BE49-F238E27FC236}">
                <a16:creationId xmlns:a16="http://schemas.microsoft.com/office/drawing/2014/main" id="{18D171EC-EC57-4628-BB60-D38675B872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6BBB871B-06C3-4E4B-B98F-5C5099D854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4B4F7E-EA6C-4221-906A-7DBFB559F18F}" type="slidenum">
              <a:rPr lang="de-CH" smtClean="0"/>
              <a:t>‹Nr.›</a:t>
            </a:fld>
            <a:endParaRPr lang="de-CH"/>
          </a:p>
        </p:txBody>
      </p:sp>
    </p:spTree>
    <p:extLst>
      <p:ext uri="{BB962C8B-B14F-4D97-AF65-F5344CB8AC3E}">
        <p14:creationId xmlns:p14="http://schemas.microsoft.com/office/powerpoint/2010/main" val="8043264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374614" y="4855618"/>
            <a:ext cx="5442772" cy="938719"/>
          </a:xfrm>
          <a:prstGeom prst="rect">
            <a:avLst/>
          </a:prstGeom>
          <a:noFill/>
        </p:spPr>
        <p:txBody>
          <a:bodyPr wrap="none" rtlCol="0">
            <a:spAutoFit/>
          </a:bodyPr>
          <a:lstStyle/>
          <a:p>
            <a:pPr algn="ctr"/>
            <a:r>
              <a:rPr lang="de-CH" sz="5500" b="1" dirty="0"/>
              <a:t>1.+2. Könige Teil 4</a:t>
            </a:r>
          </a:p>
        </p:txBody>
      </p:sp>
    </p:spTree>
    <p:extLst>
      <p:ext uri="{BB962C8B-B14F-4D97-AF65-F5344CB8AC3E}">
        <p14:creationId xmlns:p14="http://schemas.microsoft.com/office/powerpoint/2010/main" val="378833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Übergabe						</a:t>
            </a:r>
            <a:endParaRPr lang="de-CH" sz="3000" dirty="0"/>
          </a:p>
        </p:txBody>
      </p:sp>
      <p:sp>
        <p:nvSpPr>
          <p:cNvPr id="4" name="Rechteck 3">
            <a:extLst>
              <a:ext uri="{FF2B5EF4-FFF2-40B4-BE49-F238E27FC236}">
                <a16:creationId xmlns:a16="http://schemas.microsoft.com/office/drawing/2014/main" id="{DCC1BDF1-536B-4324-8236-3CE7BD917C64}"/>
              </a:ext>
            </a:extLst>
          </p:cNvPr>
          <p:cNvSpPr/>
          <p:nvPr/>
        </p:nvSpPr>
        <p:spPr>
          <a:xfrm>
            <a:off x="838200" y="1920486"/>
            <a:ext cx="11174835" cy="1015663"/>
          </a:xfrm>
          <a:prstGeom prst="rect">
            <a:avLst/>
          </a:prstGeom>
        </p:spPr>
        <p:txBody>
          <a:bodyPr wrap="square">
            <a:spAutoFit/>
          </a:bodyPr>
          <a:lstStyle/>
          <a:p>
            <a:pPr indent="0">
              <a:buNone/>
            </a:pPr>
            <a:r>
              <a:rPr lang="de-DE" sz="3000" dirty="0"/>
              <a:t>„Elisa aber sah ihn und rief: Mein Vater! mein Vater! Der Wagen Israels und seine Reiter!“ 2Kö 2,12</a:t>
            </a:r>
          </a:p>
        </p:txBody>
      </p:sp>
    </p:spTree>
    <p:extLst>
      <p:ext uri="{BB962C8B-B14F-4D97-AF65-F5344CB8AC3E}">
        <p14:creationId xmlns:p14="http://schemas.microsoft.com/office/powerpoint/2010/main" val="87158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12BF199-C25B-4FF3-9C0D-7C9E4FFB54A8}"/>
              </a:ext>
            </a:extLst>
          </p:cNvPr>
          <p:cNvPicPr>
            <a:picLocks noChangeAspect="1"/>
          </p:cNvPicPr>
          <p:nvPr/>
        </p:nvPicPr>
        <p:blipFill>
          <a:blip r:embed="rId2"/>
          <a:stretch>
            <a:fillRect/>
          </a:stretch>
        </p:blipFill>
        <p:spPr>
          <a:xfrm>
            <a:off x="2601381" y="171305"/>
            <a:ext cx="6989237" cy="6515390"/>
          </a:xfrm>
          <a:prstGeom prst="rect">
            <a:avLst/>
          </a:prstGeom>
        </p:spPr>
      </p:pic>
    </p:spTree>
    <p:extLst>
      <p:ext uri="{BB962C8B-B14F-4D97-AF65-F5344CB8AC3E}">
        <p14:creationId xmlns:p14="http://schemas.microsoft.com/office/powerpoint/2010/main" val="144395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146706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Übergabe</a:t>
            </a:r>
          </a:p>
          <a:p>
            <a:pPr marL="457200" indent="-457200"/>
            <a:r>
              <a:rPr lang="de-DE" sz="3000" dirty="0"/>
              <a:t>Elisa macht schlechtes Wasser gesund						</a:t>
            </a:r>
            <a:endParaRPr lang="de-CH" sz="3000" dirty="0"/>
          </a:p>
        </p:txBody>
      </p:sp>
      <p:sp>
        <p:nvSpPr>
          <p:cNvPr id="4" name="Rechteck 3">
            <a:extLst>
              <a:ext uri="{FF2B5EF4-FFF2-40B4-BE49-F238E27FC236}">
                <a16:creationId xmlns:a16="http://schemas.microsoft.com/office/drawing/2014/main" id="{DCC1BDF1-536B-4324-8236-3CE7BD917C64}"/>
              </a:ext>
            </a:extLst>
          </p:cNvPr>
          <p:cNvSpPr/>
          <p:nvPr/>
        </p:nvSpPr>
        <p:spPr>
          <a:xfrm>
            <a:off x="636864" y="2396613"/>
            <a:ext cx="11174835" cy="4247317"/>
          </a:xfrm>
          <a:prstGeom prst="rect">
            <a:avLst/>
          </a:prstGeom>
        </p:spPr>
        <p:txBody>
          <a:bodyPr wrap="square">
            <a:spAutoFit/>
          </a:bodyPr>
          <a:lstStyle/>
          <a:p>
            <a:pPr indent="0">
              <a:buNone/>
            </a:pPr>
            <a:r>
              <a:rPr lang="de-DE" sz="3000" dirty="0"/>
              <a:t>„Und die Männer der Stadt sprachen zu Elisa: Siehe doch, in dieser Stadt ist gut wohnen, wie mein Herr sieht; aber das Wasser ist schlecht, und das Land ist unfruchtbar! Da sprach er: Bringt mir eine neue Schale und tut Salz hinein! Und sie brachten es ihm. Da ging er hinaus zu der Wasserquelle und warf das Salz hinein und sprach: So spricht der HERR: Ich habe dieses Wasser gesund gemacht, es soll fortan weder Tod noch Unfruchtbarkeit daraus kommen! So wurde das Wasser gesund bis zu diesem Tag nach dem Wort, das Elisa geredet hatte.“ 2Kö 2,19-22</a:t>
            </a:r>
          </a:p>
        </p:txBody>
      </p:sp>
    </p:spTree>
    <p:extLst>
      <p:ext uri="{BB962C8B-B14F-4D97-AF65-F5344CB8AC3E}">
        <p14:creationId xmlns:p14="http://schemas.microsoft.com/office/powerpoint/2010/main" val="426974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146706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Übergabe</a:t>
            </a:r>
          </a:p>
          <a:p>
            <a:pPr marL="457200" indent="-457200"/>
            <a:r>
              <a:rPr lang="de-DE" sz="3000" dirty="0"/>
              <a:t>Elisa macht schlechtes Wasser gesund						</a:t>
            </a:r>
            <a:endParaRPr lang="de-CH" sz="3000" dirty="0"/>
          </a:p>
        </p:txBody>
      </p:sp>
      <p:sp>
        <p:nvSpPr>
          <p:cNvPr id="4" name="Rechteck 3">
            <a:extLst>
              <a:ext uri="{FF2B5EF4-FFF2-40B4-BE49-F238E27FC236}">
                <a16:creationId xmlns:a16="http://schemas.microsoft.com/office/drawing/2014/main" id="{DCC1BDF1-536B-4324-8236-3CE7BD917C64}"/>
              </a:ext>
            </a:extLst>
          </p:cNvPr>
          <p:cNvSpPr/>
          <p:nvPr/>
        </p:nvSpPr>
        <p:spPr>
          <a:xfrm>
            <a:off x="703976" y="2514059"/>
            <a:ext cx="11174835" cy="1477328"/>
          </a:xfrm>
          <a:prstGeom prst="rect">
            <a:avLst/>
          </a:prstGeom>
        </p:spPr>
        <p:txBody>
          <a:bodyPr wrap="square">
            <a:spAutoFit/>
          </a:bodyPr>
          <a:lstStyle/>
          <a:p>
            <a:pPr indent="0">
              <a:buNone/>
            </a:pPr>
            <a:r>
              <a:rPr lang="de-DE" sz="3000" dirty="0"/>
              <a:t>„Wenn nun jemand sich von solchen reinigt, wird er ein Gefäß zur Ehre sein, geheiligt und dem Hausherrn nützlich, zu jedem guten Werk zubereitet.“ 2Tim 2,21</a:t>
            </a:r>
          </a:p>
        </p:txBody>
      </p:sp>
      <p:sp>
        <p:nvSpPr>
          <p:cNvPr id="6" name="Rechteck 5">
            <a:extLst>
              <a:ext uri="{FF2B5EF4-FFF2-40B4-BE49-F238E27FC236}">
                <a16:creationId xmlns:a16="http://schemas.microsoft.com/office/drawing/2014/main" id="{DD0A875B-1E30-4751-A92A-A53BBA0375E2}"/>
              </a:ext>
            </a:extLst>
          </p:cNvPr>
          <p:cNvSpPr/>
          <p:nvPr/>
        </p:nvSpPr>
        <p:spPr>
          <a:xfrm>
            <a:off x="703974" y="5197356"/>
            <a:ext cx="11174835" cy="1015663"/>
          </a:xfrm>
          <a:prstGeom prst="rect">
            <a:avLst/>
          </a:prstGeom>
        </p:spPr>
        <p:txBody>
          <a:bodyPr wrap="square">
            <a:spAutoFit/>
          </a:bodyPr>
          <a:lstStyle/>
          <a:p>
            <a:pPr indent="0">
              <a:buNone/>
            </a:pPr>
            <a:r>
              <a:rPr lang="de-DE" sz="3000" dirty="0"/>
              <a:t>„Euer Wort sei allezeit in Gnade, mit Salz gewürzt, damit ihr wisst, wie ihr jedem Einzelnen antworten sollt.“ Kol 4,6</a:t>
            </a:r>
          </a:p>
        </p:txBody>
      </p:sp>
      <p:sp>
        <p:nvSpPr>
          <p:cNvPr id="7" name="Rechteck 6">
            <a:extLst>
              <a:ext uri="{FF2B5EF4-FFF2-40B4-BE49-F238E27FC236}">
                <a16:creationId xmlns:a16="http://schemas.microsoft.com/office/drawing/2014/main" id="{D4C8BF6B-FDDC-401B-B1C6-8DCEAFCFF079}"/>
              </a:ext>
            </a:extLst>
          </p:cNvPr>
          <p:cNvSpPr/>
          <p:nvPr/>
        </p:nvSpPr>
        <p:spPr>
          <a:xfrm>
            <a:off x="703975" y="4260982"/>
            <a:ext cx="11174835" cy="553998"/>
          </a:xfrm>
          <a:prstGeom prst="rect">
            <a:avLst/>
          </a:prstGeom>
        </p:spPr>
        <p:txBody>
          <a:bodyPr wrap="square">
            <a:spAutoFit/>
          </a:bodyPr>
          <a:lstStyle/>
          <a:p>
            <a:pPr indent="0">
              <a:buNone/>
            </a:pPr>
            <a:r>
              <a:rPr lang="de-DE" sz="3000" dirty="0"/>
              <a:t>„[…] Habt Salz in euch und haltet Frieden untereinander!“ Mk 9,50</a:t>
            </a:r>
          </a:p>
        </p:txBody>
      </p:sp>
    </p:spTree>
    <p:extLst>
      <p:ext uri="{BB962C8B-B14F-4D97-AF65-F5344CB8AC3E}">
        <p14:creationId xmlns:p14="http://schemas.microsoft.com/office/powerpoint/2010/main" val="234172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 calcmode="lin" valueType="num">
                                      <p:cBhvr>
                                        <p:cTn id="14"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Übergabe</a:t>
            </a:r>
          </a:p>
          <a:p>
            <a:pPr marL="457200" indent="-457200"/>
            <a:r>
              <a:rPr lang="de-DE" sz="3000" dirty="0"/>
              <a:t>Elisa macht schlechtes Wasser gesund</a:t>
            </a:r>
          </a:p>
          <a:p>
            <a:pPr marL="457200" indent="-457200"/>
            <a:r>
              <a:rPr lang="de-DE" sz="3000" dirty="0"/>
              <a:t>Die Knaben von Bethel					</a:t>
            </a:r>
            <a:endParaRPr lang="de-CH" sz="3000" dirty="0"/>
          </a:p>
        </p:txBody>
      </p:sp>
      <p:sp>
        <p:nvSpPr>
          <p:cNvPr id="4" name="Rechteck 3">
            <a:extLst>
              <a:ext uri="{FF2B5EF4-FFF2-40B4-BE49-F238E27FC236}">
                <a16:creationId xmlns:a16="http://schemas.microsoft.com/office/drawing/2014/main" id="{DCC1BDF1-536B-4324-8236-3CE7BD917C64}"/>
              </a:ext>
            </a:extLst>
          </p:cNvPr>
          <p:cNvSpPr/>
          <p:nvPr/>
        </p:nvSpPr>
        <p:spPr>
          <a:xfrm>
            <a:off x="703976" y="3168401"/>
            <a:ext cx="11174835" cy="2862322"/>
          </a:xfrm>
          <a:prstGeom prst="rect">
            <a:avLst/>
          </a:prstGeom>
        </p:spPr>
        <p:txBody>
          <a:bodyPr wrap="square">
            <a:spAutoFit/>
          </a:bodyPr>
          <a:lstStyle/>
          <a:p>
            <a:pPr indent="0">
              <a:buNone/>
            </a:pPr>
            <a:r>
              <a:rPr lang="de-DE" sz="3000" dirty="0"/>
              <a:t>„Und er ging von dort hinauf nach Bethel. Als er nun den Weg hinaufging, kamen kleine Knaben zur Stadt hinaus; die verspotteten ihn und riefen ihm zu: Kahlkopf, komm herauf! Kahlkopf, komm herauf! Da wandte er sich um, und als er sie sah, fluchte er ihnen im Namen des HERRN. Da kamen zwei Bären aus dem Wald und zerrissen 42 Kinder.“ 2Kö 2,23-24</a:t>
            </a:r>
          </a:p>
        </p:txBody>
      </p:sp>
    </p:spTree>
    <p:extLst>
      <p:ext uri="{BB962C8B-B14F-4D97-AF65-F5344CB8AC3E}">
        <p14:creationId xmlns:p14="http://schemas.microsoft.com/office/powerpoint/2010/main" val="269141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Übergabe</a:t>
            </a:r>
          </a:p>
          <a:p>
            <a:pPr marL="457200" indent="-457200"/>
            <a:r>
              <a:rPr lang="de-DE" sz="3000" dirty="0"/>
              <a:t>Elisa macht schlechtes Wasser gesund</a:t>
            </a:r>
          </a:p>
          <a:p>
            <a:pPr marL="457200" indent="-457200"/>
            <a:r>
              <a:rPr lang="de-DE" sz="3000" dirty="0"/>
              <a:t>Die Knaben von Bethel					</a:t>
            </a:r>
            <a:endParaRPr lang="de-CH" sz="3000" dirty="0"/>
          </a:p>
        </p:txBody>
      </p:sp>
      <p:sp>
        <p:nvSpPr>
          <p:cNvPr id="4" name="Rechteck 3">
            <a:extLst>
              <a:ext uri="{FF2B5EF4-FFF2-40B4-BE49-F238E27FC236}">
                <a16:creationId xmlns:a16="http://schemas.microsoft.com/office/drawing/2014/main" id="{DCC1BDF1-536B-4324-8236-3CE7BD917C64}"/>
              </a:ext>
            </a:extLst>
          </p:cNvPr>
          <p:cNvSpPr/>
          <p:nvPr/>
        </p:nvSpPr>
        <p:spPr>
          <a:xfrm>
            <a:off x="703976" y="3168401"/>
            <a:ext cx="11174835" cy="1015663"/>
          </a:xfrm>
          <a:prstGeom prst="rect">
            <a:avLst/>
          </a:prstGeom>
        </p:spPr>
        <p:txBody>
          <a:bodyPr wrap="square">
            <a:spAutoFit/>
          </a:bodyPr>
          <a:lstStyle/>
          <a:p>
            <a:r>
              <a:rPr lang="de-DE" sz="3000" dirty="0"/>
              <a:t>„Irrt euch nicht: Gott lässt sich nicht spotten! Denn was der Mensch sät, das wird er auch ernten.</a:t>
            </a:r>
            <a:r>
              <a:rPr lang="de-CH" sz="3000" dirty="0"/>
              <a:t>“ Gal 6,7</a:t>
            </a:r>
          </a:p>
        </p:txBody>
      </p:sp>
    </p:spTree>
    <p:extLst>
      <p:ext uri="{BB962C8B-B14F-4D97-AF65-F5344CB8AC3E}">
        <p14:creationId xmlns:p14="http://schemas.microsoft.com/office/powerpoint/2010/main" val="115593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3</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Graben füllt sich mit Wasser 						</a:t>
            </a:r>
            <a:endParaRPr lang="de-CH" sz="3000" dirty="0"/>
          </a:p>
        </p:txBody>
      </p:sp>
    </p:spTree>
    <p:extLst>
      <p:ext uri="{BB962C8B-B14F-4D97-AF65-F5344CB8AC3E}">
        <p14:creationId xmlns:p14="http://schemas.microsoft.com/office/powerpoint/2010/main" val="700381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4</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198" y="1115143"/>
            <a:ext cx="11040611" cy="213904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Vermehrung des Öls einer Witwe</a:t>
            </a:r>
          </a:p>
          <a:p>
            <a:pPr marL="457200" indent="-457200"/>
            <a:r>
              <a:rPr lang="de-DE" sz="3000" dirty="0"/>
              <a:t>Auferweckung eines Jungen</a:t>
            </a:r>
          </a:p>
          <a:p>
            <a:pPr marL="457200" indent="-457200"/>
            <a:r>
              <a:rPr lang="de-DE" sz="3000" dirty="0"/>
              <a:t>Giftiges Essen wird </a:t>
            </a:r>
            <a:r>
              <a:rPr lang="de-DE" sz="3000" dirty="0" err="1"/>
              <a:t>geniessbar</a:t>
            </a:r>
            <a:endParaRPr lang="de-DE" sz="3000" dirty="0"/>
          </a:p>
          <a:p>
            <a:pPr marL="457200" indent="-457200"/>
            <a:r>
              <a:rPr lang="de-DE" sz="3000" dirty="0"/>
              <a:t>Die Speisung der 100						</a:t>
            </a:r>
            <a:endParaRPr lang="de-CH" sz="3000" dirty="0"/>
          </a:p>
        </p:txBody>
      </p:sp>
      <p:sp>
        <p:nvSpPr>
          <p:cNvPr id="6" name="Rechteck 5">
            <a:extLst>
              <a:ext uri="{FF2B5EF4-FFF2-40B4-BE49-F238E27FC236}">
                <a16:creationId xmlns:a16="http://schemas.microsoft.com/office/drawing/2014/main" id="{D5EDDE24-BDD4-48D1-8FF7-5ED86AD0D0AC}"/>
              </a:ext>
            </a:extLst>
          </p:cNvPr>
          <p:cNvSpPr/>
          <p:nvPr/>
        </p:nvSpPr>
        <p:spPr>
          <a:xfrm>
            <a:off x="771085" y="3254190"/>
            <a:ext cx="11250339" cy="3323987"/>
          </a:xfrm>
          <a:prstGeom prst="rect">
            <a:avLst/>
          </a:prstGeom>
        </p:spPr>
        <p:txBody>
          <a:bodyPr wrap="square">
            <a:spAutoFit/>
          </a:bodyPr>
          <a:lstStyle/>
          <a:p>
            <a:pPr indent="0">
              <a:buNone/>
            </a:pPr>
            <a:r>
              <a:rPr lang="de-DE" sz="3000" dirty="0"/>
              <a:t>„Aber ein Mann von Baal-</a:t>
            </a:r>
            <a:r>
              <a:rPr lang="de-DE" sz="3000" dirty="0" err="1"/>
              <a:t>Schalischa</a:t>
            </a:r>
            <a:r>
              <a:rPr lang="de-DE" sz="3000" dirty="0"/>
              <a:t> kam und brachte dem Mann Gottes Erstlingsbrote, Gerstenbrote und </a:t>
            </a:r>
            <a:r>
              <a:rPr lang="de-DE" sz="3000" dirty="0" err="1"/>
              <a:t>Jungkorn</a:t>
            </a:r>
            <a:r>
              <a:rPr lang="de-DE" sz="3000" dirty="0"/>
              <a:t> in seinem Sack. Er aber sprach: Gib es den Leuten, dass sie essen! Und sein Diener sprach: Wie kann ich das 100 Männern vorsetzen? Er aber sprach: Gib es den Leuten, dass sie essen! Denn so spricht der HERR: Man wird essen, und es wird übrig bleiben! Und er legte es ihnen vor, und sie aßen; und es blieb noch übrig, nach dem Wort des HERRN.“ 2Kö 4,42-44</a:t>
            </a:r>
          </a:p>
        </p:txBody>
      </p:sp>
    </p:spTree>
    <p:extLst>
      <p:ext uri="{BB962C8B-B14F-4D97-AF65-F5344CB8AC3E}">
        <p14:creationId xmlns:p14="http://schemas.microsoft.com/office/powerpoint/2010/main" val="916208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p:cTn id="17"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5">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 calcmode="lin" valueType="num">
                                      <p:cBhvr>
                                        <p:cTn id="22"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5">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 calcmode="lin" valueType="num">
                                      <p:cBhvr>
                                        <p:cTn id="2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5</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err="1"/>
              <a:t>Naeman</a:t>
            </a:r>
            <a:r>
              <a:rPr lang="de-DE" sz="3000" dirty="0"/>
              <a:t> wird vom Aussatz geheilt						</a:t>
            </a:r>
            <a:endParaRPr lang="de-CH" sz="3000" dirty="0"/>
          </a:p>
        </p:txBody>
      </p:sp>
      <p:sp>
        <p:nvSpPr>
          <p:cNvPr id="6" name="Rechteck 5">
            <a:extLst>
              <a:ext uri="{FF2B5EF4-FFF2-40B4-BE49-F238E27FC236}">
                <a16:creationId xmlns:a16="http://schemas.microsoft.com/office/drawing/2014/main" id="{DB879CC1-C95C-44D6-9EBF-AE1EEDE45DA5}"/>
              </a:ext>
            </a:extLst>
          </p:cNvPr>
          <p:cNvSpPr/>
          <p:nvPr/>
        </p:nvSpPr>
        <p:spPr>
          <a:xfrm>
            <a:off x="838200" y="1970675"/>
            <a:ext cx="10772163" cy="3323987"/>
          </a:xfrm>
          <a:prstGeom prst="rect">
            <a:avLst/>
          </a:prstGeom>
        </p:spPr>
        <p:txBody>
          <a:bodyPr wrap="square">
            <a:spAutoFit/>
          </a:bodyPr>
          <a:lstStyle/>
          <a:p>
            <a:pPr indent="0">
              <a:buNone/>
            </a:pPr>
            <a:r>
              <a:rPr lang="de-DE" sz="3000" dirty="0"/>
              <a:t>„[…] »Und nun, wenn dieser Brief zu dir kommt, so siehe: Ich habe meinen Knecht </a:t>
            </a:r>
            <a:r>
              <a:rPr lang="de-DE" sz="3000" dirty="0" err="1"/>
              <a:t>Naeman</a:t>
            </a:r>
            <a:r>
              <a:rPr lang="de-DE" sz="3000" dirty="0"/>
              <a:t> zu dir gesandt, damit du ihn von seinem Aussatz befreist!« Und es geschah, als der König von Israel den Brief gelesen hatte, zerriss er seine Kleider und sprach: Bin ich denn Gott, sodass ich töten und lebendig machen könnte, dass dieser von mir verlangt, ich solle einen Mann von seinem Aussatz befreien?.“ 2Kö 5,6-7</a:t>
            </a:r>
          </a:p>
        </p:txBody>
      </p:sp>
    </p:spTree>
    <p:extLst>
      <p:ext uri="{BB962C8B-B14F-4D97-AF65-F5344CB8AC3E}">
        <p14:creationId xmlns:p14="http://schemas.microsoft.com/office/powerpoint/2010/main" val="130864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5</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err="1"/>
              <a:t>Naaman</a:t>
            </a:r>
            <a:r>
              <a:rPr lang="de-DE" sz="3000" dirty="0"/>
              <a:t> wird vom Aussatz geheilt						</a:t>
            </a:r>
            <a:endParaRPr lang="de-CH" sz="3000" dirty="0"/>
          </a:p>
        </p:txBody>
      </p:sp>
      <p:sp>
        <p:nvSpPr>
          <p:cNvPr id="6" name="Rechteck 5">
            <a:extLst>
              <a:ext uri="{FF2B5EF4-FFF2-40B4-BE49-F238E27FC236}">
                <a16:creationId xmlns:a16="http://schemas.microsoft.com/office/drawing/2014/main" id="{DB879CC1-C95C-44D6-9EBF-AE1EEDE45DA5}"/>
              </a:ext>
            </a:extLst>
          </p:cNvPr>
          <p:cNvSpPr/>
          <p:nvPr/>
        </p:nvSpPr>
        <p:spPr>
          <a:xfrm>
            <a:off x="838200" y="1970675"/>
            <a:ext cx="11040611" cy="2400657"/>
          </a:xfrm>
          <a:prstGeom prst="rect">
            <a:avLst/>
          </a:prstGeom>
        </p:spPr>
        <p:txBody>
          <a:bodyPr wrap="square">
            <a:spAutoFit/>
          </a:bodyPr>
          <a:lstStyle/>
          <a:p>
            <a:pPr indent="0">
              <a:buNone/>
            </a:pPr>
            <a:r>
              <a:rPr lang="de-DE" sz="3000" dirty="0"/>
              <a:t>„Als er aber von dem Berg herabstieg, folgte ihm eine große Volksmenge nach. Und siehe, ein Aussätziger kam, fiel vor ihm nieder und sprach: Herr, wenn du willst, kannst du mich reinigen! Und Jesus streckte die Hand aus, rührte ihn an und sprach: Ich will; sei gereinigt! Und sogleich wurde er von seinem Aussatz rein.“ </a:t>
            </a:r>
            <a:r>
              <a:rPr lang="de-DE" sz="3000" dirty="0" err="1"/>
              <a:t>Mt</a:t>
            </a:r>
            <a:r>
              <a:rPr lang="de-DE" sz="3000" dirty="0"/>
              <a:t> 8,1-3</a:t>
            </a:r>
          </a:p>
        </p:txBody>
      </p:sp>
    </p:spTree>
    <p:extLst>
      <p:ext uri="{BB962C8B-B14F-4D97-AF65-F5344CB8AC3E}">
        <p14:creationId xmlns:p14="http://schemas.microsoft.com/office/powerpoint/2010/main" val="2889752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553480" y="313038"/>
            <a:ext cx="3448829" cy="861774"/>
          </a:xfrm>
          <a:prstGeom prst="rect">
            <a:avLst/>
          </a:prstGeom>
          <a:noFill/>
        </p:spPr>
        <p:txBody>
          <a:bodyPr wrap="none" rtlCol="0">
            <a:spAutoFit/>
          </a:bodyPr>
          <a:lstStyle/>
          <a:p>
            <a:r>
              <a:rPr lang="de-CH" sz="5000" b="1" dirty="0"/>
              <a:t>1.+2. Könige</a:t>
            </a:r>
            <a:endParaRPr lang="de-CH" sz="5000" dirty="0">
              <a:latin typeface="Trebuchet MS" panose="020B0603020202020204" pitchFamily="34" charset="0"/>
            </a:endParaRPr>
          </a:p>
        </p:txBody>
      </p:sp>
      <p:sp>
        <p:nvSpPr>
          <p:cNvPr id="4" name="Textfeld 3"/>
          <p:cNvSpPr txBox="1"/>
          <p:nvPr/>
        </p:nvSpPr>
        <p:spPr>
          <a:xfrm>
            <a:off x="553480" y="1549904"/>
            <a:ext cx="4522969" cy="615553"/>
          </a:xfrm>
          <a:prstGeom prst="rect">
            <a:avLst/>
          </a:prstGeom>
          <a:noFill/>
        </p:spPr>
        <p:txBody>
          <a:bodyPr wrap="none" rtlCol="0">
            <a:spAutoFit/>
          </a:bodyPr>
          <a:lstStyle/>
          <a:p>
            <a:pPr lvl="0"/>
            <a:r>
              <a:rPr lang="de-CH" sz="3400" dirty="0"/>
              <a:t>Kapitel: 47 | Verse: 1536</a:t>
            </a:r>
          </a:p>
        </p:txBody>
      </p:sp>
    </p:spTree>
    <p:extLst>
      <p:ext uri="{BB962C8B-B14F-4D97-AF65-F5344CB8AC3E}">
        <p14:creationId xmlns:p14="http://schemas.microsoft.com/office/powerpoint/2010/main" val="611185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Das schwimmende Eisen						</a:t>
            </a:r>
            <a:endParaRPr lang="de-CH" sz="3000" dirty="0"/>
          </a:p>
        </p:txBody>
      </p:sp>
      <p:sp>
        <p:nvSpPr>
          <p:cNvPr id="6" name="Rechteck 5">
            <a:extLst>
              <a:ext uri="{FF2B5EF4-FFF2-40B4-BE49-F238E27FC236}">
                <a16:creationId xmlns:a16="http://schemas.microsoft.com/office/drawing/2014/main" id="{DB879CC1-C95C-44D6-9EBF-AE1EEDE45DA5}"/>
              </a:ext>
            </a:extLst>
          </p:cNvPr>
          <p:cNvSpPr/>
          <p:nvPr/>
        </p:nvSpPr>
        <p:spPr>
          <a:xfrm>
            <a:off x="838201" y="1970675"/>
            <a:ext cx="10515600" cy="3323987"/>
          </a:xfrm>
          <a:prstGeom prst="rect">
            <a:avLst/>
          </a:prstGeom>
        </p:spPr>
        <p:txBody>
          <a:bodyPr wrap="square">
            <a:spAutoFit/>
          </a:bodyPr>
          <a:lstStyle/>
          <a:p>
            <a:pPr indent="0">
              <a:buNone/>
            </a:pPr>
            <a:r>
              <a:rPr lang="de-DE" sz="3000" dirty="0"/>
              <a:t>„Und es geschah, als einer einen Stamm fällte, da fiel das Eisen ins Wasser. Da schrie er und sprach: O weh, mein Herr! Und es ist noch dazu entliehen! Aber der Mann Gottes sprach: Wohin ist es gefallen? Und als er ihm die Stelle zeigte, schnitt er ein Holz ab und warf es dort hinein. Da brachte er das Eisen zum Schwimmen. Und er sprach: Hole es dir heraus! Da streckte er seine Hand aus und nahm es.“ 2Kö 6,5-7</a:t>
            </a:r>
          </a:p>
        </p:txBody>
      </p:sp>
    </p:spTree>
    <p:extLst>
      <p:ext uri="{BB962C8B-B14F-4D97-AF65-F5344CB8AC3E}">
        <p14:creationId xmlns:p14="http://schemas.microsoft.com/office/powerpoint/2010/main" val="103337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A46DB26-F656-48A5-9584-AA364C72E34C}"/>
              </a:ext>
            </a:extLst>
          </p:cNvPr>
          <p:cNvPicPr>
            <a:picLocks noChangeAspect="1"/>
          </p:cNvPicPr>
          <p:nvPr/>
        </p:nvPicPr>
        <p:blipFill>
          <a:blip r:embed="rId2"/>
          <a:stretch>
            <a:fillRect/>
          </a:stretch>
        </p:blipFill>
        <p:spPr>
          <a:xfrm>
            <a:off x="790482" y="1263338"/>
            <a:ext cx="7753670" cy="4586578"/>
          </a:xfrm>
          <a:prstGeom prst="rect">
            <a:avLst/>
          </a:prstGeom>
        </p:spPr>
      </p:pic>
      <p:sp>
        <p:nvSpPr>
          <p:cNvPr id="4" name="Rechteck 3">
            <a:extLst>
              <a:ext uri="{FF2B5EF4-FFF2-40B4-BE49-F238E27FC236}">
                <a16:creationId xmlns:a16="http://schemas.microsoft.com/office/drawing/2014/main" id="{9FB329E3-88B7-4322-A5EA-ED684B87A1F2}"/>
              </a:ext>
            </a:extLst>
          </p:cNvPr>
          <p:cNvSpPr/>
          <p:nvPr/>
        </p:nvSpPr>
        <p:spPr>
          <a:xfrm>
            <a:off x="7885651" y="2817963"/>
            <a:ext cx="4236441" cy="1477328"/>
          </a:xfrm>
          <a:prstGeom prst="rect">
            <a:avLst/>
          </a:prstGeom>
        </p:spPr>
        <p:txBody>
          <a:bodyPr wrap="square">
            <a:spAutoFit/>
          </a:bodyPr>
          <a:lstStyle/>
          <a:p>
            <a:pPr indent="0">
              <a:buNone/>
            </a:pPr>
            <a:r>
              <a:rPr lang="de-DE" sz="3000" dirty="0"/>
              <a:t>„und er ist vor allem, und alles hat seinen Bestand in ihm.“ Kol 1,17</a:t>
            </a:r>
          </a:p>
        </p:txBody>
      </p:sp>
    </p:spTree>
    <p:extLst>
      <p:ext uri="{BB962C8B-B14F-4D97-AF65-F5344CB8AC3E}">
        <p14:creationId xmlns:p14="http://schemas.microsoft.com/office/powerpoint/2010/main" val="3611946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Das schwimmende Eisen						</a:t>
            </a:r>
            <a:endParaRPr lang="de-CH" sz="3000" dirty="0"/>
          </a:p>
        </p:txBody>
      </p:sp>
      <p:sp>
        <p:nvSpPr>
          <p:cNvPr id="7" name="Inhaltsplatzhalter 3">
            <a:extLst>
              <a:ext uri="{FF2B5EF4-FFF2-40B4-BE49-F238E27FC236}">
                <a16:creationId xmlns:a16="http://schemas.microsoft.com/office/drawing/2014/main" id="{033F7185-4A58-460E-9C38-A0BA82C9026B}"/>
              </a:ext>
            </a:extLst>
          </p:cNvPr>
          <p:cNvSpPr txBox="1">
            <a:spLocks/>
          </p:cNvSpPr>
          <p:nvPr/>
        </p:nvSpPr>
        <p:spPr>
          <a:xfrm>
            <a:off x="1643543" y="2631345"/>
            <a:ext cx="6535723" cy="92333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DE" sz="3000" dirty="0"/>
              <a:t>Ein „Beil“ kann verrosten					</a:t>
            </a:r>
            <a:endParaRPr lang="de-CH" sz="3000" dirty="0"/>
          </a:p>
        </p:txBody>
      </p:sp>
      <p:sp>
        <p:nvSpPr>
          <p:cNvPr id="8" name="Rechteck 7">
            <a:extLst>
              <a:ext uri="{FF2B5EF4-FFF2-40B4-BE49-F238E27FC236}">
                <a16:creationId xmlns:a16="http://schemas.microsoft.com/office/drawing/2014/main" id="{20F3E77F-5754-446A-A686-5F008672A453}"/>
              </a:ext>
            </a:extLst>
          </p:cNvPr>
          <p:cNvSpPr/>
          <p:nvPr/>
        </p:nvSpPr>
        <p:spPr>
          <a:xfrm>
            <a:off x="2471957" y="3554675"/>
            <a:ext cx="9406854" cy="1015663"/>
          </a:xfrm>
          <a:prstGeom prst="rect">
            <a:avLst/>
          </a:prstGeom>
        </p:spPr>
        <p:txBody>
          <a:bodyPr wrap="square">
            <a:spAutoFit/>
          </a:bodyPr>
          <a:lstStyle/>
          <a:p>
            <a:pPr indent="0">
              <a:buNone/>
            </a:pPr>
            <a:r>
              <a:rPr lang="de-DE" sz="3000" dirty="0"/>
              <a:t>„Vernachlässige nicht die Gnadengabe in dir, die dir verliehen wurde […]“ 1Tim 4,14</a:t>
            </a:r>
          </a:p>
        </p:txBody>
      </p:sp>
    </p:spTree>
    <p:extLst>
      <p:ext uri="{BB962C8B-B14F-4D97-AF65-F5344CB8AC3E}">
        <p14:creationId xmlns:p14="http://schemas.microsoft.com/office/powerpoint/2010/main" val="94326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Das schwimmende Eisen						</a:t>
            </a:r>
            <a:endParaRPr lang="de-CH" sz="3000" dirty="0"/>
          </a:p>
        </p:txBody>
      </p:sp>
      <p:sp>
        <p:nvSpPr>
          <p:cNvPr id="7" name="Inhaltsplatzhalter 3">
            <a:extLst>
              <a:ext uri="{FF2B5EF4-FFF2-40B4-BE49-F238E27FC236}">
                <a16:creationId xmlns:a16="http://schemas.microsoft.com/office/drawing/2014/main" id="{033F7185-4A58-460E-9C38-A0BA82C9026B}"/>
              </a:ext>
            </a:extLst>
          </p:cNvPr>
          <p:cNvSpPr txBox="1">
            <a:spLocks/>
          </p:cNvSpPr>
          <p:nvPr/>
        </p:nvSpPr>
        <p:spPr>
          <a:xfrm>
            <a:off x="1643543" y="2631345"/>
            <a:ext cx="6535723" cy="2010807"/>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de-DE" sz="3000" dirty="0"/>
              <a:t>Ein „Beil“ kann verrosten</a:t>
            </a:r>
          </a:p>
          <a:p>
            <a:pPr marL="514350" indent="-514350">
              <a:buAutoNum type="arabicPeriod"/>
            </a:pPr>
            <a:r>
              <a:rPr lang="de-DE" sz="3000" dirty="0"/>
              <a:t>Ein „Beil“ kann stumpf werden</a:t>
            </a:r>
          </a:p>
          <a:p>
            <a:pPr marL="514350" indent="-514350">
              <a:buAutoNum type="arabicPeriod"/>
            </a:pPr>
            <a:r>
              <a:rPr lang="de-DE" sz="3000" dirty="0"/>
              <a:t>Ein „Beil“ kann verloren gehen 				</a:t>
            </a:r>
            <a:endParaRPr lang="de-CH" sz="3000" dirty="0"/>
          </a:p>
        </p:txBody>
      </p:sp>
    </p:spTree>
    <p:extLst>
      <p:ext uri="{BB962C8B-B14F-4D97-AF65-F5344CB8AC3E}">
        <p14:creationId xmlns:p14="http://schemas.microsoft.com/office/powerpoint/2010/main" val="68594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6</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159530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Das schwimmende Eisen</a:t>
            </a:r>
          </a:p>
          <a:p>
            <a:pPr marL="457200" indent="-457200"/>
            <a:r>
              <a:rPr lang="de-DE" sz="3000" dirty="0"/>
              <a:t>Blinde und wieder geöffnete Augen </a:t>
            </a:r>
            <a:r>
              <a:rPr lang="de-CH" sz="3000" dirty="0"/>
              <a:t>des aramäischen Heeres</a:t>
            </a:r>
          </a:p>
          <a:p>
            <a:pPr marL="457200" indent="-457200"/>
            <a:r>
              <a:rPr lang="de-CH" sz="3000" dirty="0"/>
              <a:t>Die Belagerung Samarias</a:t>
            </a:r>
            <a:r>
              <a:rPr lang="de-DE" sz="3000" dirty="0"/>
              <a:t>					</a:t>
            </a:r>
            <a:endParaRPr lang="de-CH" sz="3000" dirty="0"/>
          </a:p>
        </p:txBody>
      </p:sp>
    </p:spTree>
    <p:extLst>
      <p:ext uri="{BB962C8B-B14F-4D97-AF65-F5344CB8AC3E}">
        <p14:creationId xmlns:p14="http://schemas.microsoft.com/office/powerpoint/2010/main" val="332409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7</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CH" sz="3000" dirty="0"/>
              <a:t>Die Befreiung Samarias</a:t>
            </a:r>
            <a:r>
              <a:rPr lang="de-DE" sz="3000" dirty="0"/>
              <a:t>					</a:t>
            </a:r>
            <a:endParaRPr lang="de-CH" sz="3000" dirty="0"/>
          </a:p>
        </p:txBody>
      </p:sp>
    </p:spTree>
    <p:extLst>
      <p:ext uri="{BB962C8B-B14F-4D97-AF65-F5344CB8AC3E}">
        <p14:creationId xmlns:p14="http://schemas.microsoft.com/office/powerpoint/2010/main" val="372613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8</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1051570"/>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CH" sz="3000" dirty="0"/>
              <a:t>Die </a:t>
            </a:r>
            <a:r>
              <a:rPr lang="de-CH" sz="3000" dirty="0" err="1"/>
              <a:t>Schunamitin</a:t>
            </a:r>
            <a:r>
              <a:rPr lang="de-CH" sz="3000" dirty="0"/>
              <a:t> erhält ihr Land zurück</a:t>
            </a:r>
          </a:p>
          <a:p>
            <a:pPr marL="457200" indent="-457200"/>
            <a:r>
              <a:rPr lang="de-CH" sz="3000" dirty="0" err="1"/>
              <a:t>Hasael</a:t>
            </a:r>
            <a:r>
              <a:rPr lang="de-CH" sz="3000" dirty="0"/>
              <a:t> wir König von Aram</a:t>
            </a:r>
            <a:r>
              <a:rPr lang="de-DE" sz="3000" dirty="0"/>
              <a:t>					</a:t>
            </a:r>
            <a:endParaRPr lang="de-CH" sz="3000" dirty="0"/>
          </a:p>
        </p:txBody>
      </p:sp>
      <p:sp>
        <p:nvSpPr>
          <p:cNvPr id="6" name="Rechteck 5">
            <a:extLst>
              <a:ext uri="{FF2B5EF4-FFF2-40B4-BE49-F238E27FC236}">
                <a16:creationId xmlns:a16="http://schemas.microsoft.com/office/drawing/2014/main" id="{285BEF9F-BE2E-4D02-A931-2BC36E0D9481}"/>
              </a:ext>
            </a:extLst>
          </p:cNvPr>
          <p:cNvSpPr/>
          <p:nvPr/>
        </p:nvSpPr>
        <p:spPr>
          <a:xfrm>
            <a:off x="1653680" y="2875002"/>
            <a:ext cx="10696662" cy="553998"/>
          </a:xfrm>
          <a:prstGeom prst="rect">
            <a:avLst/>
          </a:prstGeom>
        </p:spPr>
        <p:txBody>
          <a:bodyPr wrap="square">
            <a:spAutoFit/>
          </a:bodyPr>
          <a:lstStyle/>
          <a:p>
            <a:pPr indent="0">
              <a:buNone/>
            </a:pPr>
            <a:r>
              <a:rPr lang="de-DE" sz="3000" dirty="0"/>
              <a:t>„[…]</a:t>
            </a:r>
            <a:r>
              <a:rPr lang="de-DE" dirty="0"/>
              <a:t> </a:t>
            </a:r>
            <a:r>
              <a:rPr lang="de-DE" sz="3000" dirty="0"/>
              <a:t>Und </a:t>
            </a:r>
            <a:r>
              <a:rPr lang="de-DE" sz="3000" dirty="0" err="1"/>
              <a:t>Hasael</a:t>
            </a:r>
            <a:r>
              <a:rPr lang="de-DE" sz="3000" dirty="0"/>
              <a:t> wurde König an seiner Stelle.“ 2Kö 8,15</a:t>
            </a:r>
          </a:p>
        </p:txBody>
      </p:sp>
    </p:spTree>
    <p:extLst>
      <p:ext uri="{BB962C8B-B14F-4D97-AF65-F5344CB8AC3E}">
        <p14:creationId xmlns:p14="http://schemas.microsoft.com/office/powerpoint/2010/main" val="1945320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Anhang</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CH" sz="3000" dirty="0"/>
              <a:t>Der Tod von Elisa</a:t>
            </a:r>
            <a:r>
              <a:rPr lang="de-DE" sz="3000" dirty="0"/>
              <a:t>					</a:t>
            </a:r>
            <a:endParaRPr lang="de-CH" sz="3000" dirty="0"/>
          </a:p>
        </p:txBody>
      </p:sp>
      <p:sp>
        <p:nvSpPr>
          <p:cNvPr id="4" name="Rechteck 3">
            <a:extLst>
              <a:ext uri="{FF2B5EF4-FFF2-40B4-BE49-F238E27FC236}">
                <a16:creationId xmlns:a16="http://schemas.microsoft.com/office/drawing/2014/main" id="{C5B642FA-BD2B-4FF4-8B5F-9A4D53479115}"/>
              </a:ext>
            </a:extLst>
          </p:cNvPr>
          <p:cNvSpPr/>
          <p:nvPr/>
        </p:nvSpPr>
        <p:spPr>
          <a:xfrm>
            <a:off x="838200" y="2560996"/>
            <a:ext cx="10696662" cy="1938992"/>
          </a:xfrm>
          <a:prstGeom prst="rect">
            <a:avLst/>
          </a:prstGeom>
        </p:spPr>
        <p:txBody>
          <a:bodyPr wrap="square">
            <a:spAutoFit/>
          </a:bodyPr>
          <a:lstStyle/>
          <a:p>
            <a:pPr indent="0">
              <a:buNone/>
            </a:pPr>
            <a:r>
              <a:rPr lang="de-DE" sz="3000" dirty="0"/>
              <a:t>„Elisa aber wurde von der Krankheit befallen, an der er sterben sollte. Und Joas, der König von Israel, kam zu ihm hinab, weinte vor ihm und sprach: O mein Vater, mein Vater! Der Wagen Israels und seine Reiter!“ 2Kö 13,14</a:t>
            </a:r>
          </a:p>
        </p:txBody>
      </p:sp>
    </p:spTree>
    <p:extLst>
      <p:ext uri="{BB962C8B-B14F-4D97-AF65-F5344CB8AC3E}">
        <p14:creationId xmlns:p14="http://schemas.microsoft.com/office/powerpoint/2010/main" val="1102784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Anhang</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1467068"/>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CH" sz="3000" dirty="0"/>
              <a:t>Der Tod von Elisa</a:t>
            </a:r>
          </a:p>
          <a:p>
            <a:pPr marL="457200" indent="-457200"/>
            <a:r>
              <a:rPr lang="de-DE" sz="3000" dirty="0"/>
              <a:t>Ein Toter wird durch einen Toten zum Leben erweckt					</a:t>
            </a:r>
            <a:endParaRPr lang="de-CH" sz="3000" dirty="0"/>
          </a:p>
        </p:txBody>
      </p:sp>
      <p:sp>
        <p:nvSpPr>
          <p:cNvPr id="4" name="Rechteck 3">
            <a:extLst>
              <a:ext uri="{FF2B5EF4-FFF2-40B4-BE49-F238E27FC236}">
                <a16:creationId xmlns:a16="http://schemas.microsoft.com/office/drawing/2014/main" id="{C5B642FA-BD2B-4FF4-8B5F-9A4D53479115}"/>
              </a:ext>
            </a:extLst>
          </p:cNvPr>
          <p:cNvSpPr/>
          <p:nvPr/>
        </p:nvSpPr>
        <p:spPr>
          <a:xfrm>
            <a:off x="838200" y="2560996"/>
            <a:ext cx="10830886" cy="2862322"/>
          </a:xfrm>
          <a:prstGeom prst="rect">
            <a:avLst/>
          </a:prstGeom>
        </p:spPr>
        <p:txBody>
          <a:bodyPr wrap="square">
            <a:spAutoFit/>
          </a:bodyPr>
          <a:lstStyle/>
          <a:p>
            <a:pPr indent="0">
              <a:buNone/>
            </a:pPr>
            <a:r>
              <a:rPr lang="de-DE" sz="3000" dirty="0"/>
              <a:t>„Und Elisa starb und wurde begraben. Im folgenden Jahr aber fielen die Streifscharen der Moabiter ins Land. Und es geschah, als man einen Mann begrub, da sahen sie plötzlich die Streifschar [kommen]; und sie warfen den Mann in das Grab Elisas. Und sobald der Mann </a:t>
            </a:r>
            <a:r>
              <a:rPr lang="de-DE" sz="3000" dirty="0" err="1"/>
              <a:t>hinabkam</a:t>
            </a:r>
            <a:r>
              <a:rPr lang="de-DE" sz="3000" dirty="0"/>
              <a:t> und die Gebeine Elisas berührte, wurde er lebendig und stellte sich aufrecht auf seine Füße.“ 2Kö 13,20-21</a:t>
            </a:r>
          </a:p>
        </p:txBody>
      </p:sp>
    </p:spTree>
    <p:extLst>
      <p:ext uri="{BB962C8B-B14F-4D97-AF65-F5344CB8AC3E}">
        <p14:creationId xmlns:p14="http://schemas.microsoft.com/office/powerpoint/2010/main" val="191839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591" y="-1034427"/>
            <a:ext cx="10527956" cy="6359405"/>
          </a:xfrm>
          <a:prstGeom prst="rect">
            <a:avLst/>
          </a:prstGeom>
        </p:spPr>
      </p:pic>
      <p:sp>
        <p:nvSpPr>
          <p:cNvPr id="2" name="Textfeld 1"/>
          <p:cNvSpPr txBox="1"/>
          <p:nvPr/>
        </p:nvSpPr>
        <p:spPr>
          <a:xfrm>
            <a:off x="3374614" y="4855618"/>
            <a:ext cx="5442772" cy="938719"/>
          </a:xfrm>
          <a:prstGeom prst="rect">
            <a:avLst/>
          </a:prstGeom>
          <a:noFill/>
        </p:spPr>
        <p:txBody>
          <a:bodyPr wrap="none" rtlCol="0">
            <a:spAutoFit/>
          </a:bodyPr>
          <a:lstStyle/>
          <a:p>
            <a:pPr algn="ctr"/>
            <a:r>
              <a:rPr lang="de-CH" sz="5500" b="1" dirty="0"/>
              <a:t>1.+2. Könige Teil 4</a:t>
            </a:r>
          </a:p>
        </p:txBody>
      </p:sp>
    </p:spTree>
    <p:extLst>
      <p:ext uri="{BB962C8B-B14F-4D97-AF65-F5344CB8AC3E}">
        <p14:creationId xmlns:p14="http://schemas.microsoft.com/office/powerpoint/2010/main" val="3014923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graphicFrame>
        <p:nvGraphicFramePr>
          <p:cNvPr id="4" name="Tabelle 3">
            <a:extLst>
              <a:ext uri="{FF2B5EF4-FFF2-40B4-BE49-F238E27FC236}">
                <a16:creationId xmlns:a16="http://schemas.microsoft.com/office/drawing/2014/main" id="{112AEFF4-4DB1-4D99-9D4D-7ACCD0A627D5}"/>
              </a:ext>
            </a:extLst>
          </p:cNvPr>
          <p:cNvGraphicFramePr>
            <a:graphicFrameLocks noGrp="1"/>
          </p:cNvGraphicFramePr>
          <p:nvPr>
            <p:extLst>
              <p:ext uri="{D42A27DB-BD31-4B8C-83A1-F6EECF244321}">
                <p14:modId xmlns:p14="http://schemas.microsoft.com/office/powerpoint/2010/main" val="2555147822"/>
              </p:ext>
            </p:extLst>
          </p:nvPr>
        </p:nvGraphicFramePr>
        <p:xfrm>
          <a:off x="1129716" y="2108614"/>
          <a:ext cx="10008066" cy="2513720"/>
        </p:xfrm>
        <a:graphic>
          <a:graphicData uri="http://schemas.openxmlformats.org/drawingml/2006/table">
            <a:tbl>
              <a:tblPr firstRow="1" firstCol="1" bandRow="1">
                <a:tableStyleId>{5C22544A-7EE6-4342-B048-85BDC9FD1C3A}</a:tableStyleId>
              </a:tblPr>
              <a:tblGrid>
                <a:gridCol w="1760567">
                  <a:extLst>
                    <a:ext uri="{9D8B030D-6E8A-4147-A177-3AD203B41FA5}">
                      <a16:colId xmlns:a16="http://schemas.microsoft.com/office/drawing/2014/main" val="20000"/>
                    </a:ext>
                  </a:extLst>
                </a:gridCol>
                <a:gridCol w="2251073">
                  <a:extLst>
                    <a:ext uri="{9D8B030D-6E8A-4147-A177-3AD203B41FA5}">
                      <a16:colId xmlns:a16="http://schemas.microsoft.com/office/drawing/2014/main" val="20002"/>
                    </a:ext>
                  </a:extLst>
                </a:gridCol>
                <a:gridCol w="1875965">
                  <a:extLst>
                    <a:ext uri="{9D8B030D-6E8A-4147-A177-3AD203B41FA5}">
                      <a16:colId xmlns:a16="http://schemas.microsoft.com/office/drawing/2014/main" val="2433284406"/>
                    </a:ext>
                  </a:extLst>
                </a:gridCol>
                <a:gridCol w="2189533">
                  <a:extLst>
                    <a:ext uri="{9D8B030D-6E8A-4147-A177-3AD203B41FA5}">
                      <a16:colId xmlns:a16="http://schemas.microsoft.com/office/drawing/2014/main" val="3712694191"/>
                    </a:ext>
                  </a:extLst>
                </a:gridCol>
                <a:gridCol w="1930928">
                  <a:extLst>
                    <a:ext uri="{9D8B030D-6E8A-4147-A177-3AD203B41FA5}">
                      <a16:colId xmlns:a16="http://schemas.microsoft.com/office/drawing/2014/main" val="494476577"/>
                    </a:ext>
                  </a:extLst>
                </a:gridCol>
              </a:tblGrid>
              <a:tr h="1256860">
                <a:tc>
                  <a:txBody>
                    <a:bodyPr/>
                    <a:lstStyle/>
                    <a:p>
                      <a:pPr algn="ctr">
                        <a:spcAft>
                          <a:spcPts val="0"/>
                        </a:spcAft>
                      </a:pPr>
                      <a:r>
                        <a:rPr lang="de-CH" sz="3000" b="1" dirty="0">
                          <a:effectLst/>
                        </a:rPr>
                        <a:t>Salomo</a:t>
                      </a:r>
                      <a:endParaRPr lang="de-CH" sz="3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Teilung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des Reiches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Elia</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Elisa</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Israels</a:t>
                      </a:r>
                    </a:p>
                  </a:txBody>
                  <a:tcPr marL="126140" marR="126140" marT="0" marB="0" anchor="ctr">
                    <a:solidFill>
                      <a:srgbClr val="0070C0"/>
                    </a:solidFill>
                  </a:tcPr>
                </a:tc>
                <a:tc>
                  <a:txBody>
                    <a:bodyPr/>
                    <a:lstStyle/>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Untergang</a:t>
                      </a:r>
                    </a:p>
                    <a:p>
                      <a:pPr algn="ctr">
                        <a:spcAft>
                          <a:spcPts val="0"/>
                        </a:spcAft>
                      </a:pPr>
                      <a:r>
                        <a:rPr lang="de-CH" sz="3000" b="1" dirty="0">
                          <a:effectLst/>
                          <a:latin typeface="Calibri" panose="020F0502020204030204" pitchFamily="34" charset="0"/>
                          <a:ea typeface="Calibri" panose="020F0502020204030204" pitchFamily="34" charset="0"/>
                          <a:cs typeface="Times New Roman" panose="02020603050405020304" pitchFamily="18" charset="0"/>
                        </a:rPr>
                        <a:t>Judas</a:t>
                      </a:r>
                    </a:p>
                  </a:txBody>
                  <a:tcPr marL="126140" marR="126140" marT="0" marB="0" anchor="ctr">
                    <a:solidFill>
                      <a:srgbClr val="0070C0"/>
                    </a:solidFill>
                  </a:tcPr>
                </a:tc>
                <a:extLst>
                  <a:ext uri="{0D108BD9-81ED-4DB2-BD59-A6C34878D82A}">
                    <a16:rowId xmlns:a16="http://schemas.microsoft.com/office/drawing/2014/main" val="10000"/>
                  </a:ext>
                </a:extLst>
              </a:tr>
              <a:tr h="1256860">
                <a:tc>
                  <a:txBody>
                    <a:bodyPr/>
                    <a:lstStyle/>
                    <a:p>
                      <a:pPr algn="ctr">
                        <a:spcAft>
                          <a:spcPts val="0"/>
                        </a:spcAft>
                      </a:pPr>
                      <a:r>
                        <a:rPr lang="de-CH" sz="30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1Kö 1-11</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12-16</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1Kö 17 –</a:t>
                      </a:r>
                    </a:p>
                    <a:p>
                      <a:pPr>
                        <a:spcAft>
                          <a:spcPts val="0"/>
                        </a:spcAft>
                      </a:pPr>
                      <a:r>
                        <a:rPr lang="de-CH" sz="3000" b="0" kern="1200" dirty="0">
                          <a:solidFill>
                            <a:schemeClr val="tx1"/>
                          </a:solidFill>
                          <a:effectLst/>
                          <a:latin typeface="+mn-lt"/>
                          <a:ea typeface="+mn-ea"/>
                          <a:cs typeface="+mn-cs"/>
                        </a:rPr>
                        <a:t> 2Kö 8,15</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8,16-17</a:t>
                      </a:r>
                    </a:p>
                  </a:txBody>
                  <a:tcPr marL="126140" marR="126140" marT="0" marB="0" anchor="ctr">
                    <a:solidFill>
                      <a:schemeClr val="bg1">
                        <a:lumMod val="85000"/>
                      </a:schemeClr>
                    </a:solidFill>
                  </a:tcPr>
                </a:tc>
                <a:tc>
                  <a:txBody>
                    <a:bodyPr/>
                    <a:lstStyle/>
                    <a:p>
                      <a:pPr algn="ctr">
                        <a:spcAft>
                          <a:spcPts val="0"/>
                        </a:spcAft>
                      </a:pPr>
                      <a:r>
                        <a:rPr lang="de-CH" sz="3000" b="0" kern="1200" dirty="0">
                          <a:solidFill>
                            <a:schemeClr val="tx1"/>
                          </a:solidFill>
                          <a:effectLst/>
                          <a:latin typeface="+mn-lt"/>
                          <a:ea typeface="+mn-ea"/>
                          <a:cs typeface="+mn-cs"/>
                        </a:rPr>
                        <a:t>2Kö 18-25</a:t>
                      </a:r>
                    </a:p>
                  </a:txBody>
                  <a:tcPr marL="126140" marR="126140" marT="0" marB="0" anchor="ctr">
                    <a:solidFill>
                      <a:schemeClr val="bg1">
                        <a:lumMod val="85000"/>
                      </a:schemeClr>
                    </a:solidFill>
                  </a:tcPr>
                </a:tc>
                <a:extLst>
                  <a:ext uri="{0D108BD9-81ED-4DB2-BD59-A6C34878D82A}">
                    <a16:rowId xmlns:a16="http://schemas.microsoft.com/office/drawing/2014/main" val="10001"/>
                  </a:ext>
                </a:extLst>
              </a:tr>
            </a:tbl>
          </a:graphicData>
        </a:graphic>
      </p:graphicFrame>
      <p:sp>
        <p:nvSpPr>
          <p:cNvPr id="3" name="Textfeld 2">
            <a:extLst>
              <a:ext uri="{FF2B5EF4-FFF2-40B4-BE49-F238E27FC236}">
                <a16:creationId xmlns:a16="http://schemas.microsoft.com/office/drawing/2014/main" id="{E559C06D-503F-439A-8C31-69C2AC0DB716}"/>
              </a:ext>
            </a:extLst>
          </p:cNvPr>
          <p:cNvSpPr txBox="1"/>
          <p:nvPr/>
        </p:nvSpPr>
        <p:spPr>
          <a:xfrm>
            <a:off x="1054216" y="4622334"/>
            <a:ext cx="2627964" cy="369332"/>
          </a:xfrm>
          <a:prstGeom prst="rect">
            <a:avLst/>
          </a:prstGeom>
          <a:noFill/>
        </p:spPr>
        <p:txBody>
          <a:bodyPr wrap="none" rtlCol="0">
            <a:spAutoFit/>
          </a:bodyPr>
          <a:lstStyle/>
          <a:p>
            <a:r>
              <a:rPr lang="de-CH" i="1" dirty="0"/>
              <a:t>Aufbau des Könige Buches</a:t>
            </a:r>
          </a:p>
        </p:txBody>
      </p:sp>
      <p:sp>
        <p:nvSpPr>
          <p:cNvPr id="5" name="Rectangle 2">
            <a:extLst>
              <a:ext uri="{FF2B5EF4-FFF2-40B4-BE49-F238E27FC236}">
                <a16:creationId xmlns:a16="http://schemas.microsoft.com/office/drawing/2014/main" id="{ED318DE4-A6FB-4D2F-8518-308075A627E1}"/>
              </a:ext>
            </a:extLst>
          </p:cNvPr>
          <p:cNvSpPr>
            <a:spLocks noChangeArrowheads="1"/>
          </p:cNvSpPr>
          <p:nvPr/>
        </p:nvSpPr>
        <p:spPr bwMode="auto">
          <a:xfrm>
            <a:off x="838200" y="1624345"/>
            <a:ext cx="1123006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1016	           976	                 918	                  858  	                        722	       586 (561)</a:t>
            </a:r>
            <a:endParaRPr kumimoji="0" lang="de-CH" altLang="de-DE" sz="9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CH" altLang="de-DE"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de-CH" altLang="de-DE"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6511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685595"/>
            <a:ext cx="11040611" cy="440889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b="1" dirty="0"/>
              <a:t>Elisa – einer von Gottes Segensträgern!</a:t>
            </a:r>
          </a:p>
          <a:p>
            <a:pPr marL="1371600" lvl="2" indent="-457200"/>
            <a:r>
              <a:rPr lang="de-DE" sz="3000" dirty="0"/>
              <a:t>Treue und </a:t>
            </a:r>
            <a:r>
              <a:rPr lang="de-DE" sz="3000" dirty="0" err="1"/>
              <a:t>Fleiss</a:t>
            </a:r>
            <a:r>
              <a:rPr lang="de-DE" sz="3000" dirty="0"/>
              <a:t> im Alltag	</a:t>
            </a:r>
          </a:p>
          <a:p>
            <a:pPr marL="1371600" lvl="2" indent="-457200"/>
            <a:r>
              <a:rPr lang="de-DE" sz="3000" dirty="0"/>
              <a:t>Kein Individualist</a:t>
            </a:r>
          </a:p>
          <a:p>
            <a:pPr marL="1371600" lvl="2" indent="-457200"/>
            <a:r>
              <a:rPr lang="de-DE" sz="3000" dirty="0"/>
              <a:t>Entscheidungsfähig und vorbereitet</a:t>
            </a:r>
          </a:p>
          <a:p>
            <a:pPr marL="1371600" lvl="2" indent="-457200"/>
            <a:r>
              <a:rPr lang="de-DE" sz="3000" dirty="0"/>
              <a:t>Ein „wundervoller“ Prophet</a:t>
            </a:r>
          </a:p>
          <a:p>
            <a:pPr marL="1371600" lvl="2" indent="-457200"/>
            <a:r>
              <a:rPr lang="de-DE" sz="3000" dirty="0"/>
              <a:t>Ein bescheidener Dienst</a:t>
            </a:r>
          </a:p>
          <a:p>
            <a:pPr marL="1371600" lvl="2" indent="-457200"/>
            <a:r>
              <a:rPr lang="de-DE" sz="3000" dirty="0"/>
              <a:t>Ein tadelloser Mann Gottes</a:t>
            </a:r>
          </a:p>
          <a:p>
            <a:pPr marL="1371600" lvl="2" indent="-457200"/>
            <a:r>
              <a:rPr lang="de-DE" sz="3000" dirty="0"/>
              <a:t>Der Schatten eines </a:t>
            </a:r>
            <a:r>
              <a:rPr lang="de-DE" sz="3000" dirty="0" err="1"/>
              <a:t>Grösseren</a:t>
            </a:r>
            <a:r>
              <a:rPr lang="de-DE" sz="3000" dirty="0"/>
              <a:t>			</a:t>
            </a:r>
          </a:p>
          <a:p>
            <a:pPr indent="0">
              <a:buNone/>
            </a:pPr>
            <a:r>
              <a:rPr lang="de-DE" sz="3000" dirty="0"/>
              <a:t>			</a:t>
            </a:r>
            <a:endParaRPr lang="de-CH" sz="3000" dirty="0"/>
          </a:p>
        </p:txBody>
      </p:sp>
    </p:spTree>
    <p:extLst>
      <p:ext uri="{BB962C8B-B14F-4D97-AF65-F5344CB8AC3E}">
        <p14:creationId xmlns:p14="http://schemas.microsoft.com/office/powerpoint/2010/main" val="242165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 calcmode="lin" valueType="num">
                                      <p:cBhvr>
                                        <p:cTn id="4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5">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5">
                                            <p:txEl>
                                              <p:pRg st="7" end="7"/>
                                            </p:txEl>
                                          </p:spTgt>
                                        </p:tgtEl>
                                        <p:attrNameLst>
                                          <p:attrName>style.visibility</p:attrName>
                                        </p:attrNameLst>
                                      </p:cBhvr>
                                      <p:to>
                                        <p:strVal val="visible"/>
                                      </p:to>
                                    </p:set>
                                    <p:anim calcmode="lin" valueType="num">
                                      <p:cBhvr>
                                        <p:cTn id="56"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853375"/>
            <a:ext cx="10604383" cy="4473019"/>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buNone/>
            </a:pPr>
            <a:r>
              <a:rPr lang="de-DE" sz="3000" dirty="0"/>
              <a:t>„Siehe, ich sende euch den Propheten Elia, ehe der große und furchtbare Tag des HERRN kommt;“ Mal 3,23</a:t>
            </a:r>
          </a:p>
          <a:p>
            <a:pPr indent="0">
              <a:buNone/>
            </a:pPr>
            <a:endParaRPr lang="de-DE" sz="3000" dirty="0"/>
          </a:p>
          <a:p>
            <a:pPr indent="0">
              <a:buNone/>
            </a:pPr>
            <a:endParaRPr lang="de-DE" sz="3000" dirty="0"/>
          </a:p>
          <a:p>
            <a:pPr indent="0">
              <a:buNone/>
            </a:pPr>
            <a:r>
              <a:rPr lang="de-DE" sz="3000" dirty="0"/>
              <a:t>„Denn alle Propheten und das Gesetz haben geweissagt bis hin zu Johannes. Und wenn ihr es annehmen wollt: Er ist der Elia, der kommen soll.“ </a:t>
            </a:r>
            <a:r>
              <a:rPr lang="de-DE" sz="3000" dirty="0" err="1"/>
              <a:t>Mt</a:t>
            </a:r>
            <a:r>
              <a:rPr lang="de-DE" sz="3000" dirty="0"/>
              <a:t> 11,13-14</a:t>
            </a:r>
          </a:p>
          <a:p>
            <a:pPr indent="0">
              <a:buNone/>
            </a:pPr>
            <a:r>
              <a:rPr lang="de-DE" sz="3000" dirty="0"/>
              <a:t>			</a:t>
            </a:r>
          </a:p>
          <a:p>
            <a:pPr indent="0">
              <a:buNone/>
            </a:pPr>
            <a:r>
              <a:rPr lang="de-DE" sz="3000" dirty="0"/>
              <a:t>			</a:t>
            </a:r>
            <a:endParaRPr lang="de-CH" sz="3000" dirty="0"/>
          </a:p>
        </p:txBody>
      </p:sp>
    </p:spTree>
    <p:extLst>
      <p:ext uri="{BB962C8B-B14F-4D97-AF65-F5344CB8AC3E}">
        <p14:creationId xmlns:p14="http://schemas.microsoft.com/office/powerpoint/2010/main" val="2707895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Einleitung</a:t>
            </a:r>
          </a:p>
        </p:txBody>
      </p:sp>
      <p:sp>
        <p:nvSpPr>
          <p:cNvPr id="3" name="Textfeld 2">
            <a:extLst>
              <a:ext uri="{FF2B5EF4-FFF2-40B4-BE49-F238E27FC236}">
                <a16:creationId xmlns:a16="http://schemas.microsoft.com/office/drawing/2014/main" id="{E559C06D-503F-439A-8C31-69C2AC0DB716}"/>
              </a:ext>
            </a:extLst>
          </p:cNvPr>
          <p:cNvSpPr txBox="1"/>
          <p:nvPr/>
        </p:nvSpPr>
        <p:spPr>
          <a:xfrm>
            <a:off x="611261" y="5489710"/>
            <a:ext cx="2614177" cy="276999"/>
          </a:xfrm>
          <a:prstGeom prst="rect">
            <a:avLst/>
          </a:prstGeom>
          <a:noFill/>
        </p:spPr>
        <p:txBody>
          <a:bodyPr wrap="none" rtlCol="0">
            <a:spAutoFit/>
          </a:bodyPr>
          <a:lstStyle/>
          <a:p>
            <a:r>
              <a:rPr lang="de-CH" sz="1200" i="1" dirty="0"/>
              <a:t>Vergleich Elia/Johannes und Elisa/Jesus</a:t>
            </a:r>
          </a:p>
        </p:txBody>
      </p:sp>
      <p:pic>
        <p:nvPicPr>
          <p:cNvPr id="7" name="Grafik 6">
            <a:extLst>
              <a:ext uri="{FF2B5EF4-FFF2-40B4-BE49-F238E27FC236}">
                <a16:creationId xmlns:a16="http://schemas.microsoft.com/office/drawing/2014/main" id="{946EA26F-EDB7-4D0E-9DA5-29B9A7966530}"/>
              </a:ext>
            </a:extLst>
          </p:cNvPr>
          <p:cNvPicPr>
            <a:picLocks noChangeAspect="1"/>
          </p:cNvPicPr>
          <p:nvPr/>
        </p:nvPicPr>
        <p:blipFill>
          <a:blip r:embed="rId2"/>
          <a:stretch>
            <a:fillRect/>
          </a:stretch>
        </p:blipFill>
        <p:spPr>
          <a:xfrm>
            <a:off x="679508" y="1477821"/>
            <a:ext cx="10832983" cy="4070612"/>
          </a:xfrm>
          <a:prstGeom prst="rect">
            <a:avLst/>
          </a:prstGeom>
        </p:spPr>
      </p:pic>
    </p:spTree>
    <p:extLst>
      <p:ext uri="{BB962C8B-B14F-4D97-AF65-F5344CB8AC3E}">
        <p14:creationId xmlns:p14="http://schemas.microsoft.com/office/powerpoint/2010/main" val="2194149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Übergabe						</a:t>
            </a:r>
            <a:endParaRPr lang="de-CH" sz="3000" dirty="0"/>
          </a:p>
        </p:txBody>
      </p:sp>
      <p:sp>
        <p:nvSpPr>
          <p:cNvPr id="4" name="Rechteck 3">
            <a:extLst>
              <a:ext uri="{FF2B5EF4-FFF2-40B4-BE49-F238E27FC236}">
                <a16:creationId xmlns:a16="http://schemas.microsoft.com/office/drawing/2014/main" id="{DCC1BDF1-536B-4324-8236-3CE7BD917C64}"/>
              </a:ext>
            </a:extLst>
          </p:cNvPr>
          <p:cNvSpPr/>
          <p:nvPr/>
        </p:nvSpPr>
        <p:spPr>
          <a:xfrm>
            <a:off x="838200" y="1920486"/>
            <a:ext cx="11174835" cy="4708981"/>
          </a:xfrm>
          <a:prstGeom prst="rect">
            <a:avLst/>
          </a:prstGeom>
        </p:spPr>
        <p:txBody>
          <a:bodyPr wrap="square">
            <a:spAutoFit/>
          </a:bodyPr>
          <a:lstStyle/>
          <a:p>
            <a:pPr indent="0">
              <a:buNone/>
            </a:pPr>
            <a:r>
              <a:rPr lang="de-DE" sz="3000" dirty="0"/>
              <a:t>„Und es geschah, als der HERR den Elia im Sturmwind zum Himmel auffahren lassen wollte, da ging Elia mit Elisa von </a:t>
            </a:r>
            <a:r>
              <a:rPr lang="de-DE" sz="3000" dirty="0" err="1"/>
              <a:t>Gilgal</a:t>
            </a:r>
            <a:r>
              <a:rPr lang="de-DE" sz="3000" dirty="0"/>
              <a:t> hinweg. Und Elia sprach zu Elisa: Bleibe doch hier; der HERR hat mich nach Bethel gesandt! Elisa aber sprach: So wahr der HERR lebt und so wahr deine Seele lebt, ich verlasse dich nicht! So kamen sie hinab nach Bethel. Da gingen die Prophetensöhne, die in Bethel waren, zu Elisa heraus und sprachen zu ihm: Weißt du auch, dass der HERR deinen Herrn heute über deinem Haupt hinwegnehmen wird? Er aber sprach: Ich weiß es auch; schweigt nur still! Und Elia sprach zu ihm: Elisa, bleibe doch hier, denn der HERR hat mich nach Jericho gesandt! […]“ 2Kö 2,1-4</a:t>
            </a:r>
          </a:p>
        </p:txBody>
      </p:sp>
    </p:spTree>
    <p:extLst>
      <p:ext uri="{BB962C8B-B14F-4D97-AF65-F5344CB8AC3E}">
        <p14:creationId xmlns:p14="http://schemas.microsoft.com/office/powerpoint/2010/main" val="237532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DA7A6769-9BC2-490C-967D-EDE23484BFD2}"/>
              </a:ext>
            </a:extLst>
          </p:cNvPr>
          <p:cNvPicPr>
            <a:picLocks noChangeAspect="1"/>
          </p:cNvPicPr>
          <p:nvPr/>
        </p:nvPicPr>
        <p:blipFill>
          <a:blip r:embed="rId2"/>
          <a:stretch>
            <a:fillRect/>
          </a:stretch>
        </p:blipFill>
        <p:spPr>
          <a:xfrm>
            <a:off x="1690687" y="0"/>
            <a:ext cx="8810625" cy="6858000"/>
          </a:xfrm>
          <a:prstGeom prst="rect">
            <a:avLst/>
          </a:prstGeom>
        </p:spPr>
      </p:pic>
      <p:sp>
        <p:nvSpPr>
          <p:cNvPr id="10" name="Textfeld 9"/>
          <p:cNvSpPr txBox="1"/>
          <p:nvPr/>
        </p:nvSpPr>
        <p:spPr>
          <a:xfrm>
            <a:off x="10501312" y="6204124"/>
            <a:ext cx="1623842" cy="523220"/>
          </a:xfrm>
          <a:prstGeom prst="rect">
            <a:avLst/>
          </a:prstGeom>
          <a:noFill/>
        </p:spPr>
        <p:txBody>
          <a:bodyPr wrap="none" rtlCol="0">
            <a:spAutoFit/>
          </a:bodyPr>
          <a:lstStyle/>
          <a:p>
            <a:r>
              <a:rPr lang="de-CH" sz="1400" dirty="0"/>
              <a:t>Der grosse Atlas zur</a:t>
            </a:r>
          </a:p>
          <a:p>
            <a:r>
              <a:rPr lang="de-CH" sz="1400" dirty="0"/>
              <a:t>Welt der Bibel S. 85</a:t>
            </a:r>
          </a:p>
        </p:txBody>
      </p:sp>
      <p:sp>
        <p:nvSpPr>
          <p:cNvPr id="6" name="Ellipse 5"/>
          <p:cNvSpPr/>
          <p:nvPr/>
        </p:nvSpPr>
        <p:spPr>
          <a:xfrm>
            <a:off x="7059791" y="5508559"/>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2" name="Ellipse 11">
            <a:extLst>
              <a:ext uri="{FF2B5EF4-FFF2-40B4-BE49-F238E27FC236}">
                <a16:creationId xmlns:a16="http://schemas.microsoft.com/office/drawing/2014/main" id="{68B12D2D-9334-427B-BC99-E2AD339C5DF7}"/>
              </a:ext>
            </a:extLst>
          </p:cNvPr>
          <p:cNvSpPr/>
          <p:nvPr/>
        </p:nvSpPr>
        <p:spPr>
          <a:xfrm>
            <a:off x="5086654" y="5134945"/>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Ellipse 6">
            <a:extLst>
              <a:ext uri="{FF2B5EF4-FFF2-40B4-BE49-F238E27FC236}">
                <a16:creationId xmlns:a16="http://schemas.microsoft.com/office/drawing/2014/main" id="{68B12D2D-9334-427B-BC99-E2AD339C5DF7}"/>
              </a:ext>
            </a:extLst>
          </p:cNvPr>
          <p:cNvSpPr/>
          <p:nvPr/>
        </p:nvSpPr>
        <p:spPr>
          <a:xfrm>
            <a:off x="6843026" y="5785286"/>
            <a:ext cx="216765" cy="21280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81915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p:cTn id="7"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1FC962-2F30-4908-A3AD-D2DA6A8003D7}"/>
              </a:ext>
            </a:extLst>
          </p:cNvPr>
          <p:cNvSpPr>
            <a:spLocks noGrp="1"/>
          </p:cNvSpPr>
          <p:nvPr>
            <p:ph type="title"/>
          </p:nvPr>
        </p:nvSpPr>
        <p:spPr>
          <a:xfrm>
            <a:off x="838200" y="365126"/>
            <a:ext cx="10515600" cy="817130"/>
          </a:xfrm>
        </p:spPr>
        <p:txBody>
          <a:bodyPr/>
          <a:lstStyle/>
          <a:p>
            <a:pPr algn="ctr"/>
            <a:r>
              <a:rPr lang="de-CH" b="1" dirty="0"/>
              <a:t>Kapitel 2</a:t>
            </a:r>
          </a:p>
        </p:txBody>
      </p:sp>
      <p:sp>
        <p:nvSpPr>
          <p:cNvPr id="5" name="Inhaltsplatzhalter 3">
            <a:extLst>
              <a:ext uri="{FF2B5EF4-FFF2-40B4-BE49-F238E27FC236}">
                <a16:creationId xmlns:a16="http://schemas.microsoft.com/office/drawing/2014/main" id="{0A049DC5-72FF-455F-8366-FF1473A954FC}"/>
              </a:ext>
            </a:extLst>
          </p:cNvPr>
          <p:cNvSpPr txBox="1">
            <a:spLocks/>
          </p:cNvSpPr>
          <p:nvPr/>
        </p:nvSpPr>
        <p:spPr>
          <a:xfrm>
            <a:off x="838200" y="1308090"/>
            <a:ext cx="11040611" cy="507831"/>
          </a:xfrm>
          <a:prstGeom prst="rect">
            <a:avLst/>
          </a:prstGeom>
          <a:noFill/>
        </p:spPr>
        <p:txBody>
          <a:bodyPr vert="horz" wrap="square" lIns="91440" tIns="45720" rIns="91440" bIns="45720" rtlCol="0">
            <a:spAutoFit/>
          </a:bodyPr>
          <a:lstStyle>
            <a:defPPr>
              <a:defRPr lang="de-DE"/>
            </a:defPPr>
            <a:lvl1pPr marL="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e-DE" sz="3000" dirty="0"/>
              <a:t>Die Übergabe						</a:t>
            </a:r>
            <a:endParaRPr lang="de-CH" sz="3000" dirty="0"/>
          </a:p>
        </p:txBody>
      </p:sp>
      <p:sp>
        <p:nvSpPr>
          <p:cNvPr id="4" name="Rechteck 3">
            <a:extLst>
              <a:ext uri="{FF2B5EF4-FFF2-40B4-BE49-F238E27FC236}">
                <a16:creationId xmlns:a16="http://schemas.microsoft.com/office/drawing/2014/main" id="{DCC1BDF1-536B-4324-8236-3CE7BD917C64}"/>
              </a:ext>
            </a:extLst>
          </p:cNvPr>
          <p:cNvSpPr/>
          <p:nvPr/>
        </p:nvSpPr>
        <p:spPr>
          <a:xfrm>
            <a:off x="838200" y="1920486"/>
            <a:ext cx="11174835" cy="4708981"/>
          </a:xfrm>
          <a:prstGeom prst="rect">
            <a:avLst/>
          </a:prstGeom>
        </p:spPr>
        <p:txBody>
          <a:bodyPr wrap="square">
            <a:spAutoFit/>
          </a:bodyPr>
          <a:lstStyle/>
          <a:p>
            <a:pPr indent="0">
              <a:buNone/>
            </a:pPr>
            <a:r>
              <a:rPr lang="de-DE" sz="3000" dirty="0"/>
              <a:t>„Und es geschah, als sie hinübergegangen waren, da sprach Elia zu Elisa: Erbitte, was ich dir tun soll, ehe ich von dir genommen werde! Und Elisa sprach: Möchte mir doch ein zweifacher Anteil an deinem Geist gegeben werden! Er sprach: Du hast etwas Schweres erbeten: Wirst du mich sehen, wenn ich von dir hinweggenommen werde, so wird es dir zuteilwerden, wenn aber nicht, so wird es nicht geschehen! Und es geschah, während sie noch miteinander gingen und redeten, siehe, da kam ein feuriger Wagen mit feurigen Pferden und trennte beide voneinander. Und Elia fuhr im Sturmwind auf zum Himmel.“</a:t>
            </a:r>
          </a:p>
          <a:p>
            <a:pPr indent="0">
              <a:buNone/>
            </a:pPr>
            <a:r>
              <a:rPr lang="de-DE" sz="3000" dirty="0"/>
              <a:t>2Kö 2,9-11</a:t>
            </a:r>
          </a:p>
        </p:txBody>
      </p:sp>
    </p:spTree>
    <p:extLst>
      <p:ext uri="{BB962C8B-B14F-4D97-AF65-F5344CB8AC3E}">
        <p14:creationId xmlns:p14="http://schemas.microsoft.com/office/powerpoint/2010/main" val="176613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1599</Words>
  <Application>Microsoft Office PowerPoint</Application>
  <PresentationFormat>Breitbild</PresentationFormat>
  <Paragraphs>118</Paragraphs>
  <Slides>29</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29</vt:i4>
      </vt:variant>
    </vt:vector>
  </HeadingPairs>
  <TitlesOfParts>
    <vt:vector size="35" baseType="lpstr">
      <vt:lpstr>Arial</vt:lpstr>
      <vt:lpstr>Calibri</vt:lpstr>
      <vt:lpstr>Calibri Light</vt:lpstr>
      <vt:lpstr>Times New Roman</vt:lpstr>
      <vt:lpstr>Trebuchet MS</vt:lpstr>
      <vt:lpstr>Office</vt:lpstr>
      <vt:lpstr>PowerPoint-Präsentation</vt:lpstr>
      <vt:lpstr>PowerPoint-Präsentation</vt:lpstr>
      <vt:lpstr>Einleitung</vt:lpstr>
      <vt:lpstr>Einleitung</vt:lpstr>
      <vt:lpstr>Einleitung</vt:lpstr>
      <vt:lpstr>Einleitung</vt:lpstr>
      <vt:lpstr>Kapitel 2</vt:lpstr>
      <vt:lpstr>PowerPoint-Präsentation</vt:lpstr>
      <vt:lpstr>Kapitel 2</vt:lpstr>
      <vt:lpstr>Kapitel 2</vt:lpstr>
      <vt:lpstr>PowerPoint-Präsentation</vt:lpstr>
      <vt:lpstr>Kapitel 2</vt:lpstr>
      <vt:lpstr>Kapitel 2</vt:lpstr>
      <vt:lpstr>Kapitel 2</vt:lpstr>
      <vt:lpstr>Kapitel 2</vt:lpstr>
      <vt:lpstr>Kapitel 3</vt:lpstr>
      <vt:lpstr>Kapitel 4</vt:lpstr>
      <vt:lpstr>Kapitel 5</vt:lpstr>
      <vt:lpstr>Kapitel 5</vt:lpstr>
      <vt:lpstr>Kapitel 6</vt:lpstr>
      <vt:lpstr>PowerPoint-Präsentation</vt:lpstr>
      <vt:lpstr>Kapitel 6</vt:lpstr>
      <vt:lpstr>Kapitel 6</vt:lpstr>
      <vt:lpstr>Kapitel 6</vt:lpstr>
      <vt:lpstr>Kapitel 7</vt:lpstr>
      <vt:lpstr>Kapitel 8</vt:lpstr>
      <vt:lpstr>Anhang</vt:lpstr>
      <vt:lpstr>Anhang</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Mike</dc:creator>
  <cp:lastModifiedBy>mbriggeler</cp:lastModifiedBy>
  <cp:revision>566</cp:revision>
  <cp:lastPrinted>2019-08-13T14:18:40Z</cp:lastPrinted>
  <dcterms:created xsi:type="dcterms:W3CDTF">2018-08-12T05:46:28Z</dcterms:created>
  <dcterms:modified xsi:type="dcterms:W3CDTF">2020-02-27T10:16:12Z</dcterms:modified>
</cp:coreProperties>
</file>