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1" r:id="rId2"/>
    <p:sldId id="259" r:id="rId3"/>
    <p:sldId id="457" r:id="rId4"/>
    <p:sldId id="446" r:id="rId5"/>
    <p:sldId id="456" r:id="rId6"/>
    <p:sldId id="475" r:id="rId7"/>
    <p:sldId id="477" r:id="rId8"/>
    <p:sldId id="478" r:id="rId9"/>
    <p:sldId id="479" r:id="rId10"/>
    <p:sldId id="476" r:id="rId11"/>
    <p:sldId id="451" r:id="rId12"/>
    <p:sldId id="480" r:id="rId13"/>
    <p:sldId id="467" r:id="rId14"/>
    <p:sldId id="468" r:id="rId15"/>
    <p:sldId id="469" r:id="rId16"/>
    <p:sldId id="481" r:id="rId17"/>
    <p:sldId id="458" r:id="rId18"/>
    <p:sldId id="474" r:id="rId19"/>
    <p:sldId id="454" r:id="rId20"/>
    <p:sldId id="470" r:id="rId21"/>
    <p:sldId id="460" r:id="rId22"/>
    <p:sldId id="445" r:id="rId23"/>
  </p:sldIdLst>
  <p:sldSz cx="12192000" cy="6858000"/>
  <p:notesSz cx="6742113" cy="987266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FF"/>
    <a:srgbClr val="66CCFF"/>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autoAdjust="0"/>
  </p:normalViewPr>
  <p:slideViewPr>
    <p:cSldViewPr snapToGrid="0">
      <p:cViewPr varScale="1">
        <p:scale>
          <a:sx n="75" d="100"/>
          <a:sy n="75" d="100"/>
        </p:scale>
        <p:origin x="48" y="533"/>
      </p:cViewPr>
      <p:guideLst>
        <p:guide orient="horz" pos="2160"/>
        <p:guide pos="3840"/>
      </p:guideLst>
    </p:cSldViewPr>
  </p:slideViewPr>
  <p:outlineViewPr>
    <p:cViewPr>
      <p:scale>
        <a:sx n="33" d="100"/>
        <a:sy n="33" d="100"/>
      </p:scale>
      <p:origin x="0" y="2898"/>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isabeth Germann" userId="146023880_tp_dropbox" providerId="OAuth2" clId="{F01B688B-C009-D04B-9F7A-F548F33828C8}"/>
    <pc:docChg chg="modSld">
      <pc:chgData name="Elisabeth Germann" userId="146023880_tp_dropbox" providerId="OAuth2" clId="{F01B688B-C009-D04B-9F7A-F548F33828C8}" dt="2020-02-12T07:57:35.213" v="7" actId="20577"/>
      <pc:docMkLst>
        <pc:docMk/>
      </pc:docMkLst>
      <pc:sldChg chg="modSp">
        <pc:chgData name="Elisabeth Germann" userId="146023880_tp_dropbox" providerId="OAuth2" clId="{F01B688B-C009-D04B-9F7A-F548F33828C8}" dt="2020-02-12T07:57:35.213" v="7" actId="20577"/>
        <pc:sldMkLst>
          <pc:docMk/>
          <pc:sldMk cId="4048443998" sldId="456"/>
        </pc:sldMkLst>
        <pc:spChg chg="mod">
          <ac:chgData name="Elisabeth Germann" userId="146023880_tp_dropbox" providerId="OAuth2" clId="{F01B688B-C009-D04B-9F7A-F548F33828C8}" dt="2020-02-12T07:57:35.213" v="7" actId="20577"/>
          <ac:spMkLst>
            <pc:docMk/>
            <pc:sldMk cId="4048443998" sldId="456"/>
            <ac:spMk id="5" creationId="{7F68FAFD-8CA7-4127-96EC-74E2FFF63FF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BD7CE7-2DB1-4AF6-A0CF-700C2A751B25}"/>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de-CH"/>
          </a:p>
        </p:txBody>
      </p:sp>
      <p:sp>
        <p:nvSpPr>
          <p:cNvPr id="3" name="Untertitel 2">
            <a:extLst>
              <a:ext uri="{FF2B5EF4-FFF2-40B4-BE49-F238E27FC236}">
                <a16:creationId xmlns:a16="http://schemas.microsoft.com/office/drawing/2014/main" id="{91D32DCB-3ED5-406E-A743-AE4A913841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CH"/>
          </a:p>
        </p:txBody>
      </p:sp>
      <p:sp>
        <p:nvSpPr>
          <p:cNvPr id="4" name="Datumsplatzhalter 3">
            <a:extLst>
              <a:ext uri="{FF2B5EF4-FFF2-40B4-BE49-F238E27FC236}">
                <a16:creationId xmlns:a16="http://schemas.microsoft.com/office/drawing/2014/main" id="{BEF23B1A-96F3-4F0F-BFD2-4C84241104C1}"/>
              </a:ext>
            </a:extLst>
          </p:cNvPr>
          <p:cNvSpPr>
            <a:spLocks noGrp="1"/>
          </p:cNvSpPr>
          <p:nvPr>
            <p:ph type="dt" sz="half" idx="10"/>
          </p:nvPr>
        </p:nvSpPr>
        <p:spPr/>
        <p:txBody>
          <a:bodyPr/>
          <a:lstStyle/>
          <a:p>
            <a:fld id="{F933B1AF-C5F1-46A7-8E1D-2AF154C39C49}" type="datetimeFigureOut">
              <a:rPr lang="de-CH" smtClean="0"/>
              <a:t>19.02.2020</a:t>
            </a:fld>
            <a:endParaRPr lang="de-CH" dirty="0"/>
          </a:p>
        </p:txBody>
      </p:sp>
      <p:sp>
        <p:nvSpPr>
          <p:cNvPr id="5" name="Fußzeilenplatzhalter 4">
            <a:extLst>
              <a:ext uri="{FF2B5EF4-FFF2-40B4-BE49-F238E27FC236}">
                <a16:creationId xmlns:a16="http://schemas.microsoft.com/office/drawing/2014/main" id="{2E05BB20-5DCD-4760-9D5E-988C0503BB5C}"/>
              </a:ext>
            </a:extLst>
          </p:cNvPr>
          <p:cNvSpPr>
            <a:spLocks noGrp="1"/>
          </p:cNvSpPr>
          <p:nvPr>
            <p:ph type="ftr" sz="quarter" idx="11"/>
          </p:nvPr>
        </p:nvSpPr>
        <p:spPr/>
        <p:txBody>
          <a:bodyPr/>
          <a:lstStyle/>
          <a:p>
            <a:endParaRPr lang="de-CH" dirty="0"/>
          </a:p>
        </p:txBody>
      </p:sp>
      <p:sp>
        <p:nvSpPr>
          <p:cNvPr id="6" name="Foliennummernplatzhalter 5">
            <a:extLst>
              <a:ext uri="{FF2B5EF4-FFF2-40B4-BE49-F238E27FC236}">
                <a16:creationId xmlns:a16="http://schemas.microsoft.com/office/drawing/2014/main" id="{27BB85F7-8805-41EF-A275-7C0285D50BE4}"/>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260168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6D30CB-1657-4FA1-903F-161524140F17}"/>
              </a:ext>
            </a:extLst>
          </p:cNvPr>
          <p:cNvSpPr>
            <a:spLocks noGrp="1"/>
          </p:cNvSpPr>
          <p:nvPr>
            <p:ph type="title"/>
          </p:nvPr>
        </p:nvSpPr>
        <p:spPr/>
        <p:txBody>
          <a:bodyPr/>
          <a:lstStyle/>
          <a:p>
            <a:r>
              <a:rPr lang="de-DE"/>
              <a:t>Mastertitelformat bearbeiten</a:t>
            </a:r>
            <a:endParaRPr lang="de-CH"/>
          </a:p>
        </p:txBody>
      </p:sp>
      <p:sp>
        <p:nvSpPr>
          <p:cNvPr id="3" name="Vertikaler Textplatzhalter 2">
            <a:extLst>
              <a:ext uri="{FF2B5EF4-FFF2-40B4-BE49-F238E27FC236}">
                <a16:creationId xmlns:a16="http://schemas.microsoft.com/office/drawing/2014/main" id="{51A94D06-4036-4BF4-ACEB-4528D840FE9A}"/>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92E8DDB8-B72D-46C5-9063-3BDE6D2862AD}"/>
              </a:ext>
            </a:extLst>
          </p:cNvPr>
          <p:cNvSpPr>
            <a:spLocks noGrp="1"/>
          </p:cNvSpPr>
          <p:nvPr>
            <p:ph type="dt" sz="half" idx="10"/>
          </p:nvPr>
        </p:nvSpPr>
        <p:spPr/>
        <p:txBody>
          <a:bodyPr/>
          <a:lstStyle/>
          <a:p>
            <a:fld id="{F933B1AF-C5F1-46A7-8E1D-2AF154C39C49}" type="datetimeFigureOut">
              <a:rPr lang="de-CH" smtClean="0"/>
              <a:t>19.02.2020</a:t>
            </a:fld>
            <a:endParaRPr lang="de-CH" dirty="0"/>
          </a:p>
        </p:txBody>
      </p:sp>
      <p:sp>
        <p:nvSpPr>
          <p:cNvPr id="5" name="Fußzeilenplatzhalter 4">
            <a:extLst>
              <a:ext uri="{FF2B5EF4-FFF2-40B4-BE49-F238E27FC236}">
                <a16:creationId xmlns:a16="http://schemas.microsoft.com/office/drawing/2014/main" id="{F6542659-DAC6-4426-B04C-9806088DA22C}"/>
              </a:ext>
            </a:extLst>
          </p:cNvPr>
          <p:cNvSpPr>
            <a:spLocks noGrp="1"/>
          </p:cNvSpPr>
          <p:nvPr>
            <p:ph type="ftr" sz="quarter" idx="11"/>
          </p:nvPr>
        </p:nvSpPr>
        <p:spPr/>
        <p:txBody>
          <a:bodyPr/>
          <a:lstStyle/>
          <a:p>
            <a:endParaRPr lang="de-CH" dirty="0"/>
          </a:p>
        </p:txBody>
      </p:sp>
      <p:sp>
        <p:nvSpPr>
          <p:cNvPr id="6" name="Foliennummernplatzhalter 5">
            <a:extLst>
              <a:ext uri="{FF2B5EF4-FFF2-40B4-BE49-F238E27FC236}">
                <a16:creationId xmlns:a16="http://schemas.microsoft.com/office/drawing/2014/main" id="{87F2D852-73B3-4FA5-9623-1E47AB4FB7E5}"/>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3733694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43E65004-336F-44A3-84A8-5BD8175DF612}"/>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de-CH"/>
          </a:p>
        </p:txBody>
      </p:sp>
      <p:sp>
        <p:nvSpPr>
          <p:cNvPr id="3" name="Vertikaler Textplatzhalter 2">
            <a:extLst>
              <a:ext uri="{FF2B5EF4-FFF2-40B4-BE49-F238E27FC236}">
                <a16:creationId xmlns:a16="http://schemas.microsoft.com/office/drawing/2014/main" id="{40EA1F4F-7F10-4E0A-93CD-3C363B727A43}"/>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E9E2BEBF-AAC5-4D43-B70E-A04EEF2F7A7F}"/>
              </a:ext>
            </a:extLst>
          </p:cNvPr>
          <p:cNvSpPr>
            <a:spLocks noGrp="1"/>
          </p:cNvSpPr>
          <p:nvPr>
            <p:ph type="dt" sz="half" idx="10"/>
          </p:nvPr>
        </p:nvSpPr>
        <p:spPr/>
        <p:txBody>
          <a:bodyPr/>
          <a:lstStyle/>
          <a:p>
            <a:fld id="{F933B1AF-C5F1-46A7-8E1D-2AF154C39C49}" type="datetimeFigureOut">
              <a:rPr lang="de-CH" smtClean="0"/>
              <a:t>19.02.2020</a:t>
            </a:fld>
            <a:endParaRPr lang="de-CH" dirty="0"/>
          </a:p>
        </p:txBody>
      </p:sp>
      <p:sp>
        <p:nvSpPr>
          <p:cNvPr id="5" name="Fußzeilenplatzhalter 4">
            <a:extLst>
              <a:ext uri="{FF2B5EF4-FFF2-40B4-BE49-F238E27FC236}">
                <a16:creationId xmlns:a16="http://schemas.microsoft.com/office/drawing/2014/main" id="{48B2E89A-CF8F-4D6D-AF35-EB171072BA42}"/>
              </a:ext>
            </a:extLst>
          </p:cNvPr>
          <p:cNvSpPr>
            <a:spLocks noGrp="1"/>
          </p:cNvSpPr>
          <p:nvPr>
            <p:ph type="ftr" sz="quarter" idx="11"/>
          </p:nvPr>
        </p:nvSpPr>
        <p:spPr/>
        <p:txBody>
          <a:bodyPr/>
          <a:lstStyle/>
          <a:p>
            <a:endParaRPr lang="de-CH" dirty="0"/>
          </a:p>
        </p:txBody>
      </p:sp>
      <p:sp>
        <p:nvSpPr>
          <p:cNvPr id="6" name="Foliennummernplatzhalter 5">
            <a:extLst>
              <a:ext uri="{FF2B5EF4-FFF2-40B4-BE49-F238E27FC236}">
                <a16:creationId xmlns:a16="http://schemas.microsoft.com/office/drawing/2014/main" id="{4FAB6095-5F4C-42A4-80F1-F4051660D9F5}"/>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1369504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6DEDF089-39DA-47E3-A74C-E64C6DBBD5AE}" type="datetimeFigureOut">
              <a:rPr lang="de-CH" smtClean="0"/>
              <a:t>19.02.2020</a:t>
            </a:fld>
            <a:endParaRPr lang="de-CH" dirty="0"/>
          </a:p>
        </p:txBody>
      </p:sp>
      <p:sp>
        <p:nvSpPr>
          <p:cNvPr id="5" name="Fußzeilenplatzhalter 4"/>
          <p:cNvSpPr>
            <a:spLocks noGrp="1"/>
          </p:cNvSpPr>
          <p:nvPr>
            <p:ph type="ftr" sz="quarter" idx="11"/>
          </p:nvPr>
        </p:nvSpPr>
        <p:spPr/>
        <p:txBody>
          <a:bodyPr/>
          <a:lstStyle/>
          <a:p>
            <a:endParaRPr lang="de-CH" dirty="0"/>
          </a:p>
        </p:txBody>
      </p:sp>
      <p:sp>
        <p:nvSpPr>
          <p:cNvPr id="6" name="Foliennummernplatzhalter 5"/>
          <p:cNvSpPr>
            <a:spLocks noGrp="1"/>
          </p:cNvSpPr>
          <p:nvPr>
            <p:ph type="sldNum" sz="quarter" idx="12"/>
          </p:nvPr>
        </p:nvSpPr>
        <p:spPr/>
        <p:txBody>
          <a:bodyPr/>
          <a:lstStyle/>
          <a:p>
            <a:fld id="{7D2E9142-EC7B-4178-ABB6-310B1AAD4A55}" type="slidenum">
              <a:rPr lang="de-CH" smtClean="0"/>
              <a:t>‹Nr.›</a:t>
            </a:fld>
            <a:endParaRPr lang="de-CH" dirty="0"/>
          </a:p>
        </p:txBody>
      </p:sp>
    </p:spTree>
    <p:extLst>
      <p:ext uri="{BB962C8B-B14F-4D97-AF65-F5344CB8AC3E}">
        <p14:creationId xmlns:p14="http://schemas.microsoft.com/office/powerpoint/2010/main" val="209730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8CD364-4700-4021-8F2E-36B088308AA3}"/>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a16="http://schemas.microsoft.com/office/drawing/2014/main" id="{31206AB2-998A-4A8A-BB3F-E86453B83336}"/>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2D6E1858-1D4C-4ADD-B509-1F04E75243FE}"/>
              </a:ext>
            </a:extLst>
          </p:cNvPr>
          <p:cNvSpPr>
            <a:spLocks noGrp="1"/>
          </p:cNvSpPr>
          <p:nvPr>
            <p:ph type="dt" sz="half" idx="10"/>
          </p:nvPr>
        </p:nvSpPr>
        <p:spPr/>
        <p:txBody>
          <a:bodyPr/>
          <a:lstStyle/>
          <a:p>
            <a:fld id="{F933B1AF-C5F1-46A7-8E1D-2AF154C39C49}" type="datetimeFigureOut">
              <a:rPr lang="de-CH" smtClean="0"/>
              <a:t>19.02.2020</a:t>
            </a:fld>
            <a:endParaRPr lang="de-CH" dirty="0"/>
          </a:p>
        </p:txBody>
      </p:sp>
      <p:sp>
        <p:nvSpPr>
          <p:cNvPr id="5" name="Fußzeilenplatzhalter 4">
            <a:extLst>
              <a:ext uri="{FF2B5EF4-FFF2-40B4-BE49-F238E27FC236}">
                <a16:creationId xmlns:a16="http://schemas.microsoft.com/office/drawing/2014/main" id="{95C59EC5-C91E-46FC-8100-8D0AB9B55B1C}"/>
              </a:ext>
            </a:extLst>
          </p:cNvPr>
          <p:cNvSpPr>
            <a:spLocks noGrp="1"/>
          </p:cNvSpPr>
          <p:nvPr>
            <p:ph type="ftr" sz="quarter" idx="11"/>
          </p:nvPr>
        </p:nvSpPr>
        <p:spPr/>
        <p:txBody>
          <a:bodyPr/>
          <a:lstStyle/>
          <a:p>
            <a:endParaRPr lang="de-CH" dirty="0"/>
          </a:p>
        </p:txBody>
      </p:sp>
      <p:sp>
        <p:nvSpPr>
          <p:cNvPr id="6" name="Foliennummernplatzhalter 5">
            <a:extLst>
              <a:ext uri="{FF2B5EF4-FFF2-40B4-BE49-F238E27FC236}">
                <a16:creationId xmlns:a16="http://schemas.microsoft.com/office/drawing/2014/main" id="{25601D86-82B7-4B9B-912E-5DEABD9852ED}"/>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4171221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DFF81D-87E6-41EC-A954-ACA41584E5E4}"/>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de-CH"/>
          </a:p>
        </p:txBody>
      </p:sp>
      <p:sp>
        <p:nvSpPr>
          <p:cNvPr id="3" name="Textplatzhalter 2">
            <a:extLst>
              <a:ext uri="{FF2B5EF4-FFF2-40B4-BE49-F238E27FC236}">
                <a16:creationId xmlns:a16="http://schemas.microsoft.com/office/drawing/2014/main" id="{982A3BA4-578F-4055-B266-4B992E82B1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88409907-D7A5-4B12-B3C9-2AA2CE918A2D}"/>
              </a:ext>
            </a:extLst>
          </p:cNvPr>
          <p:cNvSpPr>
            <a:spLocks noGrp="1"/>
          </p:cNvSpPr>
          <p:nvPr>
            <p:ph type="dt" sz="half" idx="10"/>
          </p:nvPr>
        </p:nvSpPr>
        <p:spPr/>
        <p:txBody>
          <a:bodyPr/>
          <a:lstStyle/>
          <a:p>
            <a:fld id="{F933B1AF-C5F1-46A7-8E1D-2AF154C39C49}" type="datetimeFigureOut">
              <a:rPr lang="de-CH" smtClean="0"/>
              <a:t>19.02.2020</a:t>
            </a:fld>
            <a:endParaRPr lang="de-CH" dirty="0"/>
          </a:p>
        </p:txBody>
      </p:sp>
      <p:sp>
        <p:nvSpPr>
          <p:cNvPr id="5" name="Fußzeilenplatzhalter 4">
            <a:extLst>
              <a:ext uri="{FF2B5EF4-FFF2-40B4-BE49-F238E27FC236}">
                <a16:creationId xmlns:a16="http://schemas.microsoft.com/office/drawing/2014/main" id="{B1C82FC5-7446-4D67-9B17-F0C553B5CB7A}"/>
              </a:ext>
            </a:extLst>
          </p:cNvPr>
          <p:cNvSpPr>
            <a:spLocks noGrp="1"/>
          </p:cNvSpPr>
          <p:nvPr>
            <p:ph type="ftr" sz="quarter" idx="11"/>
          </p:nvPr>
        </p:nvSpPr>
        <p:spPr/>
        <p:txBody>
          <a:bodyPr/>
          <a:lstStyle/>
          <a:p>
            <a:endParaRPr lang="de-CH" dirty="0"/>
          </a:p>
        </p:txBody>
      </p:sp>
      <p:sp>
        <p:nvSpPr>
          <p:cNvPr id="6" name="Foliennummernplatzhalter 5">
            <a:extLst>
              <a:ext uri="{FF2B5EF4-FFF2-40B4-BE49-F238E27FC236}">
                <a16:creationId xmlns:a16="http://schemas.microsoft.com/office/drawing/2014/main" id="{41F5F2E0-2353-473D-A61F-F4EF6B54E071}"/>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2630088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E4132A-EE5A-488A-9B3D-340F9899BB5D}"/>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a16="http://schemas.microsoft.com/office/drawing/2014/main" id="{6965D868-C7E8-49B4-A02B-D4CCC5B6F655}"/>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Inhaltsplatzhalter 3">
            <a:extLst>
              <a:ext uri="{FF2B5EF4-FFF2-40B4-BE49-F238E27FC236}">
                <a16:creationId xmlns:a16="http://schemas.microsoft.com/office/drawing/2014/main" id="{DE501BB0-9E49-46B0-9901-FC42B12B7767}"/>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Datumsplatzhalter 4">
            <a:extLst>
              <a:ext uri="{FF2B5EF4-FFF2-40B4-BE49-F238E27FC236}">
                <a16:creationId xmlns:a16="http://schemas.microsoft.com/office/drawing/2014/main" id="{46FD0CDA-4EBC-4AF5-9AA0-9D5E46821411}"/>
              </a:ext>
            </a:extLst>
          </p:cNvPr>
          <p:cNvSpPr>
            <a:spLocks noGrp="1"/>
          </p:cNvSpPr>
          <p:nvPr>
            <p:ph type="dt" sz="half" idx="10"/>
          </p:nvPr>
        </p:nvSpPr>
        <p:spPr/>
        <p:txBody>
          <a:bodyPr/>
          <a:lstStyle/>
          <a:p>
            <a:fld id="{F933B1AF-C5F1-46A7-8E1D-2AF154C39C49}" type="datetimeFigureOut">
              <a:rPr lang="de-CH" smtClean="0"/>
              <a:t>19.02.2020</a:t>
            </a:fld>
            <a:endParaRPr lang="de-CH" dirty="0"/>
          </a:p>
        </p:txBody>
      </p:sp>
      <p:sp>
        <p:nvSpPr>
          <p:cNvPr id="6" name="Fußzeilenplatzhalter 5">
            <a:extLst>
              <a:ext uri="{FF2B5EF4-FFF2-40B4-BE49-F238E27FC236}">
                <a16:creationId xmlns:a16="http://schemas.microsoft.com/office/drawing/2014/main" id="{8811F98A-9D23-49CA-956E-38001D1AF024}"/>
              </a:ext>
            </a:extLst>
          </p:cNvPr>
          <p:cNvSpPr>
            <a:spLocks noGrp="1"/>
          </p:cNvSpPr>
          <p:nvPr>
            <p:ph type="ftr" sz="quarter" idx="11"/>
          </p:nvPr>
        </p:nvSpPr>
        <p:spPr/>
        <p:txBody>
          <a:bodyPr/>
          <a:lstStyle/>
          <a:p>
            <a:endParaRPr lang="de-CH" dirty="0"/>
          </a:p>
        </p:txBody>
      </p:sp>
      <p:sp>
        <p:nvSpPr>
          <p:cNvPr id="7" name="Foliennummernplatzhalter 6">
            <a:extLst>
              <a:ext uri="{FF2B5EF4-FFF2-40B4-BE49-F238E27FC236}">
                <a16:creationId xmlns:a16="http://schemas.microsoft.com/office/drawing/2014/main" id="{AEDF1F2D-2700-4CE5-874E-E7647953A703}"/>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3421654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F36BBD-C2D6-4AFA-A9A8-03B1E2C6CB19}"/>
              </a:ext>
            </a:extLst>
          </p:cNvPr>
          <p:cNvSpPr>
            <a:spLocks noGrp="1"/>
          </p:cNvSpPr>
          <p:nvPr>
            <p:ph type="title"/>
          </p:nvPr>
        </p:nvSpPr>
        <p:spPr>
          <a:xfrm>
            <a:off x="839788" y="365125"/>
            <a:ext cx="10515600" cy="1325563"/>
          </a:xfrm>
        </p:spPr>
        <p:txBody>
          <a:bodyPr/>
          <a:lstStyle/>
          <a:p>
            <a:r>
              <a:rPr lang="de-DE"/>
              <a:t>Mastertitelformat bearbeiten</a:t>
            </a:r>
            <a:endParaRPr lang="de-CH"/>
          </a:p>
        </p:txBody>
      </p:sp>
      <p:sp>
        <p:nvSpPr>
          <p:cNvPr id="3" name="Textplatzhalter 2">
            <a:extLst>
              <a:ext uri="{FF2B5EF4-FFF2-40B4-BE49-F238E27FC236}">
                <a16:creationId xmlns:a16="http://schemas.microsoft.com/office/drawing/2014/main" id="{E910BEDD-D6C3-40E8-954B-EC17C8D8A4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70C77C37-93CC-45A8-8BAC-5855B8F7C46E}"/>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Textplatzhalter 4">
            <a:extLst>
              <a:ext uri="{FF2B5EF4-FFF2-40B4-BE49-F238E27FC236}">
                <a16:creationId xmlns:a16="http://schemas.microsoft.com/office/drawing/2014/main" id="{8DEDC76C-9014-405D-AD19-5DC13A1DE4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E48BB4DE-4C7B-4716-A81B-B57C41815951}"/>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Datumsplatzhalter 6">
            <a:extLst>
              <a:ext uri="{FF2B5EF4-FFF2-40B4-BE49-F238E27FC236}">
                <a16:creationId xmlns:a16="http://schemas.microsoft.com/office/drawing/2014/main" id="{482359C6-AEA3-4B63-8993-CB4563C1AD24}"/>
              </a:ext>
            </a:extLst>
          </p:cNvPr>
          <p:cNvSpPr>
            <a:spLocks noGrp="1"/>
          </p:cNvSpPr>
          <p:nvPr>
            <p:ph type="dt" sz="half" idx="10"/>
          </p:nvPr>
        </p:nvSpPr>
        <p:spPr/>
        <p:txBody>
          <a:bodyPr/>
          <a:lstStyle/>
          <a:p>
            <a:fld id="{F933B1AF-C5F1-46A7-8E1D-2AF154C39C49}" type="datetimeFigureOut">
              <a:rPr lang="de-CH" smtClean="0"/>
              <a:t>19.02.2020</a:t>
            </a:fld>
            <a:endParaRPr lang="de-CH" dirty="0"/>
          </a:p>
        </p:txBody>
      </p:sp>
      <p:sp>
        <p:nvSpPr>
          <p:cNvPr id="8" name="Fußzeilenplatzhalter 7">
            <a:extLst>
              <a:ext uri="{FF2B5EF4-FFF2-40B4-BE49-F238E27FC236}">
                <a16:creationId xmlns:a16="http://schemas.microsoft.com/office/drawing/2014/main" id="{320B9363-56C1-41C6-9A23-DEA4A69272D3}"/>
              </a:ext>
            </a:extLst>
          </p:cNvPr>
          <p:cNvSpPr>
            <a:spLocks noGrp="1"/>
          </p:cNvSpPr>
          <p:nvPr>
            <p:ph type="ftr" sz="quarter" idx="11"/>
          </p:nvPr>
        </p:nvSpPr>
        <p:spPr/>
        <p:txBody>
          <a:bodyPr/>
          <a:lstStyle/>
          <a:p>
            <a:endParaRPr lang="de-CH" dirty="0"/>
          </a:p>
        </p:txBody>
      </p:sp>
      <p:sp>
        <p:nvSpPr>
          <p:cNvPr id="9" name="Foliennummernplatzhalter 8">
            <a:extLst>
              <a:ext uri="{FF2B5EF4-FFF2-40B4-BE49-F238E27FC236}">
                <a16:creationId xmlns:a16="http://schemas.microsoft.com/office/drawing/2014/main" id="{2C01CC76-0673-4BF6-A7CE-998944A28D9E}"/>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1860243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D4ED79-DC66-4940-8719-19CC1329C9C8}"/>
              </a:ext>
            </a:extLst>
          </p:cNvPr>
          <p:cNvSpPr>
            <a:spLocks noGrp="1"/>
          </p:cNvSpPr>
          <p:nvPr>
            <p:ph type="title"/>
          </p:nvPr>
        </p:nvSpPr>
        <p:spPr/>
        <p:txBody>
          <a:bodyPr/>
          <a:lstStyle/>
          <a:p>
            <a:r>
              <a:rPr lang="de-DE"/>
              <a:t>Mastertitelformat bearbeiten</a:t>
            </a:r>
            <a:endParaRPr lang="de-CH"/>
          </a:p>
        </p:txBody>
      </p:sp>
      <p:sp>
        <p:nvSpPr>
          <p:cNvPr id="3" name="Datumsplatzhalter 2">
            <a:extLst>
              <a:ext uri="{FF2B5EF4-FFF2-40B4-BE49-F238E27FC236}">
                <a16:creationId xmlns:a16="http://schemas.microsoft.com/office/drawing/2014/main" id="{9A08B6F9-0046-400B-B7DE-E02781BD3544}"/>
              </a:ext>
            </a:extLst>
          </p:cNvPr>
          <p:cNvSpPr>
            <a:spLocks noGrp="1"/>
          </p:cNvSpPr>
          <p:nvPr>
            <p:ph type="dt" sz="half" idx="10"/>
          </p:nvPr>
        </p:nvSpPr>
        <p:spPr/>
        <p:txBody>
          <a:bodyPr/>
          <a:lstStyle/>
          <a:p>
            <a:fld id="{F933B1AF-C5F1-46A7-8E1D-2AF154C39C49}" type="datetimeFigureOut">
              <a:rPr lang="de-CH" smtClean="0"/>
              <a:t>19.02.2020</a:t>
            </a:fld>
            <a:endParaRPr lang="de-CH" dirty="0"/>
          </a:p>
        </p:txBody>
      </p:sp>
      <p:sp>
        <p:nvSpPr>
          <p:cNvPr id="4" name="Fußzeilenplatzhalter 3">
            <a:extLst>
              <a:ext uri="{FF2B5EF4-FFF2-40B4-BE49-F238E27FC236}">
                <a16:creationId xmlns:a16="http://schemas.microsoft.com/office/drawing/2014/main" id="{6F19CFC8-DB1C-4D03-9B72-4747664E3732}"/>
              </a:ext>
            </a:extLst>
          </p:cNvPr>
          <p:cNvSpPr>
            <a:spLocks noGrp="1"/>
          </p:cNvSpPr>
          <p:nvPr>
            <p:ph type="ftr" sz="quarter" idx="11"/>
          </p:nvPr>
        </p:nvSpPr>
        <p:spPr/>
        <p:txBody>
          <a:bodyPr/>
          <a:lstStyle/>
          <a:p>
            <a:endParaRPr lang="de-CH" dirty="0"/>
          </a:p>
        </p:txBody>
      </p:sp>
      <p:sp>
        <p:nvSpPr>
          <p:cNvPr id="5" name="Foliennummernplatzhalter 4">
            <a:extLst>
              <a:ext uri="{FF2B5EF4-FFF2-40B4-BE49-F238E27FC236}">
                <a16:creationId xmlns:a16="http://schemas.microsoft.com/office/drawing/2014/main" id="{F1498AED-C42A-4C99-AC5C-48A9537F60C8}"/>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714284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4BF38C16-A59E-407F-A95C-C6905CB042E3}"/>
              </a:ext>
            </a:extLst>
          </p:cNvPr>
          <p:cNvSpPr>
            <a:spLocks noGrp="1"/>
          </p:cNvSpPr>
          <p:nvPr>
            <p:ph type="dt" sz="half" idx="10"/>
          </p:nvPr>
        </p:nvSpPr>
        <p:spPr/>
        <p:txBody>
          <a:bodyPr/>
          <a:lstStyle/>
          <a:p>
            <a:fld id="{F933B1AF-C5F1-46A7-8E1D-2AF154C39C49}" type="datetimeFigureOut">
              <a:rPr lang="de-CH" smtClean="0"/>
              <a:t>19.02.2020</a:t>
            </a:fld>
            <a:endParaRPr lang="de-CH" dirty="0"/>
          </a:p>
        </p:txBody>
      </p:sp>
      <p:sp>
        <p:nvSpPr>
          <p:cNvPr id="3" name="Fußzeilenplatzhalter 2">
            <a:extLst>
              <a:ext uri="{FF2B5EF4-FFF2-40B4-BE49-F238E27FC236}">
                <a16:creationId xmlns:a16="http://schemas.microsoft.com/office/drawing/2014/main" id="{8F9EE877-C1C5-4795-8461-AD707E5B4C61}"/>
              </a:ext>
            </a:extLst>
          </p:cNvPr>
          <p:cNvSpPr>
            <a:spLocks noGrp="1"/>
          </p:cNvSpPr>
          <p:nvPr>
            <p:ph type="ftr" sz="quarter" idx="11"/>
          </p:nvPr>
        </p:nvSpPr>
        <p:spPr/>
        <p:txBody>
          <a:bodyPr/>
          <a:lstStyle/>
          <a:p>
            <a:endParaRPr lang="de-CH" dirty="0"/>
          </a:p>
        </p:txBody>
      </p:sp>
      <p:sp>
        <p:nvSpPr>
          <p:cNvPr id="4" name="Foliennummernplatzhalter 3">
            <a:extLst>
              <a:ext uri="{FF2B5EF4-FFF2-40B4-BE49-F238E27FC236}">
                <a16:creationId xmlns:a16="http://schemas.microsoft.com/office/drawing/2014/main" id="{FCC84BEF-EBCD-4583-AB65-42AF29F8E87F}"/>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465463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4F4727-1538-439D-84A0-A54F00A4C93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CH"/>
          </a:p>
        </p:txBody>
      </p:sp>
      <p:sp>
        <p:nvSpPr>
          <p:cNvPr id="3" name="Inhaltsplatzhalter 2">
            <a:extLst>
              <a:ext uri="{FF2B5EF4-FFF2-40B4-BE49-F238E27FC236}">
                <a16:creationId xmlns:a16="http://schemas.microsoft.com/office/drawing/2014/main" id="{5A7B8EF9-A9C2-424D-89BA-FC57AA77FA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Textplatzhalter 3">
            <a:extLst>
              <a:ext uri="{FF2B5EF4-FFF2-40B4-BE49-F238E27FC236}">
                <a16:creationId xmlns:a16="http://schemas.microsoft.com/office/drawing/2014/main" id="{FABF0ACE-E9BE-492C-BD12-28E61284A1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3E0D299D-222D-44B7-8E23-A1D3F7591BF0}"/>
              </a:ext>
            </a:extLst>
          </p:cNvPr>
          <p:cNvSpPr>
            <a:spLocks noGrp="1"/>
          </p:cNvSpPr>
          <p:nvPr>
            <p:ph type="dt" sz="half" idx="10"/>
          </p:nvPr>
        </p:nvSpPr>
        <p:spPr/>
        <p:txBody>
          <a:bodyPr/>
          <a:lstStyle/>
          <a:p>
            <a:fld id="{F933B1AF-C5F1-46A7-8E1D-2AF154C39C49}" type="datetimeFigureOut">
              <a:rPr lang="de-CH" smtClean="0"/>
              <a:t>19.02.2020</a:t>
            </a:fld>
            <a:endParaRPr lang="de-CH" dirty="0"/>
          </a:p>
        </p:txBody>
      </p:sp>
      <p:sp>
        <p:nvSpPr>
          <p:cNvPr id="6" name="Fußzeilenplatzhalter 5">
            <a:extLst>
              <a:ext uri="{FF2B5EF4-FFF2-40B4-BE49-F238E27FC236}">
                <a16:creationId xmlns:a16="http://schemas.microsoft.com/office/drawing/2014/main" id="{BDDF0475-7058-4858-B2E6-5AD06A6440B6}"/>
              </a:ext>
            </a:extLst>
          </p:cNvPr>
          <p:cNvSpPr>
            <a:spLocks noGrp="1"/>
          </p:cNvSpPr>
          <p:nvPr>
            <p:ph type="ftr" sz="quarter" idx="11"/>
          </p:nvPr>
        </p:nvSpPr>
        <p:spPr/>
        <p:txBody>
          <a:bodyPr/>
          <a:lstStyle/>
          <a:p>
            <a:endParaRPr lang="de-CH" dirty="0"/>
          </a:p>
        </p:txBody>
      </p:sp>
      <p:sp>
        <p:nvSpPr>
          <p:cNvPr id="7" name="Foliennummernplatzhalter 6">
            <a:extLst>
              <a:ext uri="{FF2B5EF4-FFF2-40B4-BE49-F238E27FC236}">
                <a16:creationId xmlns:a16="http://schemas.microsoft.com/office/drawing/2014/main" id="{EE66D134-F535-4DF3-9799-55CD813A0496}"/>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4010699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C2FDA9-B748-416B-BDDB-E384A727D563}"/>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CH"/>
          </a:p>
        </p:txBody>
      </p:sp>
      <p:sp>
        <p:nvSpPr>
          <p:cNvPr id="3" name="Bildplatzhalter 2">
            <a:extLst>
              <a:ext uri="{FF2B5EF4-FFF2-40B4-BE49-F238E27FC236}">
                <a16:creationId xmlns:a16="http://schemas.microsoft.com/office/drawing/2014/main" id="{933A6277-9647-48CE-8F33-88191EF21B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CH" dirty="0"/>
          </a:p>
        </p:txBody>
      </p:sp>
      <p:sp>
        <p:nvSpPr>
          <p:cNvPr id="4" name="Textplatzhalter 3">
            <a:extLst>
              <a:ext uri="{FF2B5EF4-FFF2-40B4-BE49-F238E27FC236}">
                <a16:creationId xmlns:a16="http://schemas.microsoft.com/office/drawing/2014/main" id="{B00A29AF-4245-4E7B-B9BA-7E6BE9F1CE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37F2B3D4-0E4E-455D-BE8A-465AC680EB0E}"/>
              </a:ext>
            </a:extLst>
          </p:cNvPr>
          <p:cNvSpPr>
            <a:spLocks noGrp="1"/>
          </p:cNvSpPr>
          <p:nvPr>
            <p:ph type="dt" sz="half" idx="10"/>
          </p:nvPr>
        </p:nvSpPr>
        <p:spPr/>
        <p:txBody>
          <a:bodyPr/>
          <a:lstStyle/>
          <a:p>
            <a:fld id="{F933B1AF-C5F1-46A7-8E1D-2AF154C39C49}" type="datetimeFigureOut">
              <a:rPr lang="de-CH" smtClean="0"/>
              <a:t>19.02.2020</a:t>
            </a:fld>
            <a:endParaRPr lang="de-CH" dirty="0"/>
          </a:p>
        </p:txBody>
      </p:sp>
      <p:sp>
        <p:nvSpPr>
          <p:cNvPr id="6" name="Fußzeilenplatzhalter 5">
            <a:extLst>
              <a:ext uri="{FF2B5EF4-FFF2-40B4-BE49-F238E27FC236}">
                <a16:creationId xmlns:a16="http://schemas.microsoft.com/office/drawing/2014/main" id="{114A8470-CCF7-4C1E-A4D7-DC0ACDDFBFBF}"/>
              </a:ext>
            </a:extLst>
          </p:cNvPr>
          <p:cNvSpPr>
            <a:spLocks noGrp="1"/>
          </p:cNvSpPr>
          <p:nvPr>
            <p:ph type="ftr" sz="quarter" idx="11"/>
          </p:nvPr>
        </p:nvSpPr>
        <p:spPr/>
        <p:txBody>
          <a:bodyPr/>
          <a:lstStyle/>
          <a:p>
            <a:endParaRPr lang="de-CH" dirty="0"/>
          </a:p>
        </p:txBody>
      </p:sp>
      <p:sp>
        <p:nvSpPr>
          <p:cNvPr id="7" name="Foliennummernplatzhalter 6">
            <a:extLst>
              <a:ext uri="{FF2B5EF4-FFF2-40B4-BE49-F238E27FC236}">
                <a16:creationId xmlns:a16="http://schemas.microsoft.com/office/drawing/2014/main" id="{A43348C7-996C-44CB-B6DA-D3BEC3439BBE}"/>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1191364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B28A8FA9-7037-48E0-87CE-C291E6A32B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CH"/>
          </a:p>
        </p:txBody>
      </p:sp>
      <p:sp>
        <p:nvSpPr>
          <p:cNvPr id="3" name="Textplatzhalter 2">
            <a:extLst>
              <a:ext uri="{FF2B5EF4-FFF2-40B4-BE49-F238E27FC236}">
                <a16:creationId xmlns:a16="http://schemas.microsoft.com/office/drawing/2014/main" id="{D4393CE9-EE60-4605-86E1-70BF199507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D278C31F-EA15-4F46-8119-611DD6A88E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33B1AF-C5F1-46A7-8E1D-2AF154C39C49}" type="datetimeFigureOut">
              <a:rPr lang="de-CH" smtClean="0"/>
              <a:t>19.02.2020</a:t>
            </a:fld>
            <a:endParaRPr lang="de-CH" dirty="0"/>
          </a:p>
        </p:txBody>
      </p:sp>
      <p:sp>
        <p:nvSpPr>
          <p:cNvPr id="5" name="Fußzeilenplatzhalter 4">
            <a:extLst>
              <a:ext uri="{FF2B5EF4-FFF2-40B4-BE49-F238E27FC236}">
                <a16:creationId xmlns:a16="http://schemas.microsoft.com/office/drawing/2014/main" id="{18D171EC-EC57-4628-BB60-D38675B872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dirty="0"/>
          </a:p>
        </p:txBody>
      </p:sp>
      <p:sp>
        <p:nvSpPr>
          <p:cNvPr id="6" name="Foliennummernplatzhalter 5">
            <a:extLst>
              <a:ext uri="{FF2B5EF4-FFF2-40B4-BE49-F238E27FC236}">
                <a16:creationId xmlns:a16="http://schemas.microsoft.com/office/drawing/2014/main" id="{6BBB871B-06C3-4E4B-B98F-5C5099D854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4B4F7E-EA6C-4221-906A-7DBFB559F18F}" type="slidenum">
              <a:rPr lang="de-CH" smtClean="0"/>
              <a:t>‹Nr.›</a:t>
            </a:fld>
            <a:endParaRPr lang="de-CH" dirty="0"/>
          </a:p>
        </p:txBody>
      </p:sp>
    </p:spTree>
    <p:extLst>
      <p:ext uri="{BB962C8B-B14F-4D97-AF65-F5344CB8AC3E}">
        <p14:creationId xmlns:p14="http://schemas.microsoft.com/office/powerpoint/2010/main" val="804326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3374614" y="4855618"/>
            <a:ext cx="5442772" cy="938719"/>
          </a:xfrm>
          <a:prstGeom prst="rect">
            <a:avLst/>
          </a:prstGeom>
          <a:noFill/>
        </p:spPr>
        <p:txBody>
          <a:bodyPr wrap="none" rtlCol="0">
            <a:spAutoFit/>
          </a:bodyPr>
          <a:lstStyle/>
          <a:p>
            <a:pPr algn="ctr"/>
            <a:r>
              <a:rPr lang="de-CH" sz="5500" b="1" dirty="0"/>
              <a:t>1.+2. Könige Teil 3</a:t>
            </a:r>
          </a:p>
        </p:txBody>
      </p:sp>
    </p:spTree>
    <p:extLst>
      <p:ext uri="{BB962C8B-B14F-4D97-AF65-F5344CB8AC3E}">
        <p14:creationId xmlns:p14="http://schemas.microsoft.com/office/powerpoint/2010/main" val="3788338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FE445FB7-B3FC-48D8-B1A6-F8BD1BEEE960}"/>
              </a:ext>
            </a:extLst>
          </p:cNvPr>
          <p:cNvSpPr/>
          <p:nvPr/>
        </p:nvSpPr>
        <p:spPr>
          <a:xfrm>
            <a:off x="704675" y="1836302"/>
            <a:ext cx="11174136" cy="3046988"/>
          </a:xfrm>
          <a:prstGeom prst="rect">
            <a:avLst/>
          </a:prstGeom>
        </p:spPr>
        <p:txBody>
          <a:bodyPr wrap="square">
            <a:spAutoFit/>
          </a:bodyPr>
          <a:lstStyle/>
          <a:p>
            <a:pPr marL="342900" lvl="0" indent="-342900">
              <a:spcAft>
                <a:spcPts val="0"/>
              </a:spcAft>
              <a:buFont typeface="Calibri" panose="020F0502020204030204" pitchFamily="34" charset="0"/>
              <a:buChar char="-"/>
            </a:pPr>
            <a:r>
              <a:rPr lang="de-CH" sz="2400" dirty="0">
                <a:latin typeface="Calibri" panose="020F0502020204030204" pitchFamily="34" charset="0"/>
                <a:ea typeface="Calibri" panose="020F0502020204030204" pitchFamily="34" charset="0"/>
                <a:cs typeface="Times New Roman" panose="02020603050405020304" pitchFamily="18" charset="0"/>
              </a:rPr>
              <a:t>Grundsätzlich war der Prophet unbeliebt, weil er immer Gericht oder falschen Lebenswandel aussprach. </a:t>
            </a:r>
          </a:p>
          <a:p>
            <a:pPr marL="342900" lvl="0" indent="-342900">
              <a:spcAft>
                <a:spcPts val="0"/>
              </a:spcAft>
              <a:buFont typeface="Calibri" panose="020F0502020204030204" pitchFamily="34" charset="0"/>
              <a:buChar char="-"/>
            </a:pPr>
            <a:r>
              <a:rPr lang="de-CH" sz="2400" dirty="0">
                <a:latin typeface="Calibri" panose="020F0502020204030204" pitchFamily="34" charset="0"/>
                <a:ea typeface="Calibri" panose="020F0502020204030204" pitchFamily="34" charset="0"/>
                <a:cs typeface="Times New Roman" panose="02020603050405020304" pitchFamily="18" charset="0"/>
              </a:rPr>
              <a:t>Er redet nur das, was Gott ihm mitteilt. Ein Prophet durfte sich nicht von anderen beeinflussen lassen. </a:t>
            </a:r>
          </a:p>
          <a:p>
            <a:pPr marL="342900" lvl="0" indent="-342900">
              <a:spcAft>
                <a:spcPts val="0"/>
              </a:spcAft>
              <a:buFont typeface="Calibri" panose="020F0502020204030204" pitchFamily="34" charset="0"/>
              <a:buChar char="-"/>
            </a:pPr>
            <a:r>
              <a:rPr lang="de-CH" sz="2400" dirty="0">
                <a:latin typeface="Calibri" panose="020F0502020204030204" pitchFamily="34" charset="0"/>
                <a:ea typeface="Calibri" panose="020F0502020204030204" pitchFamily="34" charset="0"/>
                <a:cs typeface="Times New Roman" panose="02020603050405020304" pitchFamily="18" charset="0"/>
              </a:rPr>
              <a:t>Er erkennt falsche Propheten und oder falsche Geister. </a:t>
            </a:r>
          </a:p>
          <a:p>
            <a:pPr marL="342900" lvl="0" indent="-342900">
              <a:spcAft>
                <a:spcPts val="0"/>
              </a:spcAft>
              <a:buFont typeface="Calibri" panose="020F0502020204030204" pitchFamily="34" charset="0"/>
              <a:buChar char="-"/>
            </a:pPr>
            <a:r>
              <a:rPr lang="de-CH" sz="2400" dirty="0">
                <a:latin typeface="Calibri" panose="020F0502020204030204" pitchFamily="34" charset="0"/>
                <a:ea typeface="Calibri" panose="020F0502020204030204" pitchFamily="34" charset="0"/>
                <a:cs typeface="Times New Roman" panose="02020603050405020304" pitchFamily="18" charset="0"/>
              </a:rPr>
              <a:t>Seine Worte treffen ein und haben eine Wirkung. Wenn eine Prophezeiung nicht eintraf oder falsch war, musste dieser nach dem Gesetz sterben. Er galt nicht mehr als Prophet Gottes. </a:t>
            </a:r>
          </a:p>
        </p:txBody>
      </p:sp>
      <p:sp>
        <p:nvSpPr>
          <p:cNvPr id="3" name="Rechteck 2">
            <a:extLst>
              <a:ext uri="{FF2B5EF4-FFF2-40B4-BE49-F238E27FC236}">
                <a16:creationId xmlns:a16="http://schemas.microsoft.com/office/drawing/2014/main" id="{454BE717-C990-48D9-8141-1C14E6E508A2}"/>
              </a:ext>
            </a:extLst>
          </p:cNvPr>
          <p:cNvSpPr/>
          <p:nvPr/>
        </p:nvSpPr>
        <p:spPr>
          <a:xfrm>
            <a:off x="3775318" y="712272"/>
            <a:ext cx="2395207" cy="461665"/>
          </a:xfrm>
          <a:prstGeom prst="rect">
            <a:avLst/>
          </a:prstGeom>
        </p:spPr>
        <p:txBody>
          <a:bodyPr wrap="none">
            <a:spAutoFit/>
          </a:bodyPr>
          <a:lstStyle/>
          <a:p>
            <a:r>
              <a:rPr lang="de-CH" sz="2400" dirty="0">
                <a:latin typeface="Calibri" panose="020F0502020204030204" pitchFamily="34" charset="0"/>
                <a:ea typeface="Calibri" panose="020F0502020204030204" pitchFamily="34" charset="0"/>
                <a:cs typeface="Times New Roman" panose="02020603050405020304" pitchFamily="18" charset="0"/>
              </a:rPr>
              <a:t>Propheten Gottes</a:t>
            </a:r>
            <a:endParaRPr lang="de-CH" dirty="0"/>
          </a:p>
        </p:txBody>
      </p:sp>
    </p:spTree>
    <p:extLst>
      <p:ext uri="{BB962C8B-B14F-4D97-AF65-F5344CB8AC3E}">
        <p14:creationId xmlns:p14="http://schemas.microsoft.com/office/powerpoint/2010/main" val="1654629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Ähnliches Foto">
            <a:extLst>
              <a:ext uri="{FF2B5EF4-FFF2-40B4-BE49-F238E27FC236}">
                <a16:creationId xmlns:a16="http://schemas.microsoft.com/office/drawing/2014/main" id="{32B78B8D-FD5D-4DD5-B86B-8C75EA6EC5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14150" y="99379"/>
            <a:ext cx="4953000" cy="6496050"/>
          </a:xfrm>
          <a:prstGeom prst="rect">
            <a:avLst/>
          </a:prstGeom>
          <a:noFill/>
          <a:extLst>
            <a:ext uri="{909E8E84-426E-40DD-AFC4-6F175D3DCCD1}">
              <a14:hiddenFill xmlns:a14="http://schemas.microsoft.com/office/drawing/2010/main">
                <a:solidFill>
                  <a:srgbClr val="FFFFFF"/>
                </a:solidFill>
              </a14:hiddenFill>
            </a:ext>
          </a:extLst>
        </p:spPr>
      </p:pic>
      <p:sp>
        <p:nvSpPr>
          <p:cNvPr id="2" name="Ellipse 1">
            <a:extLst>
              <a:ext uri="{FF2B5EF4-FFF2-40B4-BE49-F238E27FC236}">
                <a16:creationId xmlns:a16="http://schemas.microsoft.com/office/drawing/2014/main" id="{DD6916CA-F078-4345-9E73-B61C0296EE5A}"/>
              </a:ext>
            </a:extLst>
          </p:cNvPr>
          <p:cNvSpPr/>
          <p:nvPr/>
        </p:nvSpPr>
        <p:spPr>
          <a:xfrm>
            <a:off x="5390866" y="3211773"/>
            <a:ext cx="54591" cy="45719"/>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p>
        </p:txBody>
      </p:sp>
      <p:sp>
        <p:nvSpPr>
          <p:cNvPr id="5" name="Textfeld 4">
            <a:extLst>
              <a:ext uri="{FF2B5EF4-FFF2-40B4-BE49-F238E27FC236}">
                <a16:creationId xmlns:a16="http://schemas.microsoft.com/office/drawing/2014/main" id="{408531A2-14AC-438C-BD67-525F5F86F92F}"/>
              </a:ext>
            </a:extLst>
          </p:cNvPr>
          <p:cNvSpPr txBox="1"/>
          <p:nvPr/>
        </p:nvSpPr>
        <p:spPr>
          <a:xfrm>
            <a:off x="5390866" y="3019188"/>
            <a:ext cx="937146" cy="215444"/>
          </a:xfrm>
          <a:prstGeom prst="rect">
            <a:avLst/>
          </a:prstGeom>
          <a:noFill/>
        </p:spPr>
        <p:txBody>
          <a:bodyPr wrap="square" rtlCol="0">
            <a:spAutoFit/>
          </a:bodyPr>
          <a:lstStyle/>
          <a:p>
            <a:r>
              <a:rPr lang="de-CH" sz="800" b="1" dirty="0"/>
              <a:t>Tischbe</a:t>
            </a:r>
          </a:p>
        </p:txBody>
      </p:sp>
      <p:sp>
        <p:nvSpPr>
          <p:cNvPr id="11" name="Ellipse 10">
            <a:extLst>
              <a:ext uri="{FF2B5EF4-FFF2-40B4-BE49-F238E27FC236}">
                <a16:creationId xmlns:a16="http://schemas.microsoft.com/office/drawing/2014/main" id="{1741B900-988B-4003-94FC-7DFFB4452FFE}"/>
              </a:ext>
            </a:extLst>
          </p:cNvPr>
          <p:cNvSpPr/>
          <p:nvPr/>
        </p:nvSpPr>
        <p:spPr>
          <a:xfrm>
            <a:off x="4290650" y="3529470"/>
            <a:ext cx="65310" cy="45719"/>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p>
        </p:txBody>
      </p:sp>
      <p:cxnSp>
        <p:nvCxnSpPr>
          <p:cNvPr id="12" name="Verbinder: gekrümmt 11">
            <a:extLst>
              <a:ext uri="{FF2B5EF4-FFF2-40B4-BE49-F238E27FC236}">
                <a16:creationId xmlns:a16="http://schemas.microsoft.com/office/drawing/2014/main" id="{DD23D9D3-C2B8-463D-8D4B-EF4064F6D726}"/>
              </a:ext>
            </a:extLst>
          </p:cNvPr>
          <p:cNvCxnSpPr>
            <a:cxnSpLocks/>
          </p:cNvCxnSpPr>
          <p:nvPr/>
        </p:nvCxnSpPr>
        <p:spPr>
          <a:xfrm rot="10800000" flipV="1">
            <a:off x="4391131" y="3270151"/>
            <a:ext cx="956395" cy="282178"/>
          </a:xfrm>
          <a:prstGeom prst="curvedConnector3">
            <a:avLst>
              <a:gd name="adj1" fmla="val 21633"/>
            </a:avLst>
          </a:prstGeom>
          <a:ln w="19050">
            <a:tailEnd type="triangle"/>
          </a:ln>
        </p:spPr>
        <p:style>
          <a:lnRef idx="1">
            <a:schemeClr val="dk1"/>
          </a:lnRef>
          <a:fillRef idx="0">
            <a:schemeClr val="dk1"/>
          </a:fillRef>
          <a:effectRef idx="0">
            <a:schemeClr val="dk1"/>
          </a:effectRef>
          <a:fontRef idx="minor">
            <a:schemeClr val="tx1"/>
          </a:fontRef>
        </p:style>
      </p:cxnSp>
      <p:sp>
        <p:nvSpPr>
          <p:cNvPr id="22" name="Ellipse 21">
            <a:extLst>
              <a:ext uri="{FF2B5EF4-FFF2-40B4-BE49-F238E27FC236}">
                <a16:creationId xmlns:a16="http://schemas.microsoft.com/office/drawing/2014/main" id="{E9DCA96C-69A2-44FD-9562-7AB3110059BB}"/>
              </a:ext>
            </a:extLst>
          </p:cNvPr>
          <p:cNvSpPr/>
          <p:nvPr/>
        </p:nvSpPr>
        <p:spPr>
          <a:xfrm>
            <a:off x="5221532" y="4803507"/>
            <a:ext cx="54591" cy="45719"/>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p>
        </p:txBody>
      </p:sp>
      <p:sp>
        <p:nvSpPr>
          <p:cNvPr id="23" name="Textfeld 22">
            <a:extLst>
              <a:ext uri="{FF2B5EF4-FFF2-40B4-BE49-F238E27FC236}">
                <a16:creationId xmlns:a16="http://schemas.microsoft.com/office/drawing/2014/main" id="{5CCD8501-AD67-4D76-A113-30770A7C1130}"/>
              </a:ext>
            </a:extLst>
          </p:cNvPr>
          <p:cNvSpPr txBox="1"/>
          <p:nvPr/>
        </p:nvSpPr>
        <p:spPr>
          <a:xfrm>
            <a:off x="3948260" y="3347404"/>
            <a:ext cx="560239" cy="215444"/>
          </a:xfrm>
          <a:prstGeom prst="rect">
            <a:avLst/>
          </a:prstGeom>
          <a:noFill/>
        </p:spPr>
        <p:txBody>
          <a:bodyPr wrap="square" rtlCol="0">
            <a:spAutoFit/>
          </a:bodyPr>
          <a:lstStyle/>
          <a:p>
            <a:r>
              <a:rPr lang="de-CH" sz="800" b="1" dirty="0"/>
              <a:t>Samaria</a:t>
            </a:r>
          </a:p>
        </p:txBody>
      </p:sp>
      <p:sp>
        <p:nvSpPr>
          <p:cNvPr id="24" name="Textfeld 23">
            <a:extLst>
              <a:ext uri="{FF2B5EF4-FFF2-40B4-BE49-F238E27FC236}">
                <a16:creationId xmlns:a16="http://schemas.microsoft.com/office/drawing/2014/main" id="{A2971DB9-78B5-4332-9818-E457BB104498}"/>
              </a:ext>
            </a:extLst>
          </p:cNvPr>
          <p:cNvSpPr txBox="1"/>
          <p:nvPr/>
        </p:nvSpPr>
        <p:spPr>
          <a:xfrm>
            <a:off x="5271027" y="4651537"/>
            <a:ext cx="937146" cy="215444"/>
          </a:xfrm>
          <a:prstGeom prst="rect">
            <a:avLst/>
          </a:prstGeom>
          <a:noFill/>
        </p:spPr>
        <p:txBody>
          <a:bodyPr wrap="square" rtlCol="0">
            <a:spAutoFit/>
          </a:bodyPr>
          <a:lstStyle/>
          <a:p>
            <a:r>
              <a:rPr lang="de-CH" sz="800" b="1" dirty="0"/>
              <a:t>Bach Krit</a:t>
            </a:r>
          </a:p>
        </p:txBody>
      </p:sp>
      <p:cxnSp>
        <p:nvCxnSpPr>
          <p:cNvPr id="25" name="Verbinder: gekrümmt 24">
            <a:extLst>
              <a:ext uri="{FF2B5EF4-FFF2-40B4-BE49-F238E27FC236}">
                <a16:creationId xmlns:a16="http://schemas.microsoft.com/office/drawing/2014/main" id="{F7880B09-4479-4FA3-AD7A-A435A4106552}"/>
              </a:ext>
            </a:extLst>
          </p:cNvPr>
          <p:cNvCxnSpPr>
            <a:cxnSpLocks/>
          </p:cNvCxnSpPr>
          <p:nvPr/>
        </p:nvCxnSpPr>
        <p:spPr>
          <a:xfrm rot="16200000" flipH="1">
            <a:off x="4198708" y="3735632"/>
            <a:ext cx="1174717" cy="925523"/>
          </a:xfrm>
          <a:prstGeom prst="curvedConnector3">
            <a:avLst>
              <a:gd name="adj1" fmla="val 20810"/>
            </a:avLst>
          </a:prstGeom>
          <a:ln w="19050">
            <a:tailEnd type="triangle"/>
          </a:ln>
        </p:spPr>
        <p:style>
          <a:lnRef idx="1">
            <a:schemeClr val="dk1"/>
          </a:lnRef>
          <a:fillRef idx="0">
            <a:schemeClr val="dk1"/>
          </a:fillRef>
          <a:effectRef idx="0">
            <a:schemeClr val="dk1"/>
          </a:effectRef>
          <a:fontRef idx="minor">
            <a:schemeClr val="tx1"/>
          </a:fontRef>
        </p:style>
      </p:cxnSp>
      <p:sp>
        <p:nvSpPr>
          <p:cNvPr id="30" name="Ellipse 29">
            <a:extLst>
              <a:ext uri="{FF2B5EF4-FFF2-40B4-BE49-F238E27FC236}">
                <a16:creationId xmlns:a16="http://schemas.microsoft.com/office/drawing/2014/main" id="{72F317D1-051B-4349-A5A9-B259BE04300A}"/>
              </a:ext>
            </a:extLst>
          </p:cNvPr>
          <p:cNvSpPr/>
          <p:nvPr/>
        </p:nvSpPr>
        <p:spPr>
          <a:xfrm>
            <a:off x="4508499" y="438941"/>
            <a:ext cx="54591" cy="45719"/>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p>
        </p:txBody>
      </p:sp>
      <p:sp>
        <p:nvSpPr>
          <p:cNvPr id="31" name="Textfeld 30">
            <a:extLst>
              <a:ext uri="{FF2B5EF4-FFF2-40B4-BE49-F238E27FC236}">
                <a16:creationId xmlns:a16="http://schemas.microsoft.com/office/drawing/2014/main" id="{26528E1C-9704-4335-BF3A-D136161ABBE0}"/>
              </a:ext>
            </a:extLst>
          </p:cNvPr>
          <p:cNvSpPr txBox="1"/>
          <p:nvPr/>
        </p:nvSpPr>
        <p:spPr>
          <a:xfrm>
            <a:off x="4511869" y="298054"/>
            <a:ext cx="937146" cy="215444"/>
          </a:xfrm>
          <a:prstGeom prst="rect">
            <a:avLst/>
          </a:prstGeom>
          <a:noFill/>
        </p:spPr>
        <p:txBody>
          <a:bodyPr wrap="square" rtlCol="0">
            <a:spAutoFit/>
          </a:bodyPr>
          <a:lstStyle/>
          <a:p>
            <a:r>
              <a:rPr lang="de-CH" sz="800" b="1" dirty="0"/>
              <a:t>Zarpat</a:t>
            </a:r>
          </a:p>
        </p:txBody>
      </p:sp>
      <p:cxnSp>
        <p:nvCxnSpPr>
          <p:cNvPr id="32" name="Verbinder: gekrümmt 31">
            <a:extLst>
              <a:ext uri="{FF2B5EF4-FFF2-40B4-BE49-F238E27FC236}">
                <a16:creationId xmlns:a16="http://schemas.microsoft.com/office/drawing/2014/main" id="{A9F95A9B-BD8B-4576-ABE7-35F923E1CB01}"/>
              </a:ext>
            </a:extLst>
          </p:cNvPr>
          <p:cNvCxnSpPr>
            <a:cxnSpLocks/>
          </p:cNvCxnSpPr>
          <p:nvPr/>
        </p:nvCxnSpPr>
        <p:spPr>
          <a:xfrm rot="16200000" flipV="1">
            <a:off x="2807948" y="2256227"/>
            <a:ext cx="4233527" cy="762084"/>
          </a:xfrm>
          <a:prstGeom prst="curvedConnector3">
            <a:avLst>
              <a:gd name="adj1" fmla="val 59700"/>
            </a:avLst>
          </a:prstGeom>
          <a:ln w="19050">
            <a:tailEnd type="triangle"/>
          </a:ln>
        </p:spPr>
        <p:style>
          <a:lnRef idx="1">
            <a:schemeClr val="dk1"/>
          </a:lnRef>
          <a:fillRef idx="0">
            <a:schemeClr val="dk1"/>
          </a:fillRef>
          <a:effectRef idx="0">
            <a:schemeClr val="dk1"/>
          </a:effectRef>
          <a:fontRef idx="minor">
            <a:schemeClr val="tx1"/>
          </a:fontRef>
        </p:style>
      </p:cxnSp>
      <p:sp>
        <p:nvSpPr>
          <p:cNvPr id="48" name="Ellipse 47">
            <a:extLst>
              <a:ext uri="{FF2B5EF4-FFF2-40B4-BE49-F238E27FC236}">
                <a16:creationId xmlns:a16="http://schemas.microsoft.com/office/drawing/2014/main" id="{54C3E7B0-E61C-4ACE-9C4A-A7AB0D9F5D11}"/>
              </a:ext>
            </a:extLst>
          </p:cNvPr>
          <p:cNvSpPr/>
          <p:nvPr/>
        </p:nvSpPr>
        <p:spPr>
          <a:xfrm>
            <a:off x="3848871" y="2214881"/>
            <a:ext cx="54591" cy="45719"/>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p>
        </p:txBody>
      </p:sp>
      <p:sp>
        <p:nvSpPr>
          <p:cNvPr id="50" name="Textfeld 49">
            <a:extLst>
              <a:ext uri="{FF2B5EF4-FFF2-40B4-BE49-F238E27FC236}">
                <a16:creationId xmlns:a16="http://schemas.microsoft.com/office/drawing/2014/main" id="{46CF1F95-E95F-4F0F-8A29-DDBFD404E849}"/>
              </a:ext>
            </a:extLst>
          </p:cNvPr>
          <p:cNvSpPr txBox="1"/>
          <p:nvPr/>
        </p:nvSpPr>
        <p:spPr>
          <a:xfrm>
            <a:off x="3564751" y="2029551"/>
            <a:ext cx="937146" cy="215444"/>
          </a:xfrm>
          <a:prstGeom prst="rect">
            <a:avLst/>
          </a:prstGeom>
          <a:noFill/>
        </p:spPr>
        <p:txBody>
          <a:bodyPr wrap="square" rtlCol="0">
            <a:spAutoFit/>
          </a:bodyPr>
          <a:lstStyle/>
          <a:p>
            <a:r>
              <a:rPr lang="de-CH" sz="800" b="1" dirty="0"/>
              <a:t>Berg Karmel</a:t>
            </a:r>
          </a:p>
        </p:txBody>
      </p:sp>
      <p:sp>
        <p:nvSpPr>
          <p:cNvPr id="1036" name="Rechteck 1035">
            <a:extLst>
              <a:ext uri="{FF2B5EF4-FFF2-40B4-BE49-F238E27FC236}">
                <a16:creationId xmlns:a16="http://schemas.microsoft.com/office/drawing/2014/main" id="{0B8ADFDD-0D58-426E-B2FF-BF56D6CB3A79}"/>
              </a:ext>
            </a:extLst>
          </p:cNvPr>
          <p:cNvSpPr/>
          <p:nvPr/>
        </p:nvSpPr>
        <p:spPr>
          <a:xfrm>
            <a:off x="6978559" y="404622"/>
            <a:ext cx="5032465" cy="2677656"/>
          </a:xfrm>
          <a:prstGeom prst="rect">
            <a:avLst/>
          </a:prstGeom>
        </p:spPr>
        <p:txBody>
          <a:bodyPr wrap="square">
            <a:spAutoFit/>
          </a:bodyPr>
          <a:lstStyle/>
          <a:p>
            <a:r>
              <a:rPr lang="de-CH" sz="2400" dirty="0">
                <a:latin typeface="Calibri" panose="020F0502020204030204" pitchFamily="34" charset="0"/>
                <a:ea typeface="Calibri" panose="020F0502020204030204" pitchFamily="34" charset="0"/>
                <a:cs typeface="Times New Roman" panose="02020603050405020304" pitchFamily="18" charset="0"/>
              </a:rPr>
              <a:t>1 Und Elia, der Tisbiter, von den Einwohnern Gileads, sprach zu Ahab: So wahr der HERR lebt, der Gott Israels, vor dessen Angesicht ich stehe, es soll in diesen Jahren weder Tau noch Regen fallen, es sei denn, dass ich es sage! 	1 Kön 17,1</a:t>
            </a:r>
          </a:p>
        </p:txBody>
      </p:sp>
      <p:sp>
        <p:nvSpPr>
          <p:cNvPr id="1037" name="Rechteck 1036">
            <a:extLst>
              <a:ext uri="{FF2B5EF4-FFF2-40B4-BE49-F238E27FC236}">
                <a16:creationId xmlns:a16="http://schemas.microsoft.com/office/drawing/2014/main" id="{D4B7D789-F5CB-4123-AAD4-AECF4E676AB0}"/>
              </a:ext>
            </a:extLst>
          </p:cNvPr>
          <p:cNvSpPr/>
          <p:nvPr/>
        </p:nvSpPr>
        <p:spPr>
          <a:xfrm>
            <a:off x="6978559" y="405420"/>
            <a:ext cx="5134492" cy="1938992"/>
          </a:xfrm>
          <a:prstGeom prst="rect">
            <a:avLst/>
          </a:prstGeom>
        </p:spPr>
        <p:txBody>
          <a:bodyPr wrap="square">
            <a:spAutoFit/>
          </a:bodyPr>
          <a:lstStyle/>
          <a:p>
            <a:r>
              <a:rPr lang="de-CH" sz="2400" dirty="0">
                <a:latin typeface="Calibri" panose="020F0502020204030204" pitchFamily="34" charset="0"/>
                <a:ea typeface="Calibri" panose="020F0502020204030204" pitchFamily="34" charset="0"/>
                <a:cs typeface="Times New Roman" panose="02020603050405020304" pitchFamily="18" charset="0"/>
              </a:rPr>
              <a:t>2 Und das Wort des HERRN erging an ihn folgendermaßen: 3 Geh fort von hier und wende dich nach Osten und verbirg dich am Bach Krit, der östlich vom Jordan fließt! 	1 Kön 17,2-3</a:t>
            </a:r>
          </a:p>
        </p:txBody>
      </p:sp>
      <p:sp>
        <p:nvSpPr>
          <p:cNvPr id="1038" name="Rechteck 1037">
            <a:extLst>
              <a:ext uri="{FF2B5EF4-FFF2-40B4-BE49-F238E27FC236}">
                <a16:creationId xmlns:a16="http://schemas.microsoft.com/office/drawing/2014/main" id="{A7DB13C2-244A-4EDB-8CFF-E125746A5BFC}"/>
              </a:ext>
            </a:extLst>
          </p:cNvPr>
          <p:cNvSpPr/>
          <p:nvPr/>
        </p:nvSpPr>
        <p:spPr>
          <a:xfrm>
            <a:off x="6523846" y="393598"/>
            <a:ext cx="5487178" cy="2841034"/>
          </a:xfrm>
          <a:prstGeom prst="rect">
            <a:avLst/>
          </a:prstGeom>
        </p:spPr>
        <p:txBody>
          <a:bodyPr wrap="square">
            <a:spAutoFit/>
          </a:bodyPr>
          <a:lstStyle/>
          <a:p>
            <a:pPr marL="449580">
              <a:lnSpc>
                <a:spcPct val="107000"/>
              </a:lnSpc>
              <a:spcAft>
                <a:spcPts val="200"/>
              </a:spcAft>
            </a:pPr>
            <a:r>
              <a:rPr lang="de-CH" sz="24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8 Da erging das Wort des HERRN an ihn folgendermaßen: 9 Mache dich auf und geh nach Zarpat, das bei Zidon liegt, und bleibe dort; siehe, ich habe dort einer Witwe geboten, dass sie dich mit Nahrung versorgt!  </a:t>
            </a:r>
            <a:r>
              <a:rPr lang="de-CH" sz="2400" dirty="0">
                <a:latin typeface="Calibri" panose="020F0502020204030204" pitchFamily="34" charset="0"/>
                <a:ea typeface="Calibri" panose="020F0502020204030204" pitchFamily="34" charset="0"/>
                <a:cs typeface="Times New Roman" panose="02020603050405020304" pitchFamily="18" charset="0"/>
              </a:rPr>
              <a:t>1 Kön 17,8-9</a:t>
            </a:r>
          </a:p>
        </p:txBody>
      </p:sp>
      <p:sp>
        <p:nvSpPr>
          <p:cNvPr id="3" name="Rechteck 2">
            <a:extLst>
              <a:ext uri="{FF2B5EF4-FFF2-40B4-BE49-F238E27FC236}">
                <a16:creationId xmlns:a16="http://schemas.microsoft.com/office/drawing/2014/main" id="{B86F0723-F0EA-4806-9A30-3104D0A2ACC7}"/>
              </a:ext>
            </a:extLst>
          </p:cNvPr>
          <p:cNvSpPr/>
          <p:nvPr/>
        </p:nvSpPr>
        <p:spPr>
          <a:xfrm>
            <a:off x="96012" y="443983"/>
            <a:ext cx="1543401" cy="461665"/>
          </a:xfrm>
          <a:prstGeom prst="rect">
            <a:avLst/>
          </a:prstGeom>
        </p:spPr>
        <p:txBody>
          <a:bodyPr wrap="square">
            <a:spAutoFit/>
          </a:bodyPr>
          <a:lstStyle/>
          <a:p>
            <a:pPr>
              <a:spcAft>
                <a:spcPts val="0"/>
              </a:spcAft>
            </a:pPr>
            <a:r>
              <a:rPr lang="de-CH" sz="2400" dirty="0">
                <a:latin typeface="Calibri" panose="020F0502020204030204" pitchFamily="34" charset="0"/>
                <a:ea typeface="Calibri" panose="020F0502020204030204" pitchFamily="34" charset="0"/>
                <a:cs typeface="Times New Roman" panose="02020603050405020304" pitchFamily="18" charset="0"/>
              </a:rPr>
              <a:t>Kapitel 17</a:t>
            </a:r>
          </a:p>
        </p:txBody>
      </p:sp>
      <p:cxnSp>
        <p:nvCxnSpPr>
          <p:cNvPr id="26" name="Gerade Verbindung mit Pfeil 25">
            <a:extLst>
              <a:ext uri="{FF2B5EF4-FFF2-40B4-BE49-F238E27FC236}">
                <a16:creationId xmlns:a16="http://schemas.microsoft.com/office/drawing/2014/main" id="{FD49D085-AF1C-4527-861B-72D7FC417D58}"/>
              </a:ext>
            </a:extLst>
          </p:cNvPr>
          <p:cNvCxnSpPr>
            <a:cxnSpLocks/>
          </p:cNvCxnSpPr>
          <p:nvPr/>
        </p:nvCxnSpPr>
        <p:spPr>
          <a:xfrm flipH="1" flipV="1">
            <a:off x="5467267" y="3291135"/>
            <a:ext cx="351504" cy="356418"/>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4" name="Rechteck 3">
            <a:extLst>
              <a:ext uri="{FF2B5EF4-FFF2-40B4-BE49-F238E27FC236}">
                <a16:creationId xmlns:a16="http://schemas.microsoft.com/office/drawing/2014/main" id="{1481AB61-948B-4FC9-AF64-A0E5C0D2A1D3}"/>
              </a:ext>
            </a:extLst>
          </p:cNvPr>
          <p:cNvSpPr/>
          <p:nvPr/>
        </p:nvSpPr>
        <p:spPr>
          <a:xfrm>
            <a:off x="7743831" y="4198393"/>
            <a:ext cx="3254135" cy="1384995"/>
          </a:xfrm>
          <a:prstGeom prst="rect">
            <a:avLst/>
          </a:prstGeom>
        </p:spPr>
        <p:txBody>
          <a:bodyPr wrap="square">
            <a:spAutoFit/>
          </a:bodyPr>
          <a:lstStyle/>
          <a:p>
            <a:pPr>
              <a:spcAft>
                <a:spcPts val="0"/>
              </a:spcAft>
            </a:pPr>
            <a:r>
              <a:rPr lang="de-CH" sz="2800" b="1" u="sng" dirty="0">
                <a:latin typeface="Calibri" panose="020F0502020204030204" pitchFamily="34" charset="0"/>
                <a:ea typeface="Calibri" panose="020F0502020204030204" pitchFamily="34" charset="0"/>
                <a:cs typeface="Times New Roman" panose="02020603050405020304" pitchFamily="18" charset="0"/>
              </a:rPr>
              <a:t>Vertrauen haben, einen Schritt wagen, dass ist Glauben!</a:t>
            </a:r>
            <a:endParaRPr lang="de-CH" sz="2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72930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3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grpId="1" nodeType="clickEffect">
                                  <p:stCondLst>
                                    <p:cond delay="0"/>
                                  </p:stCondLst>
                                  <p:childTnLst>
                                    <p:animEffect transition="out" filter="fade">
                                      <p:cBhvr>
                                        <p:cTn id="14" dur="500"/>
                                        <p:tgtEl>
                                          <p:spTgt spid="1036"/>
                                        </p:tgtEl>
                                      </p:cBhvr>
                                    </p:animEffect>
                                    <p:set>
                                      <p:cBhvr>
                                        <p:cTn id="15" dur="1" fill="hold">
                                          <p:stCondLst>
                                            <p:cond delay="499"/>
                                          </p:stCondLst>
                                        </p:cTn>
                                        <p:tgtEl>
                                          <p:spTgt spid="1036"/>
                                        </p:tgtEl>
                                        <p:attrNameLst>
                                          <p:attrName>style.visibility</p:attrName>
                                        </p:attrNameLst>
                                      </p:cBhvr>
                                      <p:to>
                                        <p:strVal val="hidden"/>
                                      </p:to>
                                    </p:set>
                                  </p:childTnLst>
                                </p:cTn>
                              </p:par>
                              <p:par>
                                <p:cTn id="16" presetID="1" presetClass="entr" presetSubtype="0" fill="hold" grpId="0" nodeType="withEffect">
                                  <p:stCondLst>
                                    <p:cond delay="0"/>
                                  </p:stCondLst>
                                  <p:childTnLst>
                                    <p:set>
                                      <p:cBhvr>
                                        <p:cTn id="17" dur="1" fill="hold">
                                          <p:stCondLst>
                                            <p:cond delay="0"/>
                                          </p:stCondLst>
                                        </p:cTn>
                                        <p:tgtEl>
                                          <p:spTgt spid="22"/>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25"/>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1037"/>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0" presetClass="exit" presetSubtype="0" fill="hold" grpId="1" nodeType="clickEffect">
                                  <p:stCondLst>
                                    <p:cond delay="0"/>
                                  </p:stCondLst>
                                  <p:childTnLst>
                                    <p:animEffect transition="out" filter="fade">
                                      <p:cBhvr>
                                        <p:cTn id="25" dur="500"/>
                                        <p:tgtEl>
                                          <p:spTgt spid="1037"/>
                                        </p:tgtEl>
                                      </p:cBhvr>
                                    </p:animEffect>
                                    <p:set>
                                      <p:cBhvr>
                                        <p:cTn id="26" dur="1" fill="hold">
                                          <p:stCondLst>
                                            <p:cond delay="499"/>
                                          </p:stCondLst>
                                        </p:cTn>
                                        <p:tgtEl>
                                          <p:spTgt spid="1037"/>
                                        </p:tgtEl>
                                        <p:attrNameLst>
                                          <p:attrName>style.visibility</p:attrName>
                                        </p:attrNameLst>
                                      </p:cBhvr>
                                      <p:to>
                                        <p:strVal val="hidden"/>
                                      </p:to>
                                    </p:set>
                                  </p:childTnLst>
                                </p:cTn>
                              </p:par>
                              <p:par>
                                <p:cTn id="27" presetID="1" presetClass="entr" presetSubtype="0" fill="hold" grpId="0" nodeType="withEffect">
                                  <p:stCondLst>
                                    <p:cond delay="0"/>
                                  </p:stCondLst>
                                  <p:childTnLst>
                                    <p:set>
                                      <p:cBhvr>
                                        <p:cTn id="28" dur="1" fill="hold">
                                          <p:stCondLst>
                                            <p:cond delay="0"/>
                                          </p:stCondLst>
                                        </p:cTn>
                                        <p:tgtEl>
                                          <p:spTgt spid="30"/>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03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2" grpId="0" animBg="1"/>
      <p:bldP spid="30" grpId="0" animBg="1"/>
      <p:bldP spid="1036" grpId="0"/>
      <p:bldP spid="1036" grpId="1"/>
      <p:bldP spid="1037" grpId="0"/>
      <p:bldP spid="1037" grpId="1"/>
      <p:bldP spid="1038" grpId="0"/>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Ähnliches Foto">
            <a:extLst>
              <a:ext uri="{FF2B5EF4-FFF2-40B4-BE49-F238E27FC236}">
                <a16:creationId xmlns:a16="http://schemas.microsoft.com/office/drawing/2014/main" id="{32B78B8D-FD5D-4DD5-B86B-8C75EA6EC5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1440" y="99379"/>
            <a:ext cx="4953000" cy="6496050"/>
          </a:xfrm>
          <a:prstGeom prst="rect">
            <a:avLst/>
          </a:prstGeom>
          <a:noFill/>
          <a:extLst>
            <a:ext uri="{909E8E84-426E-40DD-AFC4-6F175D3DCCD1}">
              <a14:hiddenFill xmlns:a14="http://schemas.microsoft.com/office/drawing/2010/main">
                <a:solidFill>
                  <a:srgbClr val="FFFFFF"/>
                </a:solidFill>
              </a14:hiddenFill>
            </a:ext>
          </a:extLst>
        </p:spPr>
      </p:pic>
      <p:sp>
        <p:nvSpPr>
          <p:cNvPr id="2" name="Ellipse 1">
            <a:extLst>
              <a:ext uri="{FF2B5EF4-FFF2-40B4-BE49-F238E27FC236}">
                <a16:creationId xmlns:a16="http://schemas.microsoft.com/office/drawing/2014/main" id="{DD6916CA-F078-4345-9E73-B61C0296EE5A}"/>
              </a:ext>
            </a:extLst>
          </p:cNvPr>
          <p:cNvSpPr/>
          <p:nvPr/>
        </p:nvSpPr>
        <p:spPr>
          <a:xfrm>
            <a:off x="5390866" y="3211773"/>
            <a:ext cx="54591" cy="45719"/>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p>
        </p:txBody>
      </p:sp>
      <p:sp>
        <p:nvSpPr>
          <p:cNvPr id="5" name="Textfeld 4">
            <a:extLst>
              <a:ext uri="{FF2B5EF4-FFF2-40B4-BE49-F238E27FC236}">
                <a16:creationId xmlns:a16="http://schemas.microsoft.com/office/drawing/2014/main" id="{408531A2-14AC-438C-BD67-525F5F86F92F}"/>
              </a:ext>
            </a:extLst>
          </p:cNvPr>
          <p:cNvSpPr txBox="1"/>
          <p:nvPr/>
        </p:nvSpPr>
        <p:spPr>
          <a:xfrm>
            <a:off x="5390866" y="3019188"/>
            <a:ext cx="937146" cy="215444"/>
          </a:xfrm>
          <a:prstGeom prst="rect">
            <a:avLst/>
          </a:prstGeom>
          <a:noFill/>
        </p:spPr>
        <p:txBody>
          <a:bodyPr wrap="square" rtlCol="0">
            <a:spAutoFit/>
          </a:bodyPr>
          <a:lstStyle/>
          <a:p>
            <a:r>
              <a:rPr lang="de-CH" sz="800" b="1" dirty="0"/>
              <a:t>Tischbe</a:t>
            </a:r>
          </a:p>
        </p:txBody>
      </p:sp>
      <p:sp>
        <p:nvSpPr>
          <p:cNvPr id="11" name="Ellipse 10">
            <a:extLst>
              <a:ext uri="{FF2B5EF4-FFF2-40B4-BE49-F238E27FC236}">
                <a16:creationId xmlns:a16="http://schemas.microsoft.com/office/drawing/2014/main" id="{1741B900-988B-4003-94FC-7DFFB4452FFE}"/>
              </a:ext>
            </a:extLst>
          </p:cNvPr>
          <p:cNvSpPr/>
          <p:nvPr/>
        </p:nvSpPr>
        <p:spPr>
          <a:xfrm>
            <a:off x="4290650" y="3529470"/>
            <a:ext cx="65310" cy="45719"/>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p>
        </p:txBody>
      </p:sp>
      <p:sp>
        <p:nvSpPr>
          <p:cNvPr id="22" name="Ellipse 21">
            <a:extLst>
              <a:ext uri="{FF2B5EF4-FFF2-40B4-BE49-F238E27FC236}">
                <a16:creationId xmlns:a16="http://schemas.microsoft.com/office/drawing/2014/main" id="{E9DCA96C-69A2-44FD-9562-7AB3110059BB}"/>
              </a:ext>
            </a:extLst>
          </p:cNvPr>
          <p:cNvSpPr/>
          <p:nvPr/>
        </p:nvSpPr>
        <p:spPr>
          <a:xfrm>
            <a:off x="5221532" y="4803507"/>
            <a:ext cx="54591" cy="45719"/>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p>
        </p:txBody>
      </p:sp>
      <p:sp>
        <p:nvSpPr>
          <p:cNvPr id="23" name="Textfeld 22">
            <a:extLst>
              <a:ext uri="{FF2B5EF4-FFF2-40B4-BE49-F238E27FC236}">
                <a16:creationId xmlns:a16="http://schemas.microsoft.com/office/drawing/2014/main" id="{5CCD8501-AD67-4D76-A113-30770A7C1130}"/>
              </a:ext>
            </a:extLst>
          </p:cNvPr>
          <p:cNvSpPr txBox="1"/>
          <p:nvPr/>
        </p:nvSpPr>
        <p:spPr>
          <a:xfrm>
            <a:off x="3948260" y="3347404"/>
            <a:ext cx="560239" cy="215444"/>
          </a:xfrm>
          <a:prstGeom prst="rect">
            <a:avLst/>
          </a:prstGeom>
          <a:noFill/>
        </p:spPr>
        <p:txBody>
          <a:bodyPr wrap="square" rtlCol="0">
            <a:spAutoFit/>
          </a:bodyPr>
          <a:lstStyle/>
          <a:p>
            <a:r>
              <a:rPr lang="de-CH" sz="800" b="1" dirty="0"/>
              <a:t>Samaria</a:t>
            </a:r>
          </a:p>
        </p:txBody>
      </p:sp>
      <p:sp>
        <p:nvSpPr>
          <p:cNvPr id="24" name="Textfeld 23">
            <a:extLst>
              <a:ext uri="{FF2B5EF4-FFF2-40B4-BE49-F238E27FC236}">
                <a16:creationId xmlns:a16="http://schemas.microsoft.com/office/drawing/2014/main" id="{A2971DB9-78B5-4332-9818-E457BB104498}"/>
              </a:ext>
            </a:extLst>
          </p:cNvPr>
          <p:cNvSpPr txBox="1"/>
          <p:nvPr/>
        </p:nvSpPr>
        <p:spPr>
          <a:xfrm>
            <a:off x="5271027" y="4651537"/>
            <a:ext cx="937146" cy="215444"/>
          </a:xfrm>
          <a:prstGeom prst="rect">
            <a:avLst/>
          </a:prstGeom>
          <a:noFill/>
        </p:spPr>
        <p:txBody>
          <a:bodyPr wrap="square" rtlCol="0">
            <a:spAutoFit/>
          </a:bodyPr>
          <a:lstStyle/>
          <a:p>
            <a:r>
              <a:rPr lang="de-CH" sz="800" b="1" dirty="0"/>
              <a:t>Bach Krit</a:t>
            </a:r>
          </a:p>
        </p:txBody>
      </p:sp>
      <p:sp>
        <p:nvSpPr>
          <p:cNvPr id="30" name="Ellipse 29">
            <a:extLst>
              <a:ext uri="{FF2B5EF4-FFF2-40B4-BE49-F238E27FC236}">
                <a16:creationId xmlns:a16="http://schemas.microsoft.com/office/drawing/2014/main" id="{72F317D1-051B-4349-A5A9-B259BE04300A}"/>
              </a:ext>
            </a:extLst>
          </p:cNvPr>
          <p:cNvSpPr/>
          <p:nvPr/>
        </p:nvSpPr>
        <p:spPr>
          <a:xfrm>
            <a:off x="4508499" y="438941"/>
            <a:ext cx="54591" cy="45719"/>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p>
        </p:txBody>
      </p:sp>
      <p:sp>
        <p:nvSpPr>
          <p:cNvPr id="31" name="Textfeld 30">
            <a:extLst>
              <a:ext uri="{FF2B5EF4-FFF2-40B4-BE49-F238E27FC236}">
                <a16:creationId xmlns:a16="http://schemas.microsoft.com/office/drawing/2014/main" id="{26528E1C-9704-4335-BF3A-D136161ABBE0}"/>
              </a:ext>
            </a:extLst>
          </p:cNvPr>
          <p:cNvSpPr txBox="1"/>
          <p:nvPr/>
        </p:nvSpPr>
        <p:spPr>
          <a:xfrm>
            <a:off x="4511869" y="298054"/>
            <a:ext cx="937146" cy="215444"/>
          </a:xfrm>
          <a:prstGeom prst="rect">
            <a:avLst/>
          </a:prstGeom>
          <a:noFill/>
        </p:spPr>
        <p:txBody>
          <a:bodyPr wrap="square" rtlCol="0">
            <a:spAutoFit/>
          </a:bodyPr>
          <a:lstStyle/>
          <a:p>
            <a:r>
              <a:rPr lang="de-CH" sz="800" b="1" dirty="0"/>
              <a:t>Zarpat</a:t>
            </a:r>
          </a:p>
        </p:txBody>
      </p:sp>
      <p:cxnSp>
        <p:nvCxnSpPr>
          <p:cNvPr id="38" name="Verbinder: gekrümmt 37">
            <a:extLst>
              <a:ext uri="{FF2B5EF4-FFF2-40B4-BE49-F238E27FC236}">
                <a16:creationId xmlns:a16="http://schemas.microsoft.com/office/drawing/2014/main" id="{F3E4D3C6-F4DE-40F3-A695-C554F2A4448F}"/>
              </a:ext>
            </a:extLst>
          </p:cNvPr>
          <p:cNvCxnSpPr>
            <a:cxnSpLocks/>
          </p:cNvCxnSpPr>
          <p:nvPr/>
        </p:nvCxnSpPr>
        <p:spPr>
          <a:xfrm rot="5400000">
            <a:off x="3377625" y="1136328"/>
            <a:ext cx="1680630" cy="567914"/>
          </a:xfrm>
          <a:prstGeom prst="curvedConnector3">
            <a:avLst>
              <a:gd name="adj1" fmla="val 109446"/>
            </a:avLst>
          </a:prstGeom>
          <a:ln w="19050">
            <a:tailEnd type="triangle"/>
          </a:ln>
        </p:spPr>
        <p:style>
          <a:lnRef idx="1">
            <a:schemeClr val="dk1"/>
          </a:lnRef>
          <a:fillRef idx="0">
            <a:schemeClr val="dk1"/>
          </a:fillRef>
          <a:effectRef idx="0">
            <a:schemeClr val="dk1"/>
          </a:effectRef>
          <a:fontRef idx="minor">
            <a:schemeClr val="tx1"/>
          </a:fontRef>
        </p:style>
      </p:cxnSp>
      <p:sp>
        <p:nvSpPr>
          <p:cNvPr id="48" name="Ellipse 47">
            <a:extLst>
              <a:ext uri="{FF2B5EF4-FFF2-40B4-BE49-F238E27FC236}">
                <a16:creationId xmlns:a16="http://schemas.microsoft.com/office/drawing/2014/main" id="{54C3E7B0-E61C-4ACE-9C4A-A7AB0D9F5D11}"/>
              </a:ext>
            </a:extLst>
          </p:cNvPr>
          <p:cNvSpPr/>
          <p:nvPr/>
        </p:nvSpPr>
        <p:spPr>
          <a:xfrm>
            <a:off x="3848871" y="2214881"/>
            <a:ext cx="54591" cy="45719"/>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p>
        </p:txBody>
      </p:sp>
      <p:sp>
        <p:nvSpPr>
          <p:cNvPr id="50" name="Textfeld 49">
            <a:extLst>
              <a:ext uri="{FF2B5EF4-FFF2-40B4-BE49-F238E27FC236}">
                <a16:creationId xmlns:a16="http://schemas.microsoft.com/office/drawing/2014/main" id="{46CF1F95-E95F-4F0F-8A29-DDBFD404E849}"/>
              </a:ext>
            </a:extLst>
          </p:cNvPr>
          <p:cNvSpPr txBox="1"/>
          <p:nvPr/>
        </p:nvSpPr>
        <p:spPr>
          <a:xfrm>
            <a:off x="3564751" y="2029551"/>
            <a:ext cx="937146" cy="215444"/>
          </a:xfrm>
          <a:prstGeom prst="rect">
            <a:avLst/>
          </a:prstGeom>
          <a:noFill/>
        </p:spPr>
        <p:txBody>
          <a:bodyPr wrap="square" rtlCol="0">
            <a:spAutoFit/>
          </a:bodyPr>
          <a:lstStyle/>
          <a:p>
            <a:r>
              <a:rPr lang="de-CH" sz="800" b="1" dirty="0"/>
              <a:t>Berg Karmel</a:t>
            </a:r>
          </a:p>
        </p:txBody>
      </p:sp>
      <p:sp>
        <p:nvSpPr>
          <p:cNvPr id="3" name="Rechteck 2">
            <a:extLst>
              <a:ext uri="{FF2B5EF4-FFF2-40B4-BE49-F238E27FC236}">
                <a16:creationId xmlns:a16="http://schemas.microsoft.com/office/drawing/2014/main" id="{B86F0723-F0EA-4806-9A30-3104D0A2ACC7}"/>
              </a:ext>
            </a:extLst>
          </p:cNvPr>
          <p:cNvSpPr/>
          <p:nvPr/>
        </p:nvSpPr>
        <p:spPr>
          <a:xfrm>
            <a:off x="96012" y="443983"/>
            <a:ext cx="1543401" cy="461665"/>
          </a:xfrm>
          <a:prstGeom prst="rect">
            <a:avLst/>
          </a:prstGeom>
        </p:spPr>
        <p:txBody>
          <a:bodyPr wrap="square">
            <a:spAutoFit/>
          </a:bodyPr>
          <a:lstStyle/>
          <a:p>
            <a:pPr>
              <a:spcAft>
                <a:spcPts val="0"/>
              </a:spcAft>
            </a:pPr>
            <a:r>
              <a:rPr lang="de-CH" sz="2400" dirty="0">
                <a:latin typeface="Calibri" panose="020F0502020204030204" pitchFamily="34" charset="0"/>
                <a:ea typeface="Calibri" panose="020F0502020204030204" pitchFamily="34" charset="0"/>
                <a:cs typeface="Times New Roman" panose="02020603050405020304" pitchFamily="18" charset="0"/>
              </a:rPr>
              <a:t>Kapitel 18</a:t>
            </a:r>
          </a:p>
        </p:txBody>
      </p:sp>
      <p:sp>
        <p:nvSpPr>
          <p:cNvPr id="26" name="Rechteck 25">
            <a:extLst>
              <a:ext uri="{FF2B5EF4-FFF2-40B4-BE49-F238E27FC236}">
                <a16:creationId xmlns:a16="http://schemas.microsoft.com/office/drawing/2014/main" id="{B0F21966-0F08-4C07-A178-4FB7501FC5BB}"/>
              </a:ext>
            </a:extLst>
          </p:cNvPr>
          <p:cNvSpPr/>
          <p:nvPr/>
        </p:nvSpPr>
        <p:spPr>
          <a:xfrm>
            <a:off x="6556764" y="321583"/>
            <a:ext cx="5447194" cy="3631379"/>
          </a:xfrm>
          <a:prstGeom prst="rect">
            <a:avLst/>
          </a:prstGeom>
        </p:spPr>
        <p:txBody>
          <a:bodyPr wrap="square">
            <a:spAutoFit/>
          </a:bodyPr>
          <a:lstStyle/>
          <a:p>
            <a:pPr marL="449580">
              <a:lnSpc>
                <a:spcPct val="107000"/>
              </a:lnSpc>
              <a:spcAft>
                <a:spcPts val="200"/>
              </a:spcAft>
            </a:pPr>
            <a:r>
              <a:rPr lang="de-CH" sz="24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1 Und es geschah nach vielen Tagen, im dritten Jahr, da erging das Wort des HERRN an Elia: Geh hin, zeige dich Ahab, und ich will es regnen lassen auf den Erdboden! 2 Und Elia ging hin, um sich Ahab zu zeigen. Es war aber eine große Hungersnot in Samaria.  </a:t>
            </a:r>
            <a:r>
              <a:rPr lang="de-CH" sz="2400" dirty="0">
                <a:latin typeface="Calibri" panose="020F0502020204030204" pitchFamily="34" charset="0"/>
                <a:ea typeface="Calibri" panose="020F0502020204030204" pitchFamily="34" charset="0"/>
                <a:cs typeface="Times New Roman" panose="02020603050405020304" pitchFamily="18" charset="0"/>
              </a:rPr>
              <a:t>1 Kön 18,1-2</a:t>
            </a:r>
          </a:p>
        </p:txBody>
      </p:sp>
      <p:sp>
        <p:nvSpPr>
          <p:cNvPr id="27" name="Rechteck 26">
            <a:extLst>
              <a:ext uri="{FF2B5EF4-FFF2-40B4-BE49-F238E27FC236}">
                <a16:creationId xmlns:a16="http://schemas.microsoft.com/office/drawing/2014/main" id="{552BF31A-15AC-43A5-B245-8CB3AC956066}"/>
              </a:ext>
            </a:extLst>
          </p:cNvPr>
          <p:cNvSpPr/>
          <p:nvPr/>
        </p:nvSpPr>
        <p:spPr>
          <a:xfrm>
            <a:off x="6553206" y="322671"/>
            <a:ext cx="5527034" cy="4421723"/>
          </a:xfrm>
          <a:prstGeom prst="rect">
            <a:avLst/>
          </a:prstGeom>
        </p:spPr>
        <p:txBody>
          <a:bodyPr wrap="square">
            <a:spAutoFit/>
          </a:bodyPr>
          <a:lstStyle/>
          <a:p>
            <a:pPr marL="449580">
              <a:lnSpc>
                <a:spcPct val="107000"/>
              </a:lnSpc>
              <a:spcAft>
                <a:spcPts val="200"/>
              </a:spcAft>
            </a:pPr>
            <a:r>
              <a:rPr lang="de-CH" sz="24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7 Als nun Obadja auf dem Weg war, siehe, da begegnete ihm Elia. Und als er ihn erkannte, fiel er auf sein Angesicht und sprach: Bist du es, mein Herr Elia? 8 Er sprach zu ihm: Ich bin’s! Geh hin und sage deinem Herrn: Siehe, Elia ist hier! 9 Er aber sprach: Was habe ich gesündigt, dass du deinen Knecht in die Hand Ahabs geben willst, damit er mich tötet?	</a:t>
            </a:r>
            <a:r>
              <a:rPr lang="de-CH" sz="2400" dirty="0">
                <a:latin typeface="Calibri" panose="020F0502020204030204" pitchFamily="34" charset="0"/>
                <a:ea typeface="Calibri" panose="020F0502020204030204" pitchFamily="34" charset="0"/>
                <a:cs typeface="Times New Roman" panose="02020603050405020304" pitchFamily="18" charset="0"/>
              </a:rPr>
              <a:t>1 Kön 18,7-9</a:t>
            </a:r>
          </a:p>
        </p:txBody>
      </p:sp>
    </p:spTree>
    <p:extLst>
      <p:ext uri="{BB962C8B-B14F-4D97-AF65-F5344CB8AC3E}">
        <p14:creationId xmlns:p14="http://schemas.microsoft.com/office/powerpoint/2010/main" val="3119179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xit" presetSubtype="0" fill="hold" grpId="1" nodeType="clickEffect">
                                  <p:stCondLst>
                                    <p:cond delay="0"/>
                                  </p:stCondLst>
                                  <p:childTnLst>
                                    <p:animEffect transition="out" filter="fade">
                                      <p:cBhvr>
                                        <p:cTn id="10" dur="500"/>
                                        <p:tgtEl>
                                          <p:spTgt spid="26"/>
                                        </p:tgtEl>
                                      </p:cBhvr>
                                    </p:animEffect>
                                    <p:set>
                                      <p:cBhvr>
                                        <p:cTn id="11" dur="1" fill="hold">
                                          <p:stCondLst>
                                            <p:cond delay="499"/>
                                          </p:stCondLst>
                                        </p:cTn>
                                        <p:tgtEl>
                                          <p:spTgt spid="26"/>
                                        </p:tgtEl>
                                        <p:attrNameLst>
                                          <p:attrName>style.visibility</p:attrName>
                                        </p:attrNameLst>
                                      </p:cBhvr>
                                      <p:to>
                                        <p:strVal val="hidden"/>
                                      </p:to>
                                    </p:set>
                                  </p:childTnLst>
                                </p:cTn>
                              </p:par>
                              <p:par>
                                <p:cTn id="12" presetID="1" presetClass="entr" presetSubtype="0" fill="hold" grpId="0" nodeType="withEffect">
                                  <p:stCondLst>
                                    <p:cond delay="0"/>
                                  </p:stCondLst>
                                  <p:childTnLst>
                                    <p:set>
                                      <p:cBhvr>
                                        <p:cTn id="13" dur="1" fill="hold">
                                          <p:stCondLst>
                                            <p:cond delay="0"/>
                                          </p:stCondLst>
                                        </p:cTn>
                                        <p:tgtEl>
                                          <p:spTgt spid="27"/>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6" grpId="1"/>
      <p:bldP spid="2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a:extLst>
              <a:ext uri="{FF2B5EF4-FFF2-40B4-BE49-F238E27FC236}">
                <a16:creationId xmlns:a16="http://schemas.microsoft.com/office/drawing/2014/main" id="{46710ABC-425D-47E1-B338-CDD8A9AFEF03}"/>
              </a:ext>
            </a:extLst>
          </p:cNvPr>
          <p:cNvSpPr/>
          <p:nvPr/>
        </p:nvSpPr>
        <p:spPr>
          <a:xfrm>
            <a:off x="439218" y="1149721"/>
            <a:ext cx="11486593" cy="2062103"/>
          </a:xfrm>
          <a:prstGeom prst="rect">
            <a:avLst/>
          </a:prstGeom>
        </p:spPr>
        <p:txBody>
          <a:bodyPr wrap="square">
            <a:spAutoFit/>
          </a:bodyPr>
          <a:lstStyle/>
          <a:p>
            <a:r>
              <a:rPr lang="de-CH" sz="2800" dirty="0"/>
              <a:t>An der Seite mit Gott leben hat Zukunft!</a:t>
            </a:r>
          </a:p>
          <a:p>
            <a:endParaRPr lang="de-CH" sz="2800" dirty="0"/>
          </a:p>
          <a:p>
            <a:r>
              <a:rPr lang="de-CH" sz="2400" dirty="0"/>
              <a:t>Wir können unseren Herrn so sehr lieben und fürchten und ihn dennoch dadurch verunehren, wenn wir mit der Welt zu fest in Verbindung stehen, welche nichts von ihm wissen will. </a:t>
            </a:r>
            <a:endParaRPr lang="de-CH" sz="3600" dirty="0"/>
          </a:p>
        </p:txBody>
      </p:sp>
      <p:sp>
        <p:nvSpPr>
          <p:cNvPr id="4" name="Rechteck 3">
            <a:extLst>
              <a:ext uri="{FF2B5EF4-FFF2-40B4-BE49-F238E27FC236}">
                <a16:creationId xmlns:a16="http://schemas.microsoft.com/office/drawing/2014/main" id="{0C04C8F7-5537-49A1-A7F9-ED24A79CF8CB}"/>
              </a:ext>
            </a:extLst>
          </p:cNvPr>
          <p:cNvSpPr/>
          <p:nvPr/>
        </p:nvSpPr>
        <p:spPr>
          <a:xfrm>
            <a:off x="352701" y="3385317"/>
            <a:ext cx="11659625" cy="1569660"/>
          </a:xfrm>
          <a:prstGeom prst="rect">
            <a:avLst/>
          </a:prstGeom>
        </p:spPr>
        <p:txBody>
          <a:bodyPr wrap="square">
            <a:spAutoFit/>
          </a:bodyPr>
          <a:lstStyle/>
          <a:p>
            <a:r>
              <a:rPr lang="de-CH" sz="2400" dirty="0"/>
              <a:t>Folgen davon:</a:t>
            </a:r>
          </a:p>
          <a:p>
            <a:pPr lvl="0"/>
            <a:r>
              <a:rPr lang="de-CH" sz="2400" dirty="0"/>
              <a:t>- Unser Glaube richtet sich nicht mehr nur auf die Treue Gottes</a:t>
            </a:r>
          </a:p>
          <a:p>
            <a:pPr lvl="0"/>
            <a:r>
              <a:rPr lang="de-CH" sz="2400" dirty="0"/>
              <a:t>- Die Umstände sind wichtiger als die Verheissungen Gottes</a:t>
            </a:r>
          </a:p>
          <a:p>
            <a:pPr lvl="0"/>
            <a:r>
              <a:rPr lang="de-CH" sz="2400" dirty="0"/>
              <a:t>- Gottes Gaben werden nicht mehr wahrgenommen</a:t>
            </a:r>
          </a:p>
        </p:txBody>
      </p:sp>
      <p:sp>
        <p:nvSpPr>
          <p:cNvPr id="2" name="Rechteck 1">
            <a:extLst>
              <a:ext uri="{FF2B5EF4-FFF2-40B4-BE49-F238E27FC236}">
                <a16:creationId xmlns:a16="http://schemas.microsoft.com/office/drawing/2014/main" id="{6F50AA31-9B09-4C6A-8E77-FEE112FA2F70}"/>
              </a:ext>
            </a:extLst>
          </p:cNvPr>
          <p:cNvSpPr/>
          <p:nvPr/>
        </p:nvSpPr>
        <p:spPr>
          <a:xfrm>
            <a:off x="439218" y="453008"/>
            <a:ext cx="2200474" cy="523220"/>
          </a:xfrm>
          <a:prstGeom prst="rect">
            <a:avLst/>
          </a:prstGeom>
        </p:spPr>
        <p:txBody>
          <a:bodyPr wrap="none">
            <a:spAutoFit/>
          </a:bodyPr>
          <a:lstStyle/>
          <a:p>
            <a:r>
              <a:rPr lang="de-CH" sz="2800" dirty="0"/>
              <a:t>Anwendung 1</a:t>
            </a:r>
          </a:p>
        </p:txBody>
      </p:sp>
    </p:spTree>
    <p:extLst>
      <p:ext uri="{BB962C8B-B14F-4D97-AF65-F5344CB8AC3E}">
        <p14:creationId xmlns:p14="http://schemas.microsoft.com/office/powerpoint/2010/main" val="209842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a:extLst>
              <a:ext uri="{FF2B5EF4-FFF2-40B4-BE49-F238E27FC236}">
                <a16:creationId xmlns:a16="http://schemas.microsoft.com/office/drawing/2014/main" id="{4BEFFDA6-3A6C-4F6B-8695-49F002FECE05}"/>
              </a:ext>
            </a:extLst>
          </p:cNvPr>
          <p:cNvSpPr/>
          <p:nvPr/>
        </p:nvSpPr>
        <p:spPr>
          <a:xfrm>
            <a:off x="2461387" y="234434"/>
            <a:ext cx="1896673" cy="461665"/>
          </a:xfrm>
          <a:prstGeom prst="rect">
            <a:avLst/>
          </a:prstGeom>
        </p:spPr>
        <p:txBody>
          <a:bodyPr wrap="none">
            <a:spAutoFit/>
          </a:bodyPr>
          <a:lstStyle/>
          <a:p>
            <a:pPr>
              <a:spcAft>
                <a:spcPts val="0"/>
              </a:spcAft>
            </a:pPr>
            <a:r>
              <a:rPr lang="de-CH" sz="2400" dirty="0">
                <a:latin typeface="Calibri" panose="020F0502020204030204" pitchFamily="34" charset="0"/>
                <a:ea typeface="Calibri" panose="020F0502020204030204" pitchFamily="34" charset="0"/>
                <a:cs typeface="Times New Roman" panose="02020603050405020304" pitchFamily="18" charset="0"/>
              </a:rPr>
              <a:t>Elia und Ahab</a:t>
            </a:r>
          </a:p>
        </p:txBody>
      </p:sp>
      <p:sp>
        <p:nvSpPr>
          <p:cNvPr id="6" name="Rechteck 5">
            <a:extLst>
              <a:ext uri="{FF2B5EF4-FFF2-40B4-BE49-F238E27FC236}">
                <a16:creationId xmlns:a16="http://schemas.microsoft.com/office/drawing/2014/main" id="{8AF07042-F0CC-4ED7-BCB0-7993B1A5DE5A}"/>
              </a:ext>
            </a:extLst>
          </p:cNvPr>
          <p:cNvSpPr/>
          <p:nvPr/>
        </p:nvSpPr>
        <p:spPr>
          <a:xfrm>
            <a:off x="739132" y="1026138"/>
            <a:ext cx="10788839" cy="830997"/>
          </a:xfrm>
          <a:prstGeom prst="rect">
            <a:avLst/>
          </a:prstGeom>
        </p:spPr>
        <p:txBody>
          <a:bodyPr wrap="square">
            <a:spAutoFit/>
          </a:bodyPr>
          <a:lstStyle/>
          <a:p>
            <a:pPr>
              <a:spcAft>
                <a:spcPts val="0"/>
              </a:spcAft>
            </a:pPr>
            <a:r>
              <a:rPr lang="de-CH" sz="2400" dirty="0">
                <a:latin typeface="Calibri" panose="020F0502020204030204" pitchFamily="34" charset="0"/>
                <a:ea typeface="Calibri" panose="020F0502020204030204" pitchFamily="34" charset="0"/>
                <a:cs typeface="Times New Roman" panose="02020603050405020304" pitchFamily="18" charset="0"/>
              </a:rPr>
              <a:t>Ahab will die Schuld auf Elia schieben. </a:t>
            </a:r>
          </a:p>
          <a:p>
            <a:pPr>
              <a:spcAft>
                <a:spcPts val="0"/>
              </a:spcAft>
            </a:pPr>
            <a:r>
              <a:rPr lang="de-CH" sz="2400" dirty="0">
                <a:latin typeface="Calibri" panose="020F0502020204030204" pitchFamily="34" charset="0"/>
                <a:ea typeface="Calibri" panose="020F0502020204030204" pitchFamily="34" charset="0"/>
                <a:cs typeface="Times New Roman" panose="02020603050405020304" pitchFamily="18" charset="0"/>
              </a:rPr>
              <a:t>Er ist sich gar nicht bewusst, was er dem Volk und seiner Familie angetan hat. </a:t>
            </a:r>
          </a:p>
        </p:txBody>
      </p:sp>
      <p:sp>
        <p:nvSpPr>
          <p:cNvPr id="7" name="Rechteck 6">
            <a:extLst>
              <a:ext uri="{FF2B5EF4-FFF2-40B4-BE49-F238E27FC236}">
                <a16:creationId xmlns:a16="http://schemas.microsoft.com/office/drawing/2014/main" id="{922BE507-CC92-45BE-BBB2-C5F94B978682}"/>
              </a:ext>
            </a:extLst>
          </p:cNvPr>
          <p:cNvSpPr/>
          <p:nvPr/>
        </p:nvSpPr>
        <p:spPr>
          <a:xfrm>
            <a:off x="260349" y="2061759"/>
            <a:ext cx="10973707" cy="2050690"/>
          </a:xfrm>
          <a:prstGeom prst="rect">
            <a:avLst/>
          </a:prstGeom>
        </p:spPr>
        <p:txBody>
          <a:bodyPr wrap="square">
            <a:spAutoFit/>
          </a:bodyPr>
          <a:lstStyle/>
          <a:p>
            <a:pPr marL="449580">
              <a:lnSpc>
                <a:spcPct val="107000"/>
              </a:lnSpc>
              <a:spcAft>
                <a:spcPts val="200"/>
              </a:spcAft>
            </a:pPr>
            <a:r>
              <a:rPr lang="de-CH" sz="24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16 Da ging Obadja hin, Ahab entgegen, und berichtete es ihm; Ahab aber kam Elia entgegen. 17 Und als Ahab den Elia sah, sprach Ahab zu ihm: Bist du da, der Israel ins Unglück bringt? 18 Er aber sprach: Nicht ich bringe Israel ins Unglück, sondern du und das Haus deines Vaters, weil ihr die Gebote des HERRN verlassen habt und du den Baalen nachgefolgt bist!	     1 Kön 18,16-18</a:t>
            </a:r>
          </a:p>
        </p:txBody>
      </p:sp>
    </p:spTree>
    <p:extLst>
      <p:ext uri="{BB962C8B-B14F-4D97-AF65-F5344CB8AC3E}">
        <p14:creationId xmlns:p14="http://schemas.microsoft.com/office/powerpoint/2010/main" val="2283182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a:extLst>
              <a:ext uri="{FF2B5EF4-FFF2-40B4-BE49-F238E27FC236}">
                <a16:creationId xmlns:a16="http://schemas.microsoft.com/office/drawing/2014/main" id="{4BEFFDA6-3A6C-4F6B-8695-49F002FECE05}"/>
              </a:ext>
            </a:extLst>
          </p:cNvPr>
          <p:cNvSpPr/>
          <p:nvPr/>
        </p:nvSpPr>
        <p:spPr>
          <a:xfrm>
            <a:off x="2461387" y="234434"/>
            <a:ext cx="1896673" cy="461665"/>
          </a:xfrm>
          <a:prstGeom prst="rect">
            <a:avLst/>
          </a:prstGeom>
        </p:spPr>
        <p:txBody>
          <a:bodyPr wrap="none">
            <a:spAutoFit/>
          </a:bodyPr>
          <a:lstStyle/>
          <a:p>
            <a:pPr>
              <a:spcAft>
                <a:spcPts val="0"/>
              </a:spcAft>
            </a:pPr>
            <a:r>
              <a:rPr lang="de-CH" sz="2400" dirty="0">
                <a:latin typeface="Calibri" panose="020F0502020204030204" pitchFamily="34" charset="0"/>
                <a:ea typeface="Calibri" panose="020F0502020204030204" pitchFamily="34" charset="0"/>
                <a:cs typeface="Times New Roman" panose="02020603050405020304" pitchFamily="18" charset="0"/>
              </a:rPr>
              <a:t>Elia und Ahab</a:t>
            </a:r>
          </a:p>
        </p:txBody>
      </p:sp>
      <p:sp>
        <p:nvSpPr>
          <p:cNvPr id="6" name="Rechteck 5">
            <a:extLst>
              <a:ext uri="{FF2B5EF4-FFF2-40B4-BE49-F238E27FC236}">
                <a16:creationId xmlns:a16="http://schemas.microsoft.com/office/drawing/2014/main" id="{8AF07042-F0CC-4ED7-BCB0-7993B1A5DE5A}"/>
              </a:ext>
            </a:extLst>
          </p:cNvPr>
          <p:cNvSpPr/>
          <p:nvPr/>
        </p:nvSpPr>
        <p:spPr>
          <a:xfrm>
            <a:off x="739132" y="1026138"/>
            <a:ext cx="10788839" cy="461665"/>
          </a:xfrm>
          <a:prstGeom prst="rect">
            <a:avLst/>
          </a:prstGeom>
        </p:spPr>
        <p:txBody>
          <a:bodyPr wrap="square">
            <a:spAutoFit/>
          </a:bodyPr>
          <a:lstStyle/>
          <a:p>
            <a:pPr>
              <a:spcAft>
                <a:spcPts val="0"/>
              </a:spcAft>
            </a:pPr>
            <a:r>
              <a:rPr lang="de-CH" sz="2400" dirty="0">
                <a:latin typeface="Calibri" panose="020F0502020204030204" pitchFamily="34" charset="0"/>
                <a:ea typeface="Calibri" panose="020F0502020204030204" pitchFamily="34" charset="0"/>
                <a:cs typeface="Times New Roman" panose="02020603050405020304" pitchFamily="18" charset="0"/>
              </a:rPr>
              <a:t>Wir müssen Entscheidungen treffen</a:t>
            </a:r>
          </a:p>
        </p:txBody>
      </p:sp>
      <p:sp>
        <p:nvSpPr>
          <p:cNvPr id="9" name="Rechteck 8">
            <a:extLst>
              <a:ext uri="{FF2B5EF4-FFF2-40B4-BE49-F238E27FC236}">
                <a16:creationId xmlns:a16="http://schemas.microsoft.com/office/drawing/2014/main" id="{63CD0E0D-0FBF-4527-A723-265077BB947E}"/>
              </a:ext>
            </a:extLst>
          </p:cNvPr>
          <p:cNvSpPr/>
          <p:nvPr/>
        </p:nvSpPr>
        <p:spPr>
          <a:xfrm>
            <a:off x="701580" y="3663874"/>
            <a:ext cx="10788839" cy="461665"/>
          </a:xfrm>
          <a:prstGeom prst="rect">
            <a:avLst/>
          </a:prstGeom>
        </p:spPr>
        <p:txBody>
          <a:bodyPr wrap="square">
            <a:spAutoFit/>
          </a:bodyPr>
          <a:lstStyle/>
          <a:p>
            <a:pPr>
              <a:spcAft>
                <a:spcPts val="0"/>
              </a:spcAft>
            </a:pPr>
            <a:r>
              <a:rPr lang="de-CH" sz="2400" dirty="0">
                <a:latin typeface="Calibri" panose="020F0502020204030204" pitchFamily="34" charset="0"/>
                <a:ea typeface="Calibri" panose="020F0502020204030204" pitchFamily="34" charset="0"/>
                <a:cs typeface="Times New Roman" panose="02020603050405020304" pitchFamily="18" charset="0"/>
              </a:rPr>
              <a:t>Falsche Demut</a:t>
            </a:r>
          </a:p>
        </p:txBody>
      </p:sp>
      <p:sp>
        <p:nvSpPr>
          <p:cNvPr id="2" name="Rechteck 1">
            <a:extLst>
              <a:ext uri="{FF2B5EF4-FFF2-40B4-BE49-F238E27FC236}">
                <a16:creationId xmlns:a16="http://schemas.microsoft.com/office/drawing/2014/main" id="{37649C74-E0D0-4921-AA6C-0CAFC7411836}"/>
              </a:ext>
            </a:extLst>
          </p:cNvPr>
          <p:cNvSpPr/>
          <p:nvPr/>
        </p:nvSpPr>
        <p:spPr>
          <a:xfrm>
            <a:off x="260349" y="4331415"/>
            <a:ext cx="11267622" cy="865173"/>
          </a:xfrm>
          <a:prstGeom prst="rect">
            <a:avLst/>
          </a:prstGeom>
        </p:spPr>
        <p:txBody>
          <a:bodyPr wrap="square">
            <a:spAutoFit/>
          </a:bodyPr>
          <a:lstStyle/>
          <a:p>
            <a:pPr marL="449580">
              <a:lnSpc>
                <a:spcPct val="107000"/>
              </a:lnSpc>
              <a:spcAft>
                <a:spcPts val="200"/>
              </a:spcAft>
            </a:pPr>
            <a:r>
              <a:rPr lang="de-CH" sz="24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22 Da sprach Elia zum Volk: Ich bin allein übrig geblieben als Prophet des HERRN, die Propheten Baals aber sind 450 Mann.	1 Kön 18,22</a:t>
            </a:r>
          </a:p>
        </p:txBody>
      </p:sp>
      <p:sp>
        <p:nvSpPr>
          <p:cNvPr id="7" name="Rechteck 6">
            <a:extLst>
              <a:ext uri="{FF2B5EF4-FFF2-40B4-BE49-F238E27FC236}">
                <a16:creationId xmlns:a16="http://schemas.microsoft.com/office/drawing/2014/main" id="{A36D4BC8-E8A0-432D-B345-4FE12C3E435B}"/>
              </a:ext>
            </a:extLst>
          </p:cNvPr>
          <p:cNvSpPr/>
          <p:nvPr/>
        </p:nvSpPr>
        <p:spPr>
          <a:xfrm>
            <a:off x="288929" y="1693679"/>
            <a:ext cx="11267622" cy="1260345"/>
          </a:xfrm>
          <a:prstGeom prst="rect">
            <a:avLst/>
          </a:prstGeom>
        </p:spPr>
        <p:txBody>
          <a:bodyPr wrap="square">
            <a:spAutoFit/>
          </a:bodyPr>
          <a:lstStyle/>
          <a:p>
            <a:pPr marL="449580">
              <a:lnSpc>
                <a:spcPct val="107000"/>
              </a:lnSpc>
              <a:spcAft>
                <a:spcPts val="200"/>
              </a:spcAft>
            </a:pPr>
            <a:r>
              <a:rPr lang="de-CH" sz="24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21 Da trat Elia vor das ganze Volk und sprach: Wie lange wollt ihr auf beiden Seiten hinken? Ist der HERR Gott, so folgt ihm nach, ist es aber Baal, so folgt ihm! Und das Volk erwiderte ihm kein Wort.	1 Kön 18,21</a:t>
            </a:r>
          </a:p>
        </p:txBody>
      </p:sp>
    </p:spTree>
    <p:extLst>
      <p:ext uri="{BB962C8B-B14F-4D97-AF65-F5344CB8AC3E}">
        <p14:creationId xmlns:p14="http://schemas.microsoft.com/office/powerpoint/2010/main" val="1535835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2" grpId="0"/>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76ED0A69-31AC-4843-9E6A-0D4CD3A3F633}"/>
              </a:ext>
            </a:extLst>
          </p:cNvPr>
          <p:cNvSpPr/>
          <p:nvPr/>
        </p:nvSpPr>
        <p:spPr>
          <a:xfrm>
            <a:off x="498967" y="506954"/>
            <a:ext cx="11194066" cy="3387787"/>
          </a:xfrm>
          <a:prstGeom prst="rect">
            <a:avLst/>
          </a:prstGeom>
        </p:spPr>
        <p:txBody>
          <a:bodyPr wrap="square">
            <a:spAutoFit/>
          </a:bodyPr>
          <a:lstStyle/>
          <a:p>
            <a:pPr marL="449580">
              <a:lnSpc>
                <a:spcPct val="107000"/>
              </a:lnSpc>
              <a:spcAft>
                <a:spcPts val="200"/>
              </a:spcAft>
            </a:pPr>
            <a:r>
              <a:rPr lang="de-CH" sz="24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35 Und das Wasser lief rings um den Altar, und auch den Graben füllte er mit Wasser. 36 Und es geschah um die Zeit, da man das Speisopfer darbringt, da trat der Prophet Elia herzu und sprach: O HERR, du Gott Abrahams, Isaaks und Israels, lass [sie] heute erkennen, dass du Gott in Israel bist und ich dein Knecht, und dass ich dies alles nach deinem Wort getan habe! 37 Erhöre mich, o HERR, erhöre mich, damit dieses Volk erkennt, dass du, HERR, der [wahre] Gott bist, und damit du ihr Herz zur Umkehr bringst!	1 Kön 18,35-37</a:t>
            </a:r>
          </a:p>
          <a:p>
            <a:pPr marL="449580">
              <a:lnSpc>
                <a:spcPct val="107000"/>
              </a:lnSpc>
              <a:spcAft>
                <a:spcPts val="200"/>
              </a:spcAft>
            </a:pPr>
            <a:endParaRPr lang="de-CH" sz="3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Rechteck 2">
            <a:extLst>
              <a:ext uri="{FF2B5EF4-FFF2-40B4-BE49-F238E27FC236}">
                <a16:creationId xmlns:a16="http://schemas.microsoft.com/office/drawing/2014/main" id="{2D125585-BA47-4537-9BBE-362563321D65}"/>
              </a:ext>
            </a:extLst>
          </p:cNvPr>
          <p:cNvSpPr/>
          <p:nvPr/>
        </p:nvSpPr>
        <p:spPr>
          <a:xfrm>
            <a:off x="498967" y="3894741"/>
            <a:ext cx="11194065" cy="1655518"/>
          </a:xfrm>
          <a:prstGeom prst="rect">
            <a:avLst/>
          </a:prstGeom>
        </p:spPr>
        <p:txBody>
          <a:bodyPr wrap="square">
            <a:spAutoFit/>
          </a:bodyPr>
          <a:lstStyle/>
          <a:p>
            <a:pPr marL="449580">
              <a:lnSpc>
                <a:spcPct val="107000"/>
              </a:lnSpc>
              <a:spcAft>
                <a:spcPts val="200"/>
              </a:spcAft>
            </a:pPr>
            <a:r>
              <a:rPr lang="de-CH" sz="24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38 Da fiel das Feuer des HERRN herab und verzehrte das Brandopfer und das Holz und die Steine und die Erde; und es leckte das Wasser auf im Graben. 39 Als das ganze Volk dies sah, da fielen sie auf ihr Angesicht und sprachen: Der HERR ist Gott! Der HERR ist Gott!	1 Kön 18,38-39</a:t>
            </a:r>
          </a:p>
        </p:txBody>
      </p:sp>
    </p:spTree>
    <p:extLst>
      <p:ext uri="{BB962C8B-B14F-4D97-AF65-F5344CB8AC3E}">
        <p14:creationId xmlns:p14="http://schemas.microsoft.com/office/powerpoint/2010/main" val="3944434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Ähnliches Foto">
            <a:extLst>
              <a:ext uri="{FF2B5EF4-FFF2-40B4-BE49-F238E27FC236}">
                <a16:creationId xmlns:a16="http://schemas.microsoft.com/office/drawing/2014/main" id="{32B78B8D-FD5D-4DD5-B86B-8C75EA6EC5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1440" y="99379"/>
            <a:ext cx="4953000" cy="6496050"/>
          </a:xfrm>
          <a:prstGeom prst="rect">
            <a:avLst/>
          </a:prstGeom>
          <a:noFill/>
          <a:extLst>
            <a:ext uri="{909E8E84-426E-40DD-AFC4-6F175D3DCCD1}">
              <a14:hiddenFill xmlns:a14="http://schemas.microsoft.com/office/drawing/2010/main">
                <a:solidFill>
                  <a:srgbClr val="FFFFFF"/>
                </a:solidFill>
              </a14:hiddenFill>
            </a:ext>
          </a:extLst>
        </p:spPr>
      </p:pic>
      <p:sp>
        <p:nvSpPr>
          <p:cNvPr id="2" name="Ellipse 1">
            <a:extLst>
              <a:ext uri="{FF2B5EF4-FFF2-40B4-BE49-F238E27FC236}">
                <a16:creationId xmlns:a16="http://schemas.microsoft.com/office/drawing/2014/main" id="{DD6916CA-F078-4345-9E73-B61C0296EE5A}"/>
              </a:ext>
            </a:extLst>
          </p:cNvPr>
          <p:cNvSpPr/>
          <p:nvPr/>
        </p:nvSpPr>
        <p:spPr>
          <a:xfrm>
            <a:off x="5390866" y="3211773"/>
            <a:ext cx="54591" cy="45719"/>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p>
        </p:txBody>
      </p:sp>
      <p:sp>
        <p:nvSpPr>
          <p:cNvPr id="5" name="Textfeld 4">
            <a:extLst>
              <a:ext uri="{FF2B5EF4-FFF2-40B4-BE49-F238E27FC236}">
                <a16:creationId xmlns:a16="http://schemas.microsoft.com/office/drawing/2014/main" id="{408531A2-14AC-438C-BD67-525F5F86F92F}"/>
              </a:ext>
            </a:extLst>
          </p:cNvPr>
          <p:cNvSpPr txBox="1"/>
          <p:nvPr/>
        </p:nvSpPr>
        <p:spPr>
          <a:xfrm>
            <a:off x="5390866" y="3019188"/>
            <a:ext cx="937146" cy="215444"/>
          </a:xfrm>
          <a:prstGeom prst="rect">
            <a:avLst/>
          </a:prstGeom>
          <a:noFill/>
        </p:spPr>
        <p:txBody>
          <a:bodyPr wrap="square" rtlCol="0">
            <a:spAutoFit/>
          </a:bodyPr>
          <a:lstStyle/>
          <a:p>
            <a:r>
              <a:rPr lang="de-CH" sz="800" b="1" dirty="0"/>
              <a:t>Tischbe</a:t>
            </a:r>
          </a:p>
        </p:txBody>
      </p:sp>
      <p:sp>
        <p:nvSpPr>
          <p:cNvPr id="11" name="Ellipse 10">
            <a:extLst>
              <a:ext uri="{FF2B5EF4-FFF2-40B4-BE49-F238E27FC236}">
                <a16:creationId xmlns:a16="http://schemas.microsoft.com/office/drawing/2014/main" id="{1741B900-988B-4003-94FC-7DFFB4452FFE}"/>
              </a:ext>
            </a:extLst>
          </p:cNvPr>
          <p:cNvSpPr/>
          <p:nvPr/>
        </p:nvSpPr>
        <p:spPr>
          <a:xfrm>
            <a:off x="4290650" y="3529470"/>
            <a:ext cx="65310" cy="45719"/>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p>
        </p:txBody>
      </p:sp>
      <p:sp>
        <p:nvSpPr>
          <p:cNvPr id="22" name="Ellipse 21">
            <a:extLst>
              <a:ext uri="{FF2B5EF4-FFF2-40B4-BE49-F238E27FC236}">
                <a16:creationId xmlns:a16="http://schemas.microsoft.com/office/drawing/2014/main" id="{E9DCA96C-69A2-44FD-9562-7AB3110059BB}"/>
              </a:ext>
            </a:extLst>
          </p:cNvPr>
          <p:cNvSpPr/>
          <p:nvPr/>
        </p:nvSpPr>
        <p:spPr>
          <a:xfrm>
            <a:off x="5221532" y="4803507"/>
            <a:ext cx="54591" cy="45719"/>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p>
        </p:txBody>
      </p:sp>
      <p:sp>
        <p:nvSpPr>
          <p:cNvPr id="23" name="Textfeld 22">
            <a:extLst>
              <a:ext uri="{FF2B5EF4-FFF2-40B4-BE49-F238E27FC236}">
                <a16:creationId xmlns:a16="http://schemas.microsoft.com/office/drawing/2014/main" id="{5CCD8501-AD67-4D76-A113-30770A7C1130}"/>
              </a:ext>
            </a:extLst>
          </p:cNvPr>
          <p:cNvSpPr txBox="1"/>
          <p:nvPr/>
        </p:nvSpPr>
        <p:spPr>
          <a:xfrm>
            <a:off x="3948260" y="3347404"/>
            <a:ext cx="560239" cy="215444"/>
          </a:xfrm>
          <a:prstGeom prst="rect">
            <a:avLst/>
          </a:prstGeom>
          <a:noFill/>
        </p:spPr>
        <p:txBody>
          <a:bodyPr wrap="square" rtlCol="0">
            <a:spAutoFit/>
          </a:bodyPr>
          <a:lstStyle/>
          <a:p>
            <a:r>
              <a:rPr lang="de-CH" sz="800" b="1" dirty="0"/>
              <a:t>Samaria</a:t>
            </a:r>
          </a:p>
        </p:txBody>
      </p:sp>
      <p:sp>
        <p:nvSpPr>
          <p:cNvPr id="24" name="Textfeld 23">
            <a:extLst>
              <a:ext uri="{FF2B5EF4-FFF2-40B4-BE49-F238E27FC236}">
                <a16:creationId xmlns:a16="http://schemas.microsoft.com/office/drawing/2014/main" id="{A2971DB9-78B5-4332-9818-E457BB104498}"/>
              </a:ext>
            </a:extLst>
          </p:cNvPr>
          <p:cNvSpPr txBox="1"/>
          <p:nvPr/>
        </p:nvSpPr>
        <p:spPr>
          <a:xfrm>
            <a:off x="5271027" y="4651537"/>
            <a:ext cx="937146" cy="215444"/>
          </a:xfrm>
          <a:prstGeom prst="rect">
            <a:avLst/>
          </a:prstGeom>
          <a:noFill/>
        </p:spPr>
        <p:txBody>
          <a:bodyPr wrap="square" rtlCol="0">
            <a:spAutoFit/>
          </a:bodyPr>
          <a:lstStyle/>
          <a:p>
            <a:r>
              <a:rPr lang="de-CH" sz="800" b="1" dirty="0"/>
              <a:t>Bach Krit</a:t>
            </a:r>
          </a:p>
        </p:txBody>
      </p:sp>
      <p:sp>
        <p:nvSpPr>
          <p:cNvPr id="30" name="Ellipse 29">
            <a:extLst>
              <a:ext uri="{FF2B5EF4-FFF2-40B4-BE49-F238E27FC236}">
                <a16:creationId xmlns:a16="http://schemas.microsoft.com/office/drawing/2014/main" id="{72F317D1-051B-4349-A5A9-B259BE04300A}"/>
              </a:ext>
            </a:extLst>
          </p:cNvPr>
          <p:cNvSpPr/>
          <p:nvPr/>
        </p:nvSpPr>
        <p:spPr>
          <a:xfrm>
            <a:off x="4508499" y="438941"/>
            <a:ext cx="54591" cy="45719"/>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p>
        </p:txBody>
      </p:sp>
      <p:sp>
        <p:nvSpPr>
          <p:cNvPr id="31" name="Textfeld 30">
            <a:extLst>
              <a:ext uri="{FF2B5EF4-FFF2-40B4-BE49-F238E27FC236}">
                <a16:creationId xmlns:a16="http://schemas.microsoft.com/office/drawing/2014/main" id="{26528E1C-9704-4335-BF3A-D136161ABBE0}"/>
              </a:ext>
            </a:extLst>
          </p:cNvPr>
          <p:cNvSpPr txBox="1"/>
          <p:nvPr/>
        </p:nvSpPr>
        <p:spPr>
          <a:xfrm>
            <a:off x="4511869" y="298054"/>
            <a:ext cx="937146" cy="215444"/>
          </a:xfrm>
          <a:prstGeom prst="rect">
            <a:avLst/>
          </a:prstGeom>
          <a:noFill/>
        </p:spPr>
        <p:txBody>
          <a:bodyPr wrap="square" rtlCol="0">
            <a:spAutoFit/>
          </a:bodyPr>
          <a:lstStyle/>
          <a:p>
            <a:r>
              <a:rPr lang="de-CH" sz="800" b="1" dirty="0"/>
              <a:t>Zarpat</a:t>
            </a:r>
          </a:p>
        </p:txBody>
      </p:sp>
      <p:sp>
        <p:nvSpPr>
          <p:cNvPr id="48" name="Ellipse 47">
            <a:extLst>
              <a:ext uri="{FF2B5EF4-FFF2-40B4-BE49-F238E27FC236}">
                <a16:creationId xmlns:a16="http://schemas.microsoft.com/office/drawing/2014/main" id="{54C3E7B0-E61C-4ACE-9C4A-A7AB0D9F5D11}"/>
              </a:ext>
            </a:extLst>
          </p:cNvPr>
          <p:cNvSpPr/>
          <p:nvPr/>
        </p:nvSpPr>
        <p:spPr>
          <a:xfrm>
            <a:off x="3848871" y="2214881"/>
            <a:ext cx="54591" cy="45719"/>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p>
        </p:txBody>
      </p:sp>
      <p:sp>
        <p:nvSpPr>
          <p:cNvPr id="50" name="Textfeld 49">
            <a:extLst>
              <a:ext uri="{FF2B5EF4-FFF2-40B4-BE49-F238E27FC236}">
                <a16:creationId xmlns:a16="http://schemas.microsoft.com/office/drawing/2014/main" id="{46CF1F95-E95F-4F0F-8A29-DDBFD404E849}"/>
              </a:ext>
            </a:extLst>
          </p:cNvPr>
          <p:cNvSpPr txBox="1"/>
          <p:nvPr/>
        </p:nvSpPr>
        <p:spPr>
          <a:xfrm>
            <a:off x="3564751" y="2029551"/>
            <a:ext cx="937146" cy="215444"/>
          </a:xfrm>
          <a:prstGeom prst="rect">
            <a:avLst/>
          </a:prstGeom>
          <a:noFill/>
        </p:spPr>
        <p:txBody>
          <a:bodyPr wrap="square" rtlCol="0">
            <a:spAutoFit/>
          </a:bodyPr>
          <a:lstStyle/>
          <a:p>
            <a:r>
              <a:rPr lang="de-CH" sz="800" b="1" dirty="0"/>
              <a:t>Berg Karmel</a:t>
            </a:r>
          </a:p>
        </p:txBody>
      </p:sp>
      <p:sp>
        <p:nvSpPr>
          <p:cNvPr id="52" name="Ellipse 51">
            <a:extLst>
              <a:ext uri="{FF2B5EF4-FFF2-40B4-BE49-F238E27FC236}">
                <a16:creationId xmlns:a16="http://schemas.microsoft.com/office/drawing/2014/main" id="{44AB529A-6965-4684-93B0-BFB0320C1416}"/>
              </a:ext>
            </a:extLst>
          </p:cNvPr>
          <p:cNvSpPr/>
          <p:nvPr/>
        </p:nvSpPr>
        <p:spPr>
          <a:xfrm>
            <a:off x="4501009" y="2693433"/>
            <a:ext cx="54591" cy="45719"/>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p>
        </p:txBody>
      </p:sp>
      <p:cxnSp>
        <p:nvCxnSpPr>
          <p:cNvPr id="53" name="Verbinder: gekrümmt 52">
            <a:extLst>
              <a:ext uri="{FF2B5EF4-FFF2-40B4-BE49-F238E27FC236}">
                <a16:creationId xmlns:a16="http://schemas.microsoft.com/office/drawing/2014/main" id="{EF79D7B8-DBDB-435E-A8CF-3560943D59B8}"/>
              </a:ext>
            </a:extLst>
          </p:cNvPr>
          <p:cNvCxnSpPr>
            <a:cxnSpLocks/>
          </p:cNvCxnSpPr>
          <p:nvPr/>
        </p:nvCxnSpPr>
        <p:spPr>
          <a:xfrm>
            <a:off x="3892914" y="2286595"/>
            <a:ext cx="565643" cy="406838"/>
          </a:xfrm>
          <a:prstGeom prst="curvedConnector3">
            <a:avLst>
              <a:gd name="adj1" fmla="val 50000"/>
            </a:avLst>
          </a:prstGeom>
          <a:ln w="19050">
            <a:tailEnd type="triangle"/>
          </a:ln>
        </p:spPr>
        <p:style>
          <a:lnRef idx="1">
            <a:schemeClr val="dk1"/>
          </a:lnRef>
          <a:fillRef idx="0">
            <a:schemeClr val="dk1"/>
          </a:fillRef>
          <a:effectRef idx="0">
            <a:schemeClr val="dk1"/>
          </a:effectRef>
          <a:fontRef idx="minor">
            <a:schemeClr val="tx1"/>
          </a:fontRef>
        </p:style>
      </p:cxnSp>
      <p:sp>
        <p:nvSpPr>
          <p:cNvPr id="55" name="Ellipse 54">
            <a:extLst>
              <a:ext uri="{FF2B5EF4-FFF2-40B4-BE49-F238E27FC236}">
                <a16:creationId xmlns:a16="http://schemas.microsoft.com/office/drawing/2014/main" id="{14ABD615-E983-4525-9B64-24970148A506}"/>
              </a:ext>
            </a:extLst>
          </p:cNvPr>
          <p:cNvSpPr/>
          <p:nvPr/>
        </p:nvSpPr>
        <p:spPr>
          <a:xfrm>
            <a:off x="3530951" y="6176094"/>
            <a:ext cx="54591" cy="45719"/>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p>
        </p:txBody>
      </p:sp>
      <p:cxnSp>
        <p:nvCxnSpPr>
          <p:cNvPr id="56" name="Verbinder: gekrümmt 55">
            <a:extLst>
              <a:ext uri="{FF2B5EF4-FFF2-40B4-BE49-F238E27FC236}">
                <a16:creationId xmlns:a16="http://schemas.microsoft.com/office/drawing/2014/main" id="{8B6DE0CF-6A19-4FEE-AD3A-1603B599E908}"/>
              </a:ext>
            </a:extLst>
          </p:cNvPr>
          <p:cNvCxnSpPr>
            <a:cxnSpLocks/>
          </p:cNvCxnSpPr>
          <p:nvPr/>
        </p:nvCxnSpPr>
        <p:spPr>
          <a:xfrm rot="5400000">
            <a:off x="2343906" y="4011858"/>
            <a:ext cx="3368856" cy="959617"/>
          </a:xfrm>
          <a:prstGeom prst="curvedConnector3">
            <a:avLst>
              <a:gd name="adj1" fmla="val 13888"/>
            </a:avLst>
          </a:prstGeom>
          <a:ln w="19050">
            <a:tailEnd type="triangle"/>
          </a:ln>
        </p:spPr>
        <p:style>
          <a:lnRef idx="1">
            <a:schemeClr val="dk1"/>
          </a:lnRef>
          <a:fillRef idx="0">
            <a:schemeClr val="dk1"/>
          </a:fillRef>
          <a:effectRef idx="0">
            <a:schemeClr val="dk1"/>
          </a:effectRef>
          <a:fontRef idx="minor">
            <a:schemeClr val="tx1"/>
          </a:fontRef>
        </p:style>
      </p:cxnSp>
      <p:cxnSp>
        <p:nvCxnSpPr>
          <p:cNvPr id="59" name="Verbinder: gekrümmt 58">
            <a:extLst>
              <a:ext uri="{FF2B5EF4-FFF2-40B4-BE49-F238E27FC236}">
                <a16:creationId xmlns:a16="http://schemas.microsoft.com/office/drawing/2014/main" id="{EF86A508-E4D4-432E-BEB3-032C066E36DC}"/>
              </a:ext>
            </a:extLst>
          </p:cNvPr>
          <p:cNvCxnSpPr>
            <a:cxnSpLocks/>
          </p:cNvCxnSpPr>
          <p:nvPr/>
        </p:nvCxnSpPr>
        <p:spPr>
          <a:xfrm rot="16200000" flipH="1">
            <a:off x="3438827" y="6379142"/>
            <a:ext cx="465054" cy="195133"/>
          </a:xfrm>
          <a:prstGeom prst="curvedConnector3">
            <a:avLst>
              <a:gd name="adj1" fmla="val 50000"/>
            </a:avLst>
          </a:prstGeom>
          <a:ln w="19050">
            <a:tailEnd type="triangle"/>
          </a:ln>
        </p:spPr>
        <p:style>
          <a:lnRef idx="1">
            <a:schemeClr val="dk1"/>
          </a:lnRef>
          <a:fillRef idx="0">
            <a:schemeClr val="dk1"/>
          </a:fillRef>
          <a:effectRef idx="0">
            <a:schemeClr val="dk1"/>
          </a:effectRef>
          <a:fontRef idx="minor">
            <a:schemeClr val="tx1"/>
          </a:fontRef>
        </p:style>
      </p:cxnSp>
      <p:sp>
        <p:nvSpPr>
          <p:cNvPr id="62" name="Ellipse 61">
            <a:extLst>
              <a:ext uri="{FF2B5EF4-FFF2-40B4-BE49-F238E27FC236}">
                <a16:creationId xmlns:a16="http://schemas.microsoft.com/office/drawing/2014/main" id="{5C229023-089D-459D-974F-9DFF0A719BC2}"/>
              </a:ext>
            </a:extLst>
          </p:cNvPr>
          <p:cNvSpPr/>
          <p:nvPr/>
        </p:nvSpPr>
        <p:spPr>
          <a:xfrm>
            <a:off x="5105310" y="3146649"/>
            <a:ext cx="54591" cy="45719"/>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p>
        </p:txBody>
      </p:sp>
      <p:cxnSp>
        <p:nvCxnSpPr>
          <p:cNvPr id="63" name="Verbinder: gekrümmt 62">
            <a:extLst>
              <a:ext uri="{FF2B5EF4-FFF2-40B4-BE49-F238E27FC236}">
                <a16:creationId xmlns:a16="http://schemas.microsoft.com/office/drawing/2014/main" id="{3C4C6AD5-CB8B-48B5-A8A3-FDDDC4CD4AC8}"/>
              </a:ext>
            </a:extLst>
          </p:cNvPr>
          <p:cNvCxnSpPr>
            <a:cxnSpLocks/>
          </p:cNvCxnSpPr>
          <p:nvPr/>
        </p:nvCxnSpPr>
        <p:spPr>
          <a:xfrm rot="5400000" flipH="1" flipV="1">
            <a:off x="3052306" y="4305464"/>
            <a:ext cx="3130086" cy="1030511"/>
          </a:xfrm>
          <a:prstGeom prst="curvedConnector3">
            <a:avLst>
              <a:gd name="adj1" fmla="val 48222"/>
            </a:avLst>
          </a:prstGeom>
          <a:ln w="19050">
            <a:tailEnd type="triangle"/>
          </a:ln>
        </p:spPr>
        <p:style>
          <a:lnRef idx="1">
            <a:schemeClr val="dk1"/>
          </a:lnRef>
          <a:fillRef idx="0">
            <a:schemeClr val="dk1"/>
          </a:fillRef>
          <a:effectRef idx="0">
            <a:schemeClr val="dk1"/>
          </a:effectRef>
          <a:fontRef idx="minor">
            <a:schemeClr val="tx1"/>
          </a:fontRef>
        </p:style>
      </p:cxnSp>
      <p:sp>
        <p:nvSpPr>
          <p:cNvPr id="25" name="Rechteck 24">
            <a:extLst>
              <a:ext uri="{FF2B5EF4-FFF2-40B4-BE49-F238E27FC236}">
                <a16:creationId xmlns:a16="http://schemas.microsoft.com/office/drawing/2014/main" id="{A53A1C18-41F7-4AEA-86A0-D6DB42010362}"/>
              </a:ext>
            </a:extLst>
          </p:cNvPr>
          <p:cNvSpPr/>
          <p:nvPr/>
        </p:nvSpPr>
        <p:spPr>
          <a:xfrm>
            <a:off x="7806272" y="147062"/>
            <a:ext cx="1423338" cy="461665"/>
          </a:xfrm>
          <a:prstGeom prst="rect">
            <a:avLst/>
          </a:prstGeom>
        </p:spPr>
        <p:txBody>
          <a:bodyPr wrap="none">
            <a:spAutoFit/>
          </a:bodyPr>
          <a:lstStyle/>
          <a:p>
            <a:pPr>
              <a:spcAft>
                <a:spcPts val="0"/>
              </a:spcAft>
            </a:pPr>
            <a:r>
              <a:rPr lang="de-CH" sz="2400" dirty="0">
                <a:latin typeface="Calibri" panose="020F0502020204030204" pitchFamily="34" charset="0"/>
                <a:ea typeface="Calibri" panose="020F0502020204030204" pitchFamily="34" charset="0"/>
                <a:cs typeface="Times New Roman" panose="02020603050405020304" pitchFamily="18" charset="0"/>
              </a:rPr>
              <a:t>Kapitel 19</a:t>
            </a:r>
          </a:p>
        </p:txBody>
      </p:sp>
      <p:sp>
        <p:nvSpPr>
          <p:cNvPr id="26" name="Rechteck 25">
            <a:extLst>
              <a:ext uri="{FF2B5EF4-FFF2-40B4-BE49-F238E27FC236}">
                <a16:creationId xmlns:a16="http://schemas.microsoft.com/office/drawing/2014/main" id="{1B6B3349-5A14-4CF8-AA7D-5805493A234A}"/>
              </a:ext>
            </a:extLst>
          </p:cNvPr>
          <p:cNvSpPr/>
          <p:nvPr/>
        </p:nvSpPr>
        <p:spPr>
          <a:xfrm>
            <a:off x="6879043" y="721501"/>
            <a:ext cx="5149671" cy="2677656"/>
          </a:xfrm>
          <a:prstGeom prst="rect">
            <a:avLst/>
          </a:prstGeom>
        </p:spPr>
        <p:txBody>
          <a:bodyPr wrap="square">
            <a:spAutoFit/>
          </a:bodyPr>
          <a:lstStyle/>
          <a:p>
            <a:pPr marL="342900" lvl="0" indent="-342900">
              <a:spcAft>
                <a:spcPts val="0"/>
              </a:spcAft>
              <a:buFont typeface="Calibri" panose="020F0502020204030204" pitchFamily="34" charset="0"/>
              <a:buChar char="-"/>
            </a:pPr>
            <a:r>
              <a:rPr lang="de-CH" sz="2400" dirty="0">
                <a:latin typeface="Calibri" panose="020F0502020204030204" pitchFamily="34" charset="0"/>
                <a:ea typeface="Calibri" panose="020F0502020204030204" pitchFamily="34" charset="0"/>
                <a:cs typeface="Times New Roman" panose="02020603050405020304" pitchFamily="18" charset="0"/>
              </a:rPr>
              <a:t>Todesdrohung von Isebel</a:t>
            </a:r>
          </a:p>
          <a:p>
            <a:pPr marL="342900" lvl="0" indent="-342900">
              <a:spcAft>
                <a:spcPts val="0"/>
              </a:spcAft>
              <a:buFont typeface="Calibri" panose="020F0502020204030204" pitchFamily="34" charset="0"/>
              <a:buChar char="-"/>
            </a:pPr>
            <a:r>
              <a:rPr lang="de-CH" sz="2400" dirty="0">
                <a:latin typeface="Calibri" panose="020F0502020204030204" pitchFamily="34" charset="0"/>
                <a:ea typeface="Calibri" panose="020F0502020204030204" pitchFamily="34" charset="0"/>
                <a:cs typeface="Times New Roman" panose="02020603050405020304" pitchFamily="18" charset="0"/>
              </a:rPr>
              <a:t>Flucht in die Wüste</a:t>
            </a:r>
          </a:p>
          <a:p>
            <a:pPr marL="342900" lvl="0" indent="-342900">
              <a:spcAft>
                <a:spcPts val="0"/>
              </a:spcAft>
              <a:buFont typeface="Calibri" panose="020F0502020204030204" pitchFamily="34" charset="0"/>
              <a:buChar char="-"/>
            </a:pPr>
            <a:r>
              <a:rPr lang="de-CH" sz="2400" dirty="0">
                <a:latin typeface="Calibri" panose="020F0502020204030204" pitchFamily="34" charset="0"/>
                <a:ea typeface="Calibri" panose="020F0502020204030204" pitchFamily="34" charset="0"/>
                <a:cs typeface="Times New Roman" panose="02020603050405020304" pitchFamily="18" charset="0"/>
              </a:rPr>
              <a:t>40 Tage und Nächte</a:t>
            </a:r>
          </a:p>
          <a:p>
            <a:pPr marL="342900" lvl="0" indent="-342900">
              <a:spcAft>
                <a:spcPts val="0"/>
              </a:spcAft>
              <a:buFont typeface="Calibri" panose="020F0502020204030204" pitchFamily="34" charset="0"/>
              <a:buChar char="-"/>
            </a:pPr>
            <a:r>
              <a:rPr lang="de-CH" sz="2400" dirty="0">
                <a:latin typeface="Calibri" panose="020F0502020204030204" pitchFamily="34" charset="0"/>
                <a:ea typeface="Calibri" panose="020F0502020204030204" pitchFamily="34" charset="0"/>
                <a:cs typeface="Times New Roman" panose="02020603050405020304" pitchFamily="18" charset="0"/>
              </a:rPr>
              <a:t>Gott begegnet in einem sanften Säuseln</a:t>
            </a:r>
          </a:p>
          <a:p>
            <a:pPr marL="342900" lvl="0" indent="-342900">
              <a:spcAft>
                <a:spcPts val="0"/>
              </a:spcAft>
              <a:buFont typeface="Calibri" panose="020F0502020204030204" pitchFamily="34" charset="0"/>
              <a:buChar char="-"/>
            </a:pPr>
            <a:r>
              <a:rPr lang="de-CH" sz="2400" dirty="0">
                <a:latin typeface="Calibri" panose="020F0502020204030204" pitchFamily="34" charset="0"/>
                <a:ea typeface="Calibri" panose="020F0502020204030204" pitchFamily="34" charset="0"/>
                <a:cs typeface="Times New Roman" panose="02020603050405020304" pitchFamily="18" charset="0"/>
              </a:rPr>
              <a:t>3 Aufträge </a:t>
            </a:r>
          </a:p>
          <a:p>
            <a:pPr marL="342900" lvl="0" indent="-342900">
              <a:spcAft>
                <a:spcPts val="0"/>
              </a:spcAft>
              <a:buFont typeface="Calibri" panose="020F0502020204030204" pitchFamily="34" charset="0"/>
              <a:buChar char="-"/>
            </a:pPr>
            <a:r>
              <a:rPr lang="de-CH" sz="2400" dirty="0">
                <a:latin typeface="Calibri" panose="020F0502020204030204" pitchFamily="34" charset="0"/>
                <a:ea typeface="Calibri" panose="020F0502020204030204" pitchFamily="34" charset="0"/>
                <a:cs typeface="Times New Roman" panose="02020603050405020304" pitchFamily="18" charset="0"/>
              </a:rPr>
              <a:t>Elia beruft Elisa zum Nachfolger</a:t>
            </a:r>
          </a:p>
        </p:txBody>
      </p:sp>
      <p:sp>
        <p:nvSpPr>
          <p:cNvPr id="27" name="Rechteck 26">
            <a:extLst>
              <a:ext uri="{FF2B5EF4-FFF2-40B4-BE49-F238E27FC236}">
                <a16:creationId xmlns:a16="http://schemas.microsoft.com/office/drawing/2014/main" id="{157D9260-335A-4B07-8513-F4DE4EAAD60F}"/>
              </a:ext>
            </a:extLst>
          </p:cNvPr>
          <p:cNvSpPr/>
          <p:nvPr/>
        </p:nvSpPr>
        <p:spPr>
          <a:xfrm>
            <a:off x="6879043" y="4266816"/>
            <a:ext cx="5001102" cy="1200329"/>
          </a:xfrm>
          <a:prstGeom prst="rect">
            <a:avLst/>
          </a:prstGeom>
        </p:spPr>
        <p:txBody>
          <a:bodyPr wrap="square">
            <a:spAutoFit/>
          </a:bodyPr>
          <a:lstStyle/>
          <a:p>
            <a:pPr marL="342900" lvl="0" indent="-342900">
              <a:spcAft>
                <a:spcPts val="0"/>
              </a:spcAft>
              <a:buFont typeface="Calibri" panose="020F0502020204030204" pitchFamily="34" charset="0"/>
              <a:buChar char="-"/>
            </a:pPr>
            <a:r>
              <a:rPr lang="de-CH" sz="2400" dirty="0">
                <a:latin typeface="Calibri" panose="020F0502020204030204" pitchFamily="34" charset="0"/>
                <a:ea typeface="Calibri" panose="020F0502020204030204" pitchFamily="34" charset="0"/>
                <a:cs typeface="Times New Roman" panose="02020603050405020304" pitchFamily="18" charset="0"/>
              </a:rPr>
              <a:t>Er stand vor Gott</a:t>
            </a:r>
          </a:p>
          <a:p>
            <a:pPr marL="342900" lvl="0" indent="-342900">
              <a:spcAft>
                <a:spcPts val="0"/>
              </a:spcAft>
              <a:buFont typeface="Calibri" panose="020F0502020204030204" pitchFamily="34" charset="0"/>
              <a:buChar char="-"/>
            </a:pPr>
            <a:r>
              <a:rPr lang="de-CH" sz="2400" dirty="0">
                <a:latin typeface="Calibri" panose="020F0502020204030204" pitchFamily="34" charset="0"/>
                <a:ea typeface="Calibri" panose="020F0502020204030204" pitchFamily="34" charset="0"/>
                <a:cs typeface="Times New Roman" panose="02020603050405020304" pitchFamily="18" charset="0"/>
              </a:rPr>
              <a:t>Er empfing das Wort Gottes</a:t>
            </a:r>
          </a:p>
          <a:p>
            <a:pPr marL="342900" lvl="0" indent="-342900">
              <a:spcAft>
                <a:spcPts val="0"/>
              </a:spcAft>
              <a:buFont typeface="Calibri" panose="020F0502020204030204" pitchFamily="34" charset="0"/>
              <a:buChar char="-"/>
            </a:pPr>
            <a:r>
              <a:rPr lang="de-CH" sz="2400" dirty="0">
                <a:latin typeface="Calibri" panose="020F0502020204030204" pitchFamily="34" charset="0"/>
                <a:ea typeface="Calibri" panose="020F0502020204030204" pitchFamily="34" charset="0"/>
                <a:cs typeface="Times New Roman" panose="02020603050405020304" pitchFamily="18" charset="0"/>
              </a:rPr>
              <a:t>Er lebt in der Abhängigkeit von Gott</a:t>
            </a:r>
          </a:p>
        </p:txBody>
      </p:sp>
    </p:spTree>
    <p:extLst>
      <p:ext uri="{BB962C8B-B14F-4D97-AF65-F5344CB8AC3E}">
        <p14:creationId xmlns:p14="http://schemas.microsoft.com/office/powerpoint/2010/main" val="157021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6">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0" presetClass="exit" presetSubtype="0" fill="hold" grpId="1" nodeType="clickEffect">
                                  <p:stCondLst>
                                    <p:cond delay="0"/>
                                  </p:stCondLst>
                                  <p:childTnLst>
                                    <p:animEffect transition="out" filter="fade">
                                      <p:cBhvr>
                                        <p:cTn id="20" dur="500"/>
                                        <p:tgtEl>
                                          <p:spTgt spid="27"/>
                                        </p:tgtEl>
                                      </p:cBhvr>
                                    </p:animEffect>
                                    <p:set>
                                      <p:cBhvr>
                                        <p:cTn id="21" dur="1" fill="hold">
                                          <p:stCondLst>
                                            <p:cond delay="499"/>
                                          </p:stCondLst>
                                        </p:cTn>
                                        <p:tgtEl>
                                          <p:spTgt spid="27"/>
                                        </p:tgtEl>
                                        <p:attrNameLst>
                                          <p:attrName>style.visibility</p:attrName>
                                        </p:attrNameLst>
                                      </p:cBhvr>
                                      <p:to>
                                        <p:strVal val="hidden"/>
                                      </p:to>
                                    </p:set>
                                  </p:childTnLst>
                                </p:cTn>
                              </p:par>
                              <p:par>
                                <p:cTn id="22" presetID="1" presetClass="entr" presetSubtype="0" fill="hold" nodeType="withEffect">
                                  <p:stCondLst>
                                    <p:cond delay="0"/>
                                  </p:stCondLst>
                                  <p:childTnLst>
                                    <p:set>
                                      <p:cBhvr>
                                        <p:cTn id="23" dur="1" fill="hold">
                                          <p:stCondLst>
                                            <p:cond delay="0"/>
                                          </p:stCondLst>
                                        </p:cTn>
                                        <p:tgtEl>
                                          <p:spTgt spid="56"/>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55"/>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26">
                                            <p:txEl>
                                              <p:pRg st="1" end="1"/>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59"/>
                                        </p:tgtEl>
                                        <p:attrNameLst>
                                          <p:attrName>style.visibility</p:attrName>
                                        </p:attrNameLst>
                                      </p:cBhvr>
                                      <p:to>
                                        <p:strVal val="visible"/>
                                      </p:to>
                                    </p:set>
                                  </p:childTnLst>
                                </p:cTn>
                              </p:par>
                              <p:par>
                                <p:cTn id="32" presetID="1" presetClass="entr" presetSubtype="0" fill="hold" nodeType="withEffect">
                                  <p:stCondLst>
                                    <p:cond delay="0"/>
                                  </p:stCondLst>
                                  <p:childTnLst>
                                    <p:set>
                                      <p:cBhvr>
                                        <p:cTn id="33" dur="1" fill="hold">
                                          <p:stCondLst>
                                            <p:cond delay="0"/>
                                          </p:stCondLst>
                                        </p:cTn>
                                        <p:tgtEl>
                                          <p:spTgt spid="26">
                                            <p:txEl>
                                              <p:pRg st="2" end="2"/>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26">
                                            <p:txEl>
                                              <p:pRg st="3" end="3"/>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26">
                                            <p:txEl>
                                              <p:pRg st="4" end="4"/>
                                            </p:txEl>
                                          </p:spTgt>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62"/>
                                        </p:tgtEl>
                                        <p:attrNameLst>
                                          <p:attrName>style.visibility</p:attrName>
                                        </p:attrNameLst>
                                      </p:cBhvr>
                                      <p:to>
                                        <p:strVal val="visible"/>
                                      </p:to>
                                    </p:set>
                                  </p:childTnLst>
                                </p:cTn>
                              </p:par>
                              <p:par>
                                <p:cTn id="46" presetID="1" presetClass="entr" presetSubtype="0" fill="hold" nodeType="withEffect">
                                  <p:stCondLst>
                                    <p:cond delay="0"/>
                                  </p:stCondLst>
                                  <p:childTnLst>
                                    <p:set>
                                      <p:cBhvr>
                                        <p:cTn id="47" dur="1" fill="hold">
                                          <p:stCondLst>
                                            <p:cond delay="0"/>
                                          </p:stCondLst>
                                        </p:cTn>
                                        <p:tgtEl>
                                          <p:spTgt spid="63"/>
                                        </p:tgtEl>
                                        <p:attrNameLst>
                                          <p:attrName>style.visibility</p:attrName>
                                        </p:attrNameLst>
                                      </p:cBhvr>
                                      <p:to>
                                        <p:strVal val="visible"/>
                                      </p:to>
                                    </p:set>
                                  </p:childTnLst>
                                </p:cTn>
                              </p:par>
                              <p:par>
                                <p:cTn id="48" presetID="1" presetClass="entr" presetSubtype="0" fill="hold" nodeType="withEffect">
                                  <p:stCondLst>
                                    <p:cond delay="0"/>
                                  </p:stCondLst>
                                  <p:childTnLst>
                                    <p:set>
                                      <p:cBhvr>
                                        <p:cTn id="49" dur="1" fill="hold">
                                          <p:stCondLst>
                                            <p:cond delay="0"/>
                                          </p:stCondLst>
                                        </p:cTn>
                                        <p:tgtEl>
                                          <p:spTgt spid="2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55" grpId="0" animBg="1"/>
      <p:bldP spid="62" grpId="0" animBg="1"/>
      <p:bldP spid="27" grpId="0"/>
      <p:bldP spid="27" grpId="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a:extLst>
              <a:ext uri="{FF2B5EF4-FFF2-40B4-BE49-F238E27FC236}">
                <a16:creationId xmlns:a16="http://schemas.microsoft.com/office/drawing/2014/main" id="{46710ABC-425D-47E1-B338-CDD8A9AFEF03}"/>
              </a:ext>
            </a:extLst>
          </p:cNvPr>
          <p:cNvSpPr/>
          <p:nvPr/>
        </p:nvSpPr>
        <p:spPr>
          <a:xfrm>
            <a:off x="439218" y="1149721"/>
            <a:ext cx="11486593" cy="523220"/>
          </a:xfrm>
          <a:prstGeom prst="rect">
            <a:avLst/>
          </a:prstGeom>
        </p:spPr>
        <p:txBody>
          <a:bodyPr wrap="square">
            <a:spAutoFit/>
          </a:bodyPr>
          <a:lstStyle/>
          <a:p>
            <a:r>
              <a:rPr lang="de-CH" sz="2800" dirty="0"/>
              <a:t>Wir brauchen Gottes Offenbarung!</a:t>
            </a:r>
          </a:p>
        </p:txBody>
      </p:sp>
      <p:sp>
        <p:nvSpPr>
          <p:cNvPr id="2" name="Rechteck 1">
            <a:extLst>
              <a:ext uri="{FF2B5EF4-FFF2-40B4-BE49-F238E27FC236}">
                <a16:creationId xmlns:a16="http://schemas.microsoft.com/office/drawing/2014/main" id="{6F50AA31-9B09-4C6A-8E77-FEE112FA2F70}"/>
              </a:ext>
            </a:extLst>
          </p:cNvPr>
          <p:cNvSpPr/>
          <p:nvPr/>
        </p:nvSpPr>
        <p:spPr>
          <a:xfrm>
            <a:off x="439218" y="453008"/>
            <a:ext cx="2200474" cy="523220"/>
          </a:xfrm>
          <a:prstGeom prst="rect">
            <a:avLst/>
          </a:prstGeom>
        </p:spPr>
        <p:txBody>
          <a:bodyPr wrap="none">
            <a:spAutoFit/>
          </a:bodyPr>
          <a:lstStyle/>
          <a:p>
            <a:r>
              <a:rPr lang="de-CH" sz="2800" dirty="0"/>
              <a:t>Anwendung 2</a:t>
            </a:r>
          </a:p>
        </p:txBody>
      </p:sp>
      <p:sp>
        <p:nvSpPr>
          <p:cNvPr id="4" name="Rechteck 3">
            <a:extLst>
              <a:ext uri="{FF2B5EF4-FFF2-40B4-BE49-F238E27FC236}">
                <a16:creationId xmlns:a16="http://schemas.microsoft.com/office/drawing/2014/main" id="{2082853C-0B2F-4FEA-845F-3F3E3B826EC4}"/>
              </a:ext>
            </a:extLst>
          </p:cNvPr>
          <p:cNvSpPr/>
          <p:nvPr/>
        </p:nvSpPr>
        <p:spPr>
          <a:xfrm>
            <a:off x="439218" y="1952930"/>
            <a:ext cx="11380870" cy="2308324"/>
          </a:xfrm>
          <a:prstGeom prst="rect">
            <a:avLst/>
          </a:prstGeom>
        </p:spPr>
        <p:txBody>
          <a:bodyPr wrap="square">
            <a:spAutoFit/>
          </a:bodyPr>
          <a:lstStyle/>
          <a:p>
            <a:r>
              <a:rPr lang="de-DE" sz="2400" dirty="0"/>
              <a:t>25 Zu jener Zeit begann Jesus und sprach: Ich preise dich, Vater, Herr des Himmels und der Erde, dass du dies vor den Weisen und Klugen verborgen und es den Unmündigen geoffenbart hast! 26 Ja, Vater, denn so ist es wohlgefällig gewesen vor dir. 27 Alles ist mir von meinem Vater übergeben worden, und niemand erkennt den Sohn als nur der Vater; und niemand erkennt den Vater als nur der Sohn und der, welchem der Sohn es offenbaren will. 	Mt 11, 25-27</a:t>
            </a:r>
            <a:endParaRPr lang="de-CH" sz="2400" dirty="0"/>
          </a:p>
        </p:txBody>
      </p:sp>
    </p:spTree>
    <p:extLst>
      <p:ext uri="{BB962C8B-B14F-4D97-AF65-F5344CB8AC3E}">
        <p14:creationId xmlns:p14="http://schemas.microsoft.com/office/powerpoint/2010/main" val="2639222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0C32D7A0-D790-4CEB-B5A8-80BD5F2ABDDA}"/>
              </a:ext>
            </a:extLst>
          </p:cNvPr>
          <p:cNvGraphicFramePr>
            <a:graphicFrameLocks noGrp="1"/>
          </p:cNvGraphicFramePr>
          <p:nvPr>
            <p:extLst>
              <p:ext uri="{D42A27DB-BD31-4B8C-83A1-F6EECF244321}">
                <p14:modId xmlns:p14="http://schemas.microsoft.com/office/powerpoint/2010/main" val="3006729352"/>
              </p:ext>
            </p:extLst>
          </p:nvPr>
        </p:nvGraphicFramePr>
        <p:xfrm>
          <a:off x="616291" y="77844"/>
          <a:ext cx="10977294" cy="6673579"/>
        </p:xfrm>
        <a:graphic>
          <a:graphicData uri="http://schemas.openxmlformats.org/drawingml/2006/table">
            <a:tbl>
              <a:tblPr firstRow="1" firstCol="1" bandRow="1">
                <a:tableStyleId>{5C22544A-7EE6-4342-B048-85BDC9FD1C3A}</a:tableStyleId>
              </a:tblPr>
              <a:tblGrid>
                <a:gridCol w="1002784">
                  <a:extLst>
                    <a:ext uri="{9D8B030D-6E8A-4147-A177-3AD203B41FA5}">
                      <a16:colId xmlns:a16="http://schemas.microsoft.com/office/drawing/2014/main" val="1042623885"/>
                    </a:ext>
                  </a:extLst>
                </a:gridCol>
                <a:gridCol w="4395831">
                  <a:extLst>
                    <a:ext uri="{9D8B030D-6E8A-4147-A177-3AD203B41FA5}">
                      <a16:colId xmlns:a16="http://schemas.microsoft.com/office/drawing/2014/main" val="3995576718"/>
                    </a:ext>
                  </a:extLst>
                </a:gridCol>
                <a:gridCol w="3607266">
                  <a:extLst>
                    <a:ext uri="{9D8B030D-6E8A-4147-A177-3AD203B41FA5}">
                      <a16:colId xmlns:a16="http://schemas.microsoft.com/office/drawing/2014/main" val="2585270256"/>
                    </a:ext>
                  </a:extLst>
                </a:gridCol>
                <a:gridCol w="1971413">
                  <a:extLst>
                    <a:ext uri="{9D8B030D-6E8A-4147-A177-3AD203B41FA5}">
                      <a16:colId xmlns:a16="http://schemas.microsoft.com/office/drawing/2014/main" val="989437527"/>
                    </a:ext>
                  </a:extLst>
                </a:gridCol>
              </a:tblGrid>
              <a:tr h="569501">
                <a:tc>
                  <a:txBody>
                    <a:bodyPr/>
                    <a:lstStyle/>
                    <a:p>
                      <a:pPr>
                        <a:lnSpc>
                          <a:spcPct val="107000"/>
                        </a:lnSpc>
                        <a:spcAft>
                          <a:spcPts val="0"/>
                        </a:spcAft>
                      </a:pPr>
                      <a:r>
                        <a:rPr lang="de-CH" sz="2000" dirty="0">
                          <a:effectLst/>
                        </a:rPr>
                        <a:t>1 Kön 17,2</a:t>
                      </a:r>
                      <a:endParaRPr lang="de-C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de-CH" sz="2000" dirty="0">
                          <a:effectLst/>
                        </a:rPr>
                        <a:t>Und das Wort des HERRN erging an ihn folgendermaßen:</a:t>
                      </a:r>
                      <a:endParaRPr lang="de-C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de-CH" sz="2000" dirty="0">
                          <a:effectLst/>
                        </a:rPr>
                        <a:t>Er solle zum Bach Krit gehen und dort wird ihn Gott versorgen.</a:t>
                      </a:r>
                      <a:endParaRPr lang="de-C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de-CH" sz="2000" dirty="0">
                          <a:effectLst/>
                        </a:rPr>
                        <a:t>=&gt; Er ging hin!</a:t>
                      </a:r>
                      <a:endParaRPr lang="de-C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33179387"/>
                  </a:ext>
                </a:extLst>
              </a:tr>
              <a:tr h="860692">
                <a:tc>
                  <a:txBody>
                    <a:bodyPr/>
                    <a:lstStyle/>
                    <a:p>
                      <a:pPr>
                        <a:lnSpc>
                          <a:spcPct val="107000"/>
                        </a:lnSpc>
                        <a:spcAft>
                          <a:spcPts val="0"/>
                        </a:spcAft>
                      </a:pPr>
                      <a:r>
                        <a:rPr lang="de-CH" sz="2000" dirty="0">
                          <a:effectLst/>
                        </a:rPr>
                        <a:t>1 Kön 17,8</a:t>
                      </a:r>
                      <a:endParaRPr lang="de-C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de-CH" sz="2000" dirty="0">
                          <a:effectLst/>
                        </a:rPr>
                        <a:t>Da erging das Wort des HERRN an ihn folgendermaßen:</a:t>
                      </a:r>
                      <a:endParaRPr lang="de-C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de-CH" sz="2000" dirty="0">
                          <a:effectLst/>
                        </a:rPr>
                        <a:t>Geh nach Zarpat in Sydon ich werde einer Witwe den Auftrag geben dich zu versorgen.</a:t>
                      </a:r>
                      <a:endParaRPr lang="de-C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de-CH" sz="2000" dirty="0">
                          <a:effectLst/>
                        </a:rPr>
                        <a:t>=&gt; Er machte sich auf!</a:t>
                      </a:r>
                      <a:endParaRPr lang="de-C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56811111"/>
                  </a:ext>
                </a:extLst>
              </a:tr>
              <a:tr h="1151885">
                <a:tc>
                  <a:txBody>
                    <a:bodyPr/>
                    <a:lstStyle/>
                    <a:p>
                      <a:pPr>
                        <a:lnSpc>
                          <a:spcPct val="107000"/>
                        </a:lnSpc>
                        <a:spcAft>
                          <a:spcPts val="0"/>
                        </a:spcAft>
                      </a:pPr>
                      <a:r>
                        <a:rPr lang="de-CH" sz="2000" dirty="0">
                          <a:effectLst/>
                        </a:rPr>
                        <a:t>1 Kön 18,1</a:t>
                      </a:r>
                      <a:endParaRPr lang="de-C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de-CH" sz="2000" dirty="0">
                          <a:effectLst/>
                        </a:rPr>
                        <a:t>Und es geschah nach vielen Tagen, im dritten Jahr, da erging das Wort des HERRN an Elia: Geh hin, zeige dich Ahab, und ich will es regnen lassen auf den Erdboden!</a:t>
                      </a:r>
                      <a:endParaRPr lang="de-C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de-CH" sz="2000" dirty="0">
                          <a:effectLst/>
                        </a:rPr>
                        <a:t>Zeige dich Ahab, ich will es regnen lassen.</a:t>
                      </a:r>
                      <a:endParaRPr lang="de-C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de-CH" sz="2000" dirty="0">
                          <a:effectLst/>
                        </a:rPr>
                        <a:t>=&gt; Elia ging hin!</a:t>
                      </a:r>
                      <a:endParaRPr lang="de-C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93821770"/>
                  </a:ext>
                </a:extLst>
              </a:tr>
              <a:tr h="1443076">
                <a:tc>
                  <a:txBody>
                    <a:bodyPr/>
                    <a:lstStyle/>
                    <a:p>
                      <a:pPr>
                        <a:lnSpc>
                          <a:spcPct val="107000"/>
                        </a:lnSpc>
                        <a:spcAft>
                          <a:spcPts val="0"/>
                        </a:spcAft>
                      </a:pPr>
                      <a:r>
                        <a:rPr lang="de-CH" sz="2000" dirty="0">
                          <a:effectLst/>
                        </a:rPr>
                        <a:t>1 Kön 19,9</a:t>
                      </a:r>
                      <a:endParaRPr lang="de-C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de-CH" sz="2000" dirty="0">
                          <a:effectLst/>
                        </a:rPr>
                        <a:t>Und er ging dort in eine Höhle hinein und blieb dort über Nacht. Und siehe, das Wort des HERRN kam zu ihm, und Er sprach zu ihm: Was willst du hier, Elia?</a:t>
                      </a:r>
                      <a:endParaRPr lang="de-C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de-CH" sz="2000" dirty="0">
                          <a:effectLst/>
                        </a:rPr>
                        <a:t>Ich habe so viel für dich getan, jetzt ist es genug. Gott geht nicht auf seine Anklage ein, sondern ruft ihn hinaus aus der Höhle.</a:t>
                      </a:r>
                    </a:p>
                  </a:txBody>
                  <a:tcPr marL="68580" marR="68580" marT="0" marB="0"/>
                </a:tc>
                <a:tc>
                  <a:txBody>
                    <a:bodyPr/>
                    <a:lstStyle/>
                    <a:p>
                      <a:pPr>
                        <a:lnSpc>
                          <a:spcPct val="107000"/>
                        </a:lnSpc>
                        <a:spcAft>
                          <a:spcPts val="0"/>
                        </a:spcAft>
                      </a:pPr>
                      <a:r>
                        <a:rPr lang="de-CH" sz="2000" dirty="0">
                          <a:effectLst/>
                        </a:rPr>
                        <a:t>=&gt; Er ging hinaus!</a:t>
                      </a:r>
                      <a:endParaRPr lang="de-C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32454657"/>
                  </a:ext>
                </a:extLst>
              </a:tr>
              <a:tr h="860692">
                <a:tc>
                  <a:txBody>
                    <a:bodyPr/>
                    <a:lstStyle/>
                    <a:p>
                      <a:pPr>
                        <a:lnSpc>
                          <a:spcPct val="107000"/>
                        </a:lnSpc>
                        <a:spcAft>
                          <a:spcPts val="0"/>
                        </a:spcAft>
                      </a:pPr>
                      <a:r>
                        <a:rPr lang="de-CH" sz="2000" dirty="0">
                          <a:effectLst/>
                        </a:rPr>
                        <a:t>1 Kön 21,17</a:t>
                      </a:r>
                      <a:endParaRPr lang="de-C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de-CH" sz="2000" dirty="0">
                          <a:effectLst/>
                        </a:rPr>
                        <a:t>Aber das Wort des HERRN erging an Elia, den Tisbiter, folgendermaßen:</a:t>
                      </a:r>
                      <a:endParaRPr lang="de-C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de-CH" sz="2000" dirty="0">
                          <a:effectLst/>
                        </a:rPr>
                        <a:t>Gehe zu Ahab, er hat unrecht an Nabot getan.</a:t>
                      </a:r>
                    </a:p>
                  </a:txBody>
                  <a:tcPr marL="68580" marR="68580" marT="0" marB="0"/>
                </a:tc>
                <a:tc>
                  <a:txBody>
                    <a:bodyPr/>
                    <a:lstStyle/>
                    <a:p>
                      <a:pPr>
                        <a:lnSpc>
                          <a:spcPct val="107000"/>
                        </a:lnSpc>
                        <a:spcAft>
                          <a:spcPts val="0"/>
                        </a:spcAft>
                      </a:pPr>
                      <a:r>
                        <a:rPr lang="de-CH" sz="2000" dirty="0">
                          <a:effectLst/>
                        </a:rPr>
                        <a:t>=&gt; Er ging sofort hin!</a:t>
                      </a:r>
                      <a:endParaRPr lang="de-C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98628359"/>
                  </a:ext>
                </a:extLst>
              </a:tr>
              <a:tr h="1151885">
                <a:tc>
                  <a:txBody>
                    <a:bodyPr/>
                    <a:lstStyle/>
                    <a:p>
                      <a:pPr>
                        <a:lnSpc>
                          <a:spcPct val="107000"/>
                        </a:lnSpc>
                        <a:spcAft>
                          <a:spcPts val="0"/>
                        </a:spcAft>
                      </a:pPr>
                      <a:r>
                        <a:rPr lang="de-CH" sz="2000" dirty="0">
                          <a:effectLst/>
                        </a:rPr>
                        <a:t>1 Kön 21,28</a:t>
                      </a:r>
                      <a:endParaRPr lang="de-C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de-CH" sz="2000" dirty="0">
                          <a:effectLst/>
                        </a:rPr>
                        <a:t>Da erging das Wort des HERRN an Elia, den Tisbiter, folgendermaßen:</a:t>
                      </a:r>
                      <a:endParaRPr lang="de-C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de-CH" sz="2000" dirty="0">
                          <a:effectLst/>
                        </a:rPr>
                        <a:t>Gott zeigt sich Gnädig gegenüber dem Demütigen Ahab.</a:t>
                      </a:r>
                      <a:endParaRPr lang="de-C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de-CH" sz="2000" dirty="0">
                          <a:effectLst/>
                        </a:rPr>
                        <a:t>=&gt; Dies gefiel Elia nicht (Ähnlich wie bei Jona).</a:t>
                      </a:r>
                      <a:endParaRPr lang="de-C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59917763"/>
                  </a:ext>
                </a:extLst>
              </a:tr>
            </a:tbl>
          </a:graphicData>
        </a:graphic>
      </p:graphicFrame>
    </p:spTree>
    <p:extLst>
      <p:ext uri="{BB962C8B-B14F-4D97-AF65-F5344CB8AC3E}">
        <p14:creationId xmlns:p14="http://schemas.microsoft.com/office/powerpoint/2010/main" val="1032644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553480" y="313038"/>
            <a:ext cx="3448829" cy="861774"/>
          </a:xfrm>
          <a:prstGeom prst="rect">
            <a:avLst/>
          </a:prstGeom>
          <a:noFill/>
        </p:spPr>
        <p:txBody>
          <a:bodyPr wrap="none" rtlCol="0">
            <a:spAutoFit/>
          </a:bodyPr>
          <a:lstStyle/>
          <a:p>
            <a:r>
              <a:rPr lang="de-CH" sz="5000" b="1" dirty="0"/>
              <a:t>1.+2. Könige</a:t>
            </a:r>
            <a:endParaRPr lang="de-CH" sz="5000" dirty="0">
              <a:latin typeface="Trebuchet MS" panose="020B0603020202020204" pitchFamily="34" charset="0"/>
            </a:endParaRPr>
          </a:p>
        </p:txBody>
      </p:sp>
      <p:sp>
        <p:nvSpPr>
          <p:cNvPr id="4" name="Textfeld 3"/>
          <p:cNvSpPr txBox="1"/>
          <p:nvPr/>
        </p:nvSpPr>
        <p:spPr>
          <a:xfrm>
            <a:off x="553480" y="1549904"/>
            <a:ext cx="4522969" cy="615553"/>
          </a:xfrm>
          <a:prstGeom prst="rect">
            <a:avLst/>
          </a:prstGeom>
          <a:noFill/>
        </p:spPr>
        <p:txBody>
          <a:bodyPr wrap="none" rtlCol="0">
            <a:spAutoFit/>
          </a:bodyPr>
          <a:lstStyle/>
          <a:p>
            <a:pPr lvl="0"/>
            <a:r>
              <a:rPr lang="de-CH" sz="3400" dirty="0"/>
              <a:t>Kapitel: 47 | Verse: 1536</a:t>
            </a:r>
          </a:p>
        </p:txBody>
      </p:sp>
    </p:spTree>
    <p:extLst>
      <p:ext uri="{BB962C8B-B14F-4D97-AF65-F5344CB8AC3E}">
        <p14:creationId xmlns:p14="http://schemas.microsoft.com/office/powerpoint/2010/main" val="611185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a:extLst>
              <a:ext uri="{FF2B5EF4-FFF2-40B4-BE49-F238E27FC236}">
                <a16:creationId xmlns:a16="http://schemas.microsoft.com/office/drawing/2014/main" id="{4BEFFDA6-3A6C-4F6B-8695-49F002FECE05}"/>
              </a:ext>
            </a:extLst>
          </p:cNvPr>
          <p:cNvSpPr/>
          <p:nvPr/>
        </p:nvSpPr>
        <p:spPr>
          <a:xfrm>
            <a:off x="2461387" y="234434"/>
            <a:ext cx="1423338" cy="461665"/>
          </a:xfrm>
          <a:prstGeom prst="rect">
            <a:avLst/>
          </a:prstGeom>
        </p:spPr>
        <p:txBody>
          <a:bodyPr wrap="none">
            <a:spAutoFit/>
          </a:bodyPr>
          <a:lstStyle/>
          <a:p>
            <a:pPr>
              <a:spcAft>
                <a:spcPts val="0"/>
              </a:spcAft>
            </a:pPr>
            <a:r>
              <a:rPr lang="de-CH" sz="2400" dirty="0">
                <a:latin typeface="Calibri" panose="020F0502020204030204" pitchFamily="34" charset="0"/>
                <a:ea typeface="Calibri" panose="020F0502020204030204" pitchFamily="34" charset="0"/>
                <a:cs typeface="Times New Roman" panose="02020603050405020304" pitchFamily="18" charset="0"/>
              </a:rPr>
              <a:t>Kapitel 20</a:t>
            </a:r>
          </a:p>
        </p:txBody>
      </p:sp>
      <p:sp>
        <p:nvSpPr>
          <p:cNvPr id="6" name="Rechteck 5">
            <a:extLst>
              <a:ext uri="{FF2B5EF4-FFF2-40B4-BE49-F238E27FC236}">
                <a16:creationId xmlns:a16="http://schemas.microsoft.com/office/drawing/2014/main" id="{41F83A8F-560C-4E08-A75B-A86160C4EAAA}"/>
              </a:ext>
            </a:extLst>
          </p:cNvPr>
          <p:cNvSpPr/>
          <p:nvPr/>
        </p:nvSpPr>
        <p:spPr>
          <a:xfrm>
            <a:off x="749297" y="619181"/>
            <a:ext cx="10517417" cy="1569660"/>
          </a:xfrm>
          <a:prstGeom prst="rect">
            <a:avLst/>
          </a:prstGeom>
        </p:spPr>
        <p:txBody>
          <a:bodyPr wrap="square">
            <a:spAutoFit/>
          </a:bodyPr>
          <a:lstStyle/>
          <a:p>
            <a:pPr marL="342900" lvl="0" indent="-342900">
              <a:spcAft>
                <a:spcPts val="0"/>
              </a:spcAft>
              <a:buFont typeface="Calibri" panose="020F0502020204030204" pitchFamily="34" charset="0"/>
              <a:buChar char="-"/>
            </a:pPr>
            <a:r>
              <a:rPr lang="de-CH" sz="2400" dirty="0">
                <a:latin typeface="Calibri" panose="020F0502020204030204" pitchFamily="34" charset="0"/>
                <a:ea typeface="Calibri" panose="020F0502020204030204" pitchFamily="34" charset="0"/>
                <a:cs typeface="Times New Roman" panose="02020603050405020304" pitchFamily="18" charset="0"/>
              </a:rPr>
              <a:t>Belagerung von Samaria vom Benhadad dem König von Aram</a:t>
            </a:r>
          </a:p>
          <a:p>
            <a:pPr marL="342900" lvl="0" indent="-342900">
              <a:spcAft>
                <a:spcPts val="0"/>
              </a:spcAft>
              <a:buFont typeface="Calibri" panose="020F0502020204030204" pitchFamily="34" charset="0"/>
              <a:buChar char="-"/>
            </a:pPr>
            <a:r>
              <a:rPr lang="de-CH" sz="2400" dirty="0">
                <a:latin typeface="Calibri" panose="020F0502020204030204" pitchFamily="34" charset="0"/>
                <a:ea typeface="Calibri" panose="020F0502020204030204" pitchFamily="34" charset="0"/>
                <a:cs typeface="Times New Roman" panose="02020603050405020304" pitchFamily="18" charset="0"/>
              </a:rPr>
              <a:t>Ein Prophet verkündet den Sieg gegen den Feind</a:t>
            </a:r>
          </a:p>
          <a:p>
            <a:pPr marL="342900" lvl="0" indent="-342900">
              <a:spcAft>
                <a:spcPts val="0"/>
              </a:spcAft>
              <a:buFont typeface="Calibri" panose="020F0502020204030204" pitchFamily="34" charset="0"/>
              <a:buChar char="-"/>
            </a:pPr>
            <a:r>
              <a:rPr lang="de-CH" sz="2400" dirty="0">
                <a:latin typeface="Calibri" panose="020F0502020204030204" pitchFamily="34" charset="0"/>
                <a:ea typeface="Calibri" panose="020F0502020204030204" pitchFamily="34" charset="0"/>
                <a:cs typeface="Times New Roman" panose="02020603050405020304" pitchFamily="18" charset="0"/>
              </a:rPr>
              <a:t>Der Sieg vom Volk Israel</a:t>
            </a:r>
          </a:p>
          <a:p>
            <a:pPr marL="342900" lvl="0" indent="-342900">
              <a:spcAft>
                <a:spcPts val="0"/>
              </a:spcAft>
              <a:buFont typeface="Calibri" panose="020F0502020204030204" pitchFamily="34" charset="0"/>
              <a:buChar char="-"/>
            </a:pPr>
            <a:r>
              <a:rPr lang="de-CH" sz="2400" dirty="0">
                <a:latin typeface="Calibri" panose="020F0502020204030204" pitchFamily="34" charset="0"/>
                <a:ea typeface="Calibri" panose="020F0502020204030204" pitchFamily="34" charset="0"/>
                <a:cs typeface="Times New Roman" panose="02020603050405020304" pitchFamily="18" charset="0"/>
              </a:rPr>
              <a:t>Ahab verschont Benhadad und wird von Gott zurechtgewiesen</a:t>
            </a:r>
          </a:p>
        </p:txBody>
      </p:sp>
      <p:sp>
        <p:nvSpPr>
          <p:cNvPr id="4" name="Rechteck 3">
            <a:extLst>
              <a:ext uri="{FF2B5EF4-FFF2-40B4-BE49-F238E27FC236}">
                <a16:creationId xmlns:a16="http://schemas.microsoft.com/office/drawing/2014/main" id="{9CA1484C-A03F-45D4-9260-4F29CA4E6372}"/>
              </a:ext>
            </a:extLst>
          </p:cNvPr>
          <p:cNvSpPr/>
          <p:nvPr/>
        </p:nvSpPr>
        <p:spPr>
          <a:xfrm>
            <a:off x="749297" y="2724527"/>
            <a:ext cx="11104561" cy="1569660"/>
          </a:xfrm>
          <a:prstGeom prst="rect">
            <a:avLst/>
          </a:prstGeom>
        </p:spPr>
        <p:txBody>
          <a:bodyPr wrap="square">
            <a:spAutoFit/>
          </a:bodyPr>
          <a:lstStyle/>
          <a:p>
            <a:pPr marL="342900" lvl="0" indent="-342900">
              <a:spcAft>
                <a:spcPts val="0"/>
              </a:spcAft>
              <a:buFont typeface="Calibri" panose="020F0502020204030204" pitchFamily="34" charset="0"/>
              <a:buChar char="-"/>
            </a:pPr>
            <a:r>
              <a:rPr lang="de-CH" sz="2400" dirty="0">
                <a:latin typeface="Calibri" panose="020F0502020204030204" pitchFamily="34" charset="0"/>
                <a:ea typeface="Calibri" panose="020F0502020204030204" pitchFamily="34" charset="0"/>
                <a:cs typeface="Times New Roman" panose="02020603050405020304" pitchFamily="18" charset="0"/>
              </a:rPr>
              <a:t>Der Weinberg von Nabot</a:t>
            </a:r>
          </a:p>
          <a:p>
            <a:pPr marL="342900" lvl="0" indent="-342900">
              <a:spcAft>
                <a:spcPts val="0"/>
              </a:spcAft>
              <a:buFont typeface="Calibri" panose="020F0502020204030204" pitchFamily="34" charset="0"/>
              <a:buChar char="-"/>
            </a:pPr>
            <a:r>
              <a:rPr lang="de-CH" sz="2400" dirty="0">
                <a:latin typeface="Calibri" panose="020F0502020204030204" pitchFamily="34" charset="0"/>
                <a:ea typeface="Calibri" panose="020F0502020204030204" pitchFamily="34" charset="0"/>
                <a:cs typeface="Times New Roman" panose="02020603050405020304" pitchFamily="18" charset="0"/>
              </a:rPr>
              <a:t>Isebel macht eine Verschwörung gegen Nabot</a:t>
            </a:r>
          </a:p>
          <a:p>
            <a:pPr marL="342900" lvl="0" indent="-342900">
              <a:spcAft>
                <a:spcPts val="0"/>
              </a:spcAft>
              <a:buFont typeface="Calibri" panose="020F0502020204030204" pitchFamily="34" charset="0"/>
              <a:buChar char="-"/>
            </a:pPr>
            <a:r>
              <a:rPr lang="de-CH" sz="2400" dirty="0">
                <a:latin typeface="Calibri" panose="020F0502020204030204" pitchFamily="34" charset="0"/>
                <a:ea typeface="Calibri" panose="020F0502020204030204" pitchFamily="34" charset="0"/>
                <a:cs typeface="Times New Roman" panose="02020603050405020304" pitchFamily="18" charset="0"/>
              </a:rPr>
              <a:t>Ahab nimmt den Weinberg in Besitz</a:t>
            </a:r>
          </a:p>
          <a:p>
            <a:pPr marL="342900" lvl="0" indent="-342900">
              <a:spcAft>
                <a:spcPts val="0"/>
              </a:spcAft>
              <a:buFont typeface="Calibri" panose="020F0502020204030204" pitchFamily="34" charset="0"/>
              <a:buChar char="-"/>
            </a:pPr>
            <a:r>
              <a:rPr lang="de-CH" sz="2400" dirty="0">
                <a:latin typeface="Calibri" panose="020F0502020204030204" pitchFamily="34" charset="0"/>
                <a:ea typeface="Calibri" panose="020F0502020204030204" pitchFamily="34" charset="0"/>
                <a:cs typeface="Times New Roman" panose="02020603050405020304" pitchFamily="18" charset="0"/>
              </a:rPr>
              <a:t>Gottes Gerichtsurteil über Ahab und Isebel</a:t>
            </a:r>
          </a:p>
        </p:txBody>
      </p:sp>
      <p:sp>
        <p:nvSpPr>
          <p:cNvPr id="5" name="Rechteck 4">
            <a:extLst>
              <a:ext uri="{FF2B5EF4-FFF2-40B4-BE49-F238E27FC236}">
                <a16:creationId xmlns:a16="http://schemas.microsoft.com/office/drawing/2014/main" id="{B6EA0793-A7B7-4908-B301-C672376872D3}"/>
              </a:ext>
            </a:extLst>
          </p:cNvPr>
          <p:cNvSpPr/>
          <p:nvPr/>
        </p:nvSpPr>
        <p:spPr>
          <a:xfrm>
            <a:off x="2461387" y="2276651"/>
            <a:ext cx="1423338" cy="461665"/>
          </a:xfrm>
          <a:prstGeom prst="rect">
            <a:avLst/>
          </a:prstGeom>
        </p:spPr>
        <p:txBody>
          <a:bodyPr wrap="none">
            <a:spAutoFit/>
          </a:bodyPr>
          <a:lstStyle/>
          <a:p>
            <a:pPr>
              <a:spcAft>
                <a:spcPts val="0"/>
              </a:spcAft>
            </a:pPr>
            <a:r>
              <a:rPr lang="de-CH" sz="2400" dirty="0">
                <a:latin typeface="Calibri" panose="020F0502020204030204" pitchFamily="34" charset="0"/>
                <a:ea typeface="Calibri" panose="020F0502020204030204" pitchFamily="34" charset="0"/>
                <a:cs typeface="Times New Roman" panose="02020603050405020304" pitchFamily="18" charset="0"/>
              </a:rPr>
              <a:t>Kapitel 21</a:t>
            </a:r>
          </a:p>
        </p:txBody>
      </p:sp>
      <p:sp>
        <p:nvSpPr>
          <p:cNvPr id="7" name="Rechteck 6">
            <a:extLst>
              <a:ext uri="{FF2B5EF4-FFF2-40B4-BE49-F238E27FC236}">
                <a16:creationId xmlns:a16="http://schemas.microsoft.com/office/drawing/2014/main" id="{3A4A901A-1B57-49D8-90BF-3B7B6AD0156C}"/>
              </a:ext>
            </a:extLst>
          </p:cNvPr>
          <p:cNvSpPr/>
          <p:nvPr/>
        </p:nvSpPr>
        <p:spPr>
          <a:xfrm>
            <a:off x="2461387" y="4351518"/>
            <a:ext cx="1423338" cy="461665"/>
          </a:xfrm>
          <a:prstGeom prst="rect">
            <a:avLst/>
          </a:prstGeom>
        </p:spPr>
        <p:txBody>
          <a:bodyPr wrap="none">
            <a:spAutoFit/>
          </a:bodyPr>
          <a:lstStyle/>
          <a:p>
            <a:pPr>
              <a:spcAft>
                <a:spcPts val="0"/>
              </a:spcAft>
            </a:pPr>
            <a:r>
              <a:rPr lang="de-CH" sz="2400" dirty="0">
                <a:latin typeface="Calibri" panose="020F0502020204030204" pitchFamily="34" charset="0"/>
                <a:ea typeface="Calibri" panose="020F0502020204030204" pitchFamily="34" charset="0"/>
                <a:cs typeface="Times New Roman" panose="02020603050405020304" pitchFamily="18" charset="0"/>
              </a:rPr>
              <a:t>Kapitel 22</a:t>
            </a:r>
          </a:p>
        </p:txBody>
      </p:sp>
      <p:sp>
        <p:nvSpPr>
          <p:cNvPr id="8" name="Rechteck 7">
            <a:extLst>
              <a:ext uri="{FF2B5EF4-FFF2-40B4-BE49-F238E27FC236}">
                <a16:creationId xmlns:a16="http://schemas.microsoft.com/office/drawing/2014/main" id="{3802735B-9A19-4A85-A99E-3CE8B8A6E7D9}"/>
              </a:ext>
            </a:extLst>
          </p:cNvPr>
          <p:cNvSpPr/>
          <p:nvPr/>
        </p:nvSpPr>
        <p:spPr>
          <a:xfrm>
            <a:off x="661302" y="4798422"/>
            <a:ext cx="10693406" cy="1200329"/>
          </a:xfrm>
          <a:prstGeom prst="rect">
            <a:avLst/>
          </a:prstGeom>
        </p:spPr>
        <p:txBody>
          <a:bodyPr wrap="square">
            <a:spAutoFit/>
          </a:bodyPr>
          <a:lstStyle/>
          <a:p>
            <a:pPr marL="342900" lvl="0" indent="-342900">
              <a:spcAft>
                <a:spcPts val="0"/>
              </a:spcAft>
              <a:buFont typeface="Calibri" panose="020F0502020204030204" pitchFamily="34" charset="0"/>
              <a:buChar char="-"/>
            </a:pPr>
            <a:r>
              <a:rPr lang="de-CH" sz="2400" dirty="0">
                <a:latin typeface="Calibri" panose="020F0502020204030204" pitchFamily="34" charset="0"/>
                <a:ea typeface="Calibri" panose="020F0502020204030204" pitchFamily="34" charset="0"/>
                <a:cs typeface="Times New Roman" panose="02020603050405020304" pitchFamily="18" charset="0"/>
              </a:rPr>
              <a:t>Josphat, König von Juda zeiht in den Krieg mit Ahab</a:t>
            </a:r>
          </a:p>
          <a:p>
            <a:pPr marL="342900" lvl="0" indent="-342900">
              <a:spcAft>
                <a:spcPts val="0"/>
              </a:spcAft>
              <a:buFont typeface="Calibri" panose="020F0502020204030204" pitchFamily="34" charset="0"/>
              <a:buChar char="-"/>
            </a:pPr>
            <a:r>
              <a:rPr lang="de-CH" sz="2400" dirty="0">
                <a:latin typeface="Calibri" panose="020F0502020204030204" pitchFamily="34" charset="0"/>
                <a:ea typeface="Calibri" panose="020F0502020204030204" pitchFamily="34" charset="0"/>
                <a:cs typeface="Times New Roman" panose="02020603050405020304" pitchFamily="18" charset="0"/>
              </a:rPr>
              <a:t>Micha, ein Prophet Gottes und der Lügengeist im Mund der falschen Propheten</a:t>
            </a:r>
          </a:p>
          <a:p>
            <a:pPr marL="342900" lvl="0" indent="-342900">
              <a:spcAft>
                <a:spcPts val="0"/>
              </a:spcAft>
              <a:buFont typeface="Calibri" panose="020F0502020204030204" pitchFamily="34" charset="0"/>
              <a:buChar char="-"/>
            </a:pPr>
            <a:r>
              <a:rPr lang="de-CH" sz="2400" dirty="0">
                <a:latin typeface="Calibri" panose="020F0502020204030204" pitchFamily="34" charset="0"/>
                <a:ea typeface="Calibri" panose="020F0502020204030204" pitchFamily="34" charset="0"/>
                <a:cs typeface="Times New Roman" panose="02020603050405020304" pitchFamily="18" charset="0"/>
              </a:rPr>
              <a:t>Tod von Ahab</a:t>
            </a:r>
          </a:p>
        </p:txBody>
      </p:sp>
    </p:spTree>
    <p:extLst>
      <p:ext uri="{BB962C8B-B14F-4D97-AF65-F5344CB8AC3E}">
        <p14:creationId xmlns:p14="http://schemas.microsoft.com/office/powerpoint/2010/main" val="3326437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P spid="5" grpId="0"/>
      <p:bldP spid="7" grpId="0"/>
      <p:bldP spid="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Ähnliches Foto">
            <a:extLst>
              <a:ext uri="{FF2B5EF4-FFF2-40B4-BE49-F238E27FC236}">
                <a16:creationId xmlns:a16="http://schemas.microsoft.com/office/drawing/2014/main" id="{32B78B8D-FD5D-4DD5-B86B-8C75EA6EC5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1440" y="99379"/>
            <a:ext cx="4953000" cy="6496050"/>
          </a:xfrm>
          <a:prstGeom prst="rect">
            <a:avLst/>
          </a:prstGeom>
          <a:noFill/>
          <a:extLst>
            <a:ext uri="{909E8E84-426E-40DD-AFC4-6F175D3DCCD1}">
              <a14:hiddenFill xmlns:a14="http://schemas.microsoft.com/office/drawing/2010/main">
                <a:solidFill>
                  <a:srgbClr val="FFFFFF"/>
                </a:solidFill>
              </a14:hiddenFill>
            </a:ext>
          </a:extLst>
        </p:spPr>
      </p:pic>
      <p:sp>
        <p:nvSpPr>
          <p:cNvPr id="2" name="Ellipse 1">
            <a:extLst>
              <a:ext uri="{FF2B5EF4-FFF2-40B4-BE49-F238E27FC236}">
                <a16:creationId xmlns:a16="http://schemas.microsoft.com/office/drawing/2014/main" id="{DD6916CA-F078-4345-9E73-B61C0296EE5A}"/>
              </a:ext>
            </a:extLst>
          </p:cNvPr>
          <p:cNvSpPr/>
          <p:nvPr/>
        </p:nvSpPr>
        <p:spPr>
          <a:xfrm>
            <a:off x="5390866" y="3211773"/>
            <a:ext cx="54591" cy="45719"/>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p>
        </p:txBody>
      </p:sp>
      <p:sp>
        <p:nvSpPr>
          <p:cNvPr id="5" name="Textfeld 4">
            <a:extLst>
              <a:ext uri="{FF2B5EF4-FFF2-40B4-BE49-F238E27FC236}">
                <a16:creationId xmlns:a16="http://schemas.microsoft.com/office/drawing/2014/main" id="{408531A2-14AC-438C-BD67-525F5F86F92F}"/>
              </a:ext>
            </a:extLst>
          </p:cNvPr>
          <p:cNvSpPr txBox="1"/>
          <p:nvPr/>
        </p:nvSpPr>
        <p:spPr>
          <a:xfrm>
            <a:off x="5390866" y="3019188"/>
            <a:ext cx="937146" cy="215444"/>
          </a:xfrm>
          <a:prstGeom prst="rect">
            <a:avLst/>
          </a:prstGeom>
          <a:noFill/>
        </p:spPr>
        <p:txBody>
          <a:bodyPr wrap="square" rtlCol="0">
            <a:spAutoFit/>
          </a:bodyPr>
          <a:lstStyle/>
          <a:p>
            <a:r>
              <a:rPr lang="de-CH" sz="800" b="1" dirty="0"/>
              <a:t>Tischbe</a:t>
            </a:r>
          </a:p>
        </p:txBody>
      </p:sp>
      <p:sp>
        <p:nvSpPr>
          <p:cNvPr id="11" name="Ellipse 10">
            <a:extLst>
              <a:ext uri="{FF2B5EF4-FFF2-40B4-BE49-F238E27FC236}">
                <a16:creationId xmlns:a16="http://schemas.microsoft.com/office/drawing/2014/main" id="{1741B900-988B-4003-94FC-7DFFB4452FFE}"/>
              </a:ext>
            </a:extLst>
          </p:cNvPr>
          <p:cNvSpPr/>
          <p:nvPr/>
        </p:nvSpPr>
        <p:spPr>
          <a:xfrm>
            <a:off x="4290650" y="3529470"/>
            <a:ext cx="65310" cy="45719"/>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p>
        </p:txBody>
      </p:sp>
      <p:sp>
        <p:nvSpPr>
          <p:cNvPr id="22" name="Ellipse 21">
            <a:extLst>
              <a:ext uri="{FF2B5EF4-FFF2-40B4-BE49-F238E27FC236}">
                <a16:creationId xmlns:a16="http://schemas.microsoft.com/office/drawing/2014/main" id="{E9DCA96C-69A2-44FD-9562-7AB3110059BB}"/>
              </a:ext>
            </a:extLst>
          </p:cNvPr>
          <p:cNvSpPr/>
          <p:nvPr/>
        </p:nvSpPr>
        <p:spPr>
          <a:xfrm>
            <a:off x="5221532" y="4803507"/>
            <a:ext cx="54591" cy="45719"/>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p>
        </p:txBody>
      </p:sp>
      <p:sp>
        <p:nvSpPr>
          <p:cNvPr id="23" name="Textfeld 22">
            <a:extLst>
              <a:ext uri="{FF2B5EF4-FFF2-40B4-BE49-F238E27FC236}">
                <a16:creationId xmlns:a16="http://schemas.microsoft.com/office/drawing/2014/main" id="{5CCD8501-AD67-4D76-A113-30770A7C1130}"/>
              </a:ext>
            </a:extLst>
          </p:cNvPr>
          <p:cNvSpPr txBox="1"/>
          <p:nvPr/>
        </p:nvSpPr>
        <p:spPr>
          <a:xfrm>
            <a:off x="3948260" y="3347404"/>
            <a:ext cx="560239" cy="215444"/>
          </a:xfrm>
          <a:prstGeom prst="rect">
            <a:avLst/>
          </a:prstGeom>
          <a:noFill/>
        </p:spPr>
        <p:txBody>
          <a:bodyPr wrap="square" rtlCol="0">
            <a:spAutoFit/>
          </a:bodyPr>
          <a:lstStyle/>
          <a:p>
            <a:r>
              <a:rPr lang="de-CH" sz="800" b="1" dirty="0"/>
              <a:t>Samaria</a:t>
            </a:r>
          </a:p>
        </p:txBody>
      </p:sp>
      <p:sp>
        <p:nvSpPr>
          <p:cNvPr id="24" name="Textfeld 23">
            <a:extLst>
              <a:ext uri="{FF2B5EF4-FFF2-40B4-BE49-F238E27FC236}">
                <a16:creationId xmlns:a16="http://schemas.microsoft.com/office/drawing/2014/main" id="{A2971DB9-78B5-4332-9818-E457BB104498}"/>
              </a:ext>
            </a:extLst>
          </p:cNvPr>
          <p:cNvSpPr txBox="1"/>
          <p:nvPr/>
        </p:nvSpPr>
        <p:spPr>
          <a:xfrm>
            <a:off x="5271027" y="4651537"/>
            <a:ext cx="937146" cy="215444"/>
          </a:xfrm>
          <a:prstGeom prst="rect">
            <a:avLst/>
          </a:prstGeom>
          <a:noFill/>
        </p:spPr>
        <p:txBody>
          <a:bodyPr wrap="square" rtlCol="0">
            <a:spAutoFit/>
          </a:bodyPr>
          <a:lstStyle/>
          <a:p>
            <a:r>
              <a:rPr lang="de-CH" sz="800" b="1" dirty="0"/>
              <a:t>Bach Krit</a:t>
            </a:r>
          </a:p>
        </p:txBody>
      </p:sp>
      <p:sp>
        <p:nvSpPr>
          <p:cNvPr id="30" name="Ellipse 29">
            <a:extLst>
              <a:ext uri="{FF2B5EF4-FFF2-40B4-BE49-F238E27FC236}">
                <a16:creationId xmlns:a16="http://schemas.microsoft.com/office/drawing/2014/main" id="{72F317D1-051B-4349-A5A9-B259BE04300A}"/>
              </a:ext>
            </a:extLst>
          </p:cNvPr>
          <p:cNvSpPr/>
          <p:nvPr/>
        </p:nvSpPr>
        <p:spPr>
          <a:xfrm>
            <a:off x="4508499" y="438941"/>
            <a:ext cx="54591" cy="45719"/>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p>
        </p:txBody>
      </p:sp>
      <p:sp>
        <p:nvSpPr>
          <p:cNvPr id="31" name="Textfeld 30">
            <a:extLst>
              <a:ext uri="{FF2B5EF4-FFF2-40B4-BE49-F238E27FC236}">
                <a16:creationId xmlns:a16="http://schemas.microsoft.com/office/drawing/2014/main" id="{26528E1C-9704-4335-BF3A-D136161ABBE0}"/>
              </a:ext>
            </a:extLst>
          </p:cNvPr>
          <p:cNvSpPr txBox="1"/>
          <p:nvPr/>
        </p:nvSpPr>
        <p:spPr>
          <a:xfrm>
            <a:off x="4511869" y="298054"/>
            <a:ext cx="937146" cy="215444"/>
          </a:xfrm>
          <a:prstGeom prst="rect">
            <a:avLst/>
          </a:prstGeom>
          <a:noFill/>
        </p:spPr>
        <p:txBody>
          <a:bodyPr wrap="square" rtlCol="0">
            <a:spAutoFit/>
          </a:bodyPr>
          <a:lstStyle/>
          <a:p>
            <a:r>
              <a:rPr lang="de-CH" sz="800" b="1" dirty="0"/>
              <a:t>Zarpat</a:t>
            </a:r>
          </a:p>
        </p:txBody>
      </p:sp>
      <p:sp>
        <p:nvSpPr>
          <p:cNvPr id="48" name="Ellipse 47">
            <a:extLst>
              <a:ext uri="{FF2B5EF4-FFF2-40B4-BE49-F238E27FC236}">
                <a16:creationId xmlns:a16="http://schemas.microsoft.com/office/drawing/2014/main" id="{54C3E7B0-E61C-4ACE-9C4A-A7AB0D9F5D11}"/>
              </a:ext>
            </a:extLst>
          </p:cNvPr>
          <p:cNvSpPr/>
          <p:nvPr/>
        </p:nvSpPr>
        <p:spPr>
          <a:xfrm>
            <a:off x="3848871" y="2214881"/>
            <a:ext cx="54591" cy="45719"/>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p>
        </p:txBody>
      </p:sp>
      <p:sp>
        <p:nvSpPr>
          <p:cNvPr id="50" name="Textfeld 49">
            <a:extLst>
              <a:ext uri="{FF2B5EF4-FFF2-40B4-BE49-F238E27FC236}">
                <a16:creationId xmlns:a16="http://schemas.microsoft.com/office/drawing/2014/main" id="{46CF1F95-E95F-4F0F-8A29-DDBFD404E849}"/>
              </a:ext>
            </a:extLst>
          </p:cNvPr>
          <p:cNvSpPr txBox="1"/>
          <p:nvPr/>
        </p:nvSpPr>
        <p:spPr>
          <a:xfrm>
            <a:off x="3564751" y="2029551"/>
            <a:ext cx="937146" cy="215444"/>
          </a:xfrm>
          <a:prstGeom prst="rect">
            <a:avLst/>
          </a:prstGeom>
          <a:noFill/>
        </p:spPr>
        <p:txBody>
          <a:bodyPr wrap="square" rtlCol="0">
            <a:spAutoFit/>
          </a:bodyPr>
          <a:lstStyle/>
          <a:p>
            <a:r>
              <a:rPr lang="de-CH" sz="800" b="1" dirty="0"/>
              <a:t>Berg Karmel</a:t>
            </a:r>
          </a:p>
        </p:txBody>
      </p:sp>
      <p:sp>
        <p:nvSpPr>
          <p:cNvPr id="52" name="Ellipse 51">
            <a:extLst>
              <a:ext uri="{FF2B5EF4-FFF2-40B4-BE49-F238E27FC236}">
                <a16:creationId xmlns:a16="http://schemas.microsoft.com/office/drawing/2014/main" id="{44AB529A-6965-4684-93B0-BFB0320C1416}"/>
              </a:ext>
            </a:extLst>
          </p:cNvPr>
          <p:cNvSpPr/>
          <p:nvPr/>
        </p:nvSpPr>
        <p:spPr>
          <a:xfrm>
            <a:off x="4501009" y="2693433"/>
            <a:ext cx="54591" cy="45719"/>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p>
        </p:txBody>
      </p:sp>
      <p:sp>
        <p:nvSpPr>
          <p:cNvPr id="55" name="Ellipse 54">
            <a:extLst>
              <a:ext uri="{FF2B5EF4-FFF2-40B4-BE49-F238E27FC236}">
                <a16:creationId xmlns:a16="http://schemas.microsoft.com/office/drawing/2014/main" id="{14ABD615-E983-4525-9B64-24970148A506}"/>
              </a:ext>
            </a:extLst>
          </p:cNvPr>
          <p:cNvSpPr/>
          <p:nvPr/>
        </p:nvSpPr>
        <p:spPr>
          <a:xfrm>
            <a:off x="3530951" y="6176094"/>
            <a:ext cx="54591" cy="45719"/>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p>
        </p:txBody>
      </p:sp>
      <p:sp>
        <p:nvSpPr>
          <p:cNvPr id="62" name="Ellipse 61">
            <a:extLst>
              <a:ext uri="{FF2B5EF4-FFF2-40B4-BE49-F238E27FC236}">
                <a16:creationId xmlns:a16="http://schemas.microsoft.com/office/drawing/2014/main" id="{5C229023-089D-459D-974F-9DFF0A719BC2}"/>
              </a:ext>
            </a:extLst>
          </p:cNvPr>
          <p:cNvSpPr/>
          <p:nvPr/>
        </p:nvSpPr>
        <p:spPr>
          <a:xfrm>
            <a:off x="5105310" y="3146649"/>
            <a:ext cx="54591" cy="45719"/>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p>
        </p:txBody>
      </p:sp>
      <p:cxnSp>
        <p:nvCxnSpPr>
          <p:cNvPr id="67" name="Verbinder: gekrümmt 66">
            <a:extLst>
              <a:ext uri="{FF2B5EF4-FFF2-40B4-BE49-F238E27FC236}">
                <a16:creationId xmlns:a16="http://schemas.microsoft.com/office/drawing/2014/main" id="{36BD2D34-456C-4BB7-BF5E-88ACCB6F0BFE}"/>
              </a:ext>
            </a:extLst>
          </p:cNvPr>
          <p:cNvCxnSpPr>
            <a:cxnSpLocks/>
          </p:cNvCxnSpPr>
          <p:nvPr/>
        </p:nvCxnSpPr>
        <p:spPr>
          <a:xfrm rot="10800000" flipV="1">
            <a:off x="4382156" y="3206594"/>
            <a:ext cx="687274" cy="248531"/>
          </a:xfrm>
          <a:prstGeom prst="curvedConnector3">
            <a:avLst>
              <a:gd name="adj1" fmla="val 69668"/>
            </a:avLst>
          </a:prstGeom>
          <a:ln w="19050">
            <a:tailEnd type="triangle"/>
          </a:ln>
        </p:spPr>
        <p:style>
          <a:lnRef idx="1">
            <a:schemeClr val="dk1"/>
          </a:lnRef>
          <a:fillRef idx="0">
            <a:schemeClr val="dk1"/>
          </a:fillRef>
          <a:effectRef idx="0">
            <a:schemeClr val="dk1"/>
          </a:effectRef>
          <a:fontRef idx="minor">
            <a:schemeClr val="tx1"/>
          </a:fontRef>
        </p:style>
      </p:cxnSp>
      <p:cxnSp>
        <p:nvCxnSpPr>
          <p:cNvPr id="71" name="Verbinder: gekrümmt 70">
            <a:extLst>
              <a:ext uri="{FF2B5EF4-FFF2-40B4-BE49-F238E27FC236}">
                <a16:creationId xmlns:a16="http://schemas.microsoft.com/office/drawing/2014/main" id="{E50385E9-B712-426E-92F6-28D7FF24555C}"/>
              </a:ext>
            </a:extLst>
          </p:cNvPr>
          <p:cNvCxnSpPr>
            <a:cxnSpLocks/>
          </p:cNvCxnSpPr>
          <p:nvPr/>
        </p:nvCxnSpPr>
        <p:spPr>
          <a:xfrm rot="16200000" flipH="1">
            <a:off x="3975248" y="3977284"/>
            <a:ext cx="779489" cy="84086"/>
          </a:xfrm>
          <a:prstGeom prst="curvedConnector3">
            <a:avLst>
              <a:gd name="adj1" fmla="val 50000"/>
            </a:avLst>
          </a:prstGeom>
          <a:ln w="19050">
            <a:tailEnd type="triangle"/>
          </a:ln>
        </p:spPr>
        <p:style>
          <a:lnRef idx="1">
            <a:schemeClr val="dk1"/>
          </a:lnRef>
          <a:fillRef idx="0">
            <a:schemeClr val="dk1"/>
          </a:fillRef>
          <a:effectRef idx="0">
            <a:schemeClr val="dk1"/>
          </a:effectRef>
          <a:fontRef idx="minor">
            <a:schemeClr val="tx1"/>
          </a:fontRef>
        </p:style>
      </p:cxnSp>
      <p:cxnSp>
        <p:nvCxnSpPr>
          <p:cNvPr id="76" name="Verbinder: gekrümmt 75">
            <a:extLst>
              <a:ext uri="{FF2B5EF4-FFF2-40B4-BE49-F238E27FC236}">
                <a16:creationId xmlns:a16="http://schemas.microsoft.com/office/drawing/2014/main" id="{6D847319-BA67-42AB-838E-4EBF320F9365}"/>
              </a:ext>
            </a:extLst>
          </p:cNvPr>
          <p:cNvCxnSpPr>
            <a:cxnSpLocks/>
          </p:cNvCxnSpPr>
          <p:nvPr/>
        </p:nvCxnSpPr>
        <p:spPr>
          <a:xfrm flipV="1">
            <a:off x="4483030" y="4491666"/>
            <a:ext cx="576682" cy="2"/>
          </a:xfrm>
          <a:prstGeom prst="curvedConnector3">
            <a:avLst>
              <a:gd name="adj1" fmla="val 50000"/>
            </a:avLst>
          </a:prstGeom>
          <a:ln w="19050">
            <a:tailEnd type="triangle"/>
          </a:ln>
        </p:spPr>
        <p:style>
          <a:lnRef idx="1">
            <a:schemeClr val="dk1"/>
          </a:lnRef>
          <a:fillRef idx="0">
            <a:schemeClr val="dk1"/>
          </a:fillRef>
          <a:effectRef idx="0">
            <a:schemeClr val="dk1"/>
          </a:effectRef>
          <a:fontRef idx="minor">
            <a:schemeClr val="tx1"/>
          </a:fontRef>
        </p:style>
      </p:cxnSp>
      <p:sp>
        <p:nvSpPr>
          <p:cNvPr id="33" name="Rechteck 32">
            <a:extLst>
              <a:ext uri="{FF2B5EF4-FFF2-40B4-BE49-F238E27FC236}">
                <a16:creationId xmlns:a16="http://schemas.microsoft.com/office/drawing/2014/main" id="{3A4133B2-A291-4D96-B4C6-18323F7839F9}"/>
              </a:ext>
            </a:extLst>
          </p:cNvPr>
          <p:cNvSpPr/>
          <p:nvPr/>
        </p:nvSpPr>
        <p:spPr>
          <a:xfrm>
            <a:off x="7042329" y="405776"/>
            <a:ext cx="5149671" cy="461665"/>
          </a:xfrm>
          <a:prstGeom prst="rect">
            <a:avLst/>
          </a:prstGeom>
        </p:spPr>
        <p:txBody>
          <a:bodyPr wrap="square">
            <a:spAutoFit/>
          </a:bodyPr>
          <a:lstStyle/>
          <a:p>
            <a:pPr marL="342900" lvl="0" indent="-342900">
              <a:spcAft>
                <a:spcPts val="0"/>
              </a:spcAft>
              <a:buFont typeface="Calibri" panose="020F0502020204030204" pitchFamily="34" charset="0"/>
              <a:buChar char="-"/>
            </a:pPr>
            <a:r>
              <a:rPr lang="de-CH" sz="2400" dirty="0">
                <a:latin typeface="Calibri" panose="020F0502020204030204" pitchFamily="34" charset="0"/>
                <a:ea typeface="Calibri" panose="020F0502020204030204" pitchFamily="34" charset="0"/>
                <a:cs typeface="Times New Roman" panose="02020603050405020304" pitchFamily="18" charset="0"/>
              </a:rPr>
              <a:t>Der letzte Weg des Elia mit Elisa</a:t>
            </a:r>
          </a:p>
        </p:txBody>
      </p:sp>
    </p:spTree>
    <p:extLst>
      <p:ext uri="{BB962C8B-B14F-4D97-AF65-F5344CB8AC3E}">
        <p14:creationId xmlns:p14="http://schemas.microsoft.com/office/powerpoint/2010/main" val="3297542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3374614" y="4855618"/>
            <a:ext cx="5442772" cy="938719"/>
          </a:xfrm>
          <a:prstGeom prst="rect">
            <a:avLst/>
          </a:prstGeom>
          <a:noFill/>
        </p:spPr>
        <p:txBody>
          <a:bodyPr wrap="none" rtlCol="0">
            <a:spAutoFit/>
          </a:bodyPr>
          <a:lstStyle/>
          <a:p>
            <a:pPr algn="ctr"/>
            <a:r>
              <a:rPr lang="de-CH" sz="5500" b="1" dirty="0"/>
              <a:t>1.+2. Könige Teil 3</a:t>
            </a:r>
          </a:p>
        </p:txBody>
      </p:sp>
    </p:spTree>
    <p:extLst>
      <p:ext uri="{BB962C8B-B14F-4D97-AF65-F5344CB8AC3E}">
        <p14:creationId xmlns:p14="http://schemas.microsoft.com/office/powerpoint/2010/main" val="301492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7F68FAFD-8CA7-4127-96EC-74E2FFF63FF2}"/>
              </a:ext>
            </a:extLst>
          </p:cNvPr>
          <p:cNvSpPr txBox="1"/>
          <p:nvPr/>
        </p:nvSpPr>
        <p:spPr>
          <a:xfrm>
            <a:off x="654518" y="420008"/>
            <a:ext cx="11417612" cy="615553"/>
          </a:xfrm>
          <a:prstGeom prst="rect">
            <a:avLst/>
          </a:prstGeom>
          <a:noFill/>
        </p:spPr>
        <p:txBody>
          <a:bodyPr wrap="square" rtlCol="0">
            <a:spAutoFit/>
          </a:bodyPr>
          <a:lstStyle/>
          <a:p>
            <a:pPr lvl="0"/>
            <a:r>
              <a:rPr lang="de-CH" sz="3400" dirty="0"/>
              <a:t>Aufbau des Buches</a:t>
            </a:r>
          </a:p>
        </p:txBody>
      </p:sp>
      <p:sp>
        <p:nvSpPr>
          <p:cNvPr id="2" name="Rectangle 2">
            <a:extLst>
              <a:ext uri="{FF2B5EF4-FFF2-40B4-BE49-F238E27FC236}">
                <a16:creationId xmlns:a16="http://schemas.microsoft.com/office/drawing/2014/main" id="{ED318DE4-A6FB-4D2F-8518-308075A627E1}"/>
              </a:ext>
            </a:extLst>
          </p:cNvPr>
          <p:cNvSpPr>
            <a:spLocks noChangeArrowheads="1"/>
          </p:cNvSpPr>
          <p:nvPr/>
        </p:nvSpPr>
        <p:spPr bwMode="auto">
          <a:xfrm>
            <a:off x="731520" y="1262600"/>
            <a:ext cx="2001121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CH" altLang="de-DE" sz="24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1016	        976	         918	       858  	       722	   586 (561)</a:t>
            </a:r>
            <a:endParaRPr kumimoji="0" lang="de-CH" altLang="de-DE"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CH" altLang="de-DE"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de-CH" altLang="de-DE" sz="1800" b="0" i="0" u="none" strike="noStrike" cap="none" normalizeH="0" baseline="0" dirty="0">
              <a:ln>
                <a:noFill/>
              </a:ln>
              <a:solidFill>
                <a:schemeClr val="tx1"/>
              </a:solidFill>
              <a:effectLst/>
              <a:latin typeface="Arial" panose="020B0604020202020204" pitchFamily="34" charset="0"/>
            </a:endParaRPr>
          </a:p>
        </p:txBody>
      </p:sp>
      <p:pic>
        <p:nvPicPr>
          <p:cNvPr id="2049" name="Grafik 1">
            <a:extLst>
              <a:ext uri="{FF2B5EF4-FFF2-40B4-BE49-F238E27FC236}">
                <a16:creationId xmlns:a16="http://schemas.microsoft.com/office/drawing/2014/main" id="{B3A7E6E5-8CCB-446E-9220-443F2EF282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773" y="1799516"/>
            <a:ext cx="8932244" cy="2531813"/>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a:extLst>
              <a:ext uri="{FF2B5EF4-FFF2-40B4-BE49-F238E27FC236}">
                <a16:creationId xmlns:a16="http://schemas.microsoft.com/office/drawing/2014/main" id="{77F98D1F-D035-4401-932C-327E3484F01C}"/>
              </a:ext>
            </a:extLst>
          </p:cNvPr>
          <p:cNvSpPr>
            <a:spLocks noChangeArrowheads="1"/>
          </p:cNvSpPr>
          <p:nvPr/>
        </p:nvSpPr>
        <p:spPr bwMode="auto">
          <a:xfrm>
            <a:off x="654518" y="4662147"/>
            <a:ext cx="20011212"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CH" altLang="de-DE" sz="3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1016		Salomo wird König</a:t>
            </a:r>
            <a:endParaRPr kumimoji="0" lang="de-CH" altLang="de-DE"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CH" altLang="de-DE" sz="3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586		Untergang von Juda</a:t>
            </a:r>
            <a:endParaRPr kumimoji="0" lang="de-CH" altLang="de-DE"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CH" altLang="de-DE" sz="3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de-CH" altLang="de-DE" sz="32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430 </a:t>
            </a:r>
            <a:r>
              <a:rPr kumimoji="0" lang="de-CH" altLang="de-DE" sz="3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Die Königsbücher umfassen ca. 430 Jahre</a:t>
            </a:r>
            <a:endParaRPr kumimoji="0" lang="de-CH" altLang="de-DE" sz="4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43312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a:stretch>
            <a:fillRect/>
          </a:stretch>
        </p:blipFill>
        <p:spPr>
          <a:xfrm>
            <a:off x="2156604" y="2114550"/>
            <a:ext cx="1933575" cy="2628900"/>
          </a:xfrm>
          <a:prstGeom prst="rect">
            <a:avLst/>
          </a:prstGeom>
        </p:spPr>
      </p:pic>
      <p:sp>
        <p:nvSpPr>
          <p:cNvPr id="2" name="Rechteck 1">
            <a:extLst>
              <a:ext uri="{FF2B5EF4-FFF2-40B4-BE49-F238E27FC236}">
                <a16:creationId xmlns:a16="http://schemas.microsoft.com/office/drawing/2014/main" id="{5A9311E4-7A52-4DF3-BB84-CEFE31F17212}"/>
              </a:ext>
            </a:extLst>
          </p:cNvPr>
          <p:cNvSpPr/>
          <p:nvPr/>
        </p:nvSpPr>
        <p:spPr>
          <a:xfrm>
            <a:off x="4568462" y="2149684"/>
            <a:ext cx="6538562" cy="2308324"/>
          </a:xfrm>
          <a:prstGeom prst="rect">
            <a:avLst/>
          </a:prstGeom>
        </p:spPr>
        <p:txBody>
          <a:bodyPr wrap="square">
            <a:spAutoFit/>
          </a:bodyPr>
          <a:lstStyle/>
          <a:p>
            <a:pPr marL="342900" lvl="0" indent="-342900">
              <a:spcAft>
                <a:spcPts val="0"/>
              </a:spcAft>
              <a:buFont typeface="Symbol" panose="05050102010706020507" pitchFamily="18" charset="2"/>
              <a:buChar char=""/>
            </a:pPr>
            <a:r>
              <a:rPr lang="de-CH" sz="2400" dirty="0">
                <a:latin typeface="Calibri" panose="020F0502020204030204" pitchFamily="34" charset="0"/>
                <a:ea typeface="Calibri" panose="020F0502020204030204" pitchFamily="34" charset="0"/>
                <a:cs typeface="Times New Roman" panose="02020603050405020304" pitchFamily="18" charset="0"/>
              </a:rPr>
              <a:t>Höhepunkt des Reiches, Frieden, Tempel </a:t>
            </a:r>
          </a:p>
          <a:p>
            <a:pPr lvl="0">
              <a:spcAft>
                <a:spcPts val="0"/>
              </a:spcAft>
            </a:pPr>
            <a:endParaRPr lang="de-CH"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de-CH" sz="2400" dirty="0">
                <a:latin typeface="Calibri" panose="020F0502020204030204" pitchFamily="34" charset="0"/>
                <a:ea typeface="Calibri" panose="020F0502020204030204" pitchFamily="34" charset="0"/>
                <a:cs typeface="Times New Roman" panose="02020603050405020304" pitchFamily="18" charset="0"/>
              </a:rPr>
              <a:t>Teilung des grossen Reiches in ein Nord- und Südreich</a:t>
            </a:r>
          </a:p>
          <a:p>
            <a:pPr lvl="0">
              <a:spcAft>
                <a:spcPts val="0"/>
              </a:spcAft>
            </a:pPr>
            <a:endParaRPr lang="de-CH" sz="2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de-CH" sz="2400" dirty="0">
                <a:latin typeface="Calibri" panose="020F0502020204030204" pitchFamily="34" charset="0"/>
                <a:ea typeface="Calibri" panose="020F0502020204030204" pitchFamily="34" charset="0"/>
                <a:cs typeface="Times New Roman" panose="02020603050405020304" pitchFamily="18" charset="0"/>
              </a:rPr>
              <a:t>Friedenszeit unter den Propheten Elia und Elisa</a:t>
            </a:r>
          </a:p>
        </p:txBody>
      </p:sp>
    </p:spTree>
    <p:extLst>
      <p:ext uri="{BB962C8B-B14F-4D97-AF65-F5344CB8AC3E}">
        <p14:creationId xmlns:p14="http://schemas.microsoft.com/office/powerpoint/2010/main" val="425096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7F68FAFD-8CA7-4127-96EC-74E2FFF63FF2}"/>
              </a:ext>
            </a:extLst>
          </p:cNvPr>
          <p:cNvSpPr txBox="1"/>
          <p:nvPr/>
        </p:nvSpPr>
        <p:spPr>
          <a:xfrm>
            <a:off x="563103" y="977891"/>
            <a:ext cx="11417612" cy="1384995"/>
          </a:xfrm>
          <a:prstGeom prst="rect">
            <a:avLst/>
          </a:prstGeom>
          <a:noFill/>
        </p:spPr>
        <p:txBody>
          <a:bodyPr wrap="square" rtlCol="0">
            <a:spAutoFit/>
          </a:bodyPr>
          <a:lstStyle/>
          <a:p>
            <a:pPr lvl="0"/>
            <a:r>
              <a:rPr lang="de-CH" sz="3400" dirty="0"/>
              <a:t>Thema</a:t>
            </a:r>
          </a:p>
          <a:p>
            <a:pPr lvl="0"/>
            <a:endParaRPr lang="de-CH" sz="1600" dirty="0"/>
          </a:p>
          <a:p>
            <a:pPr lvl="0"/>
            <a:r>
              <a:rPr lang="de-CH" sz="3400" dirty="0"/>
              <a:t>Wie komme ich </a:t>
            </a:r>
            <a:r>
              <a:rPr lang="de-DE" sz="3400" dirty="0"/>
              <a:t>in</a:t>
            </a:r>
            <a:r>
              <a:rPr lang="de-CH" sz="3400" dirty="0"/>
              <a:t>s nächste Level</a:t>
            </a:r>
          </a:p>
        </p:txBody>
      </p:sp>
      <p:sp>
        <p:nvSpPr>
          <p:cNvPr id="8" name="Textfeld 7">
            <a:extLst>
              <a:ext uri="{FF2B5EF4-FFF2-40B4-BE49-F238E27FC236}">
                <a16:creationId xmlns:a16="http://schemas.microsoft.com/office/drawing/2014/main" id="{321DC817-B0B6-4742-9BE2-F038ED435A12}"/>
              </a:ext>
            </a:extLst>
          </p:cNvPr>
          <p:cNvSpPr txBox="1"/>
          <p:nvPr/>
        </p:nvSpPr>
        <p:spPr>
          <a:xfrm>
            <a:off x="563103" y="3095449"/>
            <a:ext cx="11417612" cy="2123658"/>
          </a:xfrm>
          <a:prstGeom prst="rect">
            <a:avLst/>
          </a:prstGeom>
          <a:noFill/>
        </p:spPr>
        <p:txBody>
          <a:bodyPr wrap="square" rtlCol="0">
            <a:spAutoFit/>
          </a:bodyPr>
          <a:lstStyle/>
          <a:p>
            <a:pPr lvl="0"/>
            <a:r>
              <a:rPr lang="de-CH" sz="3400" dirty="0"/>
              <a:t>Schlüsselvers: 1 Kön 17,5</a:t>
            </a:r>
          </a:p>
          <a:p>
            <a:r>
              <a:rPr lang="de-CH" sz="3200" b="1" dirty="0">
                <a:latin typeface="Calibri" panose="020F0502020204030204" pitchFamily="34" charset="0"/>
                <a:ea typeface="Calibri" panose="020F0502020204030204" pitchFamily="34" charset="0"/>
                <a:cs typeface="Calibri" panose="020F0502020204030204" pitchFamily="34" charset="0"/>
              </a:rPr>
              <a:t>Da ging er hin und handelte nach dem Wort des HERRN; er ging und blieb am Bach Krit, der östlich vom Jordan fließt.</a:t>
            </a:r>
            <a:endParaRPr lang="de-CH" sz="3200" b="1" dirty="0">
              <a:latin typeface="Calibri" panose="020F0502020204030204" pitchFamily="34" charset="0"/>
              <a:ea typeface="Calibri" panose="020F0502020204030204" pitchFamily="34" charset="0"/>
              <a:cs typeface="Times New Roman" panose="02020603050405020304" pitchFamily="18" charset="0"/>
            </a:endParaRPr>
          </a:p>
          <a:p>
            <a:pPr lvl="0"/>
            <a:endParaRPr lang="de-CH" sz="3400" dirty="0"/>
          </a:p>
        </p:txBody>
      </p:sp>
    </p:spTree>
    <p:extLst>
      <p:ext uri="{BB962C8B-B14F-4D97-AF65-F5344CB8AC3E}">
        <p14:creationId xmlns:p14="http://schemas.microsoft.com/office/powerpoint/2010/main" val="4048443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602F6A3E-AC74-4415-BFCC-781626480D6E}"/>
              </a:ext>
            </a:extLst>
          </p:cNvPr>
          <p:cNvSpPr/>
          <p:nvPr/>
        </p:nvSpPr>
        <p:spPr>
          <a:xfrm>
            <a:off x="184557" y="310218"/>
            <a:ext cx="11367083" cy="6423233"/>
          </a:xfrm>
          <a:prstGeom prst="rect">
            <a:avLst/>
          </a:prstGeom>
        </p:spPr>
        <p:txBody>
          <a:bodyPr wrap="square">
            <a:spAutoFit/>
          </a:bodyPr>
          <a:lstStyle/>
          <a:p>
            <a:pPr marL="449580">
              <a:lnSpc>
                <a:spcPct val="107000"/>
              </a:lnSpc>
              <a:spcAft>
                <a:spcPts val="200"/>
              </a:spcAft>
            </a:pPr>
            <a:r>
              <a:rPr lang="de-CH" sz="24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3 Und der HERR war mit Josaphat; denn er wandelte in den früheren Wegen seines Vaters David und suchte nicht die Baale auf, 4 </a:t>
            </a:r>
            <a:r>
              <a:rPr lang="de-CH" sz="2400" u="sng"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sondern er suchte den Gott seines Vaters und wandelte in seinen Geboten und handelte nicht wie Israel</a:t>
            </a:r>
            <a:r>
              <a:rPr lang="de-CH" sz="24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5 Darum befestigte der HERR das Königtum in seiner Hand. Und ganz Juda gab Josaphat Geschenke, sodass er viel Reichtum und Ehre hatte. 6 Und da sein Herz in den Wegen des HERRN mutig wurde, tat er auch noch die Höhen und die Aschera-Standbilder aus Juda hinweg. </a:t>
            </a:r>
          </a:p>
          <a:p>
            <a:pPr marL="449580">
              <a:lnSpc>
                <a:spcPct val="107000"/>
              </a:lnSpc>
              <a:spcAft>
                <a:spcPts val="200"/>
              </a:spcAft>
            </a:pPr>
            <a:r>
              <a:rPr lang="de-CH" sz="24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7 Und im dritten Jahr seiner Regierung sandte er seine Fürsten Ben-Hail, Obadja, Sacharja, Nethaneel und Michaja, dass sie in den Städten Judas lehren sollten; 8 und mit ihnen [sandte er] Leviten, [nämlich] Schemaja, Nethanja, Sebadja, Asahel, Semiramot, Jonathan, Adonia, Tobia und Tob-Adonia, die Leviten; und mit ihnen Elischama und Joram, die Priester. 9 Und </a:t>
            </a:r>
            <a:r>
              <a:rPr lang="de-CH" sz="2400" u="sng"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sie lehrten in Juda und hatten das Buch des Gesetzes des HERRN bei sich</a:t>
            </a:r>
            <a:r>
              <a:rPr lang="de-CH" sz="24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sie zogen in allen Städten Judas umher und lehrten das Volk. 10 Und der Schrecken des HERRN kam über alle Königreiche der Länder, die rings um Juda lagen, sodass sie nicht gegen Josaphat kämpften.	</a:t>
            </a:r>
            <a:r>
              <a:rPr lang="de-CH" sz="2400" dirty="0">
                <a:latin typeface="Calibri" panose="020F0502020204030204" pitchFamily="34" charset="0"/>
                <a:ea typeface="Calibri" panose="020F0502020204030204" pitchFamily="34" charset="0"/>
                <a:cs typeface="Times New Roman" panose="02020603050405020304" pitchFamily="18" charset="0"/>
              </a:rPr>
              <a:t>2 Chr 17,3-10</a:t>
            </a:r>
          </a:p>
        </p:txBody>
      </p:sp>
    </p:spTree>
    <p:extLst>
      <p:ext uri="{BB962C8B-B14F-4D97-AF65-F5344CB8AC3E}">
        <p14:creationId xmlns:p14="http://schemas.microsoft.com/office/powerpoint/2010/main" val="1701840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602F6A3E-AC74-4415-BFCC-781626480D6E}"/>
              </a:ext>
            </a:extLst>
          </p:cNvPr>
          <p:cNvSpPr/>
          <p:nvPr/>
        </p:nvSpPr>
        <p:spPr>
          <a:xfrm>
            <a:off x="436227" y="578666"/>
            <a:ext cx="11065080" cy="3236207"/>
          </a:xfrm>
          <a:prstGeom prst="rect">
            <a:avLst/>
          </a:prstGeom>
        </p:spPr>
        <p:txBody>
          <a:bodyPr wrap="square">
            <a:spAutoFit/>
          </a:bodyPr>
          <a:lstStyle/>
          <a:p>
            <a:pPr marL="449580">
              <a:lnSpc>
                <a:spcPct val="107000"/>
              </a:lnSpc>
              <a:spcAft>
                <a:spcPts val="200"/>
              </a:spcAft>
            </a:pPr>
            <a:r>
              <a:rPr lang="de-CH" sz="24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1 Als nun Josaphat großen Reichtum und Ehre erlangt hatte, da verschwägerte er sich mit Ahab. 2 Und nach etlichen Jahren zog er zu Ahab hinab, nach Samaria. Und Ahab ließ für ihn und das Volk, das bei ihm war, viele Schafe und Rinder schlachten und überredete ihn, nach Ramot in Gilead hinaufzuziehen. 3 Denn Ahab, der König von Israel, sprach zu Josaphat, dem König von Juda: Willst du mit mir nach Ramot in Gilead hinaufziehen? Er sprach zu ihm: Ich will sein wie du, und mein Volk sei wie dein Volk, und ich will mit dir in den Kampf ziehen!	</a:t>
            </a:r>
            <a:r>
              <a:rPr lang="de-CH" sz="2400" dirty="0">
                <a:latin typeface="Calibri" panose="020F0502020204030204" pitchFamily="34" charset="0"/>
                <a:ea typeface="Calibri" panose="020F0502020204030204" pitchFamily="34" charset="0"/>
                <a:cs typeface="Times New Roman" panose="02020603050405020304" pitchFamily="18" charset="0"/>
              </a:rPr>
              <a:t>2 Chr 18,1-3</a:t>
            </a:r>
          </a:p>
        </p:txBody>
      </p:sp>
    </p:spTree>
    <p:extLst>
      <p:ext uri="{BB962C8B-B14F-4D97-AF65-F5344CB8AC3E}">
        <p14:creationId xmlns:p14="http://schemas.microsoft.com/office/powerpoint/2010/main" val="28788743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76ED0A69-31AC-4843-9E6A-0D4CD3A3F633}"/>
              </a:ext>
            </a:extLst>
          </p:cNvPr>
          <p:cNvSpPr/>
          <p:nvPr/>
        </p:nvSpPr>
        <p:spPr>
          <a:xfrm>
            <a:off x="-120598" y="448231"/>
            <a:ext cx="11876372" cy="2445862"/>
          </a:xfrm>
          <a:prstGeom prst="rect">
            <a:avLst/>
          </a:prstGeom>
        </p:spPr>
        <p:txBody>
          <a:bodyPr wrap="square">
            <a:spAutoFit/>
          </a:bodyPr>
          <a:lstStyle/>
          <a:p>
            <a:pPr marL="449580">
              <a:lnSpc>
                <a:spcPct val="107000"/>
              </a:lnSpc>
              <a:spcAft>
                <a:spcPts val="200"/>
              </a:spcAft>
            </a:pPr>
            <a:r>
              <a:rPr lang="de-CH" sz="24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1 Aber Josaphat, der König von Juda, kehrte in Frieden heim nach Jerusalem. 2 Und Jehu, der Sohn Hananis, der Seher, ging hinaus, ihm entgegen, und sprach zum König Josaphat: »Solltest du so dem Gottlosen helfen und die lieben, welche den HERRN hassen? Deswegen ist Zorn auf dir vonseiten des HERRN! 3 Dennoch ist etwas Gutes an dir gefunden worden, weil du die Aschera-Standbilder aus dem Land ausgerottet und dein Herz darauf gerichtet hast, Gott zu suchen.« 	</a:t>
            </a:r>
            <a:r>
              <a:rPr lang="de-CH" sz="2400" dirty="0">
                <a:latin typeface="Calibri" panose="020F0502020204030204" pitchFamily="34" charset="0"/>
                <a:ea typeface="Calibri" panose="020F0502020204030204" pitchFamily="34" charset="0"/>
                <a:cs typeface="Times New Roman" panose="02020603050405020304" pitchFamily="18" charset="0"/>
              </a:rPr>
              <a:t>2 Chr 19,1-3</a:t>
            </a:r>
          </a:p>
        </p:txBody>
      </p:sp>
    </p:spTree>
    <p:extLst>
      <p:ext uri="{BB962C8B-B14F-4D97-AF65-F5344CB8AC3E}">
        <p14:creationId xmlns:p14="http://schemas.microsoft.com/office/powerpoint/2010/main" val="2843157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76ED0A69-31AC-4843-9E6A-0D4CD3A3F633}"/>
              </a:ext>
            </a:extLst>
          </p:cNvPr>
          <p:cNvSpPr/>
          <p:nvPr/>
        </p:nvSpPr>
        <p:spPr>
          <a:xfrm>
            <a:off x="498967" y="506954"/>
            <a:ext cx="11194066" cy="4421723"/>
          </a:xfrm>
          <a:prstGeom prst="rect">
            <a:avLst/>
          </a:prstGeom>
        </p:spPr>
        <p:txBody>
          <a:bodyPr wrap="square">
            <a:spAutoFit/>
          </a:bodyPr>
          <a:lstStyle/>
          <a:p>
            <a:pPr marL="449580">
              <a:lnSpc>
                <a:spcPct val="107000"/>
              </a:lnSpc>
              <a:spcAft>
                <a:spcPts val="200"/>
              </a:spcAft>
            </a:pPr>
            <a:r>
              <a:rPr lang="de-CH" sz="24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4 Und Josaphat sprach zum König von Israel: Befrage doch heute das Wort des HERRN! 5 Da versammelte der König von Israel die Propheten, 400 Mann, und sprach zu ihnen: Sollen wir nach Ramot in Gilead in den Krieg ziehen, oder soll ich es lassen? Sie sprachen: Zieh hinauf, und Gott wird sie in die Hand des Königs geben! 6 Josaphat aber sprach: Ist hier kein Prophet des HERRN mehr, den wir fragen könnten? 7 Der König von Israel aber sprach zu Josaphat: Es gibt noch einen Mann, durch den man den HERRN befragen kann; aber ich hasse ihn, denn er weissagt mir nichts Gutes, sondern immer nur Böses; das ist Micha, der Sohn Jimlas! Josaphat aber antwortete: Der König rede doch nicht so! 8 Da rief der König von Israel einen Kämmerer und sprach: Bring Micha, den Sohn Jimlas, rasch her!		</a:t>
            </a:r>
            <a:r>
              <a:rPr lang="de-CH" sz="2400" dirty="0">
                <a:latin typeface="Calibri" panose="020F0502020204030204" pitchFamily="34" charset="0"/>
                <a:ea typeface="Calibri" panose="020F0502020204030204" pitchFamily="34" charset="0"/>
                <a:cs typeface="Times New Roman" panose="02020603050405020304" pitchFamily="18" charset="0"/>
              </a:rPr>
              <a:t>2 Chr 18,4-8</a:t>
            </a:r>
            <a:endParaRPr lang="de-CH" sz="3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56826525"/>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2137</Words>
  <Application>Microsoft Office PowerPoint</Application>
  <PresentationFormat>Breitbild</PresentationFormat>
  <Paragraphs>129</Paragraphs>
  <Slides>22</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22</vt:i4>
      </vt:variant>
    </vt:vector>
  </HeadingPairs>
  <TitlesOfParts>
    <vt:vector size="28" baseType="lpstr">
      <vt:lpstr>Arial</vt:lpstr>
      <vt:lpstr>Calibri</vt:lpstr>
      <vt:lpstr>Calibri Light</vt:lpstr>
      <vt:lpstr>Symbol</vt:lpstr>
      <vt:lpstr>Trebuchet MS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Mike</dc:creator>
  <cp:lastModifiedBy>EFB_2</cp:lastModifiedBy>
  <cp:revision>573</cp:revision>
  <cp:lastPrinted>2019-08-13T14:18:40Z</cp:lastPrinted>
  <dcterms:created xsi:type="dcterms:W3CDTF">2018-08-12T05:46:28Z</dcterms:created>
  <dcterms:modified xsi:type="dcterms:W3CDTF">2020-02-19T16:00:19Z</dcterms:modified>
</cp:coreProperties>
</file>