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1" r:id="rId2"/>
    <p:sldId id="259" r:id="rId3"/>
    <p:sldId id="456" r:id="rId4"/>
    <p:sldId id="457" r:id="rId5"/>
    <p:sldId id="446" r:id="rId6"/>
    <p:sldId id="454" r:id="rId7"/>
    <p:sldId id="451" r:id="rId8"/>
    <p:sldId id="467" r:id="rId9"/>
    <p:sldId id="461" r:id="rId10"/>
    <p:sldId id="468" r:id="rId11"/>
    <p:sldId id="469" r:id="rId12"/>
    <p:sldId id="470" r:id="rId13"/>
    <p:sldId id="471" r:id="rId14"/>
    <p:sldId id="472" r:id="rId15"/>
    <p:sldId id="473" r:id="rId16"/>
    <p:sldId id="474" r:id="rId17"/>
    <p:sldId id="475" r:id="rId18"/>
    <p:sldId id="477" r:id="rId19"/>
    <p:sldId id="476" r:id="rId20"/>
    <p:sldId id="479" r:id="rId21"/>
    <p:sldId id="480" r:id="rId22"/>
    <p:sldId id="478" r:id="rId23"/>
    <p:sldId id="483" r:id="rId24"/>
    <p:sldId id="484" r:id="rId25"/>
    <p:sldId id="481" r:id="rId26"/>
    <p:sldId id="485" r:id="rId27"/>
    <p:sldId id="488" r:id="rId28"/>
    <p:sldId id="486" r:id="rId29"/>
    <p:sldId id="487" r:id="rId30"/>
    <p:sldId id="445" r:id="rId31"/>
  </p:sldIdLst>
  <p:sldSz cx="12192000" cy="6858000"/>
  <p:notesSz cx="6742113" cy="987266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99FF"/>
    <a:srgbClr val="66CCFF"/>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autoAdjust="0"/>
  </p:normalViewPr>
  <p:slideViewPr>
    <p:cSldViewPr snapToGrid="0">
      <p:cViewPr varScale="1">
        <p:scale>
          <a:sx n="75" d="100"/>
          <a:sy n="75" d="100"/>
        </p:scale>
        <p:origin x="48" y="418"/>
      </p:cViewPr>
      <p:guideLst>
        <p:guide orient="horz" pos="2160"/>
        <p:guide pos="3840"/>
      </p:guideLst>
    </p:cSldViewPr>
  </p:slideViewPr>
  <p:outlineViewPr>
    <p:cViewPr>
      <p:scale>
        <a:sx n="33" d="100"/>
        <a:sy n="33" d="100"/>
      </p:scale>
      <p:origin x="0" y="2898"/>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BD7CE7-2DB1-4AF6-A0CF-700C2A751B25}"/>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CH"/>
          </a:p>
        </p:txBody>
      </p:sp>
      <p:sp>
        <p:nvSpPr>
          <p:cNvPr id="3" name="Untertitel 2">
            <a:extLst>
              <a:ext uri="{FF2B5EF4-FFF2-40B4-BE49-F238E27FC236}">
                <a16:creationId xmlns:a16="http://schemas.microsoft.com/office/drawing/2014/main" id="{91D32DCB-3ED5-406E-A743-AE4A913841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CH"/>
          </a:p>
        </p:txBody>
      </p:sp>
      <p:sp>
        <p:nvSpPr>
          <p:cNvPr id="4" name="Datumsplatzhalter 3">
            <a:extLst>
              <a:ext uri="{FF2B5EF4-FFF2-40B4-BE49-F238E27FC236}">
                <a16:creationId xmlns:a16="http://schemas.microsoft.com/office/drawing/2014/main" id="{BEF23B1A-96F3-4F0F-BFD2-4C84241104C1}"/>
              </a:ext>
            </a:extLst>
          </p:cNvPr>
          <p:cNvSpPr>
            <a:spLocks noGrp="1"/>
          </p:cNvSpPr>
          <p:nvPr>
            <p:ph type="dt" sz="half" idx="10"/>
          </p:nvPr>
        </p:nvSpPr>
        <p:spPr/>
        <p:txBody>
          <a:bodyPr/>
          <a:lstStyle/>
          <a:p>
            <a:fld id="{F933B1AF-C5F1-46A7-8E1D-2AF154C39C49}" type="datetimeFigureOut">
              <a:rPr lang="de-CH" smtClean="0"/>
              <a:t>13.02.2020</a:t>
            </a:fld>
            <a:endParaRPr lang="de-CH"/>
          </a:p>
        </p:txBody>
      </p:sp>
      <p:sp>
        <p:nvSpPr>
          <p:cNvPr id="5" name="Fußzeilenplatzhalter 4">
            <a:extLst>
              <a:ext uri="{FF2B5EF4-FFF2-40B4-BE49-F238E27FC236}">
                <a16:creationId xmlns:a16="http://schemas.microsoft.com/office/drawing/2014/main" id="{2E05BB20-5DCD-4760-9D5E-988C0503BB5C}"/>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27BB85F7-8805-41EF-A275-7C0285D50BE4}"/>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260168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6D30CB-1657-4FA1-903F-161524140F17}"/>
              </a:ext>
            </a:extLst>
          </p:cNvPr>
          <p:cNvSpPr>
            <a:spLocks noGrp="1"/>
          </p:cNvSpPr>
          <p:nvPr>
            <p:ph type="title"/>
          </p:nvPr>
        </p:nvSpPr>
        <p:spPr/>
        <p:txBody>
          <a:bodyPr/>
          <a:lstStyle/>
          <a:p>
            <a:r>
              <a:rPr lang="de-DE"/>
              <a:t>Mastertitelformat bearbeiten</a:t>
            </a:r>
            <a:endParaRPr lang="de-CH"/>
          </a:p>
        </p:txBody>
      </p:sp>
      <p:sp>
        <p:nvSpPr>
          <p:cNvPr id="3" name="Vertikaler Textplatzhalter 2">
            <a:extLst>
              <a:ext uri="{FF2B5EF4-FFF2-40B4-BE49-F238E27FC236}">
                <a16:creationId xmlns:a16="http://schemas.microsoft.com/office/drawing/2014/main" id="{51A94D06-4036-4BF4-ACEB-4528D840FE9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92E8DDB8-B72D-46C5-9063-3BDE6D2862AD}"/>
              </a:ext>
            </a:extLst>
          </p:cNvPr>
          <p:cNvSpPr>
            <a:spLocks noGrp="1"/>
          </p:cNvSpPr>
          <p:nvPr>
            <p:ph type="dt" sz="half" idx="10"/>
          </p:nvPr>
        </p:nvSpPr>
        <p:spPr/>
        <p:txBody>
          <a:bodyPr/>
          <a:lstStyle/>
          <a:p>
            <a:fld id="{F933B1AF-C5F1-46A7-8E1D-2AF154C39C49}" type="datetimeFigureOut">
              <a:rPr lang="de-CH" smtClean="0"/>
              <a:t>13.02.2020</a:t>
            </a:fld>
            <a:endParaRPr lang="de-CH"/>
          </a:p>
        </p:txBody>
      </p:sp>
      <p:sp>
        <p:nvSpPr>
          <p:cNvPr id="5" name="Fußzeilenplatzhalter 4">
            <a:extLst>
              <a:ext uri="{FF2B5EF4-FFF2-40B4-BE49-F238E27FC236}">
                <a16:creationId xmlns:a16="http://schemas.microsoft.com/office/drawing/2014/main" id="{F6542659-DAC6-4426-B04C-9806088DA22C}"/>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87F2D852-73B3-4FA5-9623-1E47AB4FB7E5}"/>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3733694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43E65004-336F-44A3-84A8-5BD8175DF612}"/>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CH"/>
          </a:p>
        </p:txBody>
      </p:sp>
      <p:sp>
        <p:nvSpPr>
          <p:cNvPr id="3" name="Vertikaler Textplatzhalter 2">
            <a:extLst>
              <a:ext uri="{FF2B5EF4-FFF2-40B4-BE49-F238E27FC236}">
                <a16:creationId xmlns:a16="http://schemas.microsoft.com/office/drawing/2014/main" id="{40EA1F4F-7F10-4E0A-93CD-3C363B727A43}"/>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E9E2BEBF-AAC5-4D43-B70E-A04EEF2F7A7F}"/>
              </a:ext>
            </a:extLst>
          </p:cNvPr>
          <p:cNvSpPr>
            <a:spLocks noGrp="1"/>
          </p:cNvSpPr>
          <p:nvPr>
            <p:ph type="dt" sz="half" idx="10"/>
          </p:nvPr>
        </p:nvSpPr>
        <p:spPr/>
        <p:txBody>
          <a:bodyPr/>
          <a:lstStyle/>
          <a:p>
            <a:fld id="{F933B1AF-C5F1-46A7-8E1D-2AF154C39C49}" type="datetimeFigureOut">
              <a:rPr lang="de-CH" smtClean="0"/>
              <a:t>13.02.2020</a:t>
            </a:fld>
            <a:endParaRPr lang="de-CH"/>
          </a:p>
        </p:txBody>
      </p:sp>
      <p:sp>
        <p:nvSpPr>
          <p:cNvPr id="5" name="Fußzeilenplatzhalter 4">
            <a:extLst>
              <a:ext uri="{FF2B5EF4-FFF2-40B4-BE49-F238E27FC236}">
                <a16:creationId xmlns:a16="http://schemas.microsoft.com/office/drawing/2014/main" id="{48B2E89A-CF8F-4D6D-AF35-EB171072BA42}"/>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4FAB6095-5F4C-42A4-80F1-F4051660D9F5}"/>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1369504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6DEDF089-39DA-47E3-A74C-E64C6DBBD5AE}" type="datetimeFigureOut">
              <a:rPr lang="de-CH" smtClean="0"/>
              <a:t>13.02.2020</a:t>
            </a:fld>
            <a:endParaRPr lang="de-CH"/>
          </a:p>
        </p:txBody>
      </p:sp>
      <p:sp>
        <p:nvSpPr>
          <p:cNvPr id="5" name="Fußzeilenplatzhalter 4"/>
          <p:cNvSpPr>
            <a:spLocks noGrp="1"/>
          </p:cNvSpPr>
          <p:nvPr>
            <p:ph type="ftr" sz="quarter" idx="11"/>
          </p:nvPr>
        </p:nvSpPr>
        <p:spPr/>
        <p:txBody>
          <a:bodyPr/>
          <a:lstStyle/>
          <a:p>
            <a:endParaRPr lang="de-CH"/>
          </a:p>
        </p:txBody>
      </p:sp>
      <p:sp>
        <p:nvSpPr>
          <p:cNvPr id="6" name="Foliennummernplatzhalter 5"/>
          <p:cNvSpPr>
            <a:spLocks noGrp="1"/>
          </p:cNvSpPr>
          <p:nvPr>
            <p:ph type="sldNum" sz="quarter" idx="12"/>
          </p:nvPr>
        </p:nvSpPr>
        <p:spPr/>
        <p:txBody>
          <a:bodyPr/>
          <a:lstStyle/>
          <a:p>
            <a:fld id="{7D2E9142-EC7B-4178-ABB6-310B1AAD4A55}" type="slidenum">
              <a:rPr lang="de-CH" smtClean="0"/>
              <a:t>‹Nr.›</a:t>
            </a:fld>
            <a:endParaRPr lang="de-CH"/>
          </a:p>
        </p:txBody>
      </p:sp>
    </p:spTree>
    <p:extLst>
      <p:ext uri="{BB962C8B-B14F-4D97-AF65-F5344CB8AC3E}">
        <p14:creationId xmlns:p14="http://schemas.microsoft.com/office/powerpoint/2010/main" val="209730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8CD364-4700-4021-8F2E-36B088308AA3}"/>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31206AB2-998A-4A8A-BB3F-E86453B83336}"/>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2D6E1858-1D4C-4ADD-B509-1F04E75243FE}"/>
              </a:ext>
            </a:extLst>
          </p:cNvPr>
          <p:cNvSpPr>
            <a:spLocks noGrp="1"/>
          </p:cNvSpPr>
          <p:nvPr>
            <p:ph type="dt" sz="half" idx="10"/>
          </p:nvPr>
        </p:nvSpPr>
        <p:spPr/>
        <p:txBody>
          <a:bodyPr/>
          <a:lstStyle/>
          <a:p>
            <a:fld id="{F933B1AF-C5F1-46A7-8E1D-2AF154C39C49}" type="datetimeFigureOut">
              <a:rPr lang="de-CH" smtClean="0"/>
              <a:t>13.02.2020</a:t>
            </a:fld>
            <a:endParaRPr lang="de-CH"/>
          </a:p>
        </p:txBody>
      </p:sp>
      <p:sp>
        <p:nvSpPr>
          <p:cNvPr id="5" name="Fußzeilenplatzhalter 4">
            <a:extLst>
              <a:ext uri="{FF2B5EF4-FFF2-40B4-BE49-F238E27FC236}">
                <a16:creationId xmlns:a16="http://schemas.microsoft.com/office/drawing/2014/main" id="{95C59EC5-C91E-46FC-8100-8D0AB9B55B1C}"/>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25601D86-82B7-4B9B-912E-5DEABD9852ED}"/>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4171221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DFF81D-87E6-41EC-A954-ACA41584E5E4}"/>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CH"/>
          </a:p>
        </p:txBody>
      </p:sp>
      <p:sp>
        <p:nvSpPr>
          <p:cNvPr id="3" name="Textplatzhalter 2">
            <a:extLst>
              <a:ext uri="{FF2B5EF4-FFF2-40B4-BE49-F238E27FC236}">
                <a16:creationId xmlns:a16="http://schemas.microsoft.com/office/drawing/2014/main" id="{982A3BA4-578F-4055-B266-4B992E82B1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88409907-D7A5-4B12-B3C9-2AA2CE918A2D}"/>
              </a:ext>
            </a:extLst>
          </p:cNvPr>
          <p:cNvSpPr>
            <a:spLocks noGrp="1"/>
          </p:cNvSpPr>
          <p:nvPr>
            <p:ph type="dt" sz="half" idx="10"/>
          </p:nvPr>
        </p:nvSpPr>
        <p:spPr/>
        <p:txBody>
          <a:bodyPr/>
          <a:lstStyle/>
          <a:p>
            <a:fld id="{F933B1AF-C5F1-46A7-8E1D-2AF154C39C49}" type="datetimeFigureOut">
              <a:rPr lang="de-CH" smtClean="0"/>
              <a:t>13.02.2020</a:t>
            </a:fld>
            <a:endParaRPr lang="de-CH"/>
          </a:p>
        </p:txBody>
      </p:sp>
      <p:sp>
        <p:nvSpPr>
          <p:cNvPr id="5" name="Fußzeilenplatzhalter 4">
            <a:extLst>
              <a:ext uri="{FF2B5EF4-FFF2-40B4-BE49-F238E27FC236}">
                <a16:creationId xmlns:a16="http://schemas.microsoft.com/office/drawing/2014/main" id="{B1C82FC5-7446-4D67-9B17-F0C553B5CB7A}"/>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41F5F2E0-2353-473D-A61F-F4EF6B54E071}"/>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2630088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E4132A-EE5A-488A-9B3D-340F9899BB5D}"/>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6965D868-C7E8-49B4-A02B-D4CCC5B6F655}"/>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a:extLst>
              <a:ext uri="{FF2B5EF4-FFF2-40B4-BE49-F238E27FC236}">
                <a16:creationId xmlns:a16="http://schemas.microsoft.com/office/drawing/2014/main" id="{DE501BB0-9E49-46B0-9901-FC42B12B7767}"/>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Datumsplatzhalter 4">
            <a:extLst>
              <a:ext uri="{FF2B5EF4-FFF2-40B4-BE49-F238E27FC236}">
                <a16:creationId xmlns:a16="http://schemas.microsoft.com/office/drawing/2014/main" id="{46FD0CDA-4EBC-4AF5-9AA0-9D5E46821411}"/>
              </a:ext>
            </a:extLst>
          </p:cNvPr>
          <p:cNvSpPr>
            <a:spLocks noGrp="1"/>
          </p:cNvSpPr>
          <p:nvPr>
            <p:ph type="dt" sz="half" idx="10"/>
          </p:nvPr>
        </p:nvSpPr>
        <p:spPr/>
        <p:txBody>
          <a:bodyPr/>
          <a:lstStyle/>
          <a:p>
            <a:fld id="{F933B1AF-C5F1-46A7-8E1D-2AF154C39C49}" type="datetimeFigureOut">
              <a:rPr lang="de-CH" smtClean="0"/>
              <a:t>13.02.2020</a:t>
            </a:fld>
            <a:endParaRPr lang="de-CH"/>
          </a:p>
        </p:txBody>
      </p:sp>
      <p:sp>
        <p:nvSpPr>
          <p:cNvPr id="6" name="Fußzeilenplatzhalter 5">
            <a:extLst>
              <a:ext uri="{FF2B5EF4-FFF2-40B4-BE49-F238E27FC236}">
                <a16:creationId xmlns:a16="http://schemas.microsoft.com/office/drawing/2014/main" id="{8811F98A-9D23-49CA-956E-38001D1AF024}"/>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a16="http://schemas.microsoft.com/office/drawing/2014/main" id="{AEDF1F2D-2700-4CE5-874E-E7647953A703}"/>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3421654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F36BBD-C2D6-4AFA-A9A8-03B1E2C6CB19}"/>
              </a:ext>
            </a:extLst>
          </p:cNvPr>
          <p:cNvSpPr>
            <a:spLocks noGrp="1"/>
          </p:cNvSpPr>
          <p:nvPr>
            <p:ph type="title"/>
          </p:nvPr>
        </p:nvSpPr>
        <p:spPr>
          <a:xfrm>
            <a:off x="839788" y="365125"/>
            <a:ext cx="10515600" cy="1325563"/>
          </a:xfrm>
        </p:spPr>
        <p:txBody>
          <a:bodyPr/>
          <a:lstStyle/>
          <a:p>
            <a:r>
              <a:rPr lang="de-DE"/>
              <a:t>Mastertitelformat bearbeiten</a:t>
            </a:r>
            <a:endParaRPr lang="de-CH"/>
          </a:p>
        </p:txBody>
      </p:sp>
      <p:sp>
        <p:nvSpPr>
          <p:cNvPr id="3" name="Textplatzhalter 2">
            <a:extLst>
              <a:ext uri="{FF2B5EF4-FFF2-40B4-BE49-F238E27FC236}">
                <a16:creationId xmlns:a16="http://schemas.microsoft.com/office/drawing/2014/main" id="{E910BEDD-D6C3-40E8-954B-EC17C8D8A4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70C77C37-93CC-45A8-8BAC-5855B8F7C46E}"/>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a:extLst>
              <a:ext uri="{FF2B5EF4-FFF2-40B4-BE49-F238E27FC236}">
                <a16:creationId xmlns:a16="http://schemas.microsoft.com/office/drawing/2014/main" id="{8DEDC76C-9014-405D-AD19-5DC13A1DE4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E48BB4DE-4C7B-4716-A81B-B57C41815951}"/>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a:extLst>
              <a:ext uri="{FF2B5EF4-FFF2-40B4-BE49-F238E27FC236}">
                <a16:creationId xmlns:a16="http://schemas.microsoft.com/office/drawing/2014/main" id="{482359C6-AEA3-4B63-8993-CB4563C1AD24}"/>
              </a:ext>
            </a:extLst>
          </p:cNvPr>
          <p:cNvSpPr>
            <a:spLocks noGrp="1"/>
          </p:cNvSpPr>
          <p:nvPr>
            <p:ph type="dt" sz="half" idx="10"/>
          </p:nvPr>
        </p:nvSpPr>
        <p:spPr/>
        <p:txBody>
          <a:bodyPr/>
          <a:lstStyle/>
          <a:p>
            <a:fld id="{F933B1AF-C5F1-46A7-8E1D-2AF154C39C49}" type="datetimeFigureOut">
              <a:rPr lang="de-CH" smtClean="0"/>
              <a:t>13.02.2020</a:t>
            </a:fld>
            <a:endParaRPr lang="de-CH"/>
          </a:p>
        </p:txBody>
      </p:sp>
      <p:sp>
        <p:nvSpPr>
          <p:cNvPr id="8" name="Fußzeilenplatzhalter 7">
            <a:extLst>
              <a:ext uri="{FF2B5EF4-FFF2-40B4-BE49-F238E27FC236}">
                <a16:creationId xmlns:a16="http://schemas.microsoft.com/office/drawing/2014/main" id="{320B9363-56C1-41C6-9A23-DEA4A69272D3}"/>
              </a:ext>
            </a:extLst>
          </p:cNvPr>
          <p:cNvSpPr>
            <a:spLocks noGrp="1"/>
          </p:cNvSpPr>
          <p:nvPr>
            <p:ph type="ftr" sz="quarter" idx="11"/>
          </p:nvPr>
        </p:nvSpPr>
        <p:spPr/>
        <p:txBody>
          <a:bodyPr/>
          <a:lstStyle/>
          <a:p>
            <a:endParaRPr lang="de-CH"/>
          </a:p>
        </p:txBody>
      </p:sp>
      <p:sp>
        <p:nvSpPr>
          <p:cNvPr id="9" name="Foliennummernplatzhalter 8">
            <a:extLst>
              <a:ext uri="{FF2B5EF4-FFF2-40B4-BE49-F238E27FC236}">
                <a16:creationId xmlns:a16="http://schemas.microsoft.com/office/drawing/2014/main" id="{2C01CC76-0673-4BF6-A7CE-998944A28D9E}"/>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1860243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D4ED79-DC66-4940-8719-19CC1329C9C8}"/>
              </a:ext>
            </a:extLst>
          </p:cNvPr>
          <p:cNvSpPr>
            <a:spLocks noGrp="1"/>
          </p:cNvSpPr>
          <p:nvPr>
            <p:ph type="title"/>
          </p:nvPr>
        </p:nvSpPr>
        <p:spPr/>
        <p:txBody>
          <a:bodyPr/>
          <a:lstStyle/>
          <a:p>
            <a:r>
              <a:rPr lang="de-DE"/>
              <a:t>Mastertitelformat bearbeiten</a:t>
            </a:r>
            <a:endParaRPr lang="de-CH"/>
          </a:p>
        </p:txBody>
      </p:sp>
      <p:sp>
        <p:nvSpPr>
          <p:cNvPr id="3" name="Datumsplatzhalter 2">
            <a:extLst>
              <a:ext uri="{FF2B5EF4-FFF2-40B4-BE49-F238E27FC236}">
                <a16:creationId xmlns:a16="http://schemas.microsoft.com/office/drawing/2014/main" id="{9A08B6F9-0046-400B-B7DE-E02781BD3544}"/>
              </a:ext>
            </a:extLst>
          </p:cNvPr>
          <p:cNvSpPr>
            <a:spLocks noGrp="1"/>
          </p:cNvSpPr>
          <p:nvPr>
            <p:ph type="dt" sz="half" idx="10"/>
          </p:nvPr>
        </p:nvSpPr>
        <p:spPr/>
        <p:txBody>
          <a:bodyPr/>
          <a:lstStyle/>
          <a:p>
            <a:fld id="{F933B1AF-C5F1-46A7-8E1D-2AF154C39C49}" type="datetimeFigureOut">
              <a:rPr lang="de-CH" smtClean="0"/>
              <a:t>13.02.2020</a:t>
            </a:fld>
            <a:endParaRPr lang="de-CH"/>
          </a:p>
        </p:txBody>
      </p:sp>
      <p:sp>
        <p:nvSpPr>
          <p:cNvPr id="4" name="Fußzeilenplatzhalter 3">
            <a:extLst>
              <a:ext uri="{FF2B5EF4-FFF2-40B4-BE49-F238E27FC236}">
                <a16:creationId xmlns:a16="http://schemas.microsoft.com/office/drawing/2014/main" id="{6F19CFC8-DB1C-4D03-9B72-4747664E3732}"/>
              </a:ext>
            </a:extLst>
          </p:cNvPr>
          <p:cNvSpPr>
            <a:spLocks noGrp="1"/>
          </p:cNvSpPr>
          <p:nvPr>
            <p:ph type="ftr" sz="quarter" idx="11"/>
          </p:nvPr>
        </p:nvSpPr>
        <p:spPr/>
        <p:txBody>
          <a:bodyPr/>
          <a:lstStyle/>
          <a:p>
            <a:endParaRPr lang="de-CH"/>
          </a:p>
        </p:txBody>
      </p:sp>
      <p:sp>
        <p:nvSpPr>
          <p:cNvPr id="5" name="Foliennummernplatzhalter 4">
            <a:extLst>
              <a:ext uri="{FF2B5EF4-FFF2-40B4-BE49-F238E27FC236}">
                <a16:creationId xmlns:a16="http://schemas.microsoft.com/office/drawing/2014/main" id="{F1498AED-C42A-4C99-AC5C-48A9537F60C8}"/>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714284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4BF38C16-A59E-407F-A95C-C6905CB042E3}"/>
              </a:ext>
            </a:extLst>
          </p:cNvPr>
          <p:cNvSpPr>
            <a:spLocks noGrp="1"/>
          </p:cNvSpPr>
          <p:nvPr>
            <p:ph type="dt" sz="half" idx="10"/>
          </p:nvPr>
        </p:nvSpPr>
        <p:spPr/>
        <p:txBody>
          <a:bodyPr/>
          <a:lstStyle/>
          <a:p>
            <a:fld id="{F933B1AF-C5F1-46A7-8E1D-2AF154C39C49}" type="datetimeFigureOut">
              <a:rPr lang="de-CH" smtClean="0"/>
              <a:t>13.02.2020</a:t>
            </a:fld>
            <a:endParaRPr lang="de-CH"/>
          </a:p>
        </p:txBody>
      </p:sp>
      <p:sp>
        <p:nvSpPr>
          <p:cNvPr id="3" name="Fußzeilenplatzhalter 2">
            <a:extLst>
              <a:ext uri="{FF2B5EF4-FFF2-40B4-BE49-F238E27FC236}">
                <a16:creationId xmlns:a16="http://schemas.microsoft.com/office/drawing/2014/main" id="{8F9EE877-C1C5-4795-8461-AD707E5B4C61}"/>
              </a:ext>
            </a:extLst>
          </p:cNvPr>
          <p:cNvSpPr>
            <a:spLocks noGrp="1"/>
          </p:cNvSpPr>
          <p:nvPr>
            <p:ph type="ftr" sz="quarter" idx="11"/>
          </p:nvPr>
        </p:nvSpPr>
        <p:spPr/>
        <p:txBody>
          <a:bodyPr/>
          <a:lstStyle/>
          <a:p>
            <a:endParaRPr lang="de-CH"/>
          </a:p>
        </p:txBody>
      </p:sp>
      <p:sp>
        <p:nvSpPr>
          <p:cNvPr id="4" name="Foliennummernplatzhalter 3">
            <a:extLst>
              <a:ext uri="{FF2B5EF4-FFF2-40B4-BE49-F238E27FC236}">
                <a16:creationId xmlns:a16="http://schemas.microsoft.com/office/drawing/2014/main" id="{FCC84BEF-EBCD-4583-AB65-42AF29F8E87F}"/>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465463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4F4727-1538-439D-84A0-A54F00A4C93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Inhaltsplatzhalter 2">
            <a:extLst>
              <a:ext uri="{FF2B5EF4-FFF2-40B4-BE49-F238E27FC236}">
                <a16:creationId xmlns:a16="http://schemas.microsoft.com/office/drawing/2014/main" id="{5A7B8EF9-A9C2-424D-89BA-FC57AA77FA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a:extLst>
              <a:ext uri="{FF2B5EF4-FFF2-40B4-BE49-F238E27FC236}">
                <a16:creationId xmlns:a16="http://schemas.microsoft.com/office/drawing/2014/main" id="{FABF0ACE-E9BE-492C-BD12-28E61284A1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E0D299D-222D-44B7-8E23-A1D3F7591BF0}"/>
              </a:ext>
            </a:extLst>
          </p:cNvPr>
          <p:cNvSpPr>
            <a:spLocks noGrp="1"/>
          </p:cNvSpPr>
          <p:nvPr>
            <p:ph type="dt" sz="half" idx="10"/>
          </p:nvPr>
        </p:nvSpPr>
        <p:spPr/>
        <p:txBody>
          <a:bodyPr/>
          <a:lstStyle/>
          <a:p>
            <a:fld id="{F933B1AF-C5F1-46A7-8E1D-2AF154C39C49}" type="datetimeFigureOut">
              <a:rPr lang="de-CH" smtClean="0"/>
              <a:t>13.02.2020</a:t>
            </a:fld>
            <a:endParaRPr lang="de-CH"/>
          </a:p>
        </p:txBody>
      </p:sp>
      <p:sp>
        <p:nvSpPr>
          <p:cNvPr id="6" name="Fußzeilenplatzhalter 5">
            <a:extLst>
              <a:ext uri="{FF2B5EF4-FFF2-40B4-BE49-F238E27FC236}">
                <a16:creationId xmlns:a16="http://schemas.microsoft.com/office/drawing/2014/main" id="{BDDF0475-7058-4858-B2E6-5AD06A6440B6}"/>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a16="http://schemas.microsoft.com/office/drawing/2014/main" id="{EE66D134-F535-4DF3-9799-55CD813A0496}"/>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4010699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C2FDA9-B748-416B-BDDB-E384A727D56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Bildplatzhalter 2">
            <a:extLst>
              <a:ext uri="{FF2B5EF4-FFF2-40B4-BE49-F238E27FC236}">
                <a16:creationId xmlns:a16="http://schemas.microsoft.com/office/drawing/2014/main" id="{933A6277-9647-48CE-8F33-88191EF21B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a:p>
        </p:txBody>
      </p:sp>
      <p:sp>
        <p:nvSpPr>
          <p:cNvPr id="4" name="Textplatzhalter 3">
            <a:extLst>
              <a:ext uri="{FF2B5EF4-FFF2-40B4-BE49-F238E27FC236}">
                <a16:creationId xmlns:a16="http://schemas.microsoft.com/office/drawing/2014/main" id="{B00A29AF-4245-4E7B-B9BA-7E6BE9F1CE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7F2B3D4-0E4E-455D-BE8A-465AC680EB0E}"/>
              </a:ext>
            </a:extLst>
          </p:cNvPr>
          <p:cNvSpPr>
            <a:spLocks noGrp="1"/>
          </p:cNvSpPr>
          <p:nvPr>
            <p:ph type="dt" sz="half" idx="10"/>
          </p:nvPr>
        </p:nvSpPr>
        <p:spPr/>
        <p:txBody>
          <a:bodyPr/>
          <a:lstStyle/>
          <a:p>
            <a:fld id="{F933B1AF-C5F1-46A7-8E1D-2AF154C39C49}" type="datetimeFigureOut">
              <a:rPr lang="de-CH" smtClean="0"/>
              <a:t>13.02.2020</a:t>
            </a:fld>
            <a:endParaRPr lang="de-CH"/>
          </a:p>
        </p:txBody>
      </p:sp>
      <p:sp>
        <p:nvSpPr>
          <p:cNvPr id="6" name="Fußzeilenplatzhalter 5">
            <a:extLst>
              <a:ext uri="{FF2B5EF4-FFF2-40B4-BE49-F238E27FC236}">
                <a16:creationId xmlns:a16="http://schemas.microsoft.com/office/drawing/2014/main" id="{114A8470-CCF7-4C1E-A4D7-DC0ACDDFBFBF}"/>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a16="http://schemas.microsoft.com/office/drawing/2014/main" id="{A43348C7-996C-44CB-B6DA-D3BEC3439BBE}"/>
              </a:ext>
            </a:extLst>
          </p:cNvPr>
          <p:cNvSpPr>
            <a:spLocks noGrp="1"/>
          </p:cNvSpPr>
          <p:nvPr>
            <p:ph type="sldNum" sz="quarter" idx="12"/>
          </p:nvPr>
        </p:nvSpPr>
        <p:spPr/>
        <p:txBody>
          <a:bodyPr/>
          <a:lstStyle/>
          <a:p>
            <a:fld id="{DA4B4F7E-EA6C-4221-906A-7DBFB559F18F}" type="slidenum">
              <a:rPr lang="de-CH" smtClean="0"/>
              <a:t>‹Nr.›</a:t>
            </a:fld>
            <a:endParaRPr lang="de-CH"/>
          </a:p>
        </p:txBody>
      </p:sp>
    </p:spTree>
    <p:extLst>
      <p:ext uri="{BB962C8B-B14F-4D97-AF65-F5344CB8AC3E}">
        <p14:creationId xmlns:p14="http://schemas.microsoft.com/office/powerpoint/2010/main" val="1191364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B28A8FA9-7037-48E0-87CE-C291E6A32B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CH"/>
          </a:p>
        </p:txBody>
      </p:sp>
      <p:sp>
        <p:nvSpPr>
          <p:cNvPr id="3" name="Textplatzhalter 2">
            <a:extLst>
              <a:ext uri="{FF2B5EF4-FFF2-40B4-BE49-F238E27FC236}">
                <a16:creationId xmlns:a16="http://schemas.microsoft.com/office/drawing/2014/main" id="{D4393CE9-EE60-4605-86E1-70BF199507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D278C31F-EA15-4F46-8119-611DD6A88E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33B1AF-C5F1-46A7-8E1D-2AF154C39C49}" type="datetimeFigureOut">
              <a:rPr lang="de-CH" smtClean="0"/>
              <a:t>13.02.2020</a:t>
            </a:fld>
            <a:endParaRPr lang="de-CH"/>
          </a:p>
        </p:txBody>
      </p:sp>
      <p:sp>
        <p:nvSpPr>
          <p:cNvPr id="5" name="Fußzeilenplatzhalter 4">
            <a:extLst>
              <a:ext uri="{FF2B5EF4-FFF2-40B4-BE49-F238E27FC236}">
                <a16:creationId xmlns:a16="http://schemas.microsoft.com/office/drawing/2014/main" id="{18D171EC-EC57-4628-BB60-D38675B872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a:extLst>
              <a:ext uri="{FF2B5EF4-FFF2-40B4-BE49-F238E27FC236}">
                <a16:creationId xmlns:a16="http://schemas.microsoft.com/office/drawing/2014/main" id="{6BBB871B-06C3-4E4B-B98F-5C5099D854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4B4F7E-EA6C-4221-906A-7DBFB559F18F}" type="slidenum">
              <a:rPr lang="de-CH" smtClean="0"/>
              <a:t>‹Nr.›</a:t>
            </a:fld>
            <a:endParaRPr lang="de-CH"/>
          </a:p>
        </p:txBody>
      </p:sp>
    </p:spTree>
    <p:extLst>
      <p:ext uri="{BB962C8B-B14F-4D97-AF65-F5344CB8AC3E}">
        <p14:creationId xmlns:p14="http://schemas.microsoft.com/office/powerpoint/2010/main" val="804326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3374614" y="4855618"/>
            <a:ext cx="5442772" cy="938719"/>
          </a:xfrm>
          <a:prstGeom prst="rect">
            <a:avLst/>
          </a:prstGeom>
          <a:noFill/>
        </p:spPr>
        <p:txBody>
          <a:bodyPr wrap="none" rtlCol="0">
            <a:spAutoFit/>
          </a:bodyPr>
          <a:lstStyle/>
          <a:p>
            <a:pPr algn="ctr"/>
            <a:r>
              <a:rPr lang="de-CH" sz="5500" b="1" dirty="0"/>
              <a:t>1.+2. Könige Teil 2</a:t>
            </a:r>
          </a:p>
        </p:txBody>
      </p:sp>
    </p:spTree>
    <p:extLst>
      <p:ext uri="{BB962C8B-B14F-4D97-AF65-F5344CB8AC3E}">
        <p14:creationId xmlns:p14="http://schemas.microsoft.com/office/powerpoint/2010/main" val="3788338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E763B217-73BB-45B8-85D8-34CE73121073}"/>
              </a:ext>
            </a:extLst>
          </p:cNvPr>
          <p:cNvSpPr/>
          <p:nvPr/>
        </p:nvSpPr>
        <p:spPr>
          <a:xfrm>
            <a:off x="563658" y="3429000"/>
            <a:ext cx="11417612" cy="1815882"/>
          </a:xfrm>
          <a:prstGeom prst="rect">
            <a:avLst/>
          </a:prstGeom>
        </p:spPr>
        <p:txBody>
          <a:bodyPr wrap="square">
            <a:spAutoFit/>
          </a:bodyPr>
          <a:lstStyle/>
          <a:p>
            <a:r>
              <a:rPr lang="de-CH" sz="2800" dirty="0"/>
              <a:t>1</a:t>
            </a:r>
            <a:r>
              <a:rPr lang="de-CH" sz="2800" dirty="0">
                <a:latin typeface="Calibri" panose="020F0502020204030204" pitchFamily="34" charset="0"/>
                <a:ea typeface="Calibri" panose="020F0502020204030204" pitchFamily="34" charset="0"/>
                <a:cs typeface="Times New Roman" panose="02020603050405020304" pitchFamily="18" charset="0"/>
              </a:rPr>
              <a:t>1 Darum sprach der HERR zu Salomo: Weil dies von dir geschehen ist und du meinen Bund nicht bewahrt hast, noch meine Satzungen, die ich dir geboten habe, so will ich dir gewiss das Königreich entreißen und es deinem Knecht geben! </a:t>
            </a:r>
            <a:r>
              <a:rPr lang="de-CH" sz="2800" dirty="0"/>
              <a:t> 1 Kön 11,11</a:t>
            </a:r>
          </a:p>
        </p:txBody>
      </p:sp>
      <p:sp>
        <p:nvSpPr>
          <p:cNvPr id="3" name="Rechteck 2">
            <a:extLst>
              <a:ext uri="{FF2B5EF4-FFF2-40B4-BE49-F238E27FC236}">
                <a16:creationId xmlns:a16="http://schemas.microsoft.com/office/drawing/2014/main" id="{3914D61D-0BD0-41E1-92AA-7A4241CB758F}"/>
              </a:ext>
            </a:extLst>
          </p:cNvPr>
          <p:cNvSpPr/>
          <p:nvPr/>
        </p:nvSpPr>
        <p:spPr>
          <a:xfrm>
            <a:off x="1427350" y="484892"/>
            <a:ext cx="3232103" cy="532903"/>
          </a:xfrm>
          <a:prstGeom prst="rect">
            <a:avLst/>
          </a:prstGeom>
        </p:spPr>
        <p:txBody>
          <a:bodyPr wrap="none">
            <a:spAutoFit/>
          </a:bodyPr>
          <a:lstStyle/>
          <a:p>
            <a:pPr>
              <a:lnSpc>
                <a:spcPct val="107000"/>
              </a:lnSpc>
              <a:spcAft>
                <a:spcPts val="800"/>
              </a:spcAft>
            </a:pPr>
            <a:r>
              <a:rPr lang="de-CH" sz="2800" dirty="0">
                <a:latin typeface="Calibri" panose="020F0502020204030204" pitchFamily="34" charset="0"/>
                <a:ea typeface="Calibri" panose="020F0502020204030204" pitchFamily="34" charset="0"/>
                <a:cs typeface="Times New Roman" panose="02020603050405020304" pitchFamily="18" charset="0"/>
              </a:rPr>
              <a:t>3 Gründe der Teilung</a:t>
            </a:r>
          </a:p>
        </p:txBody>
      </p:sp>
      <p:sp>
        <p:nvSpPr>
          <p:cNvPr id="4" name="Rechteck 3">
            <a:extLst>
              <a:ext uri="{FF2B5EF4-FFF2-40B4-BE49-F238E27FC236}">
                <a16:creationId xmlns:a16="http://schemas.microsoft.com/office/drawing/2014/main" id="{06BA50CB-67E7-4E13-BE84-CF870EB94CC2}"/>
              </a:ext>
            </a:extLst>
          </p:cNvPr>
          <p:cNvSpPr/>
          <p:nvPr/>
        </p:nvSpPr>
        <p:spPr>
          <a:xfrm>
            <a:off x="650798" y="1256062"/>
            <a:ext cx="11243331" cy="1915974"/>
          </a:xfrm>
          <a:prstGeom prst="rect">
            <a:avLst/>
          </a:prstGeom>
        </p:spPr>
        <p:txBody>
          <a:bodyPr wrap="square">
            <a:spAutoFit/>
          </a:bodyPr>
          <a:lstStyle/>
          <a:p>
            <a:pPr marL="514350" lvl="0" indent="-514350">
              <a:lnSpc>
                <a:spcPct val="107000"/>
              </a:lnSpc>
              <a:spcAft>
                <a:spcPts val="0"/>
              </a:spcAft>
              <a:buAutoNum type="arabicPlain"/>
            </a:pPr>
            <a:r>
              <a:rPr lang="de-CH" sz="2800" dirty="0">
                <a:latin typeface="Calibri" panose="020F0502020204030204" pitchFamily="34" charset="0"/>
                <a:ea typeface="Calibri" panose="020F0502020204030204" pitchFamily="34" charset="0"/>
                <a:cs typeface="Times New Roman" panose="02020603050405020304" pitchFamily="18" charset="0"/>
              </a:rPr>
              <a:t>Geistliche Ursache</a:t>
            </a:r>
          </a:p>
          <a:p>
            <a:pPr marL="514350" lvl="0" indent="-514350">
              <a:lnSpc>
                <a:spcPct val="107000"/>
              </a:lnSpc>
              <a:spcAft>
                <a:spcPts val="0"/>
              </a:spcAft>
              <a:buAutoNum type="arabicPlain"/>
            </a:pPr>
            <a:endParaRPr lang="de-CH" sz="28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Der Götzendienst von Salomo welcher von den vielen Frauen gefördert und hervorgerufen wurde.</a:t>
            </a:r>
            <a:r>
              <a:rPr lang="de-CH" dirty="0">
                <a:latin typeface="Calibri" panose="020F0502020204030204" pitchFamily="34" charset="0"/>
                <a:ea typeface="Calibri" panose="020F0502020204030204" pitchFamily="34" charset="0"/>
                <a:cs typeface="Times New Roman" panose="02020603050405020304" pitchFamily="18" charset="0"/>
              </a:rPr>
              <a:t> </a:t>
            </a:r>
            <a:endParaRPr lang="de-CH" sz="28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68249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a:extLst>
              <a:ext uri="{FF2B5EF4-FFF2-40B4-BE49-F238E27FC236}">
                <a16:creationId xmlns:a16="http://schemas.microsoft.com/office/drawing/2014/main" id="{3914D61D-0BD0-41E1-92AA-7A4241CB758F}"/>
              </a:ext>
            </a:extLst>
          </p:cNvPr>
          <p:cNvSpPr/>
          <p:nvPr/>
        </p:nvSpPr>
        <p:spPr>
          <a:xfrm>
            <a:off x="1427350" y="484892"/>
            <a:ext cx="3232103" cy="532903"/>
          </a:xfrm>
          <a:prstGeom prst="rect">
            <a:avLst/>
          </a:prstGeom>
        </p:spPr>
        <p:txBody>
          <a:bodyPr wrap="none">
            <a:spAutoFit/>
          </a:bodyPr>
          <a:lstStyle/>
          <a:p>
            <a:pPr>
              <a:lnSpc>
                <a:spcPct val="107000"/>
              </a:lnSpc>
              <a:spcAft>
                <a:spcPts val="800"/>
              </a:spcAft>
            </a:pPr>
            <a:r>
              <a:rPr lang="de-CH" sz="2800" dirty="0">
                <a:latin typeface="Calibri" panose="020F0502020204030204" pitchFamily="34" charset="0"/>
                <a:ea typeface="Calibri" panose="020F0502020204030204" pitchFamily="34" charset="0"/>
                <a:cs typeface="Times New Roman" panose="02020603050405020304" pitchFamily="18" charset="0"/>
              </a:rPr>
              <a:t>3 Gründe der Teilung</a:t>
            </a:r>
          </a:p>
        </p:txBody>
      </p:sp>
      <p:sp>
        <p:nvSpPr>
          <p:cNvPr id="4" name="Rechteck 3">
            <a:extLst>
              <a:ext uri="{FF2B5EF4-FFF2-40B4-BE49-F238E27FC236}">
                <a16:creationId xmlns:a16="http://schemas.microsoft.com/office/drawing/2014/main" id="{06BA50CB-67E7-4E13-BE84-CF870EB94CC2}"/>
              </a:ext>
            </a:extLst>
          </p:cNvPr>
          <p:cNvSpPr/>
          <p:nvPr/>
        </p:nvSpPr>
        <p:spPr>
          <a:xfrm>
            <a:off x="650798" y="1256062"/>
            <a:ext cx="11243331" cy="2737929"/>
          </a:xfrm>
          <a:prstGeom prst="rect">
            <a:avLst/>
          </a:prstGeom>
        </p:spPr>
        <p:txBody>
          <a:bodyPr wrap="square">
            <a:spAutoFit/>
          </a:bodyPr>
          <a:lstStyle/>
          <a:p>
            <a:pPr marL="514350" lvl="0" indent="-514350">
              <a:lnSpc>
                <a:spcPct val="107000"/>
              </a:lnSpc>
              <a:spcAft>
                <a:spcPts val="0"/>
              </a:spcAft>
              <a:buAutoNum type="arabicPlain" startAt="2"/>
            </a:pPr>
            <a:r>
              <a:rPr lang="de-CH" sz="2800" dirty="0">
                <a:latin typeface="Calibri" panose="020F0502020204030204" pitchFamily="34" charset="0"/>
                <a:ea typeface="Calibri" panose="020F0502020204030204" pitchFamily="34" charset="0"/>
                <a:cs typeface="Times New Roman" panose="02020603050405020304" pitchFamily="18" charset="0"/>
              </a:rPr>
              <a:t>Wirtschaftliche Ursache</a:t>
            </a:r>
          </a:p>
          <a:p>
            <a:pPr lvl="0">
              <a:lnSpc>
                <a:spcPct val="107000"/>
              </a:lnSpc>
              <a:spcAft>
                <a:spcPts val="0"/>
              </a:spcAft>
            </a:pPr>
            <a:endParaRPr lang="de-CH" sz="2800" dirty="0">
              <a:latin typeface="Calibri" panose="020F0502020204030204" pitchFamily="34" charset="0"/>
              <a:ea typeface="Calibri" panose="020F0502020204030204" pitchFamily="34" charset="0"/>
              <a:cs typeface="Times New Roman" panose="02020603050405020304" pitchFamily="18" charset="0"/>
            </a:endParaRPr>
          </a:p>
          <a:p>
            <a:r>
              <a:rPr lang="de-CH" sz="2800" dirty="0"/>
              <a:t>Durch die vielen Bauten wurde es je länger je mehr für die Menschen nicht mehr zum Aushalten. Es gab immer mehr Besteuerung damit Salomo auf seinem hohen Standard leben konnte, während dem das Volk arm und unterdrückt blieb.	 1 Kön 12, 1-16</a:t>
            </a:r>
          </a:p>
        </p:txBody>
      </p:sp>
    </p:spTree>
    <p:extLst>
      <p:ext uri="{BB962C8B-B14F-4D97-AF65-F5344CB8AC3E}">
        <p14:creationId xmlns:p14="http://schemas.microsoft.com/office/powerpoint/2010/main" val="9437158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a:extLst>
              <a:ext uri="{FF2B5EF4-FFF2-40B4-BE49-F238E27FC236}">
                <a16:creationId xmlns:a16="http://schemas.microsoft.com/office/drawing/2014/main" id="{3914D61D-0BD0-41E1-92AA-7A4241CB758F}"/>
              </a:ext>
            </a:extLst>
          </p:cNvPr>
          <p:cNvSpPr/>
          <p:nvPr/>
        </p:nvSpPr>
        <p:spPr>
          <a:xfrm>
            <a:off x="1427350" y="484892"/>
            <a:ext cx="3232103" cy="532903"/>
          </a:xfrm>
          <a:prstGeom prst="rect">
            <a:avLst/>
          </a:prstGeom>
        </p:spPr>
        <p:txBody>
          <a:bodyPr wrap="none">
            <a:spAutoFit/>
          </a:bodyPr>
          <a:lstStyle/>
          <a:p>
            <a:pPr>
              <a:lnSpc>
                <a:spcPct val="107000"/>
              </a:lnSpc>
              <a:spcAft>
                <a:spcPts val="800"/>
              </a:spcAft>
            </a:pPr>
            <a:r>
              <a:rPr lang="de-CH" sz="2800" dirty="0">
                <a:latin typeface="Calibri" panose="020F0502020204030204" pitchFamily="34" charset="0"/>
                <a:ea typeface="Calibri" panose="020F0502020204030204" pitchFamily="34" charset="0"/>
                <a:cs typeface="Times New Roman" panose="02020603050405020304" pitchFamily="18" charset="0"/>
              </a:rPr>
              <a:t>3 Gründe der Teilung</a:t>
            </a:r>
          </a:p>
        </p:txBody>
      </p:sp>
      <p:sp>
        <p:nvSpPr>
          <p:cNvPr id="4" name="Rechteck 3">
            <a:extLst>
              <a:ext uri="{FF2B5EF4-FFF2-40B4-BE49-F238E27FC236}">
                <a16:creationId xmlns:a16="http://schemas.microsoft.com/office/drawing/2014/main" id="{06BA50CB-67E7-4E13-BE84-CF870EB94CC2}"/>
              </a:ext>
            </a:extLst>
          </p:cNvPr>
          <p:cNvSpPr/>
          <p:nvPr/>
        </p:nvSpPr>
        <p:spPr>
          <a:xfrm>
            <a:off x="650798" y="1256062"/>
            <a:ext cx="11243331" cy="2838021"/>
          </a:xfrm>
          <a:prstGeom prst="rect">
            <a:avLst/>
          </a:prstGeom>
        </p:spPr>
        <p:txBody>
          <a:bodyPr wrap="square">
            <a:spAutoFit/>
          </a:bodyPr>
          <a:lstStyle/>
          <a:p>
            <a:pPr marL="514350" lvl="0" indent="-514350">
              <a:lnSpc>
                <a:spcPct val="107000"/>
              </a:lnSpc>
              <a:spcAft>
                <a:spcPts val="0"/>
              </a:spcAft>
              <a:buAutoNum type="arabicPlain" startAt="3"/>
            </a:pPr>
            <a:r>
              <a:rPr lang="de-CH" sz="2800" dirty="0">
                <a:latin typeface="Calibri" panose="020F0502020204030204" pitchFamily="34" charset="0"/>
                <a:ea typeface="Calibri" panose="020F0502020204030204" pitchFamily="34" charset="0"/>
                <a:cs typeface="Times New Roman" panose="02020603050405020304" pitchFamily="18" charset="0"/>
              </a:rPr>
              <a:t>Politische Ursache</a:t>
            </a:r>
          </a:p>
          <a:p>
            <a:pPr lvl="0">
              <a:lnSpc>
                <a:spcPct val="107000"/>
              </a:lnSpc>
              <a:spcAft>
                <a:spcPts val="0"/>
              </a:spcAft>
            </a:pPr>
            <a:endParaRPr lang="de-CH" sz="28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pPr>
            <a:r>
              <a:rPr lang="de-CH" sz="2800" dirty="0">
                <a:latin typeface="Calibri" panose="020F0502020204030204" pitchFamily="34" charset="0"/>
                <a:ea typeface="Calibri" panose="020F0502020204030204" pitchFamily="34" charset="0"/>
                <a:cs typeface="Times New Roman" panose="02020603050405020304" pitchFamily="18" charset="0"/>
              </a:rPr>
              <a:t>Es bestand schon immer eine politische Feindschaft zwischen Ephraim und Juda. Dies wusste der Ephraimiter Jerobeam auszunutzen. Nur wiederstrebend beugte sich Ephraim unter die Führung Judas, waren doch die grossen Führer Joseph und Josua aus Ephraim. </a:t>
            </a:r>
          </a:p>
        </p:txBody>
      </p:sp>
    </p:spTree>
    <p:extLst>
      <p:ext uri="{BB962C8B-B14F-4D97-AF65-F5344CB8AC3E}">
        <p14:creationId xmlns:p14="http://schemas.microsoft.com/office/powerpoint/2010/main" val="15296678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31084F1E-ED1F-4954-A10D-E666D684D2F7}"/>
              </a:ext>
            </a:extLst>
          </p:cNvPr>
          <p:cNvSpPr/>
          <p:nvPr/>
        </p:nvSpPr>
        <p:spPr>
          <a:xfrm>
            <a:off x="545097" y="635130"/>
            <a:ext cx="11101806" cy="3108543"/>
          </a:xfrm>
          <a:prstGeom prst="rect">
            <a:avLst/>
          </a:prstGeom>
        </p:spPr>
        <p:txBody>
          <a:bodyPr wrap="square">
            <a:spAutoFit/>
          </a:bodyPr>
          <a:lstStyle/>
          <a:p>
            <a:r>
              <a:rPr lang="de-CH" sz="2800" dirty="0"/>
              <a:t>Der Herr erweckte dem Salomo Feinde:</a:t>
            </a:r>
          </a:p>
          <a:p>
            <a:endParaRPr lang="de-CH" sz="2800" dirty="0"/>
          </a:p>
          <a:p>
            <a:r>
              <a:rPr lang="de-CH" sz="2800" dirty="0"/>
              <a:t>Hadad aus Edom					11,14-22</a:t>
            </a:r>
          </a:p>
          <a:p>
            <a:endParaRPr lang="de-CH" sz="2800" dirty="0"/>
          </a:p>
          <a:p>
            <a:r>
              <a:rPr lang="de-CH" sz="2800" dirty="0"/>
              <a:t>Reson aus Syrien					11,23-25</a:t>
            </a:r>
          </a:p>
          <a:p>
            <a:endParaRPr lang="de-CH" sz="2800" dirty="0"/>
          </a:p>
          <a:p>
            <a:r>
              <a:rPr lang="de-CH" sz="2800" dirty="0"/>
              <a:t>Jerobeam aus dem Stamm Ephraim		11,26-40</a:t>
            </a:r>
          </a:p>
        </p:txBody>
      </p:sp>
      <p:sp>
        <p:nvSpPr>
          <p:cNvPr id="4" name="Rechteck 3">
            <a:extLst>
              <a:ext uri="{FF2B5EF4-FFF2-40B4-BE49-F238E27FC236}">
                <a16:creationId xmlns:a16="http://schemas.microsoft.com/office/drawing/2014/main" id="{0CC4D0F0-448E-4387-9808-B17A2FCC25C9}"/>
              </a:ext>
            </a:extLst>
          </p:cNvPr>
          <p:cNvSpPr/>
          <p:nvPr/>
        </p:nvSpPr>
        <p:spPr>
          <a:xfrm>
            <a:off x="545097" y="3870926"/>
            <a:ext cx="11243331" cy="2838021"/>
          </a:xfrm>
          <a:prstGeom prst="rect">
            <a:avLst/>
          </a:prstGeom>
        </p:spPr>
        <p:txBody>
          <a:bodyPr wrap="square">
            <a:spAutoFit/>
          </a:bodyPr>
          <a:lstStyle/>
          <a:p>
            <a:pPr lvl="0">
              <a:lnSpc>
                <a:spcPct val="107000"/>
              </a:lnSpc>
              <a:spcAft>
                <a:spcPts val="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38 Und es wird geschehen, wenn du nun allem gehorchst, was ich dir gebieten werde, und in meinen Wegen wandelst und tust, was in meinen Augen recht ist, sodass du meine Satzungen und meine Gebote befolgst, wie es mein Knecht David getan hat, so will ich mit dir sein und dir ein beständiges Haus bauen, wie ich es David gebaut habe, und ich will dir Israel geben! 	1 Kön 11,38</a:t>
            </a:r>
            <a:endParaRPr lang="de-CH" sz="4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58490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7F68FAFD-8CA7-4127-96EC-74E2FFF63FF2}"/>
              </a:ext>
            </a:extLst>
          </p:cNvPr>
          <p:cNvSpPr txBox="1"/>
          <p:nvPr/>
        </p:nvSpPr>
        <p:spPr>
          <a:xfrm>
            <a:off x="563103" y="398313"/>
            <a:ext cx="11417612" cy="615553"/>
          </a:xfrm>
          <a:prstGeom prst="rect">
            <a:avLst/>
          </a:prstGeom>
          <a:noFill/>
        </p:spPr>
        <p:txBody>
          <a:bodyPr wrap="square" rtlCol="0">
            <a:spAutoFit/>
          </a:bodyPr>
          <a:lstStyle/>
          <a:p>
            <a:pPr lvl="0"/>
            <a:r>
              <a:rPr lang="de-CH" sz="3400" dirty="0"/>
              <a:t>Kapitel 12</a:t>
            </a:r>
          </a:p>
        </p:txBody>
      </p:sp>
      <p:sp>
        <p:nvSpPr>
          <p:cNvPr id="2" name="Rechteck 1">
            <a:extLst>
              <a:ext uri="{FF2B5EF4-FFF2-40B4-BE49-F238E27FC236}">
                <a16:creationId xmlns:a16="http://schemas.microsoft.com/office/drawing/2014/main" id="{0CB527D9-0C06-4DDC-BFA1-F4DA4EA00DEA}"/>
              </a:ext>
            </a:extLst>
          </p:cNvPr>
          <p:cNvSpPr/>
          <p:nvPr/>
        </p:nvSpPr>
        <p:spPr>
          <a:xfrm>
            <a:off x="715503" y="1171083"/>
            <a:ext cx="11417612" cy="954107"/>
          </a:xfrm>
          <a:prstGeom prst="rect">
            <a:avLst/>
          </a:prstGeom>
        </p:spPr>
        <p:txBody>
          <a:bodyPr wrap="square">
            <a:spAutoFit/>
          </a:bodyPr>
          <a:lstStyle/>
          <a:p>
            <a:pPr marL="457200" indent="-457200">
              <a:buFontTx/>
              <a:buChar char="-"/>
            </a:pPr>
            <a:r>
              <a:rPr lang="de-CH" sz="2800" dirty="0"/>
              <a:t>Krönung von Rehabeam dem Sohn von Salomo</a:t>
            </a:r>
          </a:p>
          <a:p>
            <a:pPr marL="457200" indent="-457200">
              <a:buFontTx/>
              <a:buChar char="-"/>
            </a:pPr>
            <a:r>
              <a:rPr lang="de-CH" sz="2800" dirty="0"/>
              <a:t>Falsche Antwort von Rehabeam</a:t>
            </a:r>
          </a:p>
        </p:txBody>
      </p:sp>
      <p:sp>
        <p:nvSpPr>
          <p:cNvPr id="3" name="Rechteck 2">
            <a:extLst>
              <a:ext uri="{FF2B5EF4-FFF2-40B4-BE49-F238E27FC236}">
                <a16:creationId xmlns:a16="http://schemas.microsoft.com/office/drawing/2014/main" id="{DFEBEF1D-4128-44C8-A616-B197A761EDE2}"/>
              </a:ext>
            </a:extLst>
          </p:cNvPr>
          <p:cNvSpPr/>
          <p:nvPr/>
        </p:nvSpPr>
        <p:spPr>
          <a:xfrm>
            <a:off x="175908" y="2944861"/>
            <a:ext cx="11417612" cy="993926"/>
          </a:xfrm>
          <a:prstGeom prst="rect">
            <a:avLst/>
          </a:prstGeom>
        </p:spPr>
        <p:txBody>
          <a:bodyPr wrap="square">
            <a:spAutoFit/>
          </a:bodyPr>
          <a:lstStyle/>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1 Und Rehabeam zog nach Sichem; denn ganz Israel war nach Sichem gekommen, um ihn zum König zu machen.	1 Kön 12,1</a:t>
            </a:r>
          </a:p>
        </p:txBody>
      </p:sp>
      <p:sp>
        <p:nvSpPr>
          <p:cNvPr id="6" name="Rechteck 5">
            <a:extLst>
              <a:ext uri="{FF2B5EF4-FFF2-40B4-BE49-F238E27FC236}">
                <a16:creationId xmlns:a16="http://schemas.microsoft.com/office/drawing/2014/main" id="{92A824A7-65F6-48E3-ACF0-FA1E5DDB36AC}"/>
              </a:ext>
            </a:extLst>
          </p:cNvPr>
          <p:cNvSpPr/>
          <p:nvPr/>
        </p:nvSpPr>
        <p:spPr>
          <a:xfrm>
            <a:off x="175908" y="4414832"/>
            <a:ext cx="11679154" cy="1454950"/>
          </a:xfrm>
          <a:prstGeom prst="rect">
            <a:avLst/>
          </a:prstGeom>
        </p:spPr>
        <p:txBody>
          <a:bodyPr wrap="square">
            <a:spAutoFit/>
          </a:bodyPr>
          <a:lstStyle/>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7 Sie aber antwortete ihm so: Wenn du </a:t>
            </a:r>
            <a:r>
              <a:rPr lang="de-CH" sz="2800" b="1"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heute</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diesem Volk ein Knecht wirst und ihm dienst und auf es hörst und zu ihm gute Worte sprichst, so werden sie deine Knechte sein </a:t>
            </a:r>
            <a:r>
              <a:rPr lang="de-CH" sz="2800" b="1"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dein Leben lang</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1 Kön 12,7</a:t>
            </a:r>
          </a:p>
        </p:txBody>
      </p:sp>
    </p:spTree>
    <p:extLst>
      <p:ext uri="{BB962C8B-B14F-4D97-AF65-F5344CB8AC3E}">
        <p14:creationId xmlns:p14="http://schemas.microsoft.com/office/powerpoint/2010/main" val="201285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0" presetClass="exit" presetSubtype="0" fill="hold" grpId="1" nodeType="clickEffect">
                                  <p:stCondLst>
                                    <p:cond delay="0"/>
                                  </p:stCondLst>
                                  <p:childTnLst>
                                    <p:animEffect transition="out" filter="fade">
                                      <p:cBhvr>
                                        <p:cTn id="12" dur="500"/>
                                        <p:tgtEl>
                                          <p:spTgt spid="3"/>
                                        </p:tgtEl>
                                      </p:cBhvr>
                                    </p:animEffect>
                                    <p:set>
                                      <p:cBhvr>
                                        <p:cTn id="13" dur="1" fill="hold">
                                          <p:stCondLst>
                                            <p:cond delay="499"/>
                                          </p:stCondLst>
                                        </p:cTn>
                                        <p:tgtEl>
                                          <p:spTgt spid="3"/>
                                        </p:tgtEl>
                                        <p:attrNameLst>
                                          <p:attrName>style.visibility</p:attrName>
                                        </p:attrNameLst>
                                      </p:cBhvr>
                                      <p:to>
                                        <p:strVal val="hidden"/>
                                      </p:to>
                                    </p:set>
                                  </p:childTnLst>
                                </p:cTn>
                              </p:par>
                              <p:par>
                                <p:cTn id="14" presetID="1" presetClass="entr" presetSubtype="0" fill="hold" nodeType="with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eck 3">
            <a:extLst>
              <a:ext uri="{FF2B5EF4-FFF2-40B4-BE49-F238E27FC236}">
                <a16:creationId xmlns:a16="http://schemas.microsoft.com/office/drawing/2014/main" id="{06BA50CB-67E7-4E13-BE84-CF870EB94CC2}"/>
              </a:ext>
            </a:extLst>
          </p:cNvPr>
          <p:cNvSpPr/>
          <p:nvPr/>
        </p:nvSpPr>
        <p:spPr>
          <a:xfrm>
            <a:off x="474334" y="309579"/>
            <a:ext cx="11243331" cy="6526210"/>
          </a:xfrm>
          <a:prstGeom prst="rect">
            <a:avLst/>
          </a:prstGeom>
        </p:spPr>
        <p:txBody>
          <a:bodyPr wrap="square">
            <a:spAutoFit/>
          </a:bodyPr>
          <a:lstStyle/>
          <a:p>
            <a:pPr>
              <a:lnSpc>
                <a:spcPct val="107000"/>
              </a:lnSpc>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Als nun ganz Israel sah, dass der König ihnen kein Gehör schenkte, antwortete das Volk dem König und sprach: </a:t>
            </a:r>
            <a:r>
              <a:rPr lang="de-CH" sz="2800" u="sng"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Was haben wir für einen Anteil an David?</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Wir haben </a:t>
            </a:r>
            <a:r>
              <a:rPr lang="de-CH" sz="2800" u="sng"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kein Erbteil an dem Sohn Isais</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Auf, Israel, zu deinen Zelten! Sorge du nun für dein Haus, David! — So ging Israel zu seinen Zelten. 17 Und Rehabeam regierte nur über die Kinder Israels, die in den Städten Judas wohnten. 18 Und der König Rehabeam sandte den Fronmeister Adoram hin, aber ganz Israel steinigte ihn, sodass er starb; der König Rehabeam aber eilte und stieg auf seinen Wagen, um nach Jerusalem zu fliehen. 19 So fiel Israel ab vom Haus Davids bis zu diesem Tag. 20 Und es geschah, als ganz Israel hörte, dass Jerobeam zurückgekommen war, da sandten sie hin und beriefen ihn in die Volksversammlung und machten ihn zum König über ganz Israel, und </a:t>
            </a:r>
            <a:r>
              <a:rPr lang="de-CH" sz="2800" u="sng"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niemand folgte dem Haus Davids als allein der Stamm Juda</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t>
            </a:r>
          </a:p>
          <a:p>
            <a:pPr>
              <a:lnSpc>
                <a:spcPct val="107000"/>
              </a:lnSpc>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1 Kön 12,16-20</a:t>
            </a:r>
            <a:endParaRPr lang="de-CH" sz="4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686695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a:extLst>
              <a:ext uri="{FF2B5EF4-FFF2-40B4-BE49-F238E27FC236}">
                <a16:creationId xmlns:a16="http://schemas.microsoft.com/office/drawing/2014/main" id="{3914D61D-0BD0-41E1-92AA-7A4241CB758F}"/>
              </a:ext>
            </a:extLst>
          </p:cNvPr>
          <p:cNvSpPr/>
          <p:nvPr/>
        </p:nvSpPr>
        <p:spPr>
          <a:xfrm>
            <a:off x="1427350" y="340514"/>
            <a:ext cx="1610377" cy="532903"/>
          </a:xfrm>
          <a:prstGeom prst="rect">
            <a:avLst/>
          </a:prstGeom>
        </p:spPr>
        <p:txBody>
          <a:bodyPr wrap="none">
            <a:spAutoFit/>
          </a:bodyPr>
          <a:lstStyle/>
          <a:p>
            <a:pPr>
              <a:lnSpc>
                <a:spcPct val="107000"/>
              </a:lnSpc>
              <a:spcAft>
                <a:spcPts val="800"/>
              </a:spcAft>
            </a:pPr>
            <a:r>
              <a:rPr lang="de-CH" sz="2800" dirty="0">
                <a:latin typeface="Calibri" panose="020F0502020204030204" pitchFamily="34" charset="0"/>
                <a:ea typeface="Calibri" panose="020F0502020204030204" pitchFamily="34" charset="0"/>
                <a:cs typeface="Times New Roman" panose="02020603050405020304" pitchFamily="18" charset="0"/>
              </a:rPr>
              <a:t>Jerobeam</a:t>
            </a:r>
          </a:p>
        </p:txBody>
      </p:sp>
      <p:sp>
        <p:nvSpPr>
          <p:cNvPr id="4" name="Rechteck 3">
            <a:extLst>
              <a:ext uri="{FF2B5EF4-FFF2-40B4-BE49-F238E27FC236}">
                <a16:creationId xmlns:a16="http://schemas.microsoft.com/office/drawing/2014/main" id="{06BA50CB-67E7-4E13-BE84-CF870EB94CC2}"/>
              </a:ext>
            </a:extLst>
          </p:cNvPr>
          <p:cNvSpPr/>
          <p:nvPr/>
        </p:nvSpPr>
        <p:spPr>
          <a:xfrm>
            <a:off x="410168" y="1015432"/>
            <a:ext cx="11243331" cy="5632311"/>
          </a:xfrm>
          <a:prstGeom prst="rect">
            <a:avLst/>
          </a:prstGeom>
        </p:spPr>
        <p:txBody>
          <a:bodyPr wrap="square">
            <a:spAutoFit/>
          </a:bodyPr>
          <a:lstStyle/>
          <a:p>
            <a:r>
              <a:rPr lang="de-CH" sz="2400" dirty="0"/>
              <a:t>Jerobeam hatte eine grosse Verheissung von Gott erhalten. Wenn er auf dem Weg blieb… aber er blieb nicht auf dem Weg des Herrn, sondern lebte sofort seinen eigenen Weg. </a:t>
            </a:r>
          </a:p>
          <a:p>
            <a:r>
              <a:rPr lang="de-CH" sz="2400" dirty="0"/>
              <a:t>12,26-27	Er hatte Angst, dass die Menschen sich </a:t>
            </a:r>
            <a:r>
              <a:rPr lang="de-CH" sz="2400" b="1" dirty="0"/>
              <a:t>wieder dem Königreich Juda 			zuwendeten,</a:t>
            </a:r>
            <a:r>
              <a:rPr lang="de-CH" sz="2400" dirty="0"/>
              <a:t> wenn sie nach Jerusalem gingen um zu opfern. </a:t>
            </a:r>
          </a:p>
          <a:p>
            <a:endParaRPr lang="de-CH" sz="2400" dirty="0"/>
          </a:p>
          <a:p>
            <a:pPr lvl="0"/>
            <a:r>
              <a:rPr lang="de-CH" sz="2400" dirty="0"/>
              <a:t>Hatte er kein Vertrauen auf die grosse Verheissung Gottes? Dies wollte er nicht zulassen… </a:t>
            </a:r>
          </a:p>
          <a:p>
            <a:r>
              <a:rPr lang="de-CH" sz="2400" dirty="0"/>
              <a:t>12,28-29	</a:t>
            </a:r>
            <a:r>
              <a:rPr lang="de-CH" sz="2400" b="1" dirty="0"/>
              <a:t>2 goldene Kälber</a:t>
            </a:r>
            <a:r>
              <a:rPr lang="de-CH" sz="2400" dirty="0"/>
              <a:t> welche er in Dan und Bethel aufstellen liess. </a:t>
            </a:r>
          </a:p>
          <a:p>
            <a:endParaRPr lang="de-CH" sz="2400" dirty="0"/>
          </a:p>
          <a:p>
            <a:r>
              <a:rPr lang="de-CH" sz="2400" dirty="0"/>
              <a:t>12,31	Er machte weiter </a:t>
            </a:r>
            <a:r>
              <a:rPr lang="de-CH" sz="2400" b="1" dirty="0"/>
              <a:t>Höhenheiligtümer</a:t>
            </a:r>
            <a:r>
              <a:rPr lang="de-CH" sz="2400" dirty="0"/>
              <a:t> um dem Herrn zu opfern.</a:t>
            </a:r>
          </a:p>
          <a:p>
            <a:endParaRPr lang="de-CH" sz="2400" dirty="0"/>
          </a:p>
          <a:p>
            <a:r>
              <a:rPr lang="de-CH" sz="2400" dirty="0"/>
              <a:t>12,31	Er </a:t>
            </a:r>
            <a:r>
              <a:rPr lang="de-CH" sz="2400" b="1" dirty="0"/>
              <a:t>setzte falsche Priester</a:t>
            </a:r>
            <a:r>
              <a:rPr lang="de-CH" sz="2400" dirty="0"/>
              <a:t> ein welche aber nicht aus dem Stamm Levi waren. Es 	durften alle Priester sein die wollten.</a:t>
            </a:r>
          </a:p>
          <a:p>
            <a:r>
              <a:rPr lang="de-CH" sz="2400" dirty="0"/>
              <a:t> </a:t>
            </a:r>
          </a:p>
          <a:p>
            <a:r>
              <a:rPr lang="de-CH" sz="2400" dirty="0"/>
              <a:t>12,32	Er missachtete das von Gott gesetzte </a:t>
            </a:r>
            <a:r>
              <a:rPr lang="de-CH" sz="2400" b="1" dirty="0"/>
              <a:t>Laubhüttenfest und verschob</a:t>
            </a:r>
            <a:r>
              <a:rPr lang="de-CH" sz="2400" dirty="0"/>
              <a:t> es um einen 	Monat. </a:t>
            </a:r>
          </a:p>
        </p:txBody>
      </p:sp>
    </p:spTree>
    <p:extLst>
      <p:ext uri="{BB962C8B-B14F-4D97-AF65-F5344CB8AC3E}">
        <p14:creationId xmlns:p14="http://schemas.microsoft.com/office/powerpoint/2010/main" val="3160701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e 1">
            <a:extLst>
              <a:ext uri="{FF2B5EF4-FFF2-40B4-BE49-F238E27FC236}">
                <a16:creationId xmlns:a16="http://schemas.microsoft.com/office/drawing/2014/main" id="{66DC0105-902C-447B-B34D-0C5FFA5A56BA}"/>
              </a:ext>
            </a:extLst>
          </p:cNvPr>
          <p:cNvGraphicFramePr>
            <a:graphicFrameLocks noGrp="1"/>
          </p:cNvGraphicFramePr>
          <p:nvPr>
            <p:extLst>
              <p:ext uri="{D42A27DB-BD31-4B8C-83A1-F6EECF244321}">
                <p14:modId xmlns:p14="http://schemas.microsoft.com/office/powerpoint/2010/main" val="224953404"/>
              </p:ext>
            </p:extLst>
          </p:nvPr>
        </p:nvGraphicFramePr>
        <p:xfrm>
          <a:off x="890337" y="1443790"/>
          <a:ext cx="10411326" cy="4957007"/>
        </p:xfrm>
        <a:graphic>
          <a:graphicData uri="http://schemas.openxmlformats.org/drawingml/2006/table">
            <a:tbl>
              <a:tblPr firstRow="1" firstCol="1" bandRow="1">
                <a:tableStyleId>{5C22544A-7EE6-4342-B048-85BDC9FD1C3A}</a:tableStyleId>
              </a:tblPr>
              <a:tblGrid>
                <a:gridCol w="4894557">
                  <a:extLst>
                    <a:ext uri="{9D8B030D-6E8A-4147-A177-3AD203B41FA5}">
                      <a16:colId xmlns:a16="http://schemas.microsoft.com/office/drawing/2014/main" val="3852954304"/>
                    </a:ext>
                  </a:extLst>
                </a:gridCol>
                <a:gridCol w="5516769">
                  <a:extLst>
                    <a:ext uri="{9D8B030D-6E8A-4147-A177-3AD203B41FA5}">
                      <a16:colId xmlns:a16="http://schemas.microsoft.com/office/drawing/2014/main" val="3540659933"/>
                    </a:ext>
                  </a:extLst>
                </a:gridCol>
              </a:tblGrid>
              <a:tr h="450637">
                <a:tc>
                  <a:txBody>
                    <a:bodyPr/>
                    <a:lstStyle/>
                    <a:p>
                      <a:pPr algn="ctr">
                        <a:spcAft>
                          <a:spcPts val="0"/>
                        </a:spcAft>
                      </a:pPr>
                      <a:r>
                        <a:rPr lang="de-CH" sz="2800">
                          <a:effectLst/>
                        </a:rPr>
                        <a:t>Juda</a:t>
                      </a:r>
                      <a:endParaRPr lang="de-CH"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spcAft>
                          <a:spcPts val="0"/>
                        </a:spcAft>
                      </a:pPr>
                      <a:r>
                        <a:rPr lang="de-CH" sz="2800" dirty="0">
                          <a:effectLst/>
                        </a:rPr>
                        <a:t>Israel</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51093146"/>
                  </a:ext>
                </a:extLst>
              </a:tr>
              <a:tr h="450637">
                <a:tc>
                  <a:txBody>
                    <a:bodyPr/>
                    <a:lstStyle/>
                    <a:p>
                      <a:pPr>
                        <a:spcAft>
                          <a:spcPts val="0"/>
                        </a:spcAft>
                      </a:pPr>
                      <a:r>
                        <a:rPr lang="de-CH" sz="2800" b="0" dirty="0">
                          <a:solidFill>
                            <a:schemeClr val="tx1"/>
                          </a:solidFill>
                          <a:effectLst/>
                        </a:rPr>
                        <a:t>Südreich</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solidFill>
                  </a:tcPr>
                </a:tc>
                <a:tc>
                  <a:txBody>
                    <a:bodyPr/>
                    <a:lstStyle/>
                    <a:p>
                      <a:pPr>
                        <a:spcAft>
                          <a:spcPts val="0"/>
                        </a:spcAft>
                      </a:pPr>
                      <a:r>
                        <a:rPr lang="de-CH" sz="2800" b="0" dirty="0">
                          <a:solidFill>
                            <a:schemeClr val="tx1"/>
                          </a:solidFill>
                          <a:effectLst/>
                        </a:rPr>
                        <a:t>Nordreich</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solidFill>
                  </a:tcPr>
                </a:tc>
                <a:extLst>
                  <a:ext uri="{0D108BD9-81ED-4DB2-BD59-A6C34878D82A}">
                    <a16:rowId xmlns:a16="http://schemas.microsoft.com/office/drawing/2014/main" val="1459757009"/>
                  </a:ext>
                </a:extLst>
              </a:tr>
              <a:tr h="450637">
                <a:tc>
                  <a:txBody>
                    <a:bodyPr/>
                    <a:lstStyle/>
                    <a:p>
                      <a:pPr>
                        <a:spcAft>
                          <a:spcPts val="0"/>
                        </a:spcAft>
                      </a:pPr>
                      <a:r>
                        <a:rPr lang="de-CH" sz="2800" b="0" dirty="0">
                          <a:solidFill>
                            <a:schemeClr val="tx1"/>
                          </a:solidFill>
                          <a:effectLst/>
                        </a:rPr>
                        <a:t>2 Stämme (Juda und Benjamin)</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800" b="0" dirty="0">
                          <a:solidFill>
                            <a:schemeClr val="tx1"/>
                          </a:solidFill>
                          <a:effectLst/>
                        </a:rPr>
                        <a:t>10 Stämme</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181578816"/>
                  </a:ext>
                </a:extLst>
              </a:tr>
              <a:tr h="450637">
                <a:tc>
                  <a:txBody>
                    <a:bodyPr/>
                    <a:lstStyle/>
                    <a:p>
                      <a:pPr>
                        <a:spcAft>
                          <a:spcPts val="0"/>
                        </a:spcAft>
                      </a:pPr>
                      <a:r>
                        <a:rPr lang="de-CH" sz="2800" b="0" dirty="0">
                          <a:solidFill>
                            <a:schemeClr val="tx1"/>
                          </a:solidFill>
                          <a:effectLst/>
                        </a:rPr>
                        <a:t>Hauptstadt: Jerusalem</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solidFill>
                  </a:tcPr>
                </a:tc>
                <a:tc>
                  <a:txBody>
                    <a:bodyPr/>
                    <a:lstStyle/>
                    <a:p>
                      <a:pPr>
                        <a:spcAft>
                          <a:spcPts val="0"/>
                        </a:spcAft>
                      </a:pPr>
                      <a:r>
                        <a:rPr lang="de-CH" sz="2800" b="0" dirty="0">
                          <a:solidFill>
                            <a:schemeClr val="tx1"/>
                          </a:solidFill>
                          <a:effectLst/>
                        </a:rPr>
                        <a:t>Hauptstadt: Samaria</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solidFill>
                  </a:tcPr>
                </a:tc>
                <a:extLst>
                  <a:ext uri="{0D108BD9-81ED-4DB2-BD59-A6C34878D82A}">
                    <a16:rowId xmlns:a16="http://schemas.microsoft.com/office/drawing/2014/main" val="948604769"/>
                  </a:ext>
                </a:extLst>
              </a:tr>
              <a:tr h="450637">
                <a:tc>
                  <a:txBody>
                    <a:bodyPr/>
                    <a:lstStyle/>
                    <a:p>
                      <a:pPr>
                        <a:spcAft>
                          <a:spcPts val="0"/>
                        </a:spcAft>
                      </a:pPr>
                      <a:r>
                        <a:rPr lang="de-CH" sz="2800" b="0" dirty="0">
                          <a:solidFill>
                            <a:schemeClr val="tx1"/>
                          </a:solidFill>
                          <a:effectLst/>
                        </a:rPr>
                        <a:t>19 Könige und 1 Königin</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800" b="0" dirty="0">
                          <a:solidFill>
                            <a:schemeClr val="tx1"/>
                          </a:solidFill>
                          <a:effectLst/>
                        </a:rPr>
                        <a:t>19 Könige</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843794308"/>
                  </a:ext>
                </a:extLst>
              </a:tr>
              <a:tr h="450637">
                <a:tc>
                  <a:txBody>
                    <a:bodyPr/>
                    <a:lstStyle/>
                    <a:p>
                      <a:pPr>
                        <a:spcAft>
                          <a:spcPts val="0"/>
                        </a:spcAft>
                      </a:pPr>
                      <a:r>
                        <a:rPr lang="de-CH" sz="2800" b="0" dirty="0">
                          <a:solidFill>
                            <a:schemeClr val="tx1"/>
                          </a:solidFill>
                          <a:effectLst/>
                        </a:rPr>
                        <a:t>1 Dynastie</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solidFill>
                  </a:tcPr>
                </a:tc>
                <a:tc>
                  <a:txBody>
                    <a:bodyPr/>
                    <a:lstStyle/>
                    <a:p>
                      <a:pPr>
                        <a:spcAft>
                          <a:spcPts val="0"/>
                        </a:spcAft>
                      </a:pPr>
                      <a:r>
                        <a:rPr lang="de-CH" sz="2800" b="0" dirty="0">
                          <a:solidFill>
                            <a:schemeClr val="tx1"/>
                          </a:solidFill>
                          <a:effectLst/>
                        </a:rPr>
                        <a:t>9 Dynastien</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solidFill>
                  </a:tcPr>
                </a:tc>
                <a:extLst>
                  <a:ext uri="{0D108BD9-81ED-4DB2-BD59-A6C34878D82A}">
                    <a16:rowId xmlns:a16="http://schemas.microsoft.com/office/drawing/2014/main" val="2456601462"/>
                  </a:ext>
                </a:extLst>
              </a:tr>
              <a:tr h="450637">
                <a:tc>
                  <a:txBody>
                    <a:bodyPr/>
                    <a:lstStyle/>
                    <a:p>
                      <a:pPr>
                        <a:spcAft>
                          <a:spcPts val="0"/>
                        </a:spcAft>
                      </a:pPr>
                      <a:r>
                        <a:rPr lang="de-CH" sz="2800" b="0" dirty="0">
                          <a:solidFill>
                            <a:schemeClr val="tx1"/>
                          </a:solidFill>
                          <a:effectLst/>
                        </a:rPr>
                        <a:t>8 gute Könige; 12 Böse</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800" b="0" dirty="0">
                          <a:solidFill>
                            <a:schemeClr val="tx1"/>
                          </a:solidFill>
                          <a:effectLst/>
                        </a:rPr>
                        <a:t>19 böse Könige</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3165335637"/>
                  </a:ext>
                </a:extLst>
              </a:tr>
              <a:tr h="450637">
                <a:tc>
                  <a:txBody>
                    <a:bodyPr/>
                    <a:lstStyle/>
                    <a:p>
                      <a:pPr>
                        <a:spcAft>
                          <a:spcPts val="0"/>
                        </a:spcAft>
                      </a:pPr>
                      <a:r>
                        <a:rPr lang="de-CH" sz="2800" b="0" dirty="0">
                          <a:solidFill>
                            <a:schemeClr val="tx1"/>
                          </a:solidFill>
                          <a:effectLst/>
                        </a:rPr>
                        <a:t>586 v. Chr. eingenommen</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solidFill>
                  </a:tcPr>
                </a:tc>
                <a:tc>
                  <a:txBody>
                    <a:bodyPr/>
                    <a:lstStyle/>
                    <a:p>
                      <a:pPr>
                        <a:spcAft>
                          <a:spcPts val="0"/>
                        </a:spcAft>
                      </a:pPr>
                      <a:r>
                        <a:rPr lang="de-CH" sz="2800" b="0" dirty="0">
                          <a:solidFill>
                            <a:schemeClr val="tx1"/>
                          </a:solidFill>
                          <a:effectLst/>
                        </a:rPr>
                        <a:t>722 v.Chr. eingenommen</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solidFill>
                  </a:tcPr>
                </a:tc>
                <a:extLst>
                  <a:ext uri="{0D108BD9-81ED-4DB2-BD59-A6C34878D82A}">
                    <a16:rowId xmlns:a16="http://schemas.microsoft.com/office/drawing/2014/main" val="2110167589"/>
                  </a:ext>
                </a:extLst>
              </a:tr>
              <a:tr h="450637">
                <a:tc>
                  <a:txBody>
                    <a:bodyPr/>
                    <a:lstStyle/>
                    <a:p>
                      <a:pPr>
                        <a:spcAft>
                          <a:spcPts val="0"/>
                        </a:spcAft>
                      </a:pPr>
                      <a:r>
                        <a:rPr lang="de-CH" sz="2800" b="0" dirty="0">
                          <a:solidFill>
                            <a:schemeClr val="tx1"/>
                          </a:solidFill>
                          <a:effectLst/>
                        </a:rPr>
                        <a:t>Nebukadnezar von Babylonien</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800" b="0" dirty="0">
                          <a:solidFill>
                            <a:schemeClr val="tx1"/>
                          </a:solidFill>
                          <a:effectLst/>
                        </a:rPr>
                        <a:t>Sargon von Assyrien</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2168032224"/>
                  </a:ext>
                </a:extLst>
              </a:tr>
              <a:tr h="450637">
                <a:tc>
                  <a:txBody>
                    <a:bodyPr/>
                    <a:lstStyle/>
                    <a:p>
                      <a:pPr>
                        <a:spcAft>
                          <a:spcPts val="0"/>
                        </a:spcAft>
                      </a:pPr>
                      <a:r>
                        <a:rPr lang="de-CH" sz="2800" b="0" dirty="0">
                          <a:solidFill>
                            <a:schemeClr val="tx1"/>
                          </a:solidFill>
                          <a:effectLst/>
                        </a:rPr>
                        <a:t>Deportation nach Babylonien</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solidFill>
                  </a:tcPr>
                </a:tc>
                <a:tc>
                  <a:txBody>
                    <a:bodyPr/>
                    <a:lstStyle/>
                    <a:p>
                      <a:pPr>
                        <a:spcAft>
                          <a:spcPts val="0"/>
                        </a:spcAft>
                      </a:pPr>
                      <a:r>
                        <a:rPr lang="de-CH" sz="2800" b="0" dirty="0">
                          <a:solidFill>
                            <a:schemeClr val="tx1"/>
                          </a:solidFill>
                          <a:effectLst/>
                        </a:rPr>
                        <a:t>Deportation nach Assyrien</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bg2"/>
                    </a:solidFill>
                  </a:tcPr>
                </a:tc>
                <a:extLst>
                  <a:ext uri="{0D108BD9-81ED-4DB2-BD59-A6C34878D82A}">
                    <a16:rowId xmlns:a16="http://schemas.microsoft.com/office/drawing/2014/main" val="1326904138"/>
                  </a:ext>
                </a:extLst>
              </a:tr>
              <a:tr h="450637">
                <a:tc>
                  <a:txBody>
                    <a:bodyPr/>
                    <a:lstStyle/>
                    <a:p>
                      <a:pPr>
                        <a:spcAft>
                          <a:spcPts val="0"/>
                        </a:spcAft>
                      </a:pPr>
                      <a:r>
                        <a:rPr lang="de-CH" sz="2800" b="0" dirty="0">
                          <a:solidFill>
                            <a:schemeClr val="tx1"/>
                          </a:solidFill>
                          <a:effectLst/>
                        </a:rPr>
                        <a:t>Rückkehr nach 70 Jahren</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tc>
                  <a:txBody>
                    <a:bodyPr/>
                    <a:lstStyle/>
                    <a:p>
                      <a:pPr>
                        <a:spcAft>
                          <a:spcPts val="0"/>
                        </a:spcAft>
                      </a:pPr>
                      <a:r>
                        <a:rPr lang="de-CH" sz="2800" b="0" dirty="0">
                          <a:solidFill>
                            <a:schemeClr val="tx1"/>
                          </a:solidFill>
                          <a:effectLst/>
                        </a:rPr>
                        <a:t>Keine Rückkehr</a:t>
                      </a:r>
                      <a:endParaRPr lang="de-CH" sz="28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solidFill>
                      <a:schemeClr val="accent1">
                        <a:lumMod val="40000"/>
                        <a:lumOff val="60000"/>
                      </a:schemeClr>
                    </a:solidFill>
                  </a:tcPr>
                </a:tc>
                <a:extLst>
                  <a:ext uri="{0D108BD9-81ED-4DB2-BD59-A6C34878D82A}">
                    <a16:rowId xmlns:a16="http://schemas.microsoft.com/office/drawing/2014/main" val="407901780"/>
                  </a:ext>
                </a:extLst>
              </a:tr>
            </a:tbl>
          </a:graphicData>
        </a:graphic>
      </p:graphicFrame>
      <p:sp>
        <p:nvSpPr>
          <p:cNvPr id="5" name="Rechteck 4">
            <a:extLst>
              <a:ext uri="{FF2B5EF4-FFF2-40B4-BE49-F238E27FC236}">
                <a16:creationId xmlns:a16="http://schemas.microsoft.com/office/drawing/2014/main" id="{6C1B1E1F-97E0-486D-9C1F-083BBDD9B545}"/>
              </a:ext>
            </a:extLst>
          </p:cNvPr>
          <p:cNvSpPr/>
          <p:nvPr/>
        </p:nvSpPr>
        <p:spPr>
          <a:xfrm>
            <a:off x="3609926" y="457203"/>
            <a:ext cx="4312143" cy="523220"/>
          </a:xfrm>
          <a:prstGeom prst="rect">
            <a:avLst/>
          </a:prstGeom>
        </p:spPr>
        <p:txBody>
          <a:bodyPr wrap="none">
            <a:spAutoFit/>
          </a:bodyPr>
          <a:lstStyle/>
          <a:p>
            <a:r>
              <a:rPr lang="de-CH" sz="2800" dirty="0">
                <a:latin typeface="Calibri" panose="020F0502020204030204" pitchFamily="34" charset="0"/>
                <a:ea typeface="Calibri" panose="020F0502020204030204" pitchFamily="34" charset="0"/>
                <a:cs typeface="Times New Roman" panose="02020603050405020304" pitchFamily="18" charset="0"/>
              </a:rPr>
              <a:t>Vergleich der beiden Reiche </a:t>
            </a:r>
            <a:endParaRPr lang="de-CH" sz="2800" dirty="0"/>
          </a:p>
        </p:txBody>
      </p:sp>
    </p:spTree>
    <p:extLst>
      <p:ext uri="{BB962C8B-B14F-4D97-AF65-F5344CB8AC3E}">
        <p14:creationId xmlns:p14="http://schemas.microsoft.com/office/powerpoint/2010/main" val="2394988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a:extLst>
              <a:ext uri="{FF2B5EF4-FFF2-40B4-BE49-F238E27FC236}">
                <a16:creationId xmlns:a16="http://schemas.microsoft.com/office/drawing/2014/main" id="{46710ABC-425D-47E1-B338-CDD8A9AFEF03}"/>
              </a:ext>
            </a:extLst>
          </p:cNvPr>
          <p:cNvSpPr/>
          <p:nvPr/>
        </p:nvSpPr>
        <p:spPr>
          <a:xfrm>
            <a:off x="439218" y="1934190"/>
            <a:ext cx="11486593" cy="1815882"/>
          </a:xfrm>
          <a:prstGeom prst="rect">
            <a:avLst/>
          </a:prstGeom>
        </p:spPr>
        <p:txBody>
          <a:bodyPr wrap="square">
            <a:spAutoFit/>
          </a:bodyPr>
          <a:lstStyle/>
          <a:p>
            <a:r>
              <a:rPr lang="de-CH" sz="2800" dirty="0"/>
              <a:t>16 Und es war Krieg zwischen Asa und </a:t>
            </a:r>
            <a:r>
              <a:rPr lang="de-CH" sz="2800" dirty="0" err="1"/>
              <a:t>Baesa</a:t>
            </a:r>
            <a:r>
              <a:rPr lang="de-CH" sz="2800" dirty="0"/>
              <a:t>, dem König von Israel, ihr Leben lang. 17 Und </a:t>
            </a:r>
            <a:r>
              <a:rPr lang="de-CH" sz="2800" dirty="0" err="1"/>
              <a:t>Baesa</a:t>
            </a:r>
            <a:r>
              <a:rPr lang="de-CH" sz="2800" dirty="0"/>
              <a:t>, der König von Israel, zog herauf gegen Juda und baute Rama, um Asa, dem König von Juda, keinen Ausgang und Eingang mehr zu lassen.    1 Kön 15,16-17</a:t>
            </a:r>
          </a:p>
        </p:txBody>
      </p:sp>
      <p:sp>
        <p:nvSpPr>
          <p:cNvPr id="2" name="Rechteck 1">
            <a:extLst>
              <a:ext uri="{FF2B5EF4-FFF2-40B4-BE49-F238E27FC236}">
                <a16:creationId xmlns:a16="http://schemas.microsoft.com/office/drawing/2014/main" id="{6F50AA31-9B09-4C6A-8E77-FEE112FA2F70}"/>
              </a:ext>
            </a:extLst>
          </p:cNvPr>
          <p:cNvSpPr/>
          <p:nvPr/>
        </p:nvSpPr>
        <p:spPr>
          <a:xfrm>
            <a:off x="439218" y="453008"/>
            <a:ext cx="2200474" cy="523220"/>
          </a:xfrm>
          <a:prstGeom prst="rect">
            <a:avLst/>
          </a:prstGeom>
        </p:spPr>
        <p:txBody>
          <a:bodyPr wrap="none">
            <a:spAutoFit/>
          </a:bodyPr>
          <a:lstStyle/>
          <a:p>
            <a:r>
              <a:rPr lang="de-CH" sz="2800" dirty="0"/>
              <a:t>Anwendung 2</a:t>
            </a:r>
          </a:p>
        </p:txBody>
      </p:sp>
      <p:sp>
        <p:nvSpPr>
          <p:cNvPr id="5" name="Rechteck 4">
            <a:extLst>
              <a:ext uri="{FF2B5EF4-FFF2-40B4-BE49-F238E27FC236}">
                <a16:creationId xmlns:a16="http://schemas.microsoft.com/office/drawing/2014/main" id="{FC04700C-746A-4C43-8554-64D74E47DE8F}"/>
              </a:ext>
            </a:extLst>
          </p:cNvPr>
          <p:cNvSpPr/>
          <p:nvPr/>
        </p:nvSpPr>
        <p:spPr>
          <a:xfrm>
            <a:off x="439217" y="1145473"/>
            <a:ext cx="11486593" cy="523220"/>
          </a:xfrm>
          <a:prstGeom prst="rect">
            <a:avLst/>
          </a:prstGeom>
        </p:spPr>
        <p:txBody>
          <a:bodyPr wrap="square">
            <a:spAutoFit/>
          </a:bodyPr>
          <a:lstStyle/>
          <a:p>
            <a:r>
              <a:rPr lang="de-CH" sz="2800" dirty="0"/>
              <a:t>Eine starke Gemeinde sucht den Frieden und die Einheit untereinander.</a:t>
            </a:r>
          </a:p>
        </p:txBody>
      </p:sp>
    </p:spTree>
    <p:extLst>
      <p:ext uri="{BB962C8B-B14F-4D97-AF65-F5344CB8AC3E}">
        <p14:creationId xmlns:p14="http://schemas.microsoft.com/office/powerpoint/2010/main" val="1816690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58503FC8-4F38-4347-9DF5-B821AF3B5CD9}"/>
              </a:ext>
            </a:extLst>
          </p:cNvPr>
          <p:cNvSpPr/>
          <p:nvPr/>
        </p:nvSpPr>
        <p:spPr>
          <a:xfrm>
            <a:off x="470807" y="390315"/>
            <a:ext cx="11250386" cy="6077369"/>
          </a:xfrm>
          <a:prstGeom prst="rect">
            <a:avLst/>
          </a:prstGeom>
        </p:spPr>
        <p:txBody>
          <a:bodyPr wrap="square">
            <a:spAutoFit/>
          </a:bodyPr>
          <a:lstStyle/>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Joh 17,21</a:t>
            </a:r>
          </a:p>
          <a:p>
            <a:pPr marL="449580">
              <a:lnSpc>
                <a:spcPct val="107000"/>
              </a:lnSpc>
              <a:spcAft>
                <a:spcPts val="200"/>
              </a:spcAft>
            </a:pPr>
            <a:r>
              <a:rPr lang="de-CH" sz="2800" spc="75" dirty="0">
                <a:latin typeface="Calibri" panose="020F0502020204030204" pitchFamily="34" charset="0"/>
                <a:ea typeface="Times New Roman" panose="02020603050405020304" pitchFamily="18" charset="0"/>
                <a:cs typeface="Times New Roman" panose="02020603050405020304" pitchFamily="18" charset="0"/>
              </a:rPr>
              <a:t>21 auf dass sie alle eins seien, gleichwie du, Vater, in mir und ich in dir; auf dass auch sie in uns eins seien, damit die Welt glaube, dass du mich gesandt hast.</a:t>
            </a:r>
          </a:p>
          <a:p>
            <a:pPr marL="449580">
              <a:lnSpc>
                <a:spcPct val="107000"/>
              </a:lnSpc>
              <a:spcAft>
                <a:spcPts val="200"/>
              </a:spcAft>
            </a:pPr>
            <a:endParaRPr lang="de-CH" sz="2800" spc="75" dirty="0">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Joh 17,23 </a:t>
            </a:r>
          </a:p>
          <a:p>
            <a:pPr marL="449580">
              <a:lnSpc>
                <a:spcPct val="107000"/>
              </a:lnSpc>
              <a:spcAft>
                <a:spcPts val="200"/>
              </a:spcAft>
            </a:pPr>
            <a:r>
              <a:rPr lang="de-CH" sz="2800" spc="75" dirty="0">
                <a:latin typeface="Calibri" panose="020F0502020204030204" pitchFamily="34" charset="0"/>
                <a:ea typeface="Times New Roman" panose="02020603050405020304" pitchFamily="18" charset="0"/>
                <a:cs typeface="Times New Roman" panose="02020603050405020304" pitchFamily="18" charset="0"/>
              </a:rPr>
              <a:t>ich in ihnen und du in mir, damit sie zu vollendeter </a:t>
            </a:r>
            <a:r>
              <a:rPr lang="de-CH" sz="2800" b="1" spc="75" dirty="0">
                <a:latin typeface="Calibri" panose="020F0502020204030204" pitchFamily="34" charset="0"/>
                <a:ea typeface="Times New Roman" panose="02020603050405020304" pitchFamily="18" charset="0"/>
                <a:cs typeface="Times New Roman" panose="02020603050405020304" pitchFamily="18" charset="0"/>
              </a:rPr>
              <a:t>Einheit</a:t>
            </a:r>
            <a:r>
              <a:rPr lang="de-CH" sz="2800" spc="75" dirty="0">
                <a:latin typeface="Calibri" panose="020F0502020204030204" pitchFamily="34" charset="0"/>
                <a:ea typeface="Times New Roman" panose="02020603050405020304" pitchFamily="18" charset="0"/>
                <a:cs typeface="Times New Roman" panose="02020603050405020304" pitchFamily="18" charset="0"/>
              </a:rPr>
              <a:t> gelangen, und damit die Welt erkenne, dass du mich gesandt hast und sie liebst, gleichwie du mich liebst.</a:t>
            </a:r>
          </a:p>
          <a:p>
            <a:pPr marL="449580">
              <a:lnSpc>
                <a:spcPct val="107000"/>
              </a:lnSpc>
              <a:spcAft>
                <a:spcPts val="200"/>
              </a:spcAft>
            </a:pPr>
            <a:endParaRPr lang="de-CH" sz="2800" spc="75" dirty="0">
              <a:latin typeface="Calibri" panose="020F0502020204030204" pitchFamily="34" charset="0"/>
              <a:ea typeface="Times New Roman" panose="02020603050405020304" pitchFamily="18" charset="0"/>
              <a:cs typeface="Times New Roman" panose="02020603050405020304" pitchFamily="18" charset="0"/>
            </a:endParaRPr>
          </a:p>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Eph 4,3</a:t>
            </a:r>
          </a:p>
          <a:p>
            <a:pPr marL="449580">
              <a:lnSpc>
                <a:spcPct val="107000"/>
              </a:lnSpc>
              <a:spcAft>
                <a:spcPts val="200"/>
              </a:spcAft>
            </a:pPr>
            <a:r>
              <a:rPr lang="de-CH" sz="2800" spc="75" dirty="0">
                <a:latin typeface="Calibri" panose="020F0502020204030204" pitchFamily="34" charset="0"/>
                <a:ea typeface="Times New Roman" panose="02020603050405020304" pitchFamily="18" charset="0"/>
                <a:cs typeface="Times New Roman" panose="02020603050405020304" pitchFamily="18" charset="0"/>
              </a:rPr>
              <a:t>und eifrig bemüht seid, die </a:t>
            </a:r>
            <a:r>
              <a:rPr lang="de-CH" sz="2800" b="1" spc="75" dirty="0">
                <a:latin typeface="Calibri" panose="020F0502020204030204" pitchFamily="34" charset="0"/>
                <a:ea typeface="Times New Roman" panose="02020603050405020304" pitchFamily="18" charset="0"/>
                <a:cs typeface="Times New Roman" panose="02020603050405020304" pitchFamily="18" charset="0"/>
              </a:rPr>
              <a:t>Einheit</a:t>
            </a:r>
            <a:r>
              <a:rPr lang="de-CH" sz="2800" spc="75" dirty="0">
                <a:latin typeface="Calibri" panose="020F0502020204030204" pitchFamily="34" charset="0"/>
                <a:ea typeface="Times New Roman" panose="02020603050405020304" pitchFamily="18" charset="0"/>
                <a:cs typeface="Times New Roman" panose="02020603050405020304" pitchFamily="18" charset="0"/>
              </a:rPr>
              <a:t> des Geistes zu bewahren durch das Band des Friedens:</a:t>
            </a:r>
          </a:p>
        </p:txBody>
      </p:sp>
    </p:spTree>
    <p:extLst>
      <p:ext uri="{BB962C8B-B14F-4D97-AF65-F5344CB8AC3E}">
        <p14:creationId xmlns:p14="http://schemas.microsoft.com/office/powerpoint/2010/main" val="2751006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2">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feld 2"/>
          <p:cNvSpPr txBox="1"/>
          <p:nvPr/>
        </p:nvSpPr>
        <p:spPr>
          <a:xfrm>
            <a:off x="553480" y="313038"/>
            <a:ext cx="3448829" cy="861774"/>
          </a:xfrm>
          <a:prstGeom prst="rect">
            <a:avLst/>
          </a:prstGeom>
          <a:noFill/>
        </p:spPr>
        <p:txBody>
          <a:bodyPr wrap="none" rtlCol="0">
            <a:spAutoFit/>
          </a:bodyPr>
          <a:lstStyle/>
          <a:p>
            <a:r>
              <a:rPr lang="de-CH" sz="5000" b="1" dirty="0"/>
              <a:t>1.+2. Könige</a:t>
            </a:r>
            <a:endParaRPr lang="de-CH" sz="5000" dirty="0">
              <a:latin typeface="Trebuchet MS" panose="020B0603020202020204" pitchFamily="34" charset="0"/>
            </a:endParaRPr>
          </a:p>
        </p:txBody>
      </p:sp>
      <p:sp>
        <p:nvSpPr>
          <p:cNvPr id="4" name="Textfeld 3"/>
          <p:cNvSpPr txBox="1"/>
          <p:nvPr/>
        </p:nvSpPr>
        <p:spPr>
          <a:xfrm>
            <a:off x="553480" y="1549904"/>
            <a:ext cx="4522969" cy="615553"/>
          </a:xfrm>
          <a:prstGeom prst="rect">
            <a:avLst/>
          </a:prstGeom>
          <a:noFill/>
        </p:spPr>
        <p:txBody>
          <a:bodyPr wrap="none" rtlCol="0">
            <a:spAutoFit/>
          </a:bodyPr>
          <a:lstStyle/>
          <a:p>
            <a:pPr lvl="0"/>
            <a:r>
              <a:rPr lang="de-CH" sz="3400" dirty="0"/>
              <a:t>Kapitel: 47 | Verse: 1536</a:t>
            </a:r>
          </a:p>
        </p:txBody>
      </p:sp>
    </p:spTree>
    <p:extLst>
      <p:ext uri="{BB962C8B-B14F-4D97-AF65-F5344CB8AC3E}">
        <p14:creationId xmlns:p14="http://schemas.microsoft.com/office/powerpoint/2010/main" val="611185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7F68FAFD-8CA7-4127-96EC-74E2FFF63FF2}"/>
              </a:ext>
            </a:extLst>
          </p:cNvPr>
          <p:cNvSpPr txBox="1"/>
          <p:nvPr/>
        </p:nvSpPr>
        <p:spPr>
          <a:xfrm>
            <a:off x="563103" y="398313"/>
            <a:ext cx="11417612" cy="615553"/>
          </a:xfrm>
          <a:prstGeom prst="rect">
            <a:avLst/>
          </a:prstGeom>
          <a:noFill/>
        </p:spPr>
        <p:txBody>
          <a:bodyPr wrap="square" rtlCol="0">
            <a:spAutoFit/>
          </a:bodyPr>
          <a:lstStyle/>
          <a:p>
            <a:pPr lvl="0"/>
            <a:r>
              <a:rPr lang="de-CH" sz="3400" dirty="0"/>
              <a:t>Kapitel 13</a:t>
            </a:r>
          </a:p>
        </p:txBody>
      </p:sp>
      <p:sp>
        <p:nvSpPr>
          <p:cNvPr id="2" name="Rechteck 1">
            <a:extLst>
              <a:ext uri="{FF2B5EF4-FFF2-40B4-BE49-F238E27FC236}">
                <a16:creationId xmlns:a16="http://schemas.microsoft.com/office/drawing/2014/main" id="{0CB527D9-0C06-4DDC-BFA1-F4DA4EA00DEA}"/>
              </a:ext>
            </a:extLst>
          </p:cNvPr>
          <p:cNvSpPr/>
          <p:nvPr/>
        </p:nvSpPr>
        <p:spPr>
          <a:xfrm>
            <a:off x="715503" y="1171083"/>
            <a:ext cx="11417612" cy="2246769"/>
          </a:xfrm>
          <a:prstGeom prst="rect">
            <a:avLst/>
          </a:prstGeom>
        </p:spPr>
        <p:txBody>
          <a:bodyPr wrap="square">
            <a:spAutoFit/>
          </a:bodyPr>
          <a:lstStyle/>
          <a:p>
            <a:pPr marL="457200" indent="-457200">
              <a:buFontTx/>
              <a:buChar char="-"/>
            </a:pPr>
            <a:r>
              <a:rPr lang="de-CH" sz="2800" dirty="0"/>
              <a:t>Ein Prophet aus Juda kommt zu König Jerobeam und gibt eine Prophetie auf den König Josia welcher ca. 300 Jahre später König war.</a:t>
            </a:r>
          </a:p>
          <a:p>
            <a:pPr marL="457200" indent="-457200">
              <a:buFontTx/>
              <a:buChar char="-"/>
            </a:pPr>
            <a:r>
              <a:rPr lang="de-CH" sz="2800" dirty="0"/>
              <a:t>Dieser Prophet sollte ohne zu trinken und zu essen auf einem anderen Weg nach Hause gehen. </a:t>
            </a:r>
          </a:p>
          <a:p>
            <a:pPr marL="457200" indent="-457200">
              <a:buFontTx/>
              <a:buChar char="-"/>
            </a:pPr>
            <a:r>
              <a:rPr lang="de-CH" sz="2800" dirty="0"/>
              <a:t>Der alte Prophet aus Bethel und seine Lüge</a:t>
            </a:r>
          </a:p>
        </p:txBody>
      </p:sp>
    </p:spTree>
    <p:extLst>
      <p:ext uri="{BB962C8B-B14F-4D97-AF65-F5344CB8AC3E}">
        <p14:creationId xmlns:p14="http://schemas.microsoft.com/office/powerpoint/2010/main" val="2086175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7F68FAFD-8CA7-4127-96EC-74E2FFF63FF2}"/>
              </a:ext>
            </a:extLst>
          </p:cNvPr>
          <p:cNvSpPr txBox="1"/>
          <p:nvPr/>
        </p:nvSpPr>
        <p:spPr>
          <a:xfrm>
            <a:off x="563103" y="398313"/>
            <a:ext cx="11417612" cy="615553"/>
          </a:xfrm>
          <a:prstGeom prst="rect">
            <a:avLst/>
          </a:prstGeom>
          <a:noFill/>
        </p:spPr>
        <p:txBody>
          <a:bodyPr wrap="square" rtlCol="0">
            <a:spAutoFit/>
          </a:bodyPr>
          <a:lstStyle/>
          <a:p>
            <a:pPr lvl="0"/>
            <a:r>
              <a:rPr lang="de-CH" sz="3400" dirty="0"/>
              <a:t>Kapitel 14</a:t>
            </a:r>
          </a:p>
        </p:txBody>
      </p:sp>
      <p:sp>
        <p:nvSpPr>
          <p:cNvPr id="2" name="Rechteck 1">
            <a:extLst>
              <a:ext uri="{FF2B5EF4-FFF2-40B4-BE49-F238E27FC236}">
                <a16:creationId xmlns:a16="http://schemas.microsoft.com/office/drawing/2014/main" id="{0CB527D9-0C06-4DDC-BFA1-F4DA4EA00DEA}"/>
              </a:ext>
            </a:extLst>
          </p:cNvPr>
          <p:cNvSpPr/>
          <p:nvPr/>
        </p:nvSpPr>
        <p:spPr>
          <a:xfrm>
            <a:off x="715503" y="1171083"/>
            <a:ext cx="11417612" cy="2246769"/>
          </a:xfrm>
          <a:prstGeom prst="rect">
            <a:avLst/>
          </a:prstGeom>
        </p:spPr>
        <p:txBody>
          <a:bodyPr wrap="square">
            <a:spAutoFit/>
          </a:bodyPr>
          <a:lstStyle/>
          <a:p>
            <a:pPr marL="457200" indent="-457200">
              <a:buFontTx/>
              <a:buChar char="-"/>
            </a:pPr>
            <a:r>
              <a:rPr lang="de-CH" sz="2800" dirty="0"/>
              <a:t>Der Sohn von Jerobeam, Abija wird krank </a:t>
            </a:r>
          </a:p>
          <a:p>
            <a:pPr marL="457200" indent="-457200">
              <a:buFontTx/>
              <a:buChar char="-"/>
            </a:pPr>
            <a:r>
              <a:rPr lang="de-CH" sz="2800" dirty="0"/>
              <a:t>Die Frau von Jerobeam soll sich verkleiden und zum Propheten Achija gehen und sein Wort hören</a:t>
            </a:r>
          </a:p>
          <a:p>
            <a:pPr marL="457200" indent="-457200">
              <a:buFontTx/>
              <a:buChar char="-"/>
            </a:pPr>
            <a:r>
              <a:rPr lang="de-CH" sz="2800" dirty="0"/>
              <a:t>Die Ankündigung des Gerichtes über die Nachkommenschaft </a:t>
            </a:r>
            <a:r>
              <a:rPr lang="de-CH" sz="2800" dirty="0" err="1"/>
              <a:t>Jerobeams</a:t>
            </a:r>
            <a:endParaRPr lang="de-CH" sz="2800" dirty="0"/>
          </a:p>
          <a:p>
            <a:pPr marL="457200" indent="-457200">
              <a:buFontTx/>
              <a:buChar char="-"/>
            </a:pPr>
            <a:r>
              <a:rPr lang="de-CH" sz="2800" dirty="0"/>
              <a:t>Der Bericht über die Königsherrschaft von Rehabeam</a:t>
            </a:r>
          </a:p>
        </p:txBody>
      </p:sp>
      <p:sp>
        <p:nvSpPr>
          <p:cNvPr id="3" name="Rechteck 2">
            <a:extLst>
              <a:ext uri="{FF2B5EF4-FFF2-40B4-BE49-F238E27FC236}">
                <a16:creationId xmlns:a16="http://schemas.microsoft.com/office/drawing/2014/main" id="{EF1DA1D7-579C-4C46-A34A-D358C37BBCFD}"/>
              </a:ext>
            </a:extLst>
          </p:cNvPr>
          <p:cNvSpPr/>
          <p:nvPr/>
        </p:nvSpPr>
        <p:spPr>
          <a:xfrm>
            <a:off x="563102" y="3556921"/>
            <a:ext cx="11275111" cy="3108543"/>
          </a:xfrm>
          <a:prstGeom prst="rect">
            <a:avLst/>
          </a:prstGeom>
        </p:spPr>
        <p:txBody>
          <a:bodyPr wrap="square">
            <a:spAutoFit/>
          </a:bodyPr>
          <a:lstStyle/>
          <a:p>
            <a:r>
              <a:rPr lang="de-CH" sz="2800" dirty="0">
                <a:latin typeface="Calibri" panose="020F0502020204030204" pitchFamily="34" charset="0"/>
                <a:ea typeface="Calibri" panose="020F0502020204030204" pitchFamily="34" charset="0"/>
                <a:cs typeface="Times New Roman" panose="02020603050405020304" pitchFamily="18" charset="0"/>
              </a:rPr>
              <a:t>21 </a:t>
            </a:r>
            <a:r>
              <a:rPr lang="de-CH" sz="2800" u="sng" dirty="0">
                <a:latin typeface="Calibri" panose="020F0502020204030204" pitchFamily="34" charset="0"/>
                <a:ea typeface="Calibri" panose="020F0502020204030204" pitchFamily="34" charset="0"/>
                <a:cs typeface="Times New Roman" panose="02020603050405020304" pitchFamily="18" charset="0"/>
              </a:rPr>
              <a:t>Rehabeam</a:t>
            </a:r>
            <a:r>
              <a:rPr lang="de-CH" sz="2800" dirty="0">
                <a:latin typeface="Calibri" panose="020F0502020204030204" pitchFamily="34" charset="0"/>
                <a:ea typeface="Calibri" panose="020F0502020204030204" pitchFamily="34" charset="0"/>
                <a:cs typeface="Times New Roman" panose="02020603050405020304" pitchFamily="18" charset="0"/>
              </a:rPr>
              <a:t> aber, der </a:t>
            </a:r>
            <a:r>
              <a:rPr lang="de-CH" sz="2800" u="sng" dirty="0">
                <a:latin typeface="Calibri" panose="020F0502020204030204" pitchFamily="34" charset="0"/>
                <a:ea typeface="Calibri" panose="020F0502020204030204" pitchFamily="34" charset="0"/>
                <a:cs typeface="Times New Roman" panose="02020603050405020304" pitchFamily="18" charset="0"/>
              </a:rPr>
              <a:t>Sohn Salomos</a:t>
            </a:r>
            <a:r>
              <a:rPr lang="de-CH" sz="2800" dirty="0">
                <a:latin typeface="Calibri" panose="020F0502020204030204" pitchFamily="34" charset="0"/>
                <a:ea typeface="Calibri" panose="020F0502020204030204" pitchFamily="34" charset="0"/>
                <a:cs typeface="Times New Roman" panose="02020603050405020304" pitchFamily="18" charset="0"/>
              </a:rPr>
              <a:t>, </a:t>
            </a:r>
            <a:r>
              <a:rPr lang="de-CH" sz="2800" u="sng" dirty="0">
                <a:latin typeface="Calibri" panose="020F0502020204030204" pitchFamily="34" charset="0"/>
                <a:ea typeface="Calibri" panose="020F0502020204030204" pitchFamily="34" charset="0"/>
                <a:cs typeface="Times New Roman" panose="02020603050405020304" pitchFamily="18" charset="0"/>
              </a:rPr>
              <a:t>regierte in Juda</a:t>
            </a:r>
            <a:r>
              <a:rPr lang="de-CH" sz="2800" dirty="0">
                <a:latin typeface="Calibri" panose="020F0502020204030204" pitchFamily="34" charset="0"/>
                <a:ea typeface="Calibri" panose="020F0502020204030204" pitchFamily="34" charset="0"/>
                <a:cs typeface="Times New Roman" panose="02020603050405020304" pitchFamily="18" charset="0"/>
              </a:rPr>
              <a:t>. Rehabeam war </a:t>
            </a:r>
            <a:r>
              <a:rPr lang="de-CH" sz="2800" u="sng" dirty="0">
                <a:latin typeface="Calibri" panose="020F0502020204030204" pitchFamily="34" charset="0"/>
                <a:ea typeface="Calibri" panose="020F0502020204030204" pitchFamily="34" charset="0"/>
                <a:cs typeface="Times New Roman" panose="02020603050405020304" pitchFamily="18" charset="0"/>
              </a:rPr>
              <a:t>41 Jahre alt, als er König wurde</a:t>
            </a:r>
            <a:r>
              <a:rPr lang="de-CH" sz="2800" dirty="0">
                <a:latin typeface="Calibri" panose="020F0502020204030204" pitchFamily="34" charset="0"/>
                <a:ea typeface="Calibri" panose="020F0502020204030204" pitchFamily="34" charset="0"/>
                <a:cs typeface="Times New Roman" panose="02020603050405020304" pitchFamily="18" charset="0"/>
              </a:rPr>
              <a:t>, und er </a:t>
            </a:r>
            <a:r>
              <a:rPr lang="de-CH" sz="2800" u="sng" dirty="0">
                <a:latin typeface="Calibri" panose="020F0502020204030204" pitchFamily="34" charset="0"/>
                <a:ea typeface="Calibri" panose="020F0502020204030204" pitchFamily="34" charset="0"/>
                <a:cs typeface="Times New Roman" panose="02020603050405020304" pitchFamily="18" charset="0"/>
              </a:rPr>
              <a:t>regierte 17 Jahre</a:t>
            </a:r>
            <a:r>
              <a:rPr lang="de-CH" sz="2800" dirty="0">
                <a:latin typeface="Calibri" panose="020F0502020204030204" pitchFamily="34" charset="0"/>
                <a:ea typeface="Calibri" panose="020F0502020204030204" pitchFamily="34" charset="0"/>
                <a:cs typeface="Times New Roman" panose="02020603050405020304" pitchFamily="18" charset="0"/>
              </a:rPr>
              <a:t> lang in Jerusalem, in der Stadt, die der HERR aus allen Stämmen Israels erwählt hatte, um seinen Namen dort wohnen zu lassen. Und der </a:t>
            </a:r>
            <a:r>
              <a:rPr lang="de-CH" sz="2800" u="sng" dirty="0">
                <a:latin typeface="Calibri" panose="020F0502020204030204" pitchFamily="34" charset="0"/>
                <a:ea typeface="Calibri" panose="020F0502020204030204" pitchFamily="34" charset="0"/>
                <a:cs typeface="Times New Roman" panose="02020603050405020304" pitchFamily="18" charset="0"/>
              </a:rPr>
              <a:t>Name seiner Mutter</a:t>
            </a:r>
            <a:r>
              <a:rPr lang="de-CH" sz="2800" dirty="0">
                <a:latin typeface="Calibri" panose="020F0502020204030204" pitchFamily="34" charset="0"/>
                <a:ea typeface="Calibri" panose="020F0502020204030204" pitchFamily="34" charset="0"/>
                <a:cs typeface="Times New Roman" panose="02020603050405020304" pitchFamily="18" charset="0"/>
              </a:rPr>
              <a:t> war Naama, eine Ammoniterin. 22 Und Juda tat, </a:t>
            </a:r>
            <a:r>
              <a:rPr lang="de-CH" sz="2800" u="sng" dirty="0">
                <a:latin typeface="Calibri" panose="020F0502020204030204" pitchFamily="34" charset="0"/>
                <a:ea typeface="Calibri" panose="020F0502020204030204" pitchFamily="34" charset="0"/>
                <a:cs typeface="Times New Roman" panose="02020603050405020304" pitchFamily="18" charset="0"/>
              </a:rPr>
              <a:t>was böse war in den Augen des HERRN</a:t>
            </a:r>
            <a:r>
              <a:rPr lang="de-CH" sz="2800" dirty="0">
                <a:latin typeface="Calibri" panose="020F0502020204030204" pitchFamily="34" charset="0"/>
                <a:ea typeface="Calibri" panose="020F0502020204030204" pitchFamily="34" charset="0"/>
                <a:cs typeface="Times New Roman" panose="02020603050405020304" pitchFamily="18" charset="0"/>
              </a:rPr>
              <a:t>, und sie reizten ihn zur Eifersucht durch ihre Sünden, die sie begingen, mehr als alles, was ihre Väter getan hatten	1 Kön 14,21-22</a:t>
            </a:r>
          </a:p>
        </p:txBody>
      </p:sp>
    </p:spTree>
    <p:extLst>
      <p:ext uri="{BB962C8B-B14F-4D97-AF65-F5344CB8AC3E}">
        <p14:creationId xmlns:p14="http://schemas.microsoft.com/office/powerpoint/2010/main" val="1032130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F02608AE-90B2-4470-8286-E0654F0FCB12}"/>
              </a:ext>
            </a:extLst>
          </p:cNvPr>
          <p:cNvSpPr/>
          <p:nvPr/>
        </p:nvSpPr>
        <p:spPr>
          <a:xfrm>
            <a:off x="458444" y="2952767"/>
            <a:ext cx="11275111" cy="3108543"/>
          </a:xfrm>
          <a:prstGeom prst="rect">
            <a:avLst/>
          </a:prstGeom>
        </p:spPr>
        <p:txBody>
          <a:bodyPr wrap="square">
            <a:spAutoFit/>
          </a:bodyPr>
          <a:lstStyle/>
          <a:p>
            <a:r>
              <a:rPr lang="de-CH" sz="2800" dirty="0"/>
              <a:t>25 Es geschah aber im fünften Jahr [der Regierung] des Königs Rehabeam, dass Sisak, der König von Ägypten, gegen Jerusalem heraufzog. 26 Und er nahm die Schätze des Hauses des HERRN und die Schätze des königlichen Hauses, alles nahm er weg, auch alle goldenen Schilde, die Salomo hatte machen lassen. 27 An ihrer Stelle ließ der König Rehabeam eherne Schilde machen und übergab sie den Obersten der Leibwächter, welche die Tür am Haus des Königs hüteten.	 1 Kön 14,25-27</a:t>
            </a:r>
          </a:p>
        </p:txBody>
      </p:sp>
      <p:sp>
        <p:nvSpPr>
          <p:cNvPr id="3" name="Rechteck 2">
            <a:extLst>
              <a:ext uri="{FF2B5EF4-FFF2-40B4-BE49-F238E27FC236}">
                <a16:creationId xmlns:a16="http://schemas.microsoft.com/office/drawing/2014/main" id="{0A9DF89B-7A00-493B-89C9-944608FA18F7}"/>
              </a:ext>
            </a:extLst>
          </p:cNvPr>
          <p:cNvSpPr/>
          <p:nvPr/>
        </p:nvSpPr>
        <p:spPr>
          <a:xfrm>
            <a:off x="458444" y="355350"/>
            <a:ext cx="11275110" cy="2246769"/>
          </a:xfrm>
          <a:prstGeom prst="rect">
            <a:avLst/>
          </a:prstGeom>
        </p:spPr>
        <p:txBody>
          <a:bodyPr wrap="square">
            <a:spAutoFit/>
          </a:bodyPr>
          <a:lstStyle/>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In der Regierungszeit des Königs Rehabeam (5. Jahr) kam der Pharao von Ägypten nach Jerusalem und raubte die Tempelschätze und die vom Hause des Königs. Hier folgt schon eine Einbusse für den Ungehorsam. Die goldenen Schilde wurden gestohlen und Rehabeam lies eherne (bronzene) Schilde machen. </a:t>
            </a:r>
          </a:p>
        </p:txBody>
      </p:sp>
    </p:spTree>
    <p:extLst>
      <p:ext uri="{BB962C8B-B14F-4D97-AF65-F5344CB8AC3E}">
        <p14:creationId xmlns:p14="http://schemas.microsoft.com/office/powerpoint/2010/main" val="2019697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7F68FAFD-8CA7-4127-96EC-74E2FFF63FF2}"/>
              </a:ext>
            </a:extLst>
          </p:cNvPr>
          <p:cNvSpPr txBox="1"/>
          <p:nvPr/>
        </p:nvSpPr>
        <p:spPr>
          <a:xfrm>
            <a:off x="563103" y="398313"/>
            <a:ext cx="11417612" cy="615553"/>
          </a:xfrm>
          <a:prstGeom prst="rect">
            <a:avLst/>
          </a:prstGeom>
          <a:noFill/>
        </p:spPr>
        <p:txBody>
          <a:bodyPr wrap="square" rtlCol="0">
            <a:spAutoFit/>
          </a:bodyPr>
          <a:lstStyle/>
          <a:p>
            <a:pPr lvl="0"/>
            <a:r>
              <a:rPr lang="de-CH" sz="3400" dirty="0"/>
              <a:t>Kapitel 15</a:t>
            </a:r>
          </a:p>
        </p:txBody>
      </p:sp>
      <p:sp>
        <p:nvSpPr>
          <p:cNvPr id="2" name="Rechteck 1">
            <a:extLst>
              <a:ext uri="{FF2B5EF4-FFF2-40B4-BE49-F238E27FC236}">
                <a16:creationId xmlns:a16="http://schemas.microsoft.com/office/drawing/2014/main" id="{0CB527D9-0C06-4DDC-BFA1-F4DA4EA00DEA}"/>
              </a:ext>
            </a:extLst>
          </p:cNvPr>
          <p:cNvSpPr/>
          <p:nvPr/>
        </p:nvSpPr>
        <p:spPr>
          <a:xfrm>
            <a:off x="715503" y="1171083"/>
            <a:ext cx="11417612" cy="1815882"/>
          </a:xfrm>
          <a:prstGeom prst="rect">
            <a:avLst/>
          </a:prstGeom>
        </p:spPr>
        <p:txBody>
          <a:bodyPr wrap="square">
            <a:spAutoFit/>
          </a:bodyPr>
          <a:lstStyle/>
          <a:p>
            <a:pPr marL="457200" indent="-457200">
              <a:buFontTx/>
              <a:buChar char="-"/>
            </a:pPr>
            <a:r>
              <a:rPr lang="de-CH" sz="2800" dirty="0"/>
              <a:t>Die Geschichte von König Abija von Juda</a:t>
            </a:r>
          </a:p>
          <a:p>
            <a:pPr marL="457200" indent="-457200">
              <a:buFontTx/>
              <a:buChar char="-"/>
            </a:pPr>
            <a:r>
              <a:rPr lang="de-CH" sz="2800" dirty="0"/>
              <a:t>König Asa wird König	(guter König)</a:t>
            </a:r>
          </a:p>
          <a:p>
            <a:pPr marL="457200" indent="-457200">
              <a:buFontTx/>
              <a:buChar char="-"/>
            </a:pPr>
            <a:r>
              <a:rPr lang="de-CH" sz="2800" dirty="0" err="1"/>
              <a:t>Nadab</a:t>
            </a:r>
            <a:r>
              <a:rPr lang="de-CH" sz="2800" dirty="0"/>
              <a:t> wird König in Israel (Sohn von Jerobeam)</a:t>
            </a:r>
          </a:p>
          <a:p>
            <a:pPr marL="457200" indent="-457200">
              <a:buFontTx/>
              <a:buChar char="-"/>
            </a:pPr>
            <a:r>
              <a:rPr lang="de-CH" sz="2800" dirty="0"/>
              <a:t>Baesa ermordet den König Nadab</a:t>
            </a:r>
          </a:p>
        </p:txBody>
      </p:sp>
    </p:spTree>
    <p:extLst>
      <p:ext uri="{BB962C8B-B14F-4D97-AF65-F5344CB8AC3E}">
        <p14:creationId xmlns:p14="http://schemas.microsoft.com/office/powerpoint/2010/main" val="19255256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F02608AE-90B2-4470-8286-E0654F0FCB12}"/>
              </a:ext>
            </a:extLst>
          </p:cNvPr>
          <p:cNvSpPr/>
          <p:nvPr/>
        </p:nvSpPr>
        <p:spPr>
          <a:xfrm>
            <a:off x="458443" y="1189272"/>
            <a:ext cx="11275111" cy="1384995"/>
          </a:xfrm>
          <a:prstGeom prst="rect">
            <a:avLst/>
          </a:prstGeom>
        </p:spPr>
        <p:txBody>
          <a:bodyPr wrap="square">
            <a:spAutoFit/>
          </a:bodyPr>
          <a:lstStyle/>
          <a:p>
            <a:r>
              <a:rPr lang="de-CH" sz="2800" b="1" dirty="0"/>
              <a:t>Doch</a:t>
            </a:r>
            <a:r>
              <a:rPr lang="de-CH" sz="2800" dirty="0"/>
              <a:t> um Davids willen gab der HERR, sein Gott, ihm eine Leuchte in Jerusalem, indem er seinen Sohn ihm nachfolgen und Jerusalem bestehen ließ,	1 Kön 15,4</a:t>
            </a:r>
          </a:p>
        </p:txBody>
      </p:sp>
      <p:sp>
        <p:nvSpPr>
          <p:cNvPr id="3" name="Rechteck 2">
            <a:extLst>
              <a:ext uri="{FF2B5EF4-FFF2-40B4-BE49-F238E27FC236}">
                <a16:creationId xmlns:a16="http://schemas.microsoft.com/office/drawing/2014/main" id="{0A9DF89B-7A00-493B-89C9-944608FA18F7}"/>
              </a:ext>
            </a:extLst>
          </p:cNvPr>
          <p:cNvSpPr/>
          <p:nvPr/>
        </p:nvSpPr>
        <p:spPr>
          <a:xfrm>
            <a:off x="458444" y="355350"/>
            <a:ext cx="11275110" cy="523220"/>
          </a:xfrm>
          <a:prstGeom prst="rect">
            <a:avLst/>
          </a:prstGeom>
        </p:spPr>
        <p:txBody>
          <a:bodyPr wrap="square">
            <a:spAutoFit/>
          </a:bodyPr>
          <a:lstStyle/>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Das «aber» Gottes im Verlauf der Geschichte</a:t>
            </a:r>
          </a:p>
        </p:txBody>
      </p:sp>
      <p:sp>
        <p:nvSpPr>
          <p:cNvPr id="4" name="Rechteck 3">
            <a:extLst>
              <a:ext uri="{FF2B5EF4-FFF2-40B4-BE49-F238E27FC236}">
                <a16:creationId xmlns:a16="http://schemas.microsoft.com/office/drawing/2014/main" id="{1030F7BF-82E4-40AC-AD34-6DB55DD23DB9}"/>
              </a:ext>
            </a:extLst>
          </p:cNvPr>
          <p:cNvSpPr/>
          <p:nvPr/>
        </p:nvSpPr>
        <p:spPr>
          <a:xfrm>
            <a:off x="458443" y="1189272"/>
            <a:ext cx="11559386" cy="5104026"/>
          </a:xfrm>
          <a:prstGeom prst="rect">
            <a:avLst/>
          </a:prstGeom>
        </p:spPr>
        <p:txBody>
          <a:bodyPr wrap="square">
            <a:spAutoFit/>
          </a:bodyPr>
          <a:lstStyle/>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1Kön 11,12 </a:t>
            </a:r>
          </a:p>
          <a:p>
            <a:pPr marL="449580">
              <a:lnSpc>
                <a:spcPct val="107000"/>
              </a:lnSpc>
              <a:spcAft>
                <a:spcPts val="200"/>
              </a:spcAft>
            </a:pPr>
            <a:r>
              <a:rPr lang="de-CH" sz="2800" b="1" spc="75" dirty="0">
                <a:latin typeface="Calibri" panose="020F0502020204030204" pitchFamily="34" charset="0"/>
                <a:ea typeface="Times New Roman" panose="02020603050405020304" pitchFamily="18" charset="0"/>
                <a:cs typeface="Times New Roman" panose="02020603050405020304" pitchFamily="18" charset="0"/>
              </a:rPr>
              <a:t>Doch</a:t>
            </a:r>
            <a:r>
              <a:rPr lang="de-CH" sz="2800" spc="75" dirty="0">
                <a:latin typeface="Calibri" panose="020F0502020204030204" pitchFamily="34" charset="0"/>
                <a:ea typeface="Times New Roman" panose="02020603050405020304" pitchFamily="18" charset="0"/>
                <a:cs typeface="Times New Roman" panose="02020603050405020304" pitchFamily="18" charset="0"/>
              </a:rPr>
              <a:t> zu deiner Zeit will ich es nicht tun, um deines Vaters David willen; der Hand deines Sohnes will ich es entreißen.</a:t>
            </a:r>
          </a:p>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1Kön 11,34</a:t>
            </a:r>
          </a:p>
          <a:p>
            <a:pPr marL="449580">
              <a:lnSpc>
                <a:spcPct val="107000"/>
              </a:lnSpc>
              <a:spcAft>
                <a:spcPts val="200"/>
              </a:spcAft>
            </a:pPr>
            <a:r>
              <a:rPr lang="de-CH" sz="2800" b="1" spc="75" dirty="0">
                <a:latin typeface="Calibri" panose="020F0502020204030204" pitchFamily="34" charset="0"/>
                <a:ea typeface="Times New Roman" panose="02020603050405020304" pitchFamily="18" charset="0"/>
                <a:cs typeface="Times New Roman" panose="02020603050405020304" pitchFamily="18" charset="0"/>
              </a:rPr>
              <a:t>Doch</a:t>
            </a:r>
            <a:r>
              <a:rPr lang="de-CH" sz="2800" spc="75" dirty="0">
                <a:latin typeface="Calibri" panose="020F0502020204030204" pitchFamily="34" charset="0"/>
                <a:ea typeface="Times New Roman" panose="02020603050405020304" pitchFamily="18" charset="0"/>
                <a:cs typeface="Times New Roman" panose="02020603050405020304" pitchFamily="18" charset="0"/>
              </a:rPr>
              <a:t> will ich nicht das ganze Reich aus seiner Hand nehmen, sondern ich will ihn als Fürst belassen sein Leben lang, um meines Knechtes David willen, den ich erwählt habe, der meine Gebote und Satzungen befolgt hat.</a:t>
            </a:r>
          </a:p>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1Kön 11,39</a:t>
            </a:r>
          </a:p>
          <a:p>
            <a:pPr marL="449580">
              <a:lnSpc>
                <a:spcPct val="107000"/>
              </a:lnSpc>
              <a:spcAft>
                <a:spcPts val="200"/>
              </a:spcAft>
            </a:pPr>
            <a:r>
              <a:rPr lang="de-CH" sz="2800" spc="75" dirty="0">
                <a:latin typeface="Calibri" panose="020F0502020204030204" pitchFamily="34" charset="0"/>
                <a:ea typeface="Times New Roman" panose="02020603050405020304" pitchFamily="18" charset="0"/>
                <a:cs typeface="Times New Roman" panose="02020603050405020304" pitchFamily="18" charset="0"/>
              </a:rPr>
              <a:t>Und ich will den Samen Davids deswegen demütigen, </a:t>
            </a:r>
            <a:r>
              <a:rPr lang="de-CH" sz="2800" b="1" spc="75" dirty="0">
                <a:latin typeface="Calibri" panose="020F0502020204030204" pitchFamily="34" charset="0"/>
                <a:ea typeface="Times New Roman" panose="02020603050405020304" pitchFamily="18" charset="0"/>
                <a:cs typeface="Times New Roman" panose="02020603050405020304" pitchFamily="18" charset="0"/>
              </a:rPr>
              <a:t>doch</a:t>
            </a:r>
            <a:r>
              <a:rPr lang="de-CH" sz="2800" spc="75" dirty="0">
                <a:latin typeface="Calibri" panose="020F0502020204030204" pitchFamily="34" charset="0"/>
                <a:ea typeface="Times New Roman" panose="02020603050405020304" pitchFamily="18" charset="0"/>
                <a:cs typeface="Times New Roman" panose="02020603050405020304" pitchFamily="18" charset="0"/>
              </a:rPr>
              <a:t> nicht für immer.</a:t>
            </a:r>
          </a:p>
        </p:txBody>
      </p:sp>
    </p:spTree>
    <p:extLst>
      <p:ext uri="{BB962C8B-B14F-4D97-AF65-F5344CB8AC3E}">
        <p14:creationId xmlns:p14="http://schemas.microsoft.com/office/powerpoint/2010/main" val="2802304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2"/>
                                        </p:tgtEl>
                                        <p:attrNameLst>
                                          <p:attrName>style.visibility</p:attrName>
                                        </p:attrNameLst>
                                      </p:cBhvr>
                                      <p:to>
                                        <p:strVal val="hidden"/>
                                      </p:to>
                                    </p:set>
                                  </p:childTnLst>
                                </p:cTn>
                              </p:par>
                              <p:par>
                                <p:cTn id="11" presetID="1"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8C2D9958-DB18-44E0-B9FE-59FE08B5D702}"/>
              </a:ext>
            </a:extLst>
          </p:cNvPr>
          <p:cNvSpPr/>
          <p:nvPr/>
        </p:nvSpPr>
        <p:spPr>
          <a:xfrm>
            <a:off x="370113" y="1663984"/>
            <a:ext cx="11615057" cy="4401205"/>
          </a:xfrm>
          <a:prstGeom prst="rect">
            <a:avLst/>
          </a:prstGeom>
        </p:spPr>
        <p:txBody>
          <a:bodyPr wrap="square">
            <a:spAutoFit/>
          </a:bodyPr>
          <a:lstStyle/>
          <a:p>
            <a:r>
              <a:rPr lang="de-CH" sz="2800" dirty="0">
                <a:latin typeface="Calibri" panose="020F0502020204030204" pitchFamily="34" charset="0"/>
                <a:ea typeface="Calibri" panose="020F0502020204030204" pitchFamily="34" charset="0"/>
                <a:cs typeface="Times New Roman" panose="02020603050405020304" pitchFamily="18" charset="0"/>
              </a:rPr>
              <a:t>9 Im zwanzigsten Jahr [der Regierung] </a:t>
            </a:r>
            <a:r>
              <a:rPr lang="de-CH" sz="2800" dirty="0" err="1">
                <a:latin typeface="Calibri" panose="020F0502020204030204" pitchFamily="34" charset="0"/>
                <a:ea typeface="Calibri" panose="020F0502020204030204" pitchFamily="34" charset="0"/>
                <a:cs typeface="Times New Roman" panose="02020603050405020304" pitchFamily="18" charset="0"/>
              </a:rPr>
              <a:t>Jerobeams</a:t>
            </a:r>
            <a:r>
              <a:rPr lang="de-CH" sz="2800" dirty="0">
                <a:latin typeface="Calibri" panose="020F0502020204030204" pitchFamily="34" charset="0"/>
                <a:ea typeface="Calibri" panose="020F0502020204030204" pitchFamily="34" charset="0"/>
                <a:cs typeface="Times New Roman" panose="02020603050405020304" pitchFamily="18" charset="0"/>
              </a:rPr>
              <a:t>, des Königs von Israel, wurde Asa König über Juda; 10 und er regierte 41 Jahre lang in Jerusalem. Und der Name seiner Mutter war </a:t>
            </a:r>
            <a:r>
              <a:rPr lang="de-CH" sz="2800" dirty="0" err="1">
                <a:latin typeface="Calibri" panose="020F0502020204030204" pitchFamily="34" charset="0"/>
                <a:ea typeface="Calibri" panose="020F0502020204030204" pitchFamily="34" charset="0"/>
                <a:cs typeface="Times New Roman" panose="02020603050405020304" pitchFamily="18" charset="0"/>
              </a:rPr>
              <a:t>Maacha</a:t>
            </a:r>
            <a:r>
              <a:rPr lang="de-CH" sz="2800" dirty="0">
                <a:latin typeface="Calibri" panose="020F0502020204030204" pitchFamily="34" charset="0"/>
                <a:ea typeface="Calibri" panose="020F0502020204030204" pitchFamily="34" charset="0"/>
                <a:cs typeface="Times New Roman" panose="02020603050405020304" pitchFamily="18" charset="0"/>
              </a:rPr>
              <a:t>, eine Tochter </a:t>
            </a:r>
            <a:r>
              <a:rPr lang="de-CH" sz="2800" dirty="0" err="1">
                <a:latin typeface="Calibri" panose="020F0502020204030204" pitchFamily="34" charset="0"/>
                <a:ea typeface="Calibri" panose="020F0502020204030204" pitchFamily="34" charset="0"/>
                <a:cs typeface="Times New Roman" panose="02020603050405020304" pitchFamily="18" charset="0"/>
              </a:rPr>
              <a:t>Abisaloms</a:t>
            </a:r>
            <a:r>
              <a:rPr lang="de-CH" sz="2800" dirty="0">
                <a:latin typeface="Calibri" panose="020F0502020204030204" pitchFamily="34" charset="0"/>
                <a:ea typeface="Calibri" panose="020F0502020204030204" pitchFamily="34" charset="0"/>
                <a:cs typeface="Times New Roman" panose="02020603050405020304" pitchFamily="18" charset="0"/>
              </a:rPr>
              <a:t>. 11 Und </a:t>
            </a:r>
            <a:r>
              <a:rPr lang="de-CH" sz="2800" b="1" dirty="0">
                <a:latin typeface="Calibri" panose="020F0502020204030204" pitchFamily="34" charset="0"/>
                <a:ea typeface="Calibri" panose="020F0502020204030204" pitchFamily="34" charset="0"/>
                <a:cs typeface="Times New Roman" panose="02020603050405020304" pitchFamily="18" charset="0"/>
              </a:rPr>
              <a:t>Asa tat, was dem HERRN wohlgefiel, wie sein Vater David</a:t>
            </a:r>
            <a:r>
              <a:rPr lang="de-CH" sz="2800" dirty="0">
                <a:latin typeface="Calibri" panose="020F0502020204030204" pitchFamily="34" charset="0"/>
                <a:ea typeface="Calibri" panose="020F0502020204030204" pitchFamily="34" charset="0"/>
                <a:cs typeface="Times New Roman" panose="02020603050405020304" pitchFamily="18" charset="0"/>
              </a:rPr>
              <a:t>. 12 Denn </a:t>
            </a:r>
            <a:r>
              <a:rPr lang="de-CH" sz="2800" b="1" dirty="0">
                <a:latin typeface="Calibri" panose="020F0502020204030204" pitchFamily="34" charset="0"/>
                <a:ea typeface="Calibri" panose="020F0502020204030204" pitchFamily="34" charset="0"/>
                <a:cs typeface="Times New Roman" panose="02020603050405020304" pitchFamily="18" charset="0"/>
              </a:rPr>
              <a:t>er schaffte die Tempelhurer aus dem Land</a:t>
            </a:r>
            <a:r>
              <a:rPr lang="de-CH" sz="2800" dirty="0">
                <a:latin typeface="Calibri" panose="020F0502020204030204" pitchFamily="34" charset="0"/>
                <a:ea typeface="Calibri" panose="020F0502020204030204" pitchFamily="34" charset="0"/>
                <a:cs typeface="Times New Roman" panose="02020603050405020304" pitchFamily="18" charset="0"/>
              </a:rPr>
              <a:t> und </a:t>
            </a:r>
            <a:r>
              <a:rPr lang="de-CH" sz="2800" b="1" dirty="0">
                <a:latin typeface="Calibri" panose="020F0502020204030204" pitchFamily="34" charset="0"/>
                <a:ea typeface="Calibri" panose="020F0502020204030204" pitchFamily="34" charset="0"/>
                <a:cs typeface="Times New Roman" panose="02020603050405020304" pitchFamily="18" charset="0"/>
              </a:rPr>
              <a:t>entfernte alle Götzen</a:t>
            </a:r>
            <a:r>
              <a:rPr lang="de-CH" sz="2800" dirty="0">
                <a:latin typeface="Calibri" panose="020F0502020204030204" pitchFamily="34" charset="0"/>
                <a:ea typeface="Calibri" panose="020F0502020204030204" pitchFamily="34" charset="0"/>
                <a:cs typeface="Times New Roman" panose="02020603050405020304" pitchFamily="18" charset="0"/>
              </a:rPr>
              <a:t>, die seine Väter gemacht hatten. 13 Dazu </a:t>
            </a:r>
            <a:r>
              <a:rPr lang="de-CH" sz="2800" b="1" dirty="0">
                <a:latin typeface="Calibri" panose="020F0502020204030204" pitchFamily="34" charset="0"/>
                <a:ea typeface="Calibri" panose="020F0502020204030204" pitchFamily="34" charset="0"/>
                <a:cs typeface="Times New Roman" panose="02020603050405020304" pitchFamily="18" charset="0"/>
              </a:rPr>
              <a:t>setzte er auch seine Mutter </a:t>
            </a:r>
            <a:r>
              <a:rPr lang="de-CH" sz="2800" b="1" dirty="0" err="1">
                <a:latin typeface="Calibri" panose="020F0502020204030204" pitchFamily="34" charset="0"/>
                <a:ea typeface="Calibri" panose="020F0502020204030204" pitchFamily="34" charset="0"/>
                <a:cs typeface="Times New Roman" panose="02020603050405020304" pitchFamily="18" charset="0"/>
              </a:rPr>
              <a:t>Maacha</a:t>
            </a:r>
            <a:r>
              <a:rPr lang="de-CH" sz="2800" b="1" dirty="0">
                <a:latin typeface="Calibri" panose="020F0502020204030204" pitchFamily="34" charset="0"/>
                <a:ea typeface="Calibri" panose="020F0502020204030204" pitchFamily="34" charset="0"/>
                <a:cs typeface="Times New Roman" panose="02020603050405020304" pitchFamily="18" charset="0"/>
              </a:rPr>
              <a:t> ab</a:t>
            </a:r>
            <a:r>
              <a:rPr lang="de-CH" sz="2800" dirty="0">
                <a:latin typeface="Calibri" panose="020F0502020204030204" pitchFamily="34" charset="0"/>
                <a:ea typeface="Calibri" panose="020F0502020204030204" pitchFamily="34" charset="0"/>
                <a:cs typeface="Times New Roman" panose="02020603050405020304" pitchFamily="18" charset="0"/>
              </a:rPr>
              <a:t>, sodass sie nicht mehr Gebieterin war, weil sie ein Götzenbild der Aschera gemacht hatte. Und Asa rottete ihr Götzenbild aus und verbrannte es am Bach </a:t>
            </a:r>
            <a:r>
              <a:rPr lang="de-CH" sz="2800" dirty="0" err="1">
                <a:latin typeface="Calibri" panose="020F0502020204030204" pitchFamily="34" charset="0"/>
                <a:ea typeface="Calibri" panose="020F0502020204030204" pitchFamily="34" charset="0"/>
                <a:cs typeface="Times New Roman" panose="02020603050405020304" pitchFamily="18" charset="0"/>
              </a:rPr>
              <a:t>Kidron</a:t>
            </a:r>
            <a:r>
              <a:rPr lang="de-CH" sz="2800" dirty="0">
                <a:latin typeface="Calibri" panose="020F0502020204030204" pitchFamily="34" charset="0"/>
                <a:ea typeface="Calibri" panose="020F0502020204030204" pitchFamily="34" charset="0"/>
                <a:cs typeface="Times New Roman" panose="02020603050405020304" pitchFamily="18" charset="0"/>
              </a:rPr>
              <a:t>. 14 Die Höhen freilich wurden nicht abgeschafft; doch war das Herz Asas ungeteilt mit dem HERRN sein Leben lang.  1 Kön 15,9-15</a:t>
            </a:r>
          </a:p>
        </p:txBody>
      </p:sp>
      <p:sp>
        <p:nvSpPr>
          <p:cNvPr id="3" name="Rechteck 2">
            <a:extLst>
              <a:ext uri="{FF2B5EF4-FFF2-40B4-BE49-F238E27FC236}">
                <a16:creationId xmlns:a16="http://schemas.microsoft.com/office/drawing/2014/main" id="{6C3B6B79-C2C3-417E-B34A-20D147FCEB36}"/>
              </a:ext>
            </a:extLst>
          </p:cNvPr>
          <p:cNvSpPr/>
          <p:nvPr/>
        </p:nvSpPr>
        <p:spPr>
          <a:xfrm>
            <a:off x="4586675" y="531201"/>
            <a:ext cx="1595245" cy="523220"/>
          </a:xfrm>
          <a:prstGeom prst="rect">
            <a:avLst/>
          </a:prstGeom>
        </p:spPr>
        <p:txBody>
          <a:bodyPr wrap="none">
            <a:spAutoFit/>
          </a:bodyPr>
          <a:lstStyle/>
          <a:p>
            <a:r>
              <a:rPr lang="de-CH" sz="2800" dirty="0"/>
              <a:t>König Asa</a:t>
            </a:r>
          </a:p>
        </p:txBody>
      </p:sp>
    </p:spTree>
    <p:extLst>
      <p:ext uri="{BB962C8B-B14F-4D97-AF65-F5344CB8AC3E}">
        <p14:creationId xmlns:p14="http://schemas.microsoft.com/office/powerpoint/2010/main" val="28689176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8C2D9958-DB18-44E0-B9FE-59FE08B5D702}"/>
              </a:ext>
            </a:extLst>
          </p:cNvPr>
          <p:cNvSpPr/>
          <p:nvPr/>
        </p:nvSpPr>
        <p:spPr>
          <a:xfrm>
            <a:off x="370113" y="1370065"/>
            <a:ext cx="11615057" cy="954107"/>
          </a:xfrm>
          <a:prstGeom prst="rect">
            <a:avLst/>
          </a:prstGeom>
        </p:spPr>
        <p:txBody>
          <a:bodyPr wrap="square">
            <a:spAutoFit/>
          </a:bodyPr>
          <a:lstStyle/>
          <a:p>
            <a:r>
              <a:rPr lang="de-CH" sz="2800" dirty="0">
                <a:latin typeface="Calibri" panose="020F0502020204030204" pitchFamily="34" charset="0"/>
                <a:ea typeface="Calibri" panose="020F0502020204030204" pitchFamily="34" charset="0"/>
                <a:cs typeface="Times New Roman" panose="02020603050405020304" pitchFamily="18" charset="0"/>
              </a:rPr>
              <a:t>Nadab war 2 Jahre König und wurde dann von </a:t>
            </a:r>
            <a:r>
              <a:rPr lang="de-CH" sz="2800" dirty="0"/>
              <a:t>Baesa</a:t>
            </a:r>
            <a:r>
              <a:rPr lang="de-CH" sz="2800" dirty="0">
                <a:latin typeface="Calibri" panose="020F0502020204030204" pitchFamily="34" charset="0"/>
                <a:ea typeface="Calibri" panose="020F0502020204030204" pitchFamily="34" charset="0"/>
                <a:cs typeface="Times New Roman" panose="02020603050405020304" pitchFamily="18" charset="0"/>
              </a:rPr>
              <a:t> ermordet. Es war der erste Königsmord und wird nicht der einzige bleiben. </a:t>
            </a:r>
          </a:p>
        </p:txBody>
      </p:sp>
      <p:sp>
        <p:nvSpPr>
          <p:cNvPr id="3" name="Rechteck 2">
            <a:extLst>
              <a:ext uri="{FF2B5EF4-FFF2-40B4-BE49-F238E27FC236}">
                <a16:creationId xmlns:a16="http://schemas.microsoft.com/office/drawing/2014/main" id="{6C3B6B79-C2C3-417E-B34A-20D147FCEB36}"/>
              </a:ext>
            </a:extLst>
          </p:cNvPr>
          <p:cNvSpPr/>
          <p:nvPr/>
        </p:nvSpPr>
        <p:spPr>
          <a:xfrm>
            <a:off x="4586675" y="531201"/>
            <a:ext cx="3508140" cy="523220"/>
          </a:xfrm>
          <a:prstGeom prst="rect">
            <a:avLst/>
          </a:prstGeom>
        </p:spPr>
        <p:txBody>
          <a:bodyPr wrap="none">
            <a:spAutoFit/>
          </a:bodyPr>
          <a:lstStyle/>
          <a:p>
            <a:r>
              <a:rPr lang="de-CH" sz="2800" dirty="0"/>
              <a:t>König </a:t>
            </a:r>
            <a:r>
              <a:rPr lang="de-CH" sz="2800" dirty="0" err="1"/>
              <a:t>Nadab</a:t>
            </a:r>
            <a:r>
              <a:rPr lang="de-CH" sz="2800" dirty="0"/>
              <a:t> von Israel</a:t>
            </a:r>
          </a:p>
        </p:txBody>
      </p:sp>
      <p:sp>
        <p:nvSpPr>
          <p:cNvPr id="4" name="Rechteck 3">
            <a:extLst>
              <a:ext uri="{FF2B5EF4-FFF2-40B4-BE49-F238E27FC236}">
                <a16:creationId xmlns:a16="http://schemas.microsoft.com/office/drawing/2014/main" id="{E3B7A3C2-3609-42A8-9501-B10F21C0406B}"/>
              </a:ext>
            </a:extLst>
          </p:cNvPr>
          <p:cNvSpPr/>
          <p:nvPr/>
        </p:nvSpPr>
        <p:spPr>
          <a:xfrm>
            <a:off x="370112" y="2478405"/>
            <a:ext cx="11615057" cy="954107"/>
          </a:xfrm>
          <a:prstGeom prst="rect">
            <a:avLst/>
          </a:prstGeom>
        </p:spPr>
        <p:txBody>
          <a:bodyPr wrap="square">
            <a:spAutoFit/>
          </a:bodyPr>
          <a:lstStyle/>
          <a:p>
            <a:r>
              <a:rPr lang="de-CH" sz="2800" dirty="0">
                <a:latin typeface="Calibri" panose="020F0502020204030204" pitchFamily="34" charset="0"/>
                <a:ea typeface="Calibri" panose="020F0502020204030204" pitchFamily="34" charset="0"/>
                <a:cs typeface="Times New Roman" panose="02020603050405020304" pitchFamily="18" charset="0"/>
              </a:rPr>
              <a:t>Hier wurde </a:t>
            </a:r>
            <a:r>
              <a:rPr lang="de-CH" sz="2800" dirty="0"/>
              <a:t>Baesa</a:t>
            </a:r>
            <a:r>
              <a:rPr lang="de-CH" sz="2800" dirty="0">
                <a:latin typeface="Calibri" panose="020F0502020204030204" pitchFamily="34" charset="0"/>
                <a:ea typeface="Calibri" panose="020F0502020204030204" pitchFamily="34" charset="0"/>
                <a:cs typeface="Times New Roman" panose="02020603050405020304" pitchFamily="18" charset="0"/>
              </a:rPr>
              <a:t> gebraucht um den Ungehorsam von Jerobeam und seinem Nachkommen zu strafen.</a:t>
            </a:r>
          </a:p>
        </p:txBody>
      </p:sp>
      <p:sp>
        <p:nvSpPr>
          <p:cNvPr id="5" name="Rechteck 4">
            <a:extLst>
              <a:ext uri="{FF2B5EF4-FFF2-40B4-BE49-F238E27FC236}">
                <a16:creationId xmlns:a16="http://schemas.microsoft.com/office/drawing/2014/main" id="{CBF22AB7-41CD-4B79-BE17-2F7530D0A832}"/>
              </a:ext>
            </a:extLst>
          </p:cNvPr>
          <p:cNvSpPr/>
          <p:nvPr/>
        </p:nvSpPr>
        <p:spPr>
          <a:xfrm>
            <a:off x="-119742" y="3537772"/>
            <a:ext cx="11615057" cy="3324693"/>
          </a:xfrm>
          <a:prstGeom prst="rect">
            <a:avLst/>
          </a:prstGeom>
        </p:spPr>
        <p:txBody>
          <a:bodyPr wrap="square">
            <a:spAutoFit/>
          </a:bodyPr>
          <a:lstStyle/>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10 darum, siehe, bringe ich Unheil über das Haus </a:t>
            </a:r>
            <a:r>
              <a:rPr lang="de-CH" sz="2800" spc="75" dirty="0" err="1">
                <a:solidFill>
                  <a:srgbClr val="000000"/>
                </a:solidFill>
                <a:latin typeface="Calibri" panose="020F0502020204030204" pitchFamily="34" charset="0"/>
                <a:ea typeface="Times New Roman" panose="02020603050405020304" pitchFamily="18" charset="0"/>
                <a:cs typeface="Times New Roman" panose="02020603050405020304" pitchFamily="18" charset="0"/>
              </a:rPr>
              <a:t>Jerobeams</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und ich will ausrotten von Jerobeam, was männlich ist, Mündige und Unmündige in Israel, und ich will die Nachkommen des Hauses </a:t>
            </a:r>
            <a:r>
              <a:rPr lang="de-CH" sz="2800" spc="75" dirty="0" err="1">
                <a:solidFill>
                  <a:srgbClr val="000000"/>
                </a:solidFill>
                <a:latin typeface="Calibri" panose="020F0502020204030204" pitchFamily="34" charset="0"/>
                <a:ea typeface="Times New Roman" panose="02020603050405020304" pitchFamily="18" charset="0"/>
                <a:cs typeface="Times New Roman" panose="02020603050405020304" pitchFamily="18" charset="0"/>
              </a:rPr>
              <a:t>Jerobeams</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ausfegen, wie man Kot ausfegt, bis es ganz aus ist mit ihm. </a:t>
            </a:r>
          </a:p>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14 Der HERR aber wird einen König über Israel erwecken, der das Haus </a:t>
            </a:r>
            <a:r>
              <a:rPr lang="de-CH" sz="2800" spc="75" dirty="0" err="1">
                <a:solidFill>
                  <a:srgbClr val="000000"/>
                </a:solidFill>
                <a:latin typeface="Calibri" panose="020F0502020204030204" pitchFamily="34" charset="0"/>
                <a:ea typeface="Times New Roman" panose="02020603050405020304" pitchFamily="18" charset="0"/>
                <a:cs typeface="Times New Roman" panose="02020603050405020304" pitchFamily="18" charset="0"/>
              </a:rPr>
              <a:t>Jerobeams</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ausrotten soll an jenem Tag. Und was? Schon jetzt [hat er ihn erweckt]! 	</a:t>
            </a:r>
            <a:r>
              <a:rPr lang="de-CH" sz="2800" dirty="0">
                <a:latin typeface="Calibri" panose="020F0502020204030204" pitchFamily="34" charset="0"/>
                <a:ea typeface="Calibri" panose="020F0502020204030204" pitchFamily="34" charset="0"/>
                <a:cs typeface="Times New Roman" panose="02020603050405020304" pitchFamily="18" charset="0"/>
              </a:rPr>
              <a:t>1 Kön 14,10;14</a:t>
            </a:r>
          </a:p>
        </p:txBody>
      </p:sp>
    </p:spTree>
    <p:extLst>
      <p:ext uri="{BB962C8B-B14F-4D97-AF65-F5344CB8AC3E}">
        <p14:creationId xmlns:p14="http://schemas.microsoft.com/office/powerpoint/2010/main" val="3517054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a:extLst>
              <a:ext uri="{FF2B5EF4-FFF2-40B4-BE49-F238E27FC236}">
                <a16:creationId xmlns:a16="http://schemas.microsoft.com/office/drawing/2014/main" id="{C4C3FF05-795E-40B0-99C3-0F7385B2C5B1}"/>
              </a:ext>
            </a:extLst>
          </p:cNvPr>
          <p:cNvSpPr txBox="1"/>
          <p:nvPr/>
        </p:nvSpPr>
        <p:spPr>
          <a:xfrm>
            <a:off x="1158240" y="1076960"/>
            <a:ext cx="1409232" cy="461665"/>
          </a:xfrm>
          <a:prstGeom prst="rect">
            <a:avLst/>
          </a:prstGeom>
          <a:noFill/>
        </p:spPr>
        <p:txBody>
          <a:bodyPr wrap="none" rtlCol="0">
            <a:spAutoFit/>
          </a:bodyPr>
          <a:lstStyle/>
          <a:p>
            <a:r>
              <a:rPr lang="de-CH" sz="2400" dirty="0"/>
              <a:t>Jerobeam</a:t>
            </a:r>
            <a:endParaRPr lang="de-CH" dirty="0"/>
          </a:p>
        </p:txBody>
      </p:sp>
      <p:sp>
        <p:nvSpPr>
          <p:cNvPr id="6" name="Textfeld 5">
            <a:extLst>
              <a:ext uri="{FF2B5EF4-FFF2-40B4-BE49-F238E27FC236}">
                <a16:creationId xmlns:a16="http://schemas.microsoft.com/office/drawing/2014/main" id="{D2F851C7-C8DD-43E9-9D5B-4B8F08C2F724}"/>
              </a:ext>
            </a:extLst>
          </p:cNvPr>
          <p:cNvSpPr txBox="1"/>
          <p:nvPr/>
        </p:nvSpPr>
        <p:spPr>
          <a:xfrm>
            <a:off x="1311069" y="2367280"/>
            <a:ext cx="1002197" cy="461665"/>
          </a:xfrm>
          <a:prstGeom prst="rect">
            <a:avLst/>
          </a:prstGeom>
          <a:noFill/>
        </p:spPr>
        <p:txBody>
          <a:bodyPr wrap="none" rtlCol="0">
            <a:spAutoFit/>
          </a:bodyPr>
          <a:lstStyle/>
          <a:p>
            <a:r>
              <a:rPr lang="de-CH" sz="2400" dirty="0" err="1"/>
              <a:t>Nadab</a:t>
            </a:r>
            <a:endParaRPr lang="de-CH" dirty="0"/>
          </a:p>
        </p:txBody>
      </p:sp>
      <p:sp>
        <p:nvSpPr>
          <p:cNvPr id="7" name="Textfeld 6">
            <a:extLst>
              <a:ext uri="{FF2B5EF4-FFF2-40B4-BE49-F238E27FC236}">
                <a16:creationId xmlns:a16="http://schemas.microsoft.com/office/drawing/2014/main" id="{CFA923CB-B31D-4A04-B226-A2E92EFF55F4}"/>
              </a:ext>
            </a:extLst>
          </p:cNvPr>
          <p:cNvSpPr txBox="1"/>
          <p:nvPr/>
        </p:nvSpPr>
        <p:spPr>
          <a:xfrm>
            <a:off x="2262517" y="2834640"/>
            <a:ext cx="920445" cy="461665"/>
          </a:xfrm>
          <a:prstGeom prst="rect">
            <a:avLst/>
          </a:prstGeom>
          <a:noFill/>
        </p:spPr>
        <p:txBody>
          <a:bodyPr wrap="none" rtlCol="0">
            <a:spAutoFit/>
          </a:bodyPr>
          <a:lstStyle/>
          <a:p>
            <a:r>
              <a:rPr lang="de-CH" sz="2400" dirty="0"/>
              <a:t>Baesa</a:t>
            </a:r>
            <a:endParaRPr lang="de-CH" dirty="0"/>
          </a:p>
        </p:txBody>
      </p:sp>
      <p:sp>
        <p:nvSpPr>
          <p:cNvPr id="8" name="Textfeld 7">
            <a:extLst>
              <a:ext uri="{FF2B5EF4-FFF2-40B4-BE49-F238E27FC236}">
                <a16:creationId xmlns:a16="http://schemas.microsoft.com/office/drawing/2014/main" id="{673CDD8D-324F-4F5D-8CF9-D336DE1942B0}"/>
              </a:ext>
            </a:extLst>
          </p:cNvPr>
          <p:cNvSpPr txBox="1"/>
          <p:nvPr/>
        </p:nvSpPr>
        <p:spPr>
          <a:xfrm>
            <a:off x="2400375" y="3589774"/>
            <a:ext cx="553357" cy="461665"/>
          </a:xfrm>
          <a:prstGeom prst="rect">
            <a:avLst/>
          </a:prstGeom>
          <a:noFill/>
        </p:spPr>
        <p:txBody>
          <a:bodyPr wrap="none" rtlCol="0">
            <a:spAutoFit/>
          </a:bodyPr>
          <a:lstStyle/>
          <a:p>
            <a:r>
              <a:rPr lang="de-CH" sz="2400" dirty="0"/>
              <a:t>Ela</a:t>
            </a:r>
            <a:endParaRPr lang="de-CH" dirty="0"/>
          </a:p>
        </p:txBody>
      </p:sp>
      <p:sp>
        <p:nvSpPr>
          <p:cNvPr id="9" name="Textfeld 8">
            <a:extLst>
              <a:ext uri="{FF2B5EF4-FFF2-40B4-BE49-F238E27FC236}">
                <a16:creationId xmlns:a16="http://schemas.microsoft.com/office/drawing/2014/main" id="{F88C571C-D72B-4CA5-A589-B81A293E5A9C}"/>
              </a:ext>
            </a:extLst>
          </p:cNvPr>
          <p:cNvSpPr txBox="1"/>
          <p:nvPr/>
        </p:nvSpPr>
        <p:spPr>
          <a:xfrm>
            <a:off x="3314775" y="3884414"/>
            <a:ext cx="819455" cy="461665"/>
          </a:xfrm>
          <a:prstGeom prst="rect">
            <a:avLst/>
          </a:prstGeom>
          <a:noFill/>
        </p:spPr>
        <p:txBody>
          <a:bodyPr wrap="none" rtlCol="0">
            <a:spAutoFit/>
          </a:bodyPr>
          <a:lstStyle/>
          <a:p>
            <a:r>
              <a:rPr lang="de-CH" sz="2400" dirty="0" err="1"/>
              <a:t>Simri</a:t>
            </a:r>
            <a:endParaRPr lang="de-CH" dirty="0"/>
          </a:p>
        </p:txBody>
      </p:sp>
      <p:sp>
        <p:nvSpPr>
          <p:cNvPr id="10" name="Textfeld 9">
            <a:extLst>
              <a:ext uri="{FF2B5EF4-FFF2-40B4-BE49-F238E27FC236}">
                <a16:creationId xmlns:a16="http://schemas.microsoft.com/office/drawing/2014/main" id="{D0222360-C81F-43AD-B36E-112FCC304121}"/>
              </a:ext>
            </a:extLst>
          </p:cNvPr>
          <p:cNvSpPr txBox="1"/>
          <p:nvPr/>
        </p:nvSpPr>
        <p:spPr>
          <a:xfrm>
            <a:off x="4176963" y="4168894"/>
            <a:ext cx="811441" cy="461665"/>
          </a:xfrm>
          <a:prstGeom prst="rect">
            <a:avLst/>
          </a:prstGeom>
          <a:noFill/>
        </p:spPr>
        <p:txBody>
          <a:bodyPr wrap="none" rtlCol="0">
            <a:spAutoFit/>
          </a:bodyPr>
          <a:lstStyle/>
          <a:p>
            <a:r>
              <a:rPr lang="de-CH" sz="2400" dirty="0"/>
              <a:t>Omri</a:t>
            </a:r>
            <a:endParaRPr lang="de-CH" dirty="0"/>
          </a:p>
        </p:txBody>
      </p:sp>
      <p:sp>
        <p:nvSpPr>
          <p:cNvPr id="11" name="Textfeld 10">
            <a:extLst>
              <a:ext uri="{FF2B5EF4-FFF2-40B4-BE49-F238E27FC236}">
                <a16:creationId xmlns:a16="http://schemas.microsoft.com/office/drawing/2014/main" id="{BDDE2F28-2A97-412D-B87B-D2EA8475CB36}"/>
              </a:ext>
            </a:extLst>
          </p:cNvPr>
          <p:cNvSpPr txBox="1"/>
          <p:nvPr/>
        </p:nvSpPr>
        <p:spPr>
          <a:xfrm>
            <a:off x="4168146" y="4900414"/>
            <a:ext cx="833883" cy="461665"/>
          </a:xfrm>
          <a:prstGeom prst="rect">
            <a:avLst/>
          </a:prstGeom>
          <a:noFill/>
        </p:spPr>
        <p:txBody>
          <a:bodyPr wrap="none" rtlCol="0">
            <a:spAutoFit/>
          </a:bodyPr>
          <a:lstStyle/>
          <a:p>
            <a:r>
              <a:rPr lang="de-CH" sz="2400" dirty="0"/>
              <a:t>Ahab</a:t>
            </a:r>
            <a:endParaRPr lang="de-CH" dirty="0"/>
          </a:p>
        </p:txBody>
      </p:sp>
      <p:cxnSp>
        <p:nvCxnSpPr>
          <p:cNvPr id="13" name="Gerade Verbindung mit Pfeil 12">
            <a:extLst>
              <a:ext uri="{FF2B5EF4-FFF2-40B4-BE49-F238E27FC236}">
                <a16:creationId xmlns:a16="http://schemas.microsoft.com/office/drawing/2014/main" id="{99E2058E-9F37-4758-8D2E-B29A140D70F0}"/>
              </a:ext>
            </a:extLst>
          </p:cNvPr>
          <p:cNvCxnSpPr>
            <a:cxnSpLocks/>
          </p:cNvCxnSpPr>
          <p:nvPr/>
        </p:nvCxnSpPr>
        <p:spPr>
          <a:xfrm>
            <a:off x="1791657" y="1517412"/>
            <a:ext cx="0" cy="954965"/>
          </a:xfrm>
          <a:prstGeom prst="straightConnector1">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15" name="Gerade Verbindung mit Pfeil 14">
            <a:extLst>
              <a:ext uri="{FF2B5EF4-FFF2-40B4-BE49-F238E27FC236}">
                <a16:creationId xmlns:a16="http://schemas.microsoft.com/office/drawing/2014/main" id="{30FE78A9-6319-402F-A7B0-E4846E6D8D63}"/>
              </a:ext>
            </a:extLst>
          </p:cNvPr>
          <p:cNvCxnSpPr>
            <a:cxnSpLocks/>
          </p:cNvCxnSpPr>
          <p:nvPr/>
        </p:nvCxnSpPr>
        <p:spPr>
          <a:xfrm>
            <a:off x="2681366" y="3242548"/>
            <a:ext cx="0" cy="369332"/>
          </a:xfrm>
          <a:prstGeom prst="straightConnector1">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16" name="Gerade Verbindung mit Pfeil 15">
            <a:extLst>
              <a:ext uri="{FF2B5EF4-FFF2-40B4-BE49-F238E27FC236}">
                <a16:creationId xmlns:a16="http://schemas.microsoft.com/office/drawing/2014/main" id="{2ABDACAB-8A8C-44DF-97DC-B28C527103C6}"/>
              </a:ext>
            </a:extLst>
          </p:cNvPr>
          <p:cNvCxnSpPr>
            <a:cxnSpLocks/>
          </p:cNvCxnSpPr>
          <p:nvPr/>
        </p:nvCxnSpPr>
        <p:spPr>
          <a:xfrm>
            <a:off x="4595575" y="4548386"/>
            <a:ext cx="0" cy="369332"/>
          </a:xfrm>
          <a:prstGeom prst="straightConnector1">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17" name="Textfeld 16">
            <a:extLst>
              <a:ext uri="{FF2B5EF4-FFF2-40B4-BE49-F238E27FC236}">
                <a16:creationId xmlns:a16="http://schemas.microsoft.com/office/drawing/2014/main" id="{1E4A34FF-24AA-4EA6-BA34-83E475AE62AB}"/>
              </a:ext>
            </a:extLst>
          </p:cNvPr>
          <p:cNvSpPr txBox="1"/>
          <p:nvPr/>
        </p:nvSpPr>
        <p:spPr>
          <a:xfrm>
            <a:off x="1587493" y="370989"/>
            <a:ext cx="3190938" cy="523220"/>
          </a:xfrm>
          <a:prstGeom prst="rect">
            <a:avLst/>
          </a:prstGeom>
          <a:noFill/>
        </p:spPr>
        <p:txBody>
          <a:bodyPr wrap="none" rtlCol="0">
            <a:spAutoFit/>
          </a:bodyPr>
          <a:lstStyle/>
          <a:p>
            <a:r>
              <a:rPr lang="de-CH" sz="2800" dirty="0"/>
              <a:t>Das Königreich Israel</a:t>
            </a:r>
            <a:endParaRPr lang="de-CH" dirty="0"/>
          </a:p>
        </p:txBody>
      </p:sp>
      <p:sp>
        <p:nvSpPr>
          <p:cNvPr id="18" name="Textfeld 17">
            <a:extLst>
              <a:ext uri="{FF2B5EF4-FFF2-40B4-BE49-F238E27FC236}">
                <a16:creationId xmlns:a16="http://schemas.microsoft.com/office/drawing/2014/main" id="{41A5F30D-DD54-4804-BC36-9F8896F82970}"/>
              </a:ext>
            </a:extLst>
          </p:cNvPr>
          <p:cNvSpPr txBox="1"/>
          <p:nvPr/>
        </p:nvSpPr>
        <p:spPr>
          <a:xfrm>
            <a:off x="6799573" y="371277"/>
            <a:ext cx="3074881" cy="523220"/>
          </a:xfrm>
          <a:prstGeom prst="rect">
            <a:avLst/>
          </a:prstGeom>
          <a:noFill/>
        </p:spPr>
        <p:txBody>
          <a:bodyPr wrap="none" rtlCol="0">
            <a:spAutoFit/>
          </a:bodyPr>
          <a:lstStyle/>
          <a:p>
            <a:r>
              <a:rPr lang="de-CH" sz="2800" dirty="0"/>
              <a:t>Das Königreich Juda</a:t>
            </a:r>
            <a:endParaRPr lang="de-CH" dirty="0"/>
          </a:p>
        </p:txBody>
      </p:sp>
      <p:sp>
        <p:nvSpPr>
          <p:cNvPr id="20" name="Textfeld 19">
            <a:extLst>
              <a:ext uri="{FF2B5EF4-FFF2-40B4-BE49-F238E27FC236}">
                <a16:creationId xmlns:a16="http://schemas.microsoft.com/office/drawing/2014/main" id="{B5A7BBCB-B21B-4E30-A8F9-E9073A9A2A20}"/>
              </a:ext>
            </a:extLst>
          </p:cNvPr>
          <p:cNvSpPr txBox="1"/>
          <p:nvPr/>
        </p:nvSpPr>
        <p:spPr>
          <a:xfrm>
            <a:off x="7467600" y="1081296"/>
            <a:ext cx="1517788" cy="461665"/>
          </a:xfrm>
          <a:prstGeom prst="rect">
            <a:avLst/>
          </a:prstGeom>
          <a:noFill/>
        </p:spPr>
        <p:txBody>
          <a:bodyPr wrap="none" rtlCol="0">
            <a:spAutoFit/>
          </a:bodyPr>
          <a:lstStyle/>
          <a:p>
            <a:r>
              <a:rPr lang="de-CH" sz="2400" dirty="0"/>
              <a:t>Rehabeam</a:t>
            </a:r>
            <a:endParaRPr lang="de-CH" dirty="0"/>
          </a:p>
        </p:txBody>
      </p:sp>
      <p:cxnSp>
        <p:nvCxnSpPr>
          <p:cNvPr id="21" name="Gerade Verbindung mit Pfeil 20">
            <a:extLst>
              <a:ext uri="{FF2B5EF4-FFF2-40B4-BE49-F238E27FC236}">
                <a16:creationId xmlns:a16="http://schemas.microsoft.com/office/drawing/2014/main" id="{54FD2CED-18A8-4408-AE84-3D098EB91917}"/>
              </a:ext>
            </a:extLst>
          </p:cNvPr>
          <p:cNvCxnSpPr>
            <a:cxnSpLocks/>
          </p:cNvCxnSpPr>
          <p:nvPr/>
        </p:nvCxnSpPr>
        <p:spPr>
          <a:xfrm>
            <a:off x="8147446" y="1538625"/>
            <a:ext cx="0" cy="269855"/>
          </a:xfrm>
          <a:prstGeom prst="straightConnector1">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22" name="Textfeld 21">
            <a:extLst>
              <a:ext uri="{FF2B5EF4-FFF2-40B4-BE49-F238E27FC236}">
                <a16:creationId xmlns:a16="http://schemas.microsoft.com/office/drawing/2014/main" id="{03AE2FDA-9CFB-42C1-95CC-947BBAE290B4}"/>
              </a:ext>
            </a:extLst>
          </p:cNvPr>
          <p:cNvSpPr txBox="1"/>
          <p:nvPr/>
        </p:nvSpPr>
        <p:spPr>
          <a:xfrm>
            <a:off x="7739321" y="1719511"/>
            <a:ext cx="816249" cy="461665"/>
          </a:xfrm>
          <a:prstGeom prst="rect">
            <a:avLst/>
          </a:prstGeom>
          <a:noFill/>
        </p:spPr>
        <p:txBody>
          <a:bodyPr wrap="none" rtlCol="0">
            <a:spAutoFit/>
          </a:bodyPr>
          <a:lstStyle/>
          <a:p>
            <a:r>
              <a:rPr lang="de-CH" sz="2400" dirty="0"/>
              <a:t>Abija</a:t>
            </a:r>
            <a:endParaRPr lang="de-CH" dirty="0"/>
          </a:p>
        </p:txBody>
      </p:sp>
      <p:sp>
        <p:nvSpPr>
          <p:cNvPr id="23" name="Textfeld 22">
            <a:extLst>
              <a:ext uri="{FF2B5EF4-FFF2-40B4-BE49-F238E27FC236}">
                <a16:creationId xmlns:a16="http://schemas.microsoft.com/office/drawing/2014/main" id="{19142099-6A3F-4115-A262-60BE664AFFDB}"/>
              </a:ext>
            </a:extLst>
          </p:cNvPr>
          <p:cNvSpPr txBox="1"/>
          <p:nvPr/>
        </p:nvSpPr>
        <p:spPr>
          <a:xfrm>
            <a:off x="7494889" y="4900414"/>
            <a:ext cx="1283044" cy="461665"/>
          </a:xfrm>
          <a:prstGeom prst="rect">
            <a:avLst/>
          </a:prstGeom>
          <a:noFill/>
        </p:spPr>
        <p:txBody>
          <a:bodyPr wrap="none" rtlCol="0">
            <a:spAutoFit/>
          </a:bodyPr>
          <a:lstStyle/>
          <a:p>
            <a:r>
              <a:rPr lang="de-CH" sz="2400" dirty="0" err="1"/>
              <a:t>Josaphat</a:t>
            </a:r>
            <a:endParaRPr lang="de-CH" dirty="0"/>
          </a:p>
        </p:txBody>
      </p:sp>
      <p:sp>
        <p:nvSpPr>
          <p:cNvPr id="24" name="Textfeld 23">
            <a:extLst>
              <a:ext uri="{FF2B5EF4-FFF2-40B4-BE49-F238E27FC236}">
                <a16:creationId xmlns:a16="http://schemas.microsoft.com/office/drawing/2014/main" id="{E06F2054-F633-4E14-9234-6563731BEFEC}"/>
              </a:ext>
            </a:extLst>
          </p:cNvPr>
          <p:cNvSpPr txBox="1"/>
          <p:nvPr/>
        </p:nvSpPr>
        <p:spPr>
          <a:xfrm>
            <a:off x="7832294" y="2367280"/>
            <a:ext cx="630301" cy="461665"/>
          </a:xfrm>
          <a:prstGeom prst="rect">
            <a:avLst/>
          </a:prstGeom>
          <a:noFill/>
        </p:spPr>
        <p:txBody>
          <a:bodyPr wrap="none" rtlCol="0">
            <a:spAutoFit/>
          </a:bodyPr>
          <a:lstStyle/>
          <a:p>
            <a:r>
              <a:rPr lang="de-CH" sz="2400" dirty="0"/>
              <a:t>Asa</a:t>
            </a:r>
            <a:endParaRPr lang="de-CH" dirty="0"/>
          </a:p>
        </p:txBody>
      </p:sp>
      <p:cxnSp>
        <p:nvCxnSpPr>
          <p:cNvPr id="25" name="Gerade Verbindung mit Pfeil 24">
            <a:extLst>
              <a:ext uri="{FF2B5EF4-FFF2-40B4-BE49-F238E27FC236}">
                <a16:creationId xmlns:a16="http://schemas.microsoft.com/office/drawing/2014/main" id="{2237DA95-9F7C-4590-86B5-A10A8435B78D}"/>
              </a:ext>
            </a:extLst>
          </p:cNvPr>
          <p:cNvCxnSpPr>
            <a:cxnSpLocks/>
          </p:cNvCxnSpPr>
          <p:nvPr/>
        </p:nvCxnSpPr>
        <p:spPr>
          <a:xfrm flipH="1">
            <a:off x="8146574" y="2110056"/>
            <a:ext cx="11032" cy="272573"/>
          </a:xfrm>
          <a:prstGeom prst="straightConnector1">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26" name="Gerade Verbindung mit Pfeil 25">
            <a:extLst>
              <a:ext uri="{FF2B5EF4-FFF2-40B4-BE49-F238E27FC236}">
                <a16:creationId xmlns:a16="http://schemas.microsoft.com/office/drawing/2014/main" id="{92567FFF-9F2B-4356-BED2-7E6D47A5D7D8}"/>
              </a:ext>
            </a:extLst>
          </p:cNvPr>
          <p:cNvCxnSpPr>
            <a:cxnSpLocks/>
          </p:cNvCxnSpPr>
          <p:nvPr/>
        </p:nvCxnSpPr>
        <p:spPr>
          <a:xfrm>
            <a:off x="8157606" y="2828945"/>
            <a:ext cx="0" cy="1904107"/>
          </a:xfrm>
          <a:prstGeom prst="straightConnector1">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728931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8C2D9958-DB18-44E0-B9FE-59FE08B5D702}"/>
              </a:ext>
            </a:extLst>
          </p:cNvPr>
          <p:cNvSpPr/>
          <p:nvPr/>
        </p:nvSpPr>
        <p:spPr>
          <a:xfrm>
            <a:off x="370113" y="1370065"/>
            <a:ext cx="11615057" cy="1815882"/>
          </a:xfrm>
          <a:prstGeom prst="rect">
            <a:avLst/>
          </a:prstGeom>
        </p:spPr>
        <p:txBody>
          <a:bodyPr wrap="square">
            <a:spAutoFit/>
          </a:bodyPr>
          <a:lstStyle/>
          <a:p>
            <a:r>
              <a:rPr lang="de-CH" sz="2800" dirty="0"/>
              <a:t>Hier erfüllt sich was der Herr gesagt hatte. </a:t>
            </a:r>
          </a:p>
          <a:p>
            <a:r>
              <a:rPr lang="de-CH" sz="2800" dirty="0"/>
              <a:t>Unser Leben hat immer Auswirkung auf die Zukunft. Wir müssen lernen mit diesem Blick zu sehen. Wenn wir in Zukunft Frucht wollen, müssen wir dies im Hier und Jetzt säen. Wir können nur ernten was wir säen.</a:t>
            </a:r>
          </a:p>
        </p:txBody>
      </p:sp>
      <p:sp>
        <p:nvSpPr>
          <p:cNvPr id="4" name="Rechteck 3">
            <a:extLst>
              <a:ext uri="{FF2B5EF4-FFF2-40B4-BE49-F238E27FC236}">
                <a16:creationId xmlns:a16="http://schemas.microsoft.com/office/drawing/2014/main" id="{E3B7A3C2-3609-42A8-9501-B10F21C0406B}"/>
              </a:ext>
            </a:extLst>
          </p:cNvPr>
          <p:cNvSpPr/>
          <p:nvPr/>
        </p:nvSpPr>
        <p:spPr>
          <a:xfrm>
            <a:off x="370113" y="5168782"/>
            <a:ext cx="11615057" cy="523220"/>
          </a:xfrm>
          <a:prstGeom prst="rect">
            <a:avLst/>
          </a:prstGeom>
        </p:spPr>
        <p:txBody>
          <a:bodyPr wrap="square">
            <a:spAutoFit/>
          </a:bodyPr>
          <a:lstStyle/>
          <a:p>
            <a:r>
              <a:rPr lang="de-CH" sz="2800" dirty="0"/>
              <a:t>Baesa war ebenfalls ein schlechter König. </a:t>
            </a:r>
          </a:p>
        </p:txBody>
      </p:sp>
      <p:sp>
        <p:nvSpPr>
          <p:cNvPr id="6" name="Rechteck 5">
            <a:extLst>
              <a:ext uri="{FF2B5EF4-FFF2-40B4-BE49-F238E27FC236}">
                <a16:creationId xmlns:a16="http://schemas.microsoft.com/office/drawing/2014/main" id="{0E209BA3-5405-46C5-A308-CC31D7A5FF75}"/>
              </a:ext>
            </a:extLst>
          </p:cNvPr>
          <p:cNvSpPr/>
          <p:nvPr/>
        </p:nvSpPr>
        <p:spPr>
          <a:xfrm>
            <a:off x="370113" y="3700311"/>
            <a:ext cx="11615057" cy="954107"/>
          </a:xfrm>
          <a:prstGeom prst="rect">
            <a:avLst/>
          </a:prstGeom>
        </p:spPr>
        <p:txBody>
          <a:bodyPr wrap="square">
            <a:spAutoFit/>
          </a:bodyPr>
          <a:lstStyle/>
          <a:p>
            <a:r>
              <a:rPr lang="de-CH" sz="2800" dirty="0"/>
              <a:t>Irrt euch nicht: Gott lässt sich nicht spotten! Denn was der Mensch </a:t>
            </a:r>
            <a:r>
              <a:rPr lang="de-CH" sz="2800" b="1" dirty="0"/>
              <a:t>sät</a:t>
            </a:r>
            <a:r>
              <a:rPr lang="de-CH" sz="2800" dirty="0"/>
              <a:t>, das wird er auch ernten. 	Gal 6,7</a:t>
            </a:r>
          </a:p>
        </p:txBody>
      </p:sp>
    </p:spTree>
    <p:extLst>
      <p:ext uri="{BB962C8B-B14F-4D97-AF65-F5344CB8AC3E}">
        <p14:creationId xmlns:p14="http://schemas.microsoft.com/office/powerpoint/2010/main" val="1469943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7F68FAFD-8CA7-4127-96EC-74E2FFF63FF2}"/>
              </a:ext>
            </a:extLst>
          </p:cNvPr>
          <p:cNvSpPr txBox="1"/>
          <p:nvPr/>
        </p:nvSpPr>
        <p:spPr>
          <a:xfrm>
            <a:off x="563103" y="317033"/>
            <a:ext cx="11417612" cy="615553"/>
          </a:xfrm>
          <a:prstGeom prst="rect">
            <a:avLst/>
          </a:prstGeom>
          <a:noFill/>
        </p:spPr>
        <p:txBody>
          <a:bodyPr wrap="square" rtlCol="0">
            <a:spAutoFit/>
          </a:bodyPr>
          <a:lstStyle/>
          <a:p>
            <a:pPr lvl="0"/>
            <a:r>
              <a:rPr lang="de-CH" sz="3400" dirty="0"/>
              <a:t>Kapitel 16</a:t>
            </a:r>
          </a:p>
        </p:txBody>
      </p:sp>
      <p:sp>
        <p:nvSpPr>
          <p:cNvPr id="2" name="Rechteck 1">
            <a:extLst>
              <a:ext uri="{FF2B5EF4-FFF2-40B4-BE49-F238E27FC236}">
                <a16:creationId xmlns:a16="http://schemas.microsoft.com/office/drawing/2014/main" id="{0CB527D9-0C06-4DDC-BFA1-F4DA4EA00DEA}"/>
              </a:ext>
            </a:extLst>
          </p:cNvPr>
          <p:cNvSpPr/>
          <p:nvPr/>
        </p:nvSpPr>
        <p:spPr>
          <a:xfrm>
            <a:off x="715503" y="927243"/>
            <a:ext cx="11417612" cy="3970318"/>
          </a:xfrm>
          <a:prstGeom prst="rect">
            <a:avLst/>
          </a:prstGeom>
        </p:spPr>
        <p:txBody>
          <a:bodyPr wrap="square">
            <a:spAutoFit/>
          </a:bodyPr>
          <a:lstStyle/>
          <a:p>
            <a:pPr marL="457200" indent="-457200">
              <a:buFontTx/>
              <a:buChar char="-"/>
            </a:pPr>
            <a:r>
              <a:rPr lang="de-CH" sz="2800" dirty="0"/>
              <a:t>Der Prophet Jehu hat den Auftrag den Untergang der Nachkommenschaft von Baesa zu verkünden</a:t>
            </a:r>
          </a:p>
          <a:p>
            <a:pPr marL="457200" indent="-457200">
              <a:buFontTx/>
              <a:buChar char="-"/>
            </a:pPr>
            <a:r>
              <a:rPr lang="de-CH" sz="2800" dirty="0"/>
              <a:t>Ela der Sohn von Baesa wird König</a:t>
            </a:r>
          </a:p>
          <a:p>
            <a:pPr marL="457200" indent="-457200">
              <a:buFontTx/>
              <a:buChar char="-"/>
            </a:pPr>
            <a:r>
              <a:rPr lang="de-CH" sz="2800" dirty="0" err="1"/>
              <a:t>Simri</a:t>
            </a:r>
            <a:r>
              <a:rPr lang="de-CH" sz="2800" dirty="0"/>
              <a:t> der Oberste über das Herr ermordet Ela</a:t>
            </a:r>
          </a:p>
          <a:p>
            <a:pPr marL="457200" indent="-457200">
              <a:buFontTx/>
              <a:buChar char="-"/>
            </a:pPr>
            <a:r>
              <a:rPr lang="de-CH" sz="2800" dirty="0"/>
              <a:t>Omri tötet </a:t>
            </a:r>
            <a:r>
              <a:rPr lang="de-CH" sz="2800" dirty="0" err="1"/>
              <a:t>Simri</a:t>
            </a:r>
            <a:r>
              <a:rPr lang="de-CH" sz="2800" dirty="0"/>
              <a:t> nach nur 7 Tagen regieren</a:t>
            </a:r>
          </a:p>
          <a:p>
            <a:pPr marL="457200" indent="-457200">
              <a:buFontTx/>
              <a:buChar char="-"/>
            </a:pPr>
            <a:r>
              <a:rPr lang="de-CH" sz="2800" dirty="0"/>
              <a:t>Omri kauft den Berg Samaria und errichtet dort eine Stadt welche er zur Hauptstadt machte (vorher war Tirza die Hauptstadt des Nordreiches)</a:t>
            </a:r>
          </a:p>
          <a:p>
            <a:pPr marL="457200" indent="-457200">
              <a:buFontTx/>
              <a:buChar char="-"/>
            </a:pPr>
            <a:r>
              <a:rPr lang="de-CH" sz="2800" dirty="0"/>
              <a:t>Königsantritt von Ahab dem Sohn </a:t>
            </a:r>
            <a:r>
              <a:rPr lang="de-CH" sz="2800" dirty="0" err="1"/>
              <a:t>Omris</a:t>
            </a:r>
            <a:endParaRPr lang="de-CH" sz="2800" dirty="0"/>
          </a:p>
          <a:p>
            <a:pPr marL="457200" indent="-457200">
              <a:buFontTx/>
              <a:buChar char="-"/>
            </a:pPr>
            <a:r>
              <a:rPr lang="de-CH" sz="2800" dirty="0" err="1"/>
              <a:t>Hiel</a:t>
            </a:r>
            <a:r>
              <a:rPr lang="de-CH" sz="2800" dirty="0"/>
              <a:t> baut Jericho wieder auf und verliert 2 Söhne </a:t>
            </a:r>
          </a:p>
        </p:txBody>
      </p:sp>
      <p:sp>
        <p:nvSpPr>
          <p:cNvPr id="3" name="Rechteck 2">
            <a:extLst>
              <a:ext uri="{FF2B5EF4-FFF2-40B4-BE49-F238E27FC236}">
                <a16:creationId xmlns:a16="http://schemas.microsoft.com/office/drawing/2014/main" id="{78C329D4-33BA-4584-9D0A-AFF333CA4D89}"/>
              </a:ext>
            </a:extLst>
          </p:cNvPr>
          <p:cNvSpPr/>
          <p:nvPr/>
        </p:nvSpPr>
        <p:spPr>
          <a:xfrm>
            <a:off x="-83356" y="4897561"/>
            <a:ext cx="11980715" cy="1785810"/>
          </a:xfrm>
          <a:prstGeom prst="rect">
            <a:avLst/>
          </a:prstGeom>
        </p:spPr>
        <p:txBody>
          <a:bodyPr wrap="square">
            <a:spAutoFit/>
          </a:bodyPr>
          <a:lstStyle/>
          <a:p>
            <a:pPr marL="449580">
              <a:lnSpc>
                <a:spcPct val="107000"/>
              </a:lnSpc>
              <a:spcAft>
                <a:spcPts val="200"/>
              </a:spcAft>
            </a:pPr>
            <a:r>
              <a:rPr lang="de-CH" sz="26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26 Zu der Zeit schwor Josua und sprach: Verflucht vor dem HERRN sei der Mann, der sich aufmachen und diese Stadt Jericho [wieder] bauen wird! Wenn er ihren Grund legt, so soll es ihn seinen erstgeborenen Sohn kosten, und wenn er ihre Tore setzt, so soll es ihn seinen jüngsten Sohn kosten!	</a:t>
            </a:r>
            <a:r>
              <a:rPr lang="de-CH" sz="2600" dirty="0">
                <a:latin typeface="Calibri" panose="020F0502020204030204" pitchFamily="34" charset="0"/>
                <a:ea typeface="Calibri" panose="020F0502020204030204" pitchFamily="34" charset="0"/>
                <a:cs typeface="Times New Roman" panose="02020603050405020304" pitchFamily="18" charset="0"/>
              </a:rPr>
              <a:t>Jos 6,26</a:t>
            </a:r>
          </a:p>
        </p:txBody>
      </p:sp>
    </p:spTree>
    <p:extLst>
      <p:ext uri="{BB962C8B-B14F-4D97-AF65-F5344CB8AC3E}">
        <p14:creationId xmlns:p14="http://schemas.microsoft.com/office/powerpoint/2010/main" val="3349234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6" end="6"/>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7F68FAFD-8CA7-4127-96EC-74E2FFF63FF2}"/>
              </a:ext>
            </a:extLst>
          </p:cNvPr>
          <p:cNvSpPr txBox="1"/>
          <p:nvPr/>
        </p:nvSpPr>
        <p:spPr>
          <a:xfrm>
            <a:off x="563103" y="977891"/>
            <a:ext cx="11417612" cy="1384995"/>
          </a:xfrm>
          <a:prstGeom prst="rect">
            <a:avLst/>
          </a:prstGeom>
          <a:noFill/>
        </p:spPr>
        <p:txBody>
          <a:bodyPr wrap="square" rtlCol="0">
            <a:spAutoFit/>
          </a:bodyPr>
          <a:lstStyle/>
          <a:p>
            <a:pPr lvl="0"/>
            <a:r>
              <a:rPr lang="de-CH" sz="3400" dirty="0"/>
              <a:t>Thema</a:t>
            </a:r>
          </a:p>
          <a:p>
            <a:pPr lvl="0"/>
            <a:endParaRPr lang="de-CH" sz="1600" dirty="0"/>
          </a:p>
          <a:p>
            <a:pPr lvl="0"/>
            <a:r>
              <a:rPr lang="de-CH" sz="3400" dirty="0"/>
              <a:t>Sünde hat immer eine trennende Wirkung</a:t>
            </a:r>
          </a:p>
        </p:txBody>
      </p:sp>
      <p:sp>
        <p:nvSpPr>
          <p:cNvPr id="8" name="Textfeld 7">
            <a:extLst>
              <a:ext uri="{FF2B5EF4-FFF2-40B4-BE49-F238E27FC236}">
                <a16:creationId xmlns:a16="http://schemas.microsoft.com/office/drawing/2014/main" id="{321DC817-B0B6-4742-9BE2-F038ED435A12}"/>
              </a:ext>
            </a:extLst>
          </p:cNvPr>
          <p:cNvSpPr txBox="1"/>
          <p:nvPr/>
        </p:nvSpPr>
        <p:spPr>
          <a:xfrm>
            <a:off x="563103" y="3095449"/>
            <a:ext cx="11417612" cy="3077766"/>
          </a:xfrm>
          <a:prstGeom prst="rect">
            <a:avLst/>
          </a:prstGeom>
          <a:noFill/>
        </p:spPr>
        <p:txBody>
          <a:bodyPr wrap="square" rtlCol="0">
            <a:spAutoFit/>
          </a:bodyPr>
          <a:lstStyle/>
          <a:p>
            <a:pPr lvl="0"/>
            <a:r>
              <a:rPr lang="de-CH" sz="3400" dirty="0"/>
              <a:t>Schlüsselvers: 1 Kön 9,6-7a</a:t>
            </a:r>
          </a:p>
          <a:p>
            <a:pPr lvl="0"/>
            <a:r>
              <a:rPr lang="de-CH" sz="3200" b="1" dirty="0">
                <a:latin typeface="Calibri" panose="020F0502020204030204" pitchFamily="34" charset="0"/>
                <a:ea typeface="Calibri" panose="020F0502020204030204" pitchFamily="34" charset="0"/>
                <a:cs typeface="Times New Roman" panose="02020603050405020304" pitchFamily="18" charset="0"/>
              </a:rPr>
              <a:t>Wenn ihr euch aber von mir abwendet, ihr und eure Söhne, und meine Gebote und meine Satzungen, die ich euch vorgelegt habe, nicht befolgt, sondern hingeht und anderen Göttern dient und sie anbetet, so werde ich Israel ausrotten aus dem Land, das ich ihnen gegeben habe; </a:t>
            </a:r>
            <a:endParaRPr lang="de-CH" sz="4800" b="1" dirty="0"/>
          </a:p>
        </p:txBody>
      </p:sp>
    </p:spTree>
    <p:extLst>
      <p:ext uri="{BB962C8B-B14F-4D97-AF65-F5344CB8AC3E}">
        <p14:creationId xmlns:p14="http://schemas.microsoft.com/office/powerpoint/2010/main" val="40484439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3374614" y="4855618"/>
            <a:ext cx="5442772" cy="938719"/>
          </a:xfrm>
          <a:prstGeom prst="rect">
            <a:avLst/>
          </a:prstGeom>
          <a:noFill/>
        </p:spPr>
        <p:txBody>
          <a:bodyPr wrap="none" rtlCol="0">
            <a:spAutoFit/>
          </a:bodyPr>
          <a:lstStyle/>
          <a:p>
            <a:pPr algn="ctr"/>
            <a:r>
              <a:rPr lang="de-CH" sz="5500" b="1" dirty="0"/>
              <a:t>1.+2. Könige Teil 2</a:t>
            </a:r>
          </a:p>
        </p:txBody>
      </p:sp>
    </p:spTree>
    <p:extLst>
      <p:ext uri="{BB962C8B-B14F-4D97-AF65-F5344CB8AC3E}">
        <p14:creationId xmlns:p14="http://schemas.microsoft.com/office/powerpoint/2010/main" val="301492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7F68FAFD-8CA7-4127-96EC-74E2FFF63FF2}"/>
              </a:ext>
            </a:extLst>
          </p:cNvPr>
          <p:cNvSpPr txBox="1"/>
          <p:nvPr/>
        </p:nvSpPr>
        <p:spPr>
          <a:xfrm>
            <a:off x="654518" y="420008"/>
            <a:ext cx="11417612" cy="615553"/>
          </a:xfrm>
          <a:prstGeom prst="rect">
            <a:avLst/>
          </a:prstGeom>
          <a:noFill/>
        </p:spPr>
        <p:txBody>
          <a:bodyPr wrap="square" rtlCol="0">
            <a:spAutoFit/>
          </a:bodyPr>
          <a:lstStyle/>
          <a:p>
            <a:pPr lvl="0"/>
            <a:r>
              <a:rPr lang="de-CH" sz="3400" dirty="0"/>
              <a:t>Aufbau des Buches</a:t>
            </a:r>
          </a:p>
        </p:txBody>
      </p:sp>
      <p:sp>
        <p:nvSpPr>
          <p:cNvPr id="2" name="Rectangle 2">
            <a:extLst>
              <a:ext uri="{FF2B5EF4-FFF2-40B4-BE49-F238E27FC236}">
                <a16:creationId xmlns:a16="http://schemas.microsoft.com/office/drawing/2014/main" id="{ED318DE4-A6FB-4D2F-8518-308075A627E1}"/>
              </a:ext>
            </a:extLst>
          </p:cNvPr>
          <p:cNvSpPr>
            <a:spLocks noChangeArrowheads="1"/>
          </p:cNvSpPr>
          <p:nvPr/>
        </p:nvSpPr>
        <p:spPr bwMode="auto">
          <a:xfrm>
            <a:off x="731520" y="1262600"/>
            <a:ext cx="20011212"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CH" altLang="de-DE" sz="24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1016	        976	         918	       858  	       722	   586 (561)</a:t>
            </a:r>
            <a:endParaRPr kumimoji="0" lang="de-CH" altLang="de-DE" sz="9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CH" altLang="de-DE" sz="1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de-CH" altLang="de-DE" sz="1800" b="0" i="0" u="none" strike="noStrike" cap="none" normalizeH="0" baseline="0" dirty="0">
              <a:ln>
                <a:noFill/>
              </a:ln>
              <a:solidFill>
                <a:schemeClr val="tx1"/>
              </a:solidFill>
              <a:effectLst/>
              <a:latin typeface="Arial" panose="020B0604020202020204" pitchFamily="34" charset="0"/>
            </a:endParaRPr>
          </a:p>
        </p:txBody>
      </p:sp>
      <p:pic>
        <p:nvPicPr>
          <p:cNvPr id="2049" name="Grafik 1">
            <a:extLst>
              <a:ext uri="{FF2B5EF4-FFF2-40B4-BE49-F238E27FC236}">
                <a16:creationId xmlns:a16="http://schemas.microsoft.com/office/drawing/2014/main" id="{B3A7E6E5-8CCB-446E-9220-443F2EF2824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773" y="1799516"/>
            <a:ext cx="8932244" cy="2531813"/>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a:extLst>
              <a:ext uri="{FF2B5EF4-FFF2-40B4-BE49-F238E27FC236}">
                <a16:creationId xmlns:a16="http://schemas.microsoft.com/office/drawing/2014/main" id="{77F98D1F-D035-4401-932C-327E3484F01C}"/>
              </a:ext>
            </a:extLst>
          </p:cNvPr>
          <p:cNvSpPr>
            <a:spLocks noChangeArrowheads="1"/>
          </p:cNvSpPr>
          <p:nvPr/>
        </p:nvSpPr>
        <p:spPr bwMode="auto">
          <a:xfrm>
            <a:off x="654518" y="4662147"/>
            <a:ext cx="2001121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de-CH" altLang="de-DE" sz="3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1016		Salomo wird König</a:t>
            </a:r>
            <a:endParaRPr kumimoji="0" lang="de-CH" altLang="de-DE"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CH" altLang="de-DE" sz="3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586		Untergang von Juda</a:t>
            </a:r>
            <a:endParaRPr kumimoji="0" lang="de-CH" altLang="de-DE"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de-CH" altLang="de-DE" sz="3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de-CH" altLang="de-DE" sz="32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430 </a:t>
            </a:r>
            <a:r>
              <a:rPr kumimoji="0" lang="de-CH" altLang="de-DE" sz="32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Die Königsbücher umfassen ca. 430 Jahre</a:t>
            </a:r>
            <a:endParaRPr kumimoji="0" lang="de-CH" altLang="de-DE" sz="4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43312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Grafik 1"/>
          <p:cNvPicPr>
            <a:picLocks noChangeAspect="1"/>
          </p:cNvPicPr>
          <p:nvPr/>
        </p:nvPicPr>
        <p:blipFill>
          <a:blip r:embed="rId2"/>
          <a:stretch>
            <a:fillRect/>
          </a:stretch>
        </p:blipFill>
        <p:spPr>
          <a:xfrm>
            <a:off x="692488" y="2114550"/>
            <a:ext cx="2352675" cy="2628900"/>
          </a:xfrm>
          <a:prstGeom prst="rect">
            <a:avLst/>
          </a:prstGeom>
        </p:spPr>
      </p:pic>
      <p:sp>
        <p:nvSpPr>
          <p:cNvPr id="3" name="Rechteck 2">
            <a:extLst>
              <a:ext uri="{FF2B5EF4-FFF2-40B4-BE49-F238E27FC236}">
                <a16:creationId xmlns:a16="http://schemas.microsoft.com/office/drawing/2014/main" id="{B47E2327-9BDA-4A21-943D-07A9E446DBCA}"/>
              </a:ext>
            </a:extLst>
          </p:cNvPr>
          <p:cNvSpPr/>
          <p:nvPr/>
        </p:nvSpPr>
        <p:spPr>
          <a:xfrm>
            <a:off x="3576638" y="2370823"/>
            <a:ext cx="8294520" cy="1384995"/>
          </a:xfrm>
          <a:prstGeom prst="rect">
            <a:avLst/>
          </a:prstGeom>
        </p:spPr>
        <p:txBody>
          <a:bodyPr wrap="square">
            <a:spAutoFit/>
          </a:bodyPr>
          <a:lstStyle/>
          <a:p>
            <a:pPr marL="342900" lvl="0" indent="-342900">
              <a:spcAft>
                <a:spcPts val="0"/>
              </a:spcAft>
              <a:buFont typeface="Symbol" panose="05050102010706020507" pitchFamily="18" charset="2"/>
              <a:buChar char=""/>
            </a:pPr>
            <a:r>
              <a:rPr lang="de-CH" sz="2800" dirty="0">
                <a:latin typeface="Calibri" panose="020F0502020204030204" pitchFamily="34" charset="0"/>
                <a:ea typeface="Calibri" panose="020F0502020204030204" pitchFamily="34" charset="0"/>
                <a:cs typeface="Times New Roman" panose="02020603050405020304" pitchFamily="18" charset="0"/>
              </a:rPr>
              <a:t>Höhepunkt des Reiches, Frieden, Tempel </a:t>
            </a:r>
          </a:p>
          <a:p>
            <a:pPr lvl="0">
              <a:spcAft>
                <a:spcPts val="0"/>
              </a:spcAft>
            </a:pPr>
            <a:endParaRPr lang="de-CH" sz="2800"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de-CH" sz="2800" dirty="0">
                <a:latin typeface="Calibri" panose="020F0502020204030204" pitchFamily="34" charset="0"/>
                <a:ea typeface="Calibri" panose="020F0502020204030204" pitchFamily="34" charset="0"/>
                <a:cs typeface="Times New Roman" panose="02020603050405020304" pitchFamily="18" charset="0"/>
              </a:rPr>
              <a:t>Teilung des grossen Reiches in ein Nord- und Südreich</a:t>
            </a:r>
          </a:p>
        </p:txBody>
      </p:sp>
    </p:spTree>
    <p:extLst>
      <p:ext uri="{BB962C8B-B14F-4D97-AF65-F5344CB8AC3E}">
        <p14:creationId xmlns:p14="http://schemas.microsoft.com/office/powerpoint/2010/main" val="425096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8FD862A1-8797-489F-842F-814F8124724E}"/>
              </a:ext>
            </a:extLst>
          </p:cNvPr>
          <p:cNvSpPr/>
          <p:nvPr/>
        </p:nvSpPr>
        <p:spPr>
          <a:xfrm>
            <a:off x="304800" y="471344"/>
            <a:ext cx="11614484" cy="6065187"/>
          </a:xfrm>
          <a:prstGeom prst="rect">
            <a:avLst/>
          </a:prstGeom>
        </p:spPr>
        <p:txBody>
          <a:bodyPr wrap="square">
            <a:spAutoFit/>
          </a:bodyPr>
          <a:lstStyle/>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4 Und was dich betrifft, wenn du vor mir wandelst, wie dein Vater David gewandelt ist, mit lauterem Herzen und aufrichtig, und du alles tust, was ich dir geboten habe, und meine Satzungen und meine Rechte befolgst, 5 so will ich den Thron deines Königtums über Israel auf ewig befestigen, wie ich es deinem Vater David versprochen habe, indem ich sagte: Es soll dir nicht fehlen an einem Mann auf dem Thron Israels! 6 </a:t>
            </a:r>
            <a:r>
              <a:rPr lang="de-CH" sz="2800" u="sng"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Wenn ihr euch aber von mir abwendet, ihr und eure Söhne, und meine Gebote und meine Satzungen, die ich euch vorgelegt habe, nicht befolgt, sondern hingeht und anderen Göttern dient und sie anbetet, 7 so werde ich Israel ausrotten aus dem Land, das ich ihnen gegeben habe; und das Haus, das ich meinem Namen geheiligt habe, werde ich von meinem Angesicht verwerfen, und Israel soll zum Sprichwort und zum Spott werden unter allen Völkern!</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t>
            </a:r>
            <a:r>
              <a:rPr lang="de-CH" sz="2800" dirty="0">
                <a:latin typeface="Calibri" panose="020F0502020204030204" pitchFamily="34" charset="0"/>
                <a:ea typeface="Calibri" panose="020F0502020204030204" pitchFamily="34" charset="0"/>
                <a:cs typeface="Times New Roman" panose="02020603050405020304" pitchFamily="18" charset="0"/>
              </a:rPr>
              <a:t>1 Kön 9,4-7</a:t>
            </a:r>
          </a:p>
        </p:txBody>
      </p:sp>
    </p:spTree>
    <p:extLst>
      <p:ext uri="{BB962C8B-B14F-4D97-AF65-F5344CB8AC3E}">
        <p14:creationId xmlns:p14="http://schemas.microsoft.com/office/powerpoint/2010/main" val="1032644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31084F1E-ED1F-4954-A10D-E666D684D2F7}"/>
              </a:ext>
            </a:extLst>
          </p:cNvPr>
          <p:cNvSpPr/>
          <p:nvPr/>
        </p:nvSpPr>
        <p:spPr>
          <a:xfrm>
            <a:off x="528720" y="506793"/>
            <a:ext cx="11101806" cy="2246769"/>
          </a:xfrm>
          <a:prstGeom prst="rect">
            <a:avLst/>
          </a:prstGeom>
        </p:spPr>
        <p:txBody>
          <a:bodyPr wrap="square">
            <a:spAutoFit/>
          </a:bodyPr>
          <a:lstStyle/>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Sein Ja zu Gott:</a:t>
            </a:r>
          </a:p>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Salomo liebte den Herrn							3,3</a:t>
            </a:r>
          </a:p>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Seine Bitte um ein gehorsames Herz und die Antwort Gottes	3,9</a:t>
            </a:r>
          </a:p>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Sein Eifer für des Herrn Haus						5,19</a:t>
            </a:r>
          </a:p>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Gebet Salomos und Segen des Volkes					8,12-53</a:t>
            </a:r>
          </a:p>
        </p:txBody>
      </p:sp>
      <p:sp>
        <p:nvSpPr>
          <p:cNvPr id="3" name="Rechteck 2">
            <a:extLst>
              <a:ext uri="{FF2B5EF4-FFF2-40B4-BE49-F238E27FC236}">
                <a16:creationId xmlns:a16="http://schemas.microsoft.com/office/drawing/2014/main" id="{23F30561-202A-415B-94E5-F964A234B730}"/>
              </a:ext>
            </a:extLst>
          </p:cNvPr>
          <p:cNvSpPr/>
          <p:nvPr/>
        </p:nvSpPr>
        <p:spPr>
          <a:xfrm>
            <a:off x="528720" y="3019977"/>
            <a:ext cx="11309684" cy="2677656"/>
          </a:xfrm>
          <a:prstGeom prst="rect">
            <a:avLst/>
          </a:prstGeom>
        </p:spPr>
        <p:txBody>
          <a:bodyPr wrap="square">
            <a:spAutoFit/>
          </a:bodyPr>
          <a:lstStyle/>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Sein Ja zur Welt:</a:t>
            </a:r>
          </a:p>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Er macht ein Bund per Heirat mit dem Pharao			3,1</a:t>
            </a:r>
          </a:p>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Er hatte eine grosse Anzahl von Pferden und Wagen		5,6</a:t>
            </a:r>
          </a:p>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Eine Unmenge an Einnahmen pro Jahr (666 Zentner Gold)	10,14</a:t>
            </a:r>
          </a:p>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Er hatte 1000 Frauen (700 Frauen, 300 Nebenfrauen)		11,3</a:t>
            </a:r>
          </a:p>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Stätten auf den Höhen für den Götzendienst				11,7-8</a:t>
            </a:r>
          </a:p>
        </p:txBody>
      </p:sp>
    </p:spTree>
    <p:extLst>
      <p:ext uri="{BB962C8B-B14F-4D97-AF65-F5344CB8AC3E}">
        <p14:creationId xmlns:p14="http://schemas.microsoft.com/office/powerpoint/2010/main" val="672930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hteck 2">
            <a:extLst>
              <a:ext uri="{FF2B5EF4-FFF2-40B4-BE49-F238E27FC236}">
                <a16:creationId xmlns:a16="http://schemas.microsoft.com/office/drawing/2014/main" id="{46710ABC-425D-47E1-B338-CDD8A9AFEF03}"/>
              </a:ext>
            </a:extLst>
          </p:cNvPr>
          <p:cNvSpPr/>
          <p:nvPr/>
        </p:nvSpPr>
        <p:spPr>
          <a:xfrm>
            <a:off x="439218" y="1934190"/>
            <a:ext cx="11486593" cy="1815882"/>
          </a:xfrm>
          <a:prstGeom prst="rect">
            <a:avLst/>
          </a:prstGeom>
        </p:spPr>
        <p:txBody>
          <a:bodyPr wrap="square">
            <a:spAutoFit/>
          </a:bodyPr>
          <a:lstStyle/>
          <a:p>
            <a:r>
              <a:rPr lang="de-CH" sz="2800" dirty="0"/>
              <a:t>Der Herr hatte Salomo die beiden Seiten gezeigt. </a:t>
            </a:r>
          </a:p>
          <a:p>
            <a:r>
              <a:rPr lang="de-CH" sz="2800" dirty="0"/>
              <a:t>10 ja, der ihm gerade wegen dieser Sache das Gebot gegeben hatte, dass er nicht anderen Göttern nachwandeln solle; </a:t>
            </a:r>
            <a:r>
              <a:rPr lang="de-CH" sz="2800" u="sng" dirty="0"/>
              <a:t>aber er beachtete nicht</a:t>
            </a:r>
            <a:r>
              <a:rPr lang="de-CH" sz="2800" dirty="0"/>
              <a:t>, was ihm der HERR geboten hatte. 		1 Kön 11,10</a:t>
            </a:r>
          </a:p>
        </p:txBody>
      </p:sp>
      <p:sp>
        <p:nvSpPr>
          <p:cNvPr id="2" name="Rechteck 1">
            <a:extLst>
              <a:ext uri="{FF2B5EF4-FFF2-40B4-BE49-F238E27FC236}">
                <a16:creationId xmlns:a16="http://schemas.microsoft.com/office/drawing/2014/main" id="{6F50AA31-9B09-4C6A-8E77-FEE112FA2F70}"/>
              </a:ext>
            </a:extLst>
          </p:cNvPr>
          <p:cNvSpPr/>
          <p:nvPr/>
        </p:nvSpPr>
        <p:spPr>
          <a:xfrm>
            <a:off x="439218" y="453008"/>
            <a:ext cx="2200474" cy="523220"/>
          </a:xfrm>
          <a:prstGeom prst="rect">
            <a:avLst/>
          </a:prstGeom>
        </p:spPr>
        <p:txBody>
          <a:bodyPr wrap="none">
            <a:spAutoFit/>
          </a:bodyPr>
          <a:lstStyle/>
          <a:p>
            <a:r>
              <a:rPr lang="de-CH" sz="2800" dirty="0"/>
              <a:t>Anwendung 1</a:t>
            </a:r>
          </a:p>
        </p:txBody>
      </p:sp>
      <p:sp>
        <p:nvSpPr>
          <p:cNvPr id="5" name="Rechteck 4">
            <a:extLst>
              <a:ext uri="{FF2B5EF4-FFF2-40B4-BE49-F238E27FC236}">
                <a16:creationId xmlns:a16="http://schemas.microsoft.com/office/drawing/2014/main" id="{FC04700C-746A-4C43-8554-64D74E47DE8F}"/>
              </a:ext>
            </a:extLst>
          </p:cNvPr>
          <p:cNvSpPr/>
          <p:nvPr/>
        </p:nvSpPr>
        <p:spPr>
          <a:xfrm>
            <a:off x="439217" y="1145473"/>
            <a:ext cx="11486593" cy="523220"/>
          </a:xfrm>
          <a:prstGeom prst="rect">
            <a:avLst/>
          </a:prstGeom>
        </p:spPr>
        <p:txBody>
          <a:bodyPr wrap="square">
            <a:spAutoFit/>
          </a:bodyPr>
          <a:lstStyle/>
          <a:p>
            <a:r>
              <a:rPr lang="de-CH" sz="2800" dirty="0"/>
              <a:t>Mache keine Kompromisse! </a:t>
            </a:r>
          </a:p>
        </p:txBody>
      </p:sp>
      <p:sp>
        <p:nvSpPr>
          <p:cNvPr id="6" name="Rechteck 5">
            <a:extLst>
              <a:ext uri="{FF2B5EF4-FFF2-40B4-BE49-F238E27FC236}">
                <a16:creationId xmlns:a16="http://schemas.microsoft.com/office/drawing/2014/main" id="{23153E45-07C0-46C8-BE5B-0646B9877BB3}"/>
              </a:ext>
            </a:extLst>
          </p:cNvPr>
          <p:cNvSpPr/>
          <p:nvPr/>
        </p:nvSpPr>
        <p:spPr>
          <a:xfrm>
            <a:off x="0" y="4446456"/>
            <a:ext cx="11111098" cy="1454950"/>
          </a:xfrm>
          <a:prstGeom prst="rect">
            <a:avLst/>
          </a:prstGeom>
        </p:spPr>
        <p:txBody>
          <a:bodyPr wrap="square">
            <a:spAutoFit/>
          </a:bodyPr>
          <a:lstStyle/>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7 wenn wir aber im Licht wandeln, wie er im Licht ist, so haben wir Gemeinschaft miteinander, und das Blut Jesu Christi, seines Sohnes, reinigt uns von aller Sünde.	</a:t>
            </a:r>
            <a:r>
              <a:rPr lang="de-CH" sz="2800" dirty="0">
                <a:latin typeface="Calibri" panose="020F0502020204030204" pitchFamily="34" charset="0"/>
                <a:ea typeface="Calibri" panose="020F0502020204030204" pitchFamily="34" charset="0"/>
                <a:cs typeface="Times New Roman" panose="02020603050405020304" pitchFamily="18" charset="0"/>
              </a:rPr>
              <a:t>1 Joh 1,7</a:t>
            </a:r>
          </a:p>
        </p:txBody>
      </p:sp>
    </p:spTree>
    <p:extLst>
      <p:ext uri="{BB962C8B-B14F-4D97-AF65-F5344CB8AC3E}">
        <p14:creationId xmlns:p14="http://schemas.microsoft.com/office/powerpoint/2010/main" val="209842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7F68FAFD-8CA7-4127-96EC-74E2FFF63FF2}"/>
              </a:ext>
            </a:extLst>
          </p:cNvPr>
          <p:cNvSpPr txBox="1"/>
          <p:nvPr/>
        </p:nvSpPr>
        <p:spPr>
          <a:xfrm>
            <a:off x="563103" y="398313"/>
            <a:ext cx="11417612" cy="615553"/>
          </a:xfrm>
          <a:prstGeom prst="rect">
            <a:avLst/>
          </a:prstGeom>
          <a:noFill/>
        </p:spPr>
        <p:txBody>
          <a:bodyPr wrap="square" rtlCol="0">
            <a:spAutoFit/>
          </a:bodyPr>
          <a:lstStyle/>
          <a:p>
            <a:pPr lvl="0"/>
            <a:r>
              <a:rPr lang="de-CH" sz="3400" dirty="0"/>
              <a:t>Kapitel 11</a:t>
            </a:r>
          </a:p>
        </p:txBody>
      </p:sp>
      <p:sp>
        <p:nvSpPr>
          <p:cNvPr id="2" name="Rechteck 1">
            <a:extLst>
              <a:ext uri="{FF2B5EF4-FFF2-40B4-BE49-F238E27FC236}">
                <a16:creationId xmlns:a16="http://schemas.microsoft.com/office/drawing/2014/main" id="{0CB527D9-0C06-4DDC-BFA1-F4DA4EA00DEA}"/>
              </a:ext>
            </a:extLst>
          </p:cNvPr>
          <p:cNvSpPr/>
          <p:nvPr/>
        </p:nvSpPr>
        <p:spPr>
          <a:xfrm>
            <a:off x="715503" y="1171083"/>
            <a:ext cx="11417612" cy="2246769"/>
          </a:xfrm>
          <a:prstGeom prst="rect">
            <a:avLst/>
          </a:prstGeom>
        </p:spPr>
        <p:txBody>
          <a:bodyPr wrap="square">
            <a:spAutoFit/>
          </a:bodyPr>
          <a:lstStyle/>
          <a:p>
            <a:pPr marL="457200" indent="-457200">
              <a:buFontTx/>
              <a:buChar char="-"/>
            </a:pPr>
            <a:r>
              <a:rPr lang="de-CH" sz="2800" dirty="0"/>
              <a:t>Aufzählung der vielen Frauen von Salomo</a:t>
            </a:r>
          </a:p>
          <a:p>
            <a:pPr marL="457200" indent="-457200">
              <a:buFontTx/>
              <a:buChar char="-"/>
            </a:pPr>
            <a:r>
              <a:rPr lang="de-CH" sz="2800" dirty="0"/>
              <a:t>Treue Gottes zum Bund mit David</a:t>
            </a:r>
          </a:p>
          <a:p>
            <a:pPr marL="457200" indent="-457200">
              <a:buFontTx/>
              <a:buChar char="-"/>
            </a:pPr>
            <a:r>
              <a:rPr lang="de-CH" sz="2800" dirty="0"/>
              <a:t>Gott erweckte dem Salomo Feinde</a:t>
            </a:r>
          </a:p>
          <a:p>
            <a:pPr marL="457200" indent="-457200">
              <a:buFontTx/>
              <a:buChar char="-"/>
            </a:pPr>
            <a:r>
              <a:rPr lang="de-CH" sz="2800" dirty="0"/>
              <a:t>Jerobeam wird von Gott erwählt und bekommt eine Verheissung</a:t>
            </a:r>
          </a:p>
          <a:p>
            <a:pPr marL="457200" indent="-457200">
              <a:buFontTx/>
              <a:buChar char="-"/>
            </a:pPr>
            <a:r>
              <a:rPr lang="de-CH" sz="2800" dirty="0"/>
              <a:t>Tod von Salomo</a:t>
            </a:r>
          </a:p>
        </p:txBody>
      </p:sp>
      <p:sp>
        <p:nvSpPr>
          <p:cNvPr id="3" name="Rechteck 2">
            <a:extLst>
              <a:ext uri="{FF2B5EF4-FFF2-40B4-BE49-F238E27FC236}">
                <a16:creationId xmlns:a16="http://schemas.microsoft.com/office/drawing/2014/main" id="{4C467D1A-F376-4786-B916-EBC807452049}"/>
              </a:ext>
            </a:extLst>
          </p:cNvPr>
          <p:cNvSpPr/>
          <p:nvPr/>
        </p:nvSpPr>
        <p:spPr>
          <a:xfrm>
            <a:off x="159196" y="3827579"/>
            <a:ext cx="11417612" cy="2016321"/>
          </a:xfrm>
          <a:prstGeom prst="rect">
            <a:avLst/>
          </a:prstGeom>
        </p:spPr>
        <p:txBody>
          <a:bodyPr wrap="square">
            <a:spAutoFit/>
          </a:bodyPr>
          <a:lstStyle/>
          <a:p>
            <a:pPr marL="449580">
              <a:lnSpc>
                <a:spcPct val="107000"/>
              </a:lnSpc>
              <a:spcAft>
                <a:spcPts val="200"/>
              </a:spcAft>
            </a:pPr>
            <a:r>
              <a:rPr lang="de-CH" sz="24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1 Aber der König Salomo liebte viele fremde Frauen neben der Tochter des Pharaos: moabitische, ammonitische, edomitische, zidonische und hetitische, </a:t>
            </a:r>
          </a:p>
          <a:p>
            <a:pPr lvl="1"/>
            <a:r>
              <a:rPr lang="de-CH" sz="2400" dirty="0">
                <a:latin typeface="Calibri" panose="020F0502020204030204" pitchFamily="34" charset="0"/>
                <a:ea typeface="Calibri" panose="020F0502020204030204" pitchFamily="34" charset="0"/>
                <a:cs typeface="Times New Roman" panose="02020603050405020304" pitchFamily="18" charset="0"/>
              </a:rPr>
              <a:t>4 Und es geschah zu der Zeit, als Salomo alt geworden war, da wendeten seine Frauen sein Herz anderen Göttern zu, sodass sein Herz nicht mehr ungeteilt mit dem HERRN, seinem Gott, war wie das Herz seines Vaters David. 1 Kön 11,1;4</a:t>
            </a:r>
            <a:endParaRPr lang="de-CH" sz="2400" dirty="0"/>
          </a:p>
        </p:txBody>
      </p:sp>
      <p:sp>
        <p:nvSpPr>
          <p:cNvPr id="4" name="Rechteck 3">
            <a:extLst>
              <a:ext uri="{FF2B5EF4-FFF2-40B4-BE49-F238E27FC236}">
                <a16:creationId xmlns:a16="http://schemas.microsoft.com/office/drawing/2014/main" id="{497646CE-33DC-4A12-9154-28D7C3ABF35F}"/>
              </a:ext>
            </a:extLst>
          </p:cNvPr>
          <p:cNvSpPr/>
          <p:nvPr/>
        </p:nvSpPr>
        <p:spPr>
          <a:xfrm>
            <a:off x="615192" y="3827579"/>
            <a:ext cx="11289835" cy="1569660"/>
          </a:xfrm>
          <a:prstGeom prst="rect">
            <a:avLst/>
          </a:prstGeom>
        </p:spPr>
        <p:txBody>
          <a:bodyPr wrap="square">
            <a:spAutoFit/>
          </a:bodyPr>
          <a:lstStyle/>
          <a:p>
            <a:r>
              <a:rPr lang="de-CH" sz="2400" dirty="0">
                <a:latin typeface="Calibri" panose="020F0502020204030204" pitchFamily="34" charset="0"/>
                <a:ea typeface="Calibri" panose="020F0502020204030204" pitchFamily="34" charset="0"/>
                <a:cs typeface="Times New Roman" panose="02020603050405020304" pitchFamily="18" charset="0"/>
              </a:rPr>
              <a:t>12 Doch zu deiner Zeit will ich es nicht tun, um deines Vaters David willen; der Hand deines Sohnes will ich es entreißen. 13 Nur will ich ihm nicht das ganze Reich entreißen; einen Stamm will ich deinem Sohn geben, um meines Knechtes David und um Jerusalems willen, das ich erwählt habe!   1 Kön 11,12-13</a:t>
            </a:r>
            <a:endParaRPr lang="de-CH" sz="2400" dirty="0"/>
          </a:p>
        </p:txBody>
      </p:sp>
    </p:spTree>
    <p:extLst>
      <p:ext uri="{BB962C8B-B14F-4D97-AF65-F5344CB8AC3E}">
        <p14:creationId xmlns:p14="http://schemas.microsoft.com/office/powerpoint/2010/main" val="3598450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0" presetClass="exit" presetSubtype="0" fill="hold" grpId="1" nodeType="clickEffect">
                                  <p:stCondLst>
                                    <p:cond delay="0"/>
                                  </p:stCondLst>
                                  <p:childTnLst>
                                    <p:animEffect transition="out" filter="fade">
                                      <p:cBhvr>
                                        <p:cTn id="12" dur="500"/>
                                        <p:tgtEl>
                                          <p:spTgt spid="3"/>
                                        </p:tgtEl>
                                      </p:cBhvr>
                                    </p:animEffect>
                                    <p:set>
                                      <p:cBhvr>
                                        <p:cTn id="13" dur="1" fill="hold">
                                          <p:stCondLst>
                                            <p:cond delay="499"/>
                                          </p:stCondLst>
                                        </p:cTn>
                                        <p:tgtEl>
                                          <p:spTgt spid="3"/>
                                        </p:tgtEl>
                                        <p:attrNameLst>
                                          <p:attrName>style.visibility</p:attrName>
                                        </p:attrNameLst>
                                      </p:cBhvr>
                                      <p:to>
                                        <p:strVal val="hidden"/>
                                      </p:to>
                                    </p:set>
                                  </p:childTnLst>
                                </p:cTn>
                              </p:par>
                              <p:par>
                                <p:cTn id="14" presetID="1" presetClass="entr" presetSubtype="0" fill="hold" nodeType="with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childTnLst>
                                </p:cTn>
                              </p:par>
                              <p:par>
                                <p:cTn id="16" presetID="1" presetClass="entr" presetSubtype="0" fill="hold" grpId="0" nodeType="withEffect">
                                  <p:stCondLst>
                                    <p:cond delay="0"/>
                                  </p:stCondLst>
                                  <p:childTnLst>
                                    <p:set>
                                      <p:cBhvr>
                                        <p:cTn id="17" dur="1" fill="hold">
                                          <p:stCondLst>
                                            <p:cond delay="0"/>
                                          </p:stCondLst>
                                        </p:cTn>
                                        <p:tgtEl>
                                          <p:spTgt spid="4"/>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grpId="1" nodeType="clickEffect">
                                  <p:stCondLst>
                                    <p:cond delay="0"/>
                                  </p:stCondLst>
                                  <p:childTnLst>
                                    <p:animEffect transition="out" filter="fade">
                                      <p:cBhvr>
                                        <p:cTn id="21" dur="500"/>
                                        <p:tgtEl>
                                          <p:spTgt spid="4"/>
                                        </p:tgtEl>
                                      </p:cBhvr>
                                    </p:animEffect>
                                    <p:set>
                                      <p:cBhvr>
                                        <p:cTn id="22" dur="1" fill="hold">
                                          <p:stCondLst>
                                            <p:cond delay="499"/>
                                          </p:stCondLst>
                                        </p:cTn>
                                        <p:tgtEl>
                                          <p:spTgt spid="4"/>
                                        </p:tgtEl>
                                        <p:attrNameLst>
                                          <p:attrName>style.visibility</p:attrName>
                                        </p:attrNameLst>
                                      </p:cBhvr>
                                      <p:to>
                                        <p:strVal val="hidden"/>
                                      </p:to>
                                    </p:set>
                                  </p:childTnLst>
                                </p:cTn>
                              </p:par>
                              <p:par>
                                <p:cTn id="23" presetID="1" presetClass="entr" presetSubtype="0" fill="hold" nodeType="withEffect">
                                  <p:stCondLst>
                                    <p:cond delay="0"/>
                                  </p:stCondLst>
                                  <p:childTnLst>
                                    <p:set>
                                      <p:cBhvr>
                                        <p:cTn id="24"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P spid="4" grpId="0"/>
      <p:bldP spid="4" grpId="1"/>
    </p:bld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2669</Words>
  <Application>Microsoft Office PowerPoint</Application>
  <PresentationFormat>Breitbild</PresentationFormat>
  <Paragraphs>176</Paragraphs>
  <Slides>30</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30</vt:i4>
      </vt:variant>
    </vt:vector>
  </HeadingPairs>
  <TitlesOfParts>
    <vt:vector size="36" baseType="lpstr">
      <vt:lpstr>Arial</vt:lpstr>
      <vt:lpstr>Calibri</vt:lpstr>
      <vt:lpstr>Calibri Light</vt:lpstr>
      <vt:lpstr>Symbol</vt:lpstr>
      <vt:lpstr>Trebuchet MS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Mike</dc:creator>
  <cp:lastModifiedBy>EFB_2</cp:lastModifiedBy>
  <cp:revision>562</cp:revision>
  <cp:lastPrinted>2019-08-13T14:18:40Z</cp:lastPrinted>
  <dcterms:created xsi:type="dcterms:W3CDTF">2018-08-12T05:46:28Z</dcterms:created>
  <dcterms:modified xsi:type="dcterms:W3CDTF">2020-02-13T15:37:03Z</dcterms:modified>
</cp:coreProperties>
</file>