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308" r:id="rId3"/>
    <p:sldId id="309" r:id="rId4"/>
    <p:sldId id="325" r:id="rId5"/>
    <p:sldId id="327" r:id="rId6"/>
    <p:sldId id="328" r:id="rId7"/>
    <p:sldId id="329" r:id="rId8"/>
    <p:sldId id="330" r:id="rId9"/>
    <p:sldId id="326" r:id="rId10"/>
    <p:sldId id="331"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7" r:id="rId26"/>
    <p:sldId id="348" r:id="rId27"/>
    <p:sldId id="349" r:id="rId28"/>
    <p:sldId id="303" r:id="rId2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99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39" d="100"/>
          <a:sy n="139" d="100"/>
        </p:scale>
        <p:origin x="58" y="65"/>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5" name="Fußzeilenplatzhalter 4">
            <a:extLst>
              <a:ext uri="{FF2B5EF4-FFF2-40B4-BE49-F238E27FC236}">
                <a16:creationId xmlns="" xmlns:a16="http://schemas.microsoft.com/office/drawing/2014/main" id="{2E05BB20-5DCD-4760-9D5E-988C0503BB5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0168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5" name="Fußzeilenplatzhalter 4">
            <a:extLst>
              <a:ext uri="{FF2B5EF4-FFF2-40B4-BE49-F238E27FC236}">
                <a16:creationId xmlns="" xmlns:a16="http://schemas.microsoft.com/office/drawing/2014/main" id="{F6542659-DAC6-4426-B04C-9806088DA22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73369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5" name="Fußzeilenplatzhalter 4">
            <a:extLst>
              <a:ext uri="{FF2B5EF4-FFF2-40B4-BE49-F238E27FC236}">
                <a16:creationId xmlns="" xmlns:a16="http://schemas.microsoft.com/office/drawing/2014/main" id="{48B2E89A-CF8F-4D6D-AF35-EB171072BA4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369504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10.05.2019</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09730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5" name="Fußzeilenplatzhalter 4">
            <a:extLst>
              <a:ext uri="{FF2B5EF4-FFF2-40B4-BE49-F238E27FC236}">
                <a16:creationId xmlns="" xmlns:a16="http://schemas.microsoft.com/office/drawing/2014/main" id="{95C59EC5-C91E-46FC-8100-8D0AB9B55B1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171221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5" name="Fußzeilenplatzhalter 4">
            <a:extLst>
              <a:ext uri="{FF2B5EF4-FFF2-40B4-BE49-F238E27FC236}">
                <a16:creationId xmlns="" xmlns:a16="http://schemas.microsoft.com/office/drawing/2014/main" id="{B1C82FC5-7446-4D67-9B17-F0C553B5CB7A}"/>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30088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6" name="Fußzeilenplatzhalter 5">
            <a:extLst>
              <a:ext uri="{FF2B5EF4-FFF2-40B4-BE49-F238E27FC236}">
                <a16:creationId xmlns="" xmlns:a16="http://schemas.microsoft.com/office/drawing/2014/main" id="{8811F98A-9D23-49CA-956E-38001D1AF024}"/>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421654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8" name="Fußzeilenplatzhalter 7">
            <a:extLst>
              <a:ext uri="{FF2B5EF4-FFF2-40B4-BE49-F238E27FC236}">
                <a16:creationId xmlns="" xmlns:a16="http://schemas.microsoft.com/office/drawing/2014/main" id="{320B9363-56C1-41C6-9A23-DEA4A69272D3}"/>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86024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4" name="Fußzeilenplatzhalter 3">
            <a:extLst>
              <a:ext uri="{FF2B5EF4-FFF2-40B4-BE49-F238E27FC236}">
                <a16:creationId xmlns="" xmlns:a16="http://schemas.microsoft.com/office/drawing/2014/main" id="{6F19CFC8-DB1C-4D03-9B72-4747664E3732}"/>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71428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3" name="Fußzeilenplatzhalter 2">
            <a:extLst>
              <a:ext uri="{FF2B5EF4-FFF2-40B4-BE49-F238E27FC236}">
                <a16:creationId xmlns="" xmlns:a16="http://schemas.microsoft.com/office/drawing/2014/main" id="{8F9EE877-C1C5-4795-8461-AD707E5B4C61}"/>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6546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6" name="Fußzeilenplatzhalter 5">
            <a:extLst>
              <a:ext uri="{FF2B5EF4-FFF2-40B4-BE49-F238E27FC236}">
                <a16:creationId xmlns="" xmlns:a16="http://schemas.microsoft.com/office/drawing/2014/main" id="{BDDF0475-7058-4858-B2E6-5AD06A6440B6}"/>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01069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10.05.2019</a:t>
            </a:fld>
            <a:endParaRPr lang="de-CH"/>
          </a:p>
        </p:txBody>
      </p:sp>
      <p:sp>
        <p:nvSpPr>
          <p:cNvPr id="6" name="Fußzeilenplatzhalter 5">
            <a:extLst>
              <a:ext uri="{FF2B5EF4-FFF2-40B4-BE49-F238E27FC236}">
                <a16:creationId xmlns="" xmlns:a16="http://schemas.microsoft.com/office/drawing/2014/main" id="{114A8470-CCF7-4C1E-A4D7-DC0ACDDFBFBF}"/>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191364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10.05.2019</a:t>
            </a:fld>
            <a:endParaRPr lang="de-CH"/>
          </a:p>
        </p:txBody>
      </p:sp>
      <p:sp>
        <p:nvSpPr>
          <p:cNvPr id="5" name="Fußzeilenplatzhalter 4">
            <a:extLst>
              <a:ext uri="{FF2B5EF4-FFF2-40B4-BE49-F238E27FC236}">
                <a16:creationId xmlns=""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532923" y="4855618"/>
            <a:ext cx="3472361" cy="938719"/>
          </a:xfrm>
          <a:prstGeom prst="rect">
            <a:avLst/>
          </a:prstGeom>
          <a:noFill/>
        </p:spPr>
        <p:txBody>
          <a:bodyPr wrap="none" rtlCol="0">
            <a:spAutoFit/>
          </a:bodyPr>
          <a:lstStyle/>
          <a:p>
            <a:r>
              <a:rPr lang="de-CH" sz="5500" b="1" dirty="0"/>
              <a:t>Josua Teil 3</a:t>
            </a:r>
          </a:p>
        </p:txBody>
      </p:sp>
    </p:spTree>
    <p:extLst>
      <p:ext uri="{BB962C8B-B14F-4D97-AF65-F5344CB8AC3E}">
        <p14:creationId xmlns:p14="http://schemas.microsoft.com/office/powerpoint/2010/main" val="3788338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 xmlns:a16="http://schemas.microsoft.com/office/drawing/2014/main" id="{7201C702-3AC6-481F-86C8-9C472814E6DB}"/>
              </a:ext>
            </a:extLst>
          </p:cNvPr>
          <p:cNvPicPr/>
          <p:nvPr/>
        </p:nvPicPr>
        <p:blipFill>
          <a:blip r:embed="rId2"/>
          <a:stretch>
            <a:fillRect/>
          </a:stretch>
        </p:blipFill>
        <p:spPr>
          <a:xfrm>
            <a:off x="5640279" y="-93216"/>
            <a:ext cx="6551721" cy="6951216"/>
          </a:xfrm>
          <a:prstGeom prst="rect">
            <a:avLst/>
          </a:prstGeom>
        </p:spPr>
      </p:pic>
      <p:sp>
        <p:nvSpPr>
          <p:cNvPr id="3" name="Textfeld 2">
            <a:extLst>
              <a:ext uri="{FF2B5EF4-FFF2-40B4-BE49-F238E27FC236}">
                <a16:creationId xmlns="" xmlns:a16="http://schemas.microsoft.com/office/drawing/2014/main" id="{102D5280-EBA0-466A-8157-97D8AFEF67FD}"/>
              </a:ext>
            </a:extLst>
          </p:cNvPr>
          <p:cNvSpPr txBox="1"/>
          <p:nvPr/>
        </p:nvSpPr>
        <p:spPr>
          <a:xfrm>
            <a:off x="1059154" y="968913"/>
            <a:ext cx="3716595"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lvl="0"/>
            <a:r>
              <a:rPr lang="de-CH" sz="2800" b="1" dirty="0"/>
              <a:t>Die Grenzen des Landes</a:t>
            </a:r>
          </a:p>
        </p:txBody>
      </p:sp>
      <p:sp>
        <p:nvSpPr>
          <p:cNvPr id="4" name="Rechteck 3">
            <a:extLst>
              <a:ext uri="{FF2B5EF4-FFF2-40B4-BE49-F238E27FC236}">
                <a16:creationId xmlns="" xmlns:a16="http://schemas.microsoft.com/office/drawing/2014/main" id="{9BCA09E4-7DA8-44B4-B746-18F4065D530D}"/>
              </a:ext>
            </a:extLst>
          </p:cNvPr>
          <p:cNvSpPr/>
          <p:nvPr/>
        </p:nvSpPr>
        <p:spPr>
          <a:xfrm>
            <a:off x="524968" y="3175258"/>
            <a:ext cx="4784968" cy="1384995"/>
          </a:xfrm>
          <a:prstGeom prst="rect">
            <a:avLst/>
          </a:prstGeom>
        </p:spPr>
        <p:txBody>
          <a:bodyPr wrap="squar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Die südliche Grenze bildete die </a:t>
            </a:r>
          </a:p>
          <a:p>
            <a:r>
              <a:rPr lang="de-CH" sz="2800" dirty="0">
                <a:latin typeface="Calibri" panose="020F0502020204030204" pitchFamily="34" charset="0"/>
                <a:ea typeface="Calibri" panose="020F0502020204030204" pitchFamily="34" charset="0"/>
                <a:cs typeface="Times New Roman" panose="02020603050405020304" pitchFamily="18" charset="0"/>
              </a:rPr>
              <a:t>Wüste Sin und </a:t>
            </a:r>
            <a:r>
              <a:rPr lang="de-CH" sz="2800" dirty="0" err="1">
                <a:latin typeface="Calibri" panose="020F0502020204030204" pitchFamily="34" charset="0"/>
                <a:ea typeface="Calibri" panose="020F0502020204030204" pitchFamily="34" charset="0"/>
                <a:cs typeface="Times New Roman" panose="02020603050405020304" pitchFamily="18" charset="0"/>
              </a:rPr>
              <a:t>Paran</a:t>
            </a:r>
            <a:r>
              <a:rPr lang="de-CH" sz="2800" dirty="0">
                <a:latin typeface="Calibri" panose="020F0502020204030204" pitchFamily="34" charset="0"/>
                <a:ea typeface="Calibri" panose="020F0502020204030204" pitchFamily="34" charset="0"/>
                <a:cs typeface="Times New Roman" panose="02020603050405020304" pitchFamily="18" charset="0"/>
              </a:rPr>
              <a:t>. </a:t>
            </a:r>
          </a:p>
          <a:p>
            <a:r>
              <a:rPr lang="de-CH" sz="2800" dirty="0">
                <a:latin typeface="Calibri" panose="020F0502020204030204" pitchFamily="34" charset="0"/>
                <a:ea typeface="Calibri" panose="020F0502020204030204" pitchFamily="34" charset="0"/>
                <a:cs typeface="Times New Roman" panose="02020603050405020304" pitchFamily="18" charset="0"/>
              </a:rPr>
              <a:t>Sie trennte Israel von Ägypten. </a:t>
            </a:r>
            <a:endParaRPr lang="de-CH" sz="2800" dirty="0"/>
          </a:p>
        </p:txBody>
      </p:sp>
      <p:cxnSp>
        <p:nvCxnSpPr>
          <p:cNvPr id="6" name="Gerade Verbindung mit Pfeil 5">
            <a:extLst>
              <a:ext uri="{FF2B5EF4-FFF2-40B4-BE49-F238E27FC236}">
                <a16:creationId xmlns="" xmlns:a16="http://schemas.microsoft.com/office/drawing/2014/main" id="{35E7EA95-E0E1-4F30-9794-B919425BF8CA}"/>
              </a:ext>
            </a:extLst>
          </p:cNvPr>
          <p:cNvCxnSpPr/>
          <p:nvPr/>
        </p:nvCxnSpPr>
        <p:spPr>
          <a:xfrm>
            <a:off x="4775749" y="4828674"/>
            <a:ext cx="1320251" cy="834189"/>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17786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 xmlns:a16="http://schemas.microsoft.com/office/drawing/2014/main" id="{7201C702-3AC6-481F-86C8-9C472814E6DB}"/>
              </a:ext>
            </a:extLst>
          </p:cNvPr>
          <p:cNvPicPr/>
          <p:nvPr/>
        </p:nvPicPr>
        <p:blipFill>
          <a:blip r:embed="rId2"/>
          <a:stretch>
            <a:fillRect/>
          </a:stretch>
        </p:blipFill>
        <p:spPr>
          <a:xfrm>
            <a:off x="5640279" y="-93216"/>
            <a:ext cx="6551721" cy="6951216"/>
          </a:xfrm>
          <a:prstGeom prst="rect">
            <a:avLst/>
          </a:prstGeom>
        </p:spPr>
      </p:pic>
      <p:sp>
        <p:nvSpPr>
          <p:cNvPr id="3" name="Textfeld 2">
            <a:extLst>
              <a:ext uri="{FF2B5EF4-FFF2-40B4-BE49-F238E27FC236}">
                <a16:creationId xmlns="" xmlns:a16="http://schemas.microsoft.com/office/drawing/2014/main" id="{102D5280-EBA0-466A-8157-97D8AFEF67FD}"/>
              </a:ext>
            </a:extLst>
          </p:cNvPr>
          <p:cNvSpPr txBox="1"/>
          <p:nvPr/>
        </p:nvSpPr>
        <p:spPr>
          <a:xfrm>
            <a:off x="1059154" y="968913"/>
            <a:ext cx="3716595"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lvl="0"/>
            <a:r>
              <a:rPr lang="de-CH" sz="2800" b="1" dirty="0"/>
              <a:t>Die Grenzen des Landes</a:t>
            </a:r>
          </a:p>
        </p:txBody>
      </p:sp>
      <p:sp>
        <p:nvSpPr>
          <p:cNvPr id="4" name="Rechteck 3">
            <a:extLst>
              <a:ext uri="{FF2B5EF4-FFF2-40B4-BE49-F238E27FC236}">
                <a16:creationId xmlns="" xmlns:a16="http://schemas.microsoft.com/office/drawing/2014/main" id="{9BCA09E4-7DA8-44B4-B746-18F4065D530D}"/>
              </a:ext>
            </a:extLst>
          </p:cNvPr>
          <p:cNvSpPr/>
          <p:nvPr/>
        </p:nvSpPr>
        <p:spPr>
          <a:xfrm>
            <a:off x="423046" y="2581905"/>
            <a:ext cx="4784968" cy="2246769"/>
          </a:xfrm>
          <a:prstGeom prst="rect">
            <a:avLst/>
          </a:prstGeom>
        </p:spPr>
        <p:txBody>
          <a:bodyPr wrap="square">
            <a:spAutoFit/>
          </a:bodyPr>
          <a:lstStyle/>
          <a:p>
            <a:r>
              <a:rPr lang="de-CH" sz="2800" dirty="0"/>
              <a:t>Die nördliche Grenze bildet der Libanon. Dahinter befinden sich Phönizien, </a:t>
            </a:r>
            <a:r>
              <a:rPr lang="de-CH" sz="2800" dirty="0" err="1"/>
              <a:t>Tyrus</a:t>
            </a:r>
            <a:r>
              <a:rPr lang="de-CH" sz="2800" dirty="0"/>
              <a:t> und Sidon, welche unter der Herrschaft des Prinzen von </a:t>
            </a:r>
            <a:r>
              <a:rPr lang="de-CH" sz="2800" dirty="0" err="1"/>
              <a:t>Tyrus</a:t>
            </a:r>
            <a:r>
              <a:rPr lang="de-CH" sz="2800" dirty="0"/>
              <a:t> standen. </a:t>
            </a:r>
            <a:endParaRPr lang="de-CH" sz="4000" dirty="0"/>
          </a:p>
        </p:txBody>
      </p:sp>
      <p:cxnSp>
        <p:nvCxnSpPr>
          <p:cNvPr id="6" name="Gerade Verbindung mit Pfeil 5">
            <a:extLst>
              <a:ext uri="{FF2B5EF4-FFF2-40B4-BE49-F238E27FC236}">
                <a16:creationId xmlns="" xmlns:a16="http://schemas.microsoft.com/office/drawing/2014/main" id="{35E7EA95-E0E1-4F30-9794-B919425BF8CA}"/>
              </a:ext>
            </a:extLst>
          </p:cNvPr>
          <p:cNvCxnSpPr>
            <a:cxnSpLocks/>
          </p:cNvCxnSpPr>
          <p:nvPr/>
        </p:nvCxnSpPr>
        <p:spPr>
          <a:xfrm>
            <a:off x="5208014" y="3705289"/>
            <a:ext cx="1610753" cy="208109"/>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32504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 xmlns:a16="http://schemas.microsoft.com/office/drawing/2014/main" id="{7201C702-3AC6-481F-86C8-9C472814E6DB}"/>
              </a:ext>
            </a:extLst>
          </p:cNvPr>
          <p:cNvPicPr/>
          <p:nvPr/>
        </p:nvPicPr>
        <p:blipFill>
          <a:blip r:embed="rId2"/>
          <a:stretch>
            <a:fillRect/>
          </a:stretch>
        </p:blipFill>
        <p:spPr>
          <a:xfrm>
            <a:off x="5640279" y="-93216"/>
            <a:ext cx="6551721" cy="6951216"/>
          </a:xfrm>
          <a:prstGeom prst="rect">
            <a:avLst/>
          </a:prstGeom>
        </p:spPr>
      </p:pic>
      <p:sp>
        <p:nvSpPr>
          <p:cNvPr id="3" name="Textfeld 2">
            <a:extLst>
              <a:ext uri="{FF2B5EF4-FFF2-40B4-BE49-F238E27FC236}">
                <a16:creationId xmlns="" xmlns:a16="http://schemas.microsoft.com/office/drawing/2014/main" id="{102D5280-EBA0-466A-8157-97D8AFEF67FD}"/>
              </a:ext>
            </a:extLst>
          </p:cNvPr>
          <p:cNvSpPr txBox="1"/>
          <p:nvPr/>
        </p:nvSpPr>
        <p:spPr>
          <a:xfrm>
            <a:off x="1059154" y="968913"/>
            <a:ext cx="3716595"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lvl="0"/>
            <a:r>
              <a:rPr lang="de-CH" sz="2800" b="1" dirty="0"/>
              <a:t>Die Grenzen des Landes</a:t>
            </a:r>
          </a:p>
        </p:txBody>
      </p:sp>
      <p:sp>
        <p:nvSpPr>
          <p:cNvPr id="4" name="Rechteck 3">
            <a:extLst>
              <a:ext uri="{FF2B5EF4-FFF2-40B4-BE49-F238E27FC236}">
                <a16:creationId xmlns="" xmlns:a16="http://schemas.microsoft.com/office/drawing/2014/main" id="{9BCA09E4-7DA8-44B4-B746-18F4065D530D}"/>
              </a:ext>
            </a:extLst>
          </p:cNvPr>
          <p:cNvSpPr/>
          <p:nvPr/>
        </p:nvSpPr>
        <p:spPr>
          <a:xfrm>
            <a:off x="423046" y="2470515"/>
            <a:ext cx="4784968" cy="2677656"/>
          </a:xfrm>
          <a:prstGeom prst="rect">
            <a:avLst/>
          </a:prstGeom>
        </p:spPr>
        <p:txBody>
          <a:bodyPr wrap="square">
            <a:spAutoFit/>
          </a:bodyPr>
          <a:lstStyle/>
          <a:p>
            <a:r>
              <a:rPr lang="de-CH" sz="2800" dirty="0"/>
              <a:t>Der grosse Strom Euphrat war die östliche Grenze. Sowohl der Euphrat als auch der Tigris durchfliessen Mesopotamien, das Ursprungsland von Abraham und der Ebene </a:t>
            </a:r>
            <a:r>
              <a:rPr lang="de-CH" sz="2800" dirty="0" err="1"/>
              <a:t>Sinear</a:t>
            </a:r>
            <a:r>
              <a:rPr lang="de-CH" sz="2800" dirty="0"/>
              <a:t>. </a:t>
            </a:r>
            <a:endParaRPr lang="de-CH" sz="5400" dirty="0"/>
          </a:p>
        </p:txBody>
      </p:sp>
      <p:cxnSp>
        <p:nvCxnSpPr>
          <p:cNvPr id="6" name="Gerade Verbindung mit Pfeil 5">
            <a:extLst>
              <a:ext uri="{FF2B5EF4-FFF2-40B4-BE49-F238E27FC236}">
                <a16:creationId xmlns="" xmlns:a16="http://schemas.microsoft.com/office/drawing/2014/main" id="{35E7EA95-E0E1-4F30-9794-B919425BF8CA}"/>
              </a:ext>
            </a:extLst>
          </p:cNvPr>
          <p:cNvCxnSpPr>
            <a:cxnSpLocks/>
          </p:cNvCxnSpPr>
          <p:nvPr/>
        </p:nvCxnSpPr>
        <p:spPr>
          <a:xfrm>
            <a:off x="5208014" y="3978005"/>
            <a:ext cx="4240786" cy="930879"/>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77065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 xmlns:a16="http://schemas.microsoft.com/office/drawing/2014/main" id="{7201C702-3AC6-481F-86C8-9C472814E6DB}"/>
              </a:ext>
            </a:extLst>
          </p:cNvPr>
          <p:cNvPicPr/>
          <p:nvPr/>
        </p:nvPicPr>
        <p:blipFill>
          <a:blip r:embed="rId2"/>
          <a:stretch>
            <a:fillRect/>
          </a:stretch>
        </p:blipFill>
        <p:spPr>
          <a:xfrm>
            <a:off x="5640279" y="-93216"/>
            <a:ext cx="6551721" cy="6951216"/>
          </a:xfrm>
          <a:prstGeom prst="rect">
            <a:avLst/>
          </a:prstGeom>
        </p:spPr>
      </p:pic>
      <p:sp>
        <p:nvSpPr>
          <p:cNvPr id="3" name="Textfeld 2">
            <a:extLst>
              <a:ext uri="{FF2B5EF4-FFF2-40B4-BE49-F238E27FC236}">
                <a16:creationId xmlns="" xmlns:a16="http://schemas.microsoft.com/office/drawing/2014/main" id="{102D5280-EBA0-466A-8157-97D8AFEF67FD}"/>
              </a:ext>
            </a:extLst>
          </p:cNvPr>
          <p:cNvSpPr txBox="1"/>
          <p:nvPr/>
        </p:nvSpPr>
        <p:spPr>
          <a:xfrm>
            <a:off x="1059154" y="968913"/>
            <a:ext cx="3716595"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lvl="0"/>
            <a:r>
              <a:rPr lang="de-CH" sz="2800" b="1" dirty="0"/>
              <a:t>Die Grenzen des Landes</a:t>
            </a:r>
          </a:p>
        </p:txBody>
      </p:sp>
      <p:sp>
        <p:nvSpPr>
          <p:cNvPr id="4" name="Rechteck 3">
            <a:extLst>
              <a:ext uri="{FF2B5EF4-FFF2-40B4-BE49-F238E27FC236}">
                <a16:creationId xmlns="" xmlns:a16="http://schemas.microsoft.com/office/drawing/2014/main" id="{9BCA09E4-7DA8-44B4-B746-18F4065D530D}"/>
              </a:ext>
            </a:extLst>
          </p:cNvPr>
          <p:cNvSpPr/>
          <p:nvPr/>
        </p:nvSpPr>
        <p:spPr>
          <a:xfrm>
            <a:off x="423046" y="2470515"/>
            <a:ext cx="4784968" cy="2246769"/>
          </a:xfrm>
          <a:prstGeom prst="rect">
            <a:avLst/>
          </a:prstGeom>
        </p:spPr>
        <p:txBody>
          <a:bodyPr wrap="square">
            <a:spAutoFit/>
          </a:bodyPr>
          <a:lstStyle/>
          <a:p>
            <a:pPr lvl="0"/>
            <a:r>
              <a:rPr lang="de-CH" sz="2800" dirty="0"/>
              <a:t>Die Grenze im Westen ist das Mittelmeer. Das Meer spricht von den aufgewühlten Völkern sowie der Bosheit und dem Schmutz der Welt</a:t>
            </a:r>
            <a:r>
              <a:rPr lang="de-CH" dirty="0"/>
              <a:t>.</a:t>
            </a:r>
          </a:p>
        </p:txBody>
      </p:sp>
      <p:cxnSp>
        <p:nvCxnSpPr>
          <p:cNvPr id="6" name="Gerade Verbindung mit Pfeil 5">
            <a:extLst>
              <a:ext uri="{FF2B5EF4-FFF2-40B4-BE49-F238E27FC236}">
                <a16:creationId xmlns="" xmlns:a16="http://schemas.microsoft.com/office/drawing/2014/main" id="{35E7EA95-E0E1-4F30-9794-B919425BF8CA}"/>
              </a:ext>
            </a:extLst>
          </p:cNvPr>
          <p:cNvCxnSpPr>
            <a:cxnSpLocks/>
          </p:cNvCxnSpPr>
          <p:nvPr/>
        </p:nvCxnSpPr>
        <p:spPr>
          <a:xfrm>
            <a:off x="4883465" y="3978005"/>
            <a:ext cx="1677756" cy="739279"/>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0255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740EBFF8-CE26-4263-860D-753F7B8C6BEE}"/>
              </a:ext>
            </a:extLst>
          </p:cNvPr>
          <p:cNvSpPr/>
          <p:nvPr/>
        </p:nvSpPr>
        <p:spPr>
          <a:xfrm>
            <a:off x="1443788" y="1086125"/>
            <a:ext cx="9657347" cy="1815882"/>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Eine grosse Wüste, die von der geistlichen Dürre der Welt spricht,</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einen grossen Berg, der scheinbar Wohlstand symbolisiert,</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einen Strom, der ein Bild von der Stärke der Welt ist,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das Meer, das die Rastlosigkeit der Welt darstellt. </a:t>
            </a:r>
          </a:p>
        </p:txBody>
      </p:sp>
      <p:sp>
        <p:nvSpPr>
          <p:cNvPr id="3" name="Rechteck 2">
            <a:extLst>
              <a:ext uri="{FF2B5EF4-FFF2-40B4-BE49-F238E27FC236}">
                <a16:creationId xmlns="" xmlns:a16="http://schemas.microsoft.com/office/drawing/2014/main" id="{9348C0D6-C81F-4E9C-A3E8-5534F86EE044}"/>
              </a:ext>
            </a:extLst>
          </p:cNvPr>
          <p:cNvSpPr/>
          <p:nvPr/>
        </p:nvSpPr>
        <p:spPr>
          <a:xfrm>
            <a:off x="1121788" y="4219694"/>
            <a:ext cx="10497554" cy="523220"/>
          </a:xfrm>
          <a:prstGeom prst="rect">
            <a:avLst/>
          </a:prstGeom>
        </p:spPr>
        <p:txBody>
          <a:bodyPr wrap="none">
            <a:spAutoFit/>
          </a:bodyPr>
          <a:lstStyle/>
          <a:p>
            <a:r>
              <a:rPr lang="de-CH" sz="2800" b="1" dirty="0"/>
              <a:t>Hören- Lesen- Studieren- Erkennen/ Lernen- Nachdenken- Umsetzten</a:t>
            </a:r>
          </a:p>
        </p:txBody>
      </p:sp>
    </p:spTree>
    <p:extLst>
      <p:ext uri="{BB962C8B-B14F-4D97-AF65-F5344CB8AC3E}">
        <p14:creationId xmlns:p14="http://schemas.microsoft.com/office/powerpoint/2010/main" val="3592012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ldergebnis fÃ¼r perle">
            <a:extLst>
              <a:ext uri="{FF2B5EF4-FFF2-40B4-BE49-F238E27FC236}">
                <a16:creationId xmlns="" xmlns:a16="http://schemas.microsoft.com/office/drawing/2014/main" id="{231895A0-336E-4C39-B398-564589E571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7306" y="776538"/>
            <a:ext cx="7620000" cy="5304924"/>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 xmlns:a16="http://schemas.microsoft.com/office/drawing/2014/main" id="{4879DCA7-0665-4295-854A-FC33BBFCA9F9}"/>
              </a:ext>
            </a:extLst>
          </p:cNvPr>
          <p:cNvSpPr txBox="1"/>
          <p:nvPr/>
        </p:nvSpPr>
        <p:spPr>
          <a:xfrm>
            <a:off x="815459" y="998142"/>
            <a:ext cx="2028119" cy="1077218"/>
          </a:xfrm>
          <a:prstGeom prst="rect">
            <a:avLst/>
          </a:prstGeom>
          <a:noFill/>
        </p:spPr>
        <p:txBody>
          <a:bodyPr wrap="none" rtlCol="0">
            <a:spAutoFit/>
          </a:bodyPr>
          <a:lstStyle/>
          <a:p>
            <a:r>
              <a:rPr lang="de-CH" sz="3200" dirty="0">
                <a:cs typeface="Arial" panose="020B0604020202020204" pitchFamily="34" charset="0"/>
              </a:rPr>
              <a:t>Perlen im </a:t>
            </a:r>
          </a:p>
          <a:p>
            <a:r>
              <a:rPr lang="de-CH" sz="3200" dirty="0" smtClean="0">
                <a:cs typeface="Arial" panose="020B0604020202020204" pitchFamily="34" charset="0"/>
              </a:rPr>
              <a:t>Buch </a:t>
            </a:r>
            <a:r>
              <a:rPr lang="de-CH" sz="3200" dirty="0">
                <a:cs typeface="Arial" panose="020B0604020202020204" pitchFamily="34" charset="0"/>
              </a:rPr>
              <a:t>Josua</a:t>
            </a:r>
          </a:p>
        </p:txBody>
      </p:sp>
    </p:spTree>
    <p:extLst>
      <p:ext uri="{BB962C8B-B14F-4D97-AF65-F5344CB8AC3E}">
        <p14:creationId xmlns:p14="http://schemas.microsoft.com/office/powerpoint/2010/main" val="3215322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 xmlns:a16="http://schemas.microsoft.com/office/drawing/2014/main" id="{4879DCA7-0665-4295-854A-FC33BBFCA9F9}"/>
              </a:ext>
            </a:extLst>
          </p:cNvPr>
          <p:cNvSpPr txBox="1"/>
          <p:nvPr/>
        </p:nvSpPr>
        <p:spPr>
          <a:xfrm>
            <a:off x="807166" y="4021670"/>
            <a:ext cx="11249554" cy="1384995"/>
          </a:xfrm>
          <a:prstGeom prst="rect">
            <a:avLst/>
          </a:prstGeom>
          <a:noFill/>
        </p:spPr>
        <p:txBody>
          <a:bodyPr wrap="none" rtlCol="0">
            <a:spAutoFit/>
          </a:bodyPr>
          <a:lstStyle/>
          <a:p>
            <a:r>
              <a:rPr lang="de-CH" sz="2800" dirty="0"/>
              <a:t>9 und sprach zu ihnen: </a:t>
            </a:r>
            <a:r>
              <a:rPr lang="de-CH" sz="2800" u="sng" dirty="0"/>
              <a:t>Ich weiß, dass der HERR euch das Land gegeben hat</a:t>
            </a:r>
            <a:r>
              <a:rPr lang="de-CH" sz="2800" dirty="0"/>
              <a:t>; </a:t>
            </a:r>
          </a:p>
          <a:p>
            <a:r>
              <a:rPr lang="de-CH" sz="2800" dirty="0"/>
              <a:t>denn es hat uns Furcht vor euch überfallen, und alle Einwohner des Landes </a:t>
            </a:r>
          </a:p>
          <a:p>
            <a:r>
              <a:rPr lang="de-CH" sz="2800" dirty="0"/>
              <a:t>sind vor euch verzagt. 						Jos 2,9</a:t>
            </a:r>
          </a:p>
        </p:txBody>
      </p:sp>
      <p:sp>
        <p:nvSpPr>
          <p:cNvPr id="4" name="Textfeld 3">
            <a:extLst>
              <a:ext uri="{FF2B5EF4-FFF2-40B4-BE49-F238E27FC236}">
                <a16:creationId xmlns="" xmlns:a16="http://schemas.microsoft.com/office/drawing/2014/main" id="{FC9E6ED5-D6BB-41E9-8381-68857C8AEF82}"/>
              </a:ext>
            </a:extLst>
          </p:cNvPr>
          <p:cNvSpPr txBox="1"/>
          <p:nvPr/>
        </p:nvSpPr>
        <p:spPr>
          <a:xfrm>
            <a:off x="5631083" y="637194"/>
            <a:ext cx="1234633" cy="584775"/>
          </a:xfrm>
          <a:prstGeom prst="rect">
            <a:avLst/>
          </a:prstGeom>
          <a:noFill/>
        </p:spPr>
        <p:txBody>
          <a:bodyPr wrap="none" rtlCol="0">
            <a:spAutoFit/>
          </a:bodyPr>
          <a:lstStyle/>
          <a:p>
            <a:r>
              <a:rPr lang="de-CH" sz="3200" dirty="0" err="1">
                <a:cs typeface="Arial" panose="020B0604020202020204" pitchFamily="34" charset="0"/>
              </a:rPr>
              <a:t>Rahab</a:t>
            </a:r>
            <a:endParaRPr lang="de-CH" sz="3200" dirty="0">
              <a:cs typeface="Arial" panose="020B0604020202020204" pitchFamily="34" charset="0"/>
            </a:endParaRPr>
          </a:p>
        </p:txBody>
      </p:sp>
      <p:sp>
        <p:nvSpPr>
          <p:cNvPr id="5" name="Textfeld 4">
            <a:extLst>
              <a:ext uri="{FF2B5EF4-FFF2-40B4-BE49-F238E27FC236}">
                <a16:creationId xmlns="" xmlns:a16="http://schemas.microsoft.com/office/drawing/2014/main" id="{0AB9E50E-176E-4A1F-8A7A-1027357F0637}"/>
              </a:ext>
            </a:extLst>
          </p:cNvPr>
          <p:cNvSpPr txBox="1"/>
          <p:nvPr/>
        </p:nvSpPr>
        <p:spPr>
          <a:xfrm>
            <a:off x="1829104" y="1355519"/>
            <a:ext cx="3443443" cy="523220"/>
          </a:xfrm>
          <a:prstGeom prst="rect">
            <a:avLst/>
          </a:prstGeom>
          <a:noFill/>
        </p:spPr>
        <p:txBody>
          <a:bodyPr wrap="none" rtlCol="0">
            <a:spAutoFit/>
          </a:bodyPr>
          <a:lstStyle/>
          <a:p>
            <a:r>
              <a:rPr lang="de-CH" sz="2800" dirty="0">
                <a:cs typeface="Arial" panose="020B0604020202020204" pitchFamily="34" charset="0"/>
              </a:rPr>
              <a:t>Der Glaube von </a:t>
            </a:r>
            <a:r>
              <a:rPr lang="de-CH" sz="2800" dirty="0" err="1">
                <a:cs typeface="Arial" panose="020B0604020202020204" pitchFamily="34" charset="0"/>
              </a:rPr>
              <a:t>Rahab</a:t>
            </a:r>
            <a:endParaRPr lang="de-CH" sz="3200" dirty="0">
              <a:cs typeface="Arial" panose="020B0604020202020204" pitchFamily="34" charset="0"/>
            </a:endParaRPr>
          </a:p>
        </p:txBody>
      </p:sp>
      <p:sp>
        <p:nvSpPr>
          <p:cNvPr id="6" name="Textfeld 5">
            <a:extLst>
              <a:ext uri="{FF2B5EF4-FFF2-40B4-BE49-F238E27FC236}">
                <a16:creationId xmlns="" xmlns:a16="http://schemas.microsoft.com/office/drawing/2014/main" id="{E4E496BC-37FF-4259-8672-10FA80437E38}"/>
              </a:ext>
            </a:extLst>
          </p:cNvPr>
          <p:cNvSpPr txBox="1"/>
          <p:nvPr/>
        </p:nvSpPr>
        <p:spPr>
          <a:xfrm>
            <a:off x="807167" y="2213810"/>
            <a:ext cx="10882466" cy="1815882"/>
          </a:xfrm>
          <a:prstGeom prst="rect">
            <a:avLst/>
          </a:prstGeom>
          <a:noFill/>
        </p:spPr>
        <p:txBody>
          <a:bodyPr wrap="none" rtlCol="0">
            <a:spAutoFit/>
          </a:bodyPr>
          <a:lstStyle/>
          <a:p>
            <a:r>
              <a:rPr lang="de-CH" sz="2800" dirty="0"/>
              <a:t>11 Und als wir dies hörten, da wurde unser Herz verzagt, </a:t>
            </a:r>
          </a:p>
          <a:p>
            <a:r>
              <a:rPr lang="de-CH" sz="2800" dirty="0"/>
              <a:t>und es ist kein rechter Mut mehr in irgendjemand vor euch; </a:t>
            </a:r>
          </a:p>
          <a:p>
            <a:r>
              <a:rPr lang="de-CH" sz="2800" u="sng" dirty="0"/>
              <a:t>denn der HERR, euer Gott, ist Gott oben im Himmel und unten auf Erden!</a:t>
            </a:r>
            <a:endParaRPr lang="de-CH" sz="2800" dirty="0"/>
          </a:p>
          <a:p>
            <a:r>
              <a:rPr lang="de-CH" sz="2800" dirty="0"/>
              <a:t>									Jos 2,11</a:t>
            </a:r>
          </a:p>
        </p:txBody>
      </p:sp>
    </p:spTree>
    <p:extLst>
      <p:ext uri="{BB962C8B-B14F-4D97-AF65-F5344CB8AC3E}">
        <p14:creationId xmlns:p14="http://schemas.microsoft.com/office/powerpoint/2010/main" val="415478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5631083" y="637194"/>
            <a:ext cx="1234633" cy="584775"/>
          </a:xfrm>
          <a:prstGeom prst="rect">
            <a:avLst/>
          </a:prstGeom>
          <a:noFill/>
        </p:spPr>
        <p:txBody>
          <a:bodyPr wrap="none" rtlCol="0">
            <a:spAutoFit/>
          </a:bodyPr>
          <a:lstStyle/>
          <a:p>
            <a:r>
              <a:rPr lang="de-CH" sz="3200" dirty="0" err="1">
                <a:cs typeface="Arial" panose="020B0604020202020204" pitchFamily="34" charset="0"/>
              </a:rPr>
              <a:t>Rahab</a:t>
            </a:r>
            <a:endParaRPr lang="de-CH" sz="3200" dirty="0">
              <a:cs typeface="Arial" panose="020B0604020202020204" pitchFamily="34" charset="0"/>
            </a:endParaRPr>
          </a:p>
        </p:txBody>
      </p:sp>
      <p:sp>
        <p:nvSpPr>
          <p:cNvPr id="5" name="Textfeld 4">
            <a:extLst>
              <a:ext uri="{FF2B5EF4-FFF2-40B4-BE49-F238E27FC236}">
                <a16:creationId xmlns="" xmlns:a16="http://schemas.microsoft.com/office/drawing/2014/main" id="{0AB9E50E-176E-4A1F-8A7A-1027357F0637}"/>
              </a:ext>
            </a:extLst>
          </p:cNvPr>
          <p:cNvSpPr txBox="1"/>
          <p:nvPr/>
        </p:nvSpPr>
        <p:spPr>
          <a:xfrm>
            <a:off x="1829104" y="1612191"/>
            <a:ext cx="5161413" cy="523220"/>
          </a:xfrm>
          <a:prstGeom prst="rect">
            <a:avLst/>
          </a:prstGeom>
          <a:noFill/>
        </p:spPr>
        <p:txBody>
          <a:bodyPr wrap="none" rtlCol="0">
            <a:spAutoFit/>
          </a:bodyPr>
          <a:lstStyle/>
          <a:p>
            <a:r>
              <a:rPr lang="de-CH" sz="2800" dirty="0">
                <a:cs typeface="Arial" panose="020B0604020202020204" pitchFamily="34" charset="0"/>
              </a:rPr>
              <a:t>Sie hatte ein evangelistisches Herz</a:t>
            </a:r>
            <a:endParaRPr lang="de-CH" sz="3200" dirty="0">
              <a:cs typeface="Arial" panose="020B0604020202020204" pitchFamily="34" charset="0"/>
            </a:endParaRPr>
          </a:p>
        </p:txBody>
      </p:sp>
      <p:sp>
        <p:nvSpPr>
          <p:cNvPr id="6" name="Textfeld 5">
            <a:extLst>
              <a:ext uri="{FF2B5EF4-FFF2-40B4-BE49-F238E27FC236}">
                <a16:creationId xmlns="" xmlns:a16="http://schemas.microsoft.com/office/drawing/2014/main" id="{E4E496BC-37FF-4259-8672-10FA80437E38}"/>
              </a:ext>
            </a:extLst>
          </p:cNvPr>
          <p:cNvSpPr txBox="1"/>
          <p:nvPr/>
        </p:nvSpPr>
        <p:spPr>
          <a:xfrm>
            <a:off x="456108" y="2568153"/>
            <a:ext cx="11584582" cy="2677656"/>
          </a:xfrm>
          <a:prstGeom prst="rect">
            <a:avLst/>
          </a:prstGeom>
          <a:noFill/>
        </p:spPr>
        <p:txBody>
          <a:bodyPr wrap="none" rtlCol="0">
            <a:spAutoFit/>
          </a:bodyPr>
          <a:lstStyle/>
          <a:p>
            <a:r>
              <a:rPr lang="de-CH" sz="2800" dirty="0"/>
              <a:t>12 Und nun schwört mir doch bei dem HERRN, dass, so wie ich an euch Güte </a:t>
            </a:r>
          </a:p>
          <a:p>
            <a:r>
              <a:rPr lang="de-CH" sz="2800" dirty="0"/>
              <a:t>erwiesen habe, auch ihr am Haus </a:t>
            </a:r>
            <a:r>
              <a:rPr lang="de-CH" sz="2800" u="sng" dirty="0"/>
              <a:t>meines Vaters Güte erweisen werdet</a:t>
            </a:r>
            <a:r>
              <a:rPr lang="de-CH" sz="2800" dirty="0"/>
              <a:t>; </a:t>
            </a:r>
          </a:p>
          <a:p>
            <a:r>
              <a:rPr lang="de-CH" sz="2800" dirty="0"/>
              <a:t>und gebt mir ein sicheres Zeichen, </a:t>
            </a:r>
          </a:p>
          <a:p>
            <a:r>
              <a:rPr lang="de-CH" sz="2800" dirty="0"/>
              <a:t>13 dass ihr meinen Vater, meine Mutter, meine Brüder und meine Schwestern </a:t>
            </a:r>
          </a:p>
          <a:p>
            <a:r>
              <a:rPr lang="de-CH" sz="2800" dirty="0"/>
              <a:t>samt </a:t>
            </a:r>
            <a:r>
              <a:rPr lang="de-CH" sz="2800" u="sng" dirty="0"/>
              <a:t>allen ihren Angehörigen</a:t>
            </a:r>
            <a:r>
              <a:rPr lang="de-CH" sz="2800" dirty="0"/>
              <a:t> am Leben lassen und </a:t>
            </a:r>
            <a:r>
              <a:rPr lang="de-CH" sz="2800" u="sng" dirty="0"/>
              <a:t>unsere Seelen</a:t>
            </a:r>
            <a:r>
              <a:rPr lang="de-CH" sz="2800" dirty="0"/>
              <a:t> vom Tod </a:t>
            </a:r>
          </a:p>
          <a:p>
            <a:r>
              <a:rPr lang="de-CH" sz="2800" dirty="0"/>
              <a:t>erretten werdet!								Jos 2,12-13</a:t>
            </a:r>
          </a:p>
        </p:txBody>
      </p:sp>
    </p:spTree>
    <p:extLst>
      <p:ext uri="{BB962C8B-B14F-4D97-AF65-F5344CB8AC3E}">
        <p14:creationId xmlns:p14="http://schemas.microsoft.com/office/powerpoint/2010/main" val="2814490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5631083" y="637194"/>
            <a:ext cx="1234633" cy="584775"/>
          </a:xfrm>
          <a:prstGeom prst="rect">
            <a:avLst/>
          </a:prstGeom>
          <a:noFill/>
        </p:spPr>
        <p:txBody>
          <a:bodyPr wrap="none" rtlCol="0">
            <a:spAutoFit/>
          </a:bodyPr>
          <a:lstStyle/>
          <a:p>
            <a:r>
              <a:rPr lang="de-CH" sz="3200" dirty="0" err="1">
                <a:cs typeface="Arial" panose="020B0604020202020204" pitchFamily="34" charset="0"/>
              </a:rPr>
              <a:t>Rahab</a:t>
            </a:r>
            <a:endParaRPr lang="de-CH" sz="3200" dirty="0">
              <a:cs typeface="Arial" panose="020B0604020202020204" pitchFamily="34" charset="0"/>
            </a:endParaRPr>
          </a:p>
        </p:txBody>
      </p:sp>
      <p:sp>
        <p:nvSpPr>
          <p:cNvPr id="5" name="Textfeld 4">
            <a:extLst>
              <a:ext uri="{FF2B5EF4-FFF2-40B4-BE49-F238E27FC236}">
                <a16:creationId xmlns="" xmlns:a16="http://schemas.microsoft.com/office/drawing/2014/main" id="{0AB9E50E-176E-4A1F-8A7A-1027357F0637}"/>
              </a:ext>
            </a:extLst>
          </p:cNvPr>
          <p:cNvSpPr txBox="1"/>
          <p:nvPr/>
        </p:nvSpPr>
        <p:spPr>
          <a:xfrm>
            <a:off x="1829104" y="1612191"/>
            <a:ext cx="5706819" cy="523220"/>
          </a:xfrm>
          <a:prstGeom prst="rect">
            <a:avLst/>
          </a:prstGeom>
          <a:noFill/>
        </p:spPr>
        <p:txBody>
          <a:bodyPr wrap="none" rtlCol="0">
            <a:spAutoFit/>
          </a:bodyPr>
          <a:lstStyle/>
          <a:p>
            <a:r>
              <a:rPr lang="de-CH" sz="2800" dirty="0">
                <a:cs typeface="Arial" panose="020B0604020202020204" pitchFamily="34" charset="0"/>
              </a:rPr>
              <a:t>Sie trifft Entscheidungen für ihr Leben</a:t>
            </a:r>
            <a:endParaRPr lang="de-CH" sz="3200" dirty="0">
              <a:cs typeface="Arial" panose="020B0604020202020204" pitchFamily="34" charset="0"/>
            </a:endParaRPr>
          </a:p>
        </p:txBody>
      </p:sp>
      <p:sp>
        <p:nvSpPr>
          <p:cNvPr id="6" name="Textfeld 5">
            <a:extLst>
              <a:ext uri="{FF2B5EF4-FFF2-40B4-BE49-F238E27FC236}">
                <a16:creationId xmlns="" xmlns:a16="http://schemas.microsoft.com/office/drawing/2014/main" id="{E4E496BC-37FF-4259-8672-10FA80437E38}"/>
              </a:ext>
            </a:extLst>
          </p:cNvPr>
          <p:cNvSpPr txBox="1"/>
          <p:nvPr/>
        </p:nvSpPr>
        <p:spPr>
          <a:xfrm>
            <a:off x="594305" y="3543150"/>
            <a:ext cx="11362085" cy="2677656"/>
          </a:xfrm>
          <a:prstGeom prst="rect">
            <a:avLst/>
          </a:prstGeom>
          <a:noFill/>
        </p:spPr>
        <p:txBody>
          <a:bodyPr wrap="none" rtlCol="0">
            <a:spAutoFit/>
          </a:bodyPr>
          <a:lstStyle/>
          <a:p>
            <a:r>
              <a:rPr lang="de-CH" sz="2800" dirty="0"/>
              <a:t>3 Denn es ist für uns genug, dass wir die vergangene Zeit des Lebens nach </a:t>
            </a:r>
          </a:p>
          <a:p>
            <a:r>
              <a:rPr lang="de-CH" sz="2800" dirty="0"/>
              <a:t>dem Willen der Heiden zugebracht haben, indem wir uns gehen ließen in </a:t>
            </a:r>
          </a:p>
          <a:p>
            <a:r>
              <a:rPr lang="de-CH" sz="2800" dirty="0"/>
              <a:t>Ausschweifungen, Begierden, Trunksucht, Belustigungen, Trinkgelagen und </a:t>
            </a:r>
          </a:p>
          <a:p>
            <a:r>
              <a:rPr lang="de-CH" sz="2800" dirty="0"/>
              <a:t>frevelhaftem Götzendienst. </a:t>
            </a:r>
          </a:p>
          <a:p>
            <a:r>
              <a:rPr lang="de-CH" sz="2800" dirty="0"/>
              <a:t>4 Das befremdet sie, dass ihr nicht mitlauft in denselben heillosen Schlamm, </a:t>
            </a:r>
          </a:p>
          <a:p>
            <a:r>
              <a:rPr lang="de-CH" sz="2800" dirty="0"/>
              <a:t>und darum lästern sie;							1 Petr 4,3-4</a:t>
            </a:r>
          </a:p>
        </p:txBody>
      </p:sp>
      <p:sp>
        <p:nvSpPr>
          <p:cNvPr id="7" name="Textfeld 6">
            <a:extLst>
              <a:ext uri="{FF2B5EF4-FFF2-40B4-BE49-F238E27FC236}">
                <a16:creationId xmlns="" xmlns:a16="http://schemas.microsoft.com/office/drawing/2014/main" id="{B0146FA9-89AD-45BB-9CF2-2AFD1FB274B8}"/>
              </a:ext>
            </a:extLst>
          </p:cNvPr>
          <p:cNvSpPr txBox="1"/>
          <p:nvPr/>
        </p:nvSpPr>
        <p:spPr>
          <a:xfrm>
            <a:off x="608508" y="2367626"/>
            <a:ext cx="11333680" cy="954107"/>
          </a:xfrm>
          <a:prstGeom prst="rect">
            <a:avLst/>
          </a:prstGeom>
          <a:noFill/>
        </p:spPr>
        <p:txBody>
          <a:bodyPr wrap="none" rtlCol="0">
            <a:spAutoFit/>
          </a:bodyPr>
          <a:lstStyle/>
          <a:p>
            <a:r>
              <a:rPr lang="de-CH" sz="2800" dirty="0"/>
              <a:t>15 Habt nicht lieb die Welt, noch was in der Welt ist! Wenn jemand die Welt </a:t>
            </a:r>
          </a:p>
          <a:p>
            <a:r>
              <a:rPr lang="de-CH" sz="2800" dirty="0"/>
              <a:t>liebhat, so ist die Liebe des Vaters nicht in ihm.			1 </a:t>
            </a:r>
            <a:r>
              <a:rPr lang="de-CH" sz="2800" dirty="0" err="1"/>
              <a:t>Joh</a:t>
            </a:r>
            <a:r>
              <a:rPr lang="de-CH" sz="2800" dirty="0"/>
              <a:t> 2,15</a:t>
            </a:r>
          </a:p>
        </p:txBody>
      </p:sp>
    </p:spTree>
    <p:extLst>
      <p:ext uri="{BB962C8B-B14F-4D97-AF65-F5344CB8AC3E}">
        <p14:creationId xmlns:p14="http://schemas.microsoft.com/office/powerpoint/2010/main" val="300316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5631083" y="637194"/>
            <a:ext cx="1234633" cy="584775"/>
          </a:xfrm>
          <a:prstGeom prst="rect">
            <a:avLst/>
          </a:prstGeom>
          <a:noFill/>
        </p:spPr>
        <p:txBody>
          <a:bodyPr wrap="none" rtlCol="0">
            <a:spAutoFit/>
          </a:bodyPr>
          <a:lstStyle/>
          <a:p>
            <a:r>
              <a:rPr lang="de-CH" sz="3200" dirty="0" err="1">
                <a:cs typeface="Arial" panose="020B0604020202020204" pitchFamily="34" charset="0"/>
              </a:rPr>
              <a:t>Rahab</a:t>
            </a:r>
            <a:endParaRPr lang="de-CH" sz="3200" dirty="0">
              <a:cs typeface="Arial" panose="020B0604020202020204" pitchFamily="34" charset="0"/>
            </a:endParaRPr>
          </a:p>
        </p:txBody>
      </p:sp>
      <p:sp>
        <p:nvSpPr>
          <p:cNvPr id="5" name="Textfeld 4">
            <a:extLst>
              <a:ext uri="{FF2B5EF4-FFF2-40B4-BE49-F238E27FC236}">
                <a16:creationId xmlns="" xmlns:a16="http://schemas.microsoft.com/office/drawing/2014/main" id="{0AB9E50E-176E-4A1F-8A7A-1027357F0637}"/>
              </a:ext>
            </a:extLst>
          </p:cNvPr>
          <p:cNvSpPr txBox="1"/>
          <p:nvPr/>
        </p:nvSpPr>
        <p:spPr>
          <a:xfrm>
            <a:off x="1829104" y="1403645"/>
            <a:ext cx="3483902" cy="523220"/>
          </a:xfrm>
          <a:prstGeom prst="rect">
            <a:avLst/>
          </a:prstGeom>
          <a:noFill/>
        </p:spPr>
        <p:txBody>
          <a:bodyPr wrap="none" rtlCol="0">
            <a:spAutoFit/>
          </a:bodyPr>
          <a:lstStyle/>
          <a:p>
            <a:r>
              <a:rPr lang="de-CH" sz="2800" dirty="0">
                <a:cs typeface="Arial" panose="020B0604020202020204" pitchFamily="34" charset="0"/>
              </a:rPr>
              <a:t>Das Mittel der Rettung</a:t>
            </a:r>
            <a:endParaRPr lang="de-CH" sz="3200" dirty="0">
              <a:cs typeface="Arial" panose="020B0604020202020204" pitchFamily="34" charset="0"/>
            </a:endParaRPr>
          </a:p>
        </p:txBody>
      </p:sp>
      <p:sp>
        <p:nvSpPr>
          <p:cNvPr id="7" name="Textfeld 6">
            <a:extLst>
              <a:ext uri="{FF2B5EF4-FFF2-40B4-BE49-F238E27FC236}">
                <a16:creationId xmlns="" xmlns:a16="http://schemas.microsoft.com/office/drawing/2014/main" id="{B0146FA9-89AD-45BB-9CF2-2AFD1FB274B8}"/>
              </a:ext>
            </a:extLst>
          </p:cNvPr>
          <p:cNvSpPr txBox="1"/>
          <p:nvPr/>
        </p:nvSpPr>
        <p:spPr>
          <a:xfrm>
            <a:off x="416004" y="2078870"/>
            <a:ext cx="11695189" cy="4401205"/>
          </a:xfrm>
          <a:prstGeom prst="rect">
            <a:avLst/>
          </a:prstGeom>
          <a:noFill/>
        </p:spPr>
        <p:txBody>
          <a:bodyPr wrap="none" rtlCol="0">
            <a:spAutoFit/>
          </a:bodyPr>
          <a:lstStyle/>
          <a:p>
            <a:r>
              <a:rPr lang="de-CH" sz="2800" dirty="0"/>
              <a:t>18 Siehe, wenn wir in das Land kommen, so sollst du </a:t>
            </a:r>
            <a:r>
              <a:rPr lang="de-CH" sz="2800" u="sng" dirty="0"/>
              <a:t>diese Schnur aus </a:t>
            </a:r>
          </a:p>
          <a:p>
            <a:r>
              <a:rPr lang="de-CH" sz="2800" u="sng" dirty="0"/>
              <a:t>karmesinrotem Faden in das Fenster knüpfen</a:t>
            </a:r>
            <a:r>
              <a:rPr lang="de-CH" sz="2800" dirty="0"/>
              <a:t>, durch das du uns hinabgelassen </a:t>
            </a:r>
          </a:p>
          <a:p>
            <a:r>
              <a:rPr lang="de-CH" sz="2800" dirty="0"/>
              <a:t>hast, und deinen Vater, deine Mutter, deine Brüder und das ganze Haus </a:t>
            </a:r>
          </a:p>
          <a:p>
            <a:r>
              <a:rPr lang="de-CH" sz="2800" dirty="0"/>
              <a:t>deines Vaters zu dir in das Haus versammeln. </a:t>
            </a:r>
          </a:p>
          <a:p>
            <a:r>
              <a:rPr lang="de-CH" sz="2800" dirty="0"/>
              <a:t>19 Und wer dann zur </a:t>
            </a:r>
            <a:r>
              <a:rPr lang="de-CH" sz="2800" u="sng" dirty="0"/>
              <a:t>Tür deines Hauses hinaus auf die Straße geht</a:t>
            </a:r>
            <a:r>
              <a:rPr lang="de-CH" sz="2800" dirty="0"/>
              <a:t>, </a:t>
            </a:r>
          </a:p>
          <a:p>
            <a:r>
              <a:rPr lang="de-CH" sz="2800" dirty="0"/>
              <a:t>dessen Blut sei auf seinem Haupt, wir aber unschuldig; wenn aber Hand gelegt </a:t>
            </a:r>
          </a:p>
          <a:p>
            <a:r>
              <a:rPr lang="de-CH" sz="2800" dirty="0"/>
              <a:t>wird an jemand von denen, die bei dir im Haus sind, so soll ihr Blut auf </a:t>
            </a:r>
          </a:p>
          <a:p>
            <a:r>
              <a:rPr lang="de-CH" sz="2800" dirty="0"/>
              <a:t>unserem Haupt sein. </a:t>
            </a:r>
          </a:p>
          <a:p>
            <a:r>
              <a:rPr lang="de-CH" sz="2800" dirty="0"/>
              <a:t>20 Und wenn du etwas von </a:t>
            </a:r>
            <a:r>
              <a:rPr lang="de-CH" sz="2800" u="sng" dirty="0"/>
              <a:t>dieser unserer Sache verraten wirst</a:t>
            </a:r>
            <a:r>
              <a:rPr lang="de-CH" sz="2800" dirty="0"/>
              <a:t>, so werden wir </a:t>
            </a:r>
          </a:p>
          <a:p>
            <a:r>
              <a:rPr lang="de-CH" sz="2800" dirty="0"/>
              <a:t>frei sein von deinem Eid, den du uns hast schwören lassen. 	Jos 2,18-20</a:t>
            </a:r>
          </a:p>
        </p:txBody>
      </p:sp>
    </p:spTree>
    <p:extLst>
      <p:ext uri="{BB962C8B-B14F-4D97-AF65-F5344CB8AC3E}">
        <p14:creationId xmlns:p14="http://schemas.microsoft.com/office/powerpoint/2010/main" val="4148804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586204" y="1138335"/>
            <a:ext cx="2153923" cy="1754326"/>
          </a:xfrm>
          <a:prstGeom prst="rect">
            <a:avLst/>
          </a:prstGeom>
          <a:noFill/>
        </p:spPr>
        <p:txBody>
          <a:bodyPr wrap="none" rtlCol="0">
            <a:spAutoFit/>
          </a:bodyPr>
          <a:lstStyle/>
          <a:p>
            <a:r>
              <a:rPr lang="de-CH" sz="3600" b="1" dirty="0">
                <a:cs typeface="Arial" panose="020B0604020202020204" pitchFamily="34" charset="0"/>
              </a:rPr>
              <a:t>Thema:</a:t>
            </a:r>
          </a:p>
          <a:p>
            <a:endParaRPr lang="de-CH" sz="3600" b="1" dirty="0">
              <a:cs typeface="Arial" panose="020B0604020202020204" pitchFamily="34" charset="0"/>
            </a:endParaRPr>
          </a:p>
          <a:p>
            <a:r>
              <a:rPr lang="de-CH" sz="3600" b="1" dirty="0" smtClean="0">
                <a:cs typeface="Arial" panose="020B0604020202020204" pitchFamily="34" charset="0"/>
              </a:rPr>
              <a:t>Gehorsam</a:t>
            </a:r>
            <a:endParaRPr lang="de-CH" sz="2400" dirty="0"/>
          </a:p>
        </p:txBody>
      </p:sp>
      <p:sp>
        <p:nvSpPr>
          <p:cNvPr id="3" name="Textfeld 2"/>
          <p:cNvSpPr txBox="1"/>
          <p:nvPr/>
        </p:nvSpPr>
        <p:spPr>
          <a:xfrm>
            <a:off x="1586204" y="3293827"/>
            <a:ext cx="11400189" cy="3170099"/>
          </a:xfrm>
          <a:prstGeom prst="rect">
            <a:avLst/>
          </a:prstGeom>
          <a:noFill/>
        </p:spPr>
        <p:txBody>
          <a:bodyPr wrap="square" rtlCol="0">
            <a:spAutoFit/>
          </a:bodyPr>
          <a:lstStyle/>
          <a:p>
            <a:r>
              <a:rPr lang="de-CH" sz="3600" b="1" dirty="0" err="1">
                <a:cs typeface="Arial" panose="020B0604020202020204" pitchFamily="34" charset="0"/>
              </a:rPr>
              <a:t>Schlüsselvers</a:t>
            </a:r>
            <a:r>
              <a:rPr lang="de-CH" sz="3600" b="1" dirty="0">
                <a:cs typeface="Arial" panose="020B0604020202020204" pitchFamily="34" charset="0"/>
              </a:rPr>
              <a:t> Jos 1,7:</a:t>
            </a:r>
          </a:p>
          <a:p>
            <a:r>
              <a:rPr lang="de-CH" sz="2800" b="1" dirty="0"/>
              <a:t>Sei du nur stark und sehr mutig, und achte darauf, </a:t>
            </a:r>
          </a:p>
          <a:p>
            <a:r>
              <a:rPr lang="de-CH" sz="2800" b="1" dirty="0"/>
              <a:t>dass du nach dem ganzen Gesetz handelst, </a:t>
            </a:r>
          </a:p>
          <a:p>
            <a:r>
              <a:rPr lang="de-CH" sz="2800" b="1" dirty="0"/>
              <a:t>das dir mein Knecht Mose befohlen hat. </a:t>
            </a:r>
          </a:p>
          <a:p>
            <a:r>
              <a:rPr lang="de-CH" sz="2800" b="1" dirty="0"/>
              <a:t>Weiche nicht davon ab, weder zur Rechten noch zur Linken, </a:t>
            </a:r>
          </a:p>
          <a:p>
            <a:r>
              <a:rPr lang="de-CH" sz="2800" b="1" dirty="0"/>
              <a:t>damit du weise handelst überall, wo du hingehst! </a:t>
            </a:r>
            <a:endParaRPr lang="de-CH" sz="2800" dirty="0"/>
          </a:p>
          <a:p>
            <a:endParaRPr lang="de-CH" sz="2400" dirty="0"/>
          </a:p>
        </p:txBody>
      </p:sp>
    </p:spTree>
    <p:extLst>
      <p:ext uri="{BB962C8B-B14F-4D97-AF65-F5344CB8AC3E}">
        <p14:creationId xmlns:p14="http://schemas.microsoft.com/office/powerpoint/2010/main" val="1597636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5631083" y="637194"/>
            <a:ext cx="1234633" cy="584775"/>
          </a:xfrm>
          <a:prstGeom prst="rect">
            <a:avLst/>
          </a:prstGeom>
          <a:noFill/>
        </p:spPr>
        <p:txBody>
          <a:bodyPr wrap="none" rtlCol="0">
            <a:spAutoFit/>
          </a:bodyPr>
          <a:lstStyle/>
          <a:p>
            <a:r>
              <a:rPr lang="de-CH" sz="3200" dirty="0" err="1">
                <a:cs typeface="Arial" panose="020B0604020202020204" pitchFamily="34" charset="0"/>
              </a:rPr>
              <a:t>Rahab</a:t>
            </a:r>
            <a:endParaRPr lang="de-CH" sz="3200" dirty="0">
              <a:cs typeface="Arial" panose="020B0604020202020204" pitchFamily="34" charset="0"/>
            </a:endParaRPr>
          </a:p>
        </p:txBody>
      </p:sp>
      <p:sp>
        <p:nvSpPr>
          <p:cNvPr id="5" name="Textfeld 4">
            <a:extLst>
              <a:ext uri="{FF2B5EF4-FFF2-40B4-BE49-F238E27FC236}">
                <a16:creationId xmlns="" xmlns:a16="http://schemas.microsoft.com/office/drawing/2014/main" id="{0AB9E50E-176E-4A1F-8A7A-1027357F0637}"/>
              </a:ext>
            </a:extLst>
          </p:cNvPr>
          <p:cNvSpPr txBox="1"/>
          <p:nvPr/>
        </p:nvSpPr>
        <p:spPr>
          <a:xfrm>
            <a:off x="1668683" y="1221969"/>
            <a:ext cx="3723455" cy="523220"/>
          </a:xfrm>
          <a:prstGeom prst="rect">
            <a:avLst/>
          </a:prstGeom>
          <a:noFill/>
        </p:spPr>
        <p:txBody>
          <a:bodyPr wrap="none" rtlCol="0">
            <a:spAutoFit/>
          </a:bodyPr>
          <a:lstStyle/>
          <a:p>
            <a:r>
              <a:rPr lang="de-CH" sz="2800" dirty="0">
                <a:cs typeface="Arial" panose="020B0604020202020204" pitchFamily="34" charset="0"/>
              </a:rPr>
              <a:t>Die Werke des Glaubens</a:t>
            </a:r>
            <a:endParaRPr lang="de-CH" sz="3200" dirty="0">
              <a:cs typeface="Arial" panose="020B0604020202020204" pitchFamily="34" charset="0"/>
            </a:endParaRPr>
          </a:p>
        </p:txBody>
      </p:sp>
      <p:sp>
        <p:nvSpPr>
          <p:cNvPr id="7" name="Textfeld 6">
            <a:extLst>
              <a:ext uri="{FF2B5EF4-FFF2-40B4-BE49-F238E27FC236}">
                <a16:creationId xmlns="" xmlns:a16="http://schemas.microsoft.com/office/drawing/2014/main" id="{B0146FA9-89AD-45BB-9CF2-2AFD1FB274B8}"/>
              </a:ext>
            </a:extLst>
          </p:cNvPr>
          <p:cNvSpPr txBox="1"/>
          <p:nvPr/>
        </p:nvSpPr>
        <p:spPr>
          <a:xfrm>
            <a:off x="416004" y="1982618"/>
            <a:ext cx="11338873" cy="954107"/>
          </a:xfrm>
          <a:prstGeom prst="rect">
            <a:avLst/>
          </a:prstGeom>
          <a:noFill/>
        </p:spPr>
        <p:txBody>
          <a:bodyPr wrap="none" rtlCol="0">
            <a:spAutoFit/>
          </a:bodyPr>
          <a:lstStyle/>
          <a:p>
            <a:r>
              <a:rPr lang="de-CH" sz="2800" dirty="0"/>
              <a:t>21 Da sprach sie: Es sei, wie ihr sagt!, und ließ sie gehen. Und sie gingen hin; </a:t>
            </a:r>
          </a:p>
          <a:p>
            <a:r>
              <a:rPr lang="de-CH" sz="2800" dirty="0"/>
              <a:t>sie aber knüpfte die karmesinrote Schnur ins Fenster. 		Jos 2,21</a:t>
            </a:r>
          </a:p>
        </p:txBody>
      </p:sp>
      <p:sp>
        <p:nvSpPr>
          <p:cNvPr id="6" name="Textfeld 5">
            <a:extLst>
              <a:ext uri="{FF2B5EF4-FFF2-40B4-BE49-F238E27FC236}">
                <a16:creationId xmlns="" xmlns:a16="http://schemas.microsoft.com/office/drawing/2014/main" id="{D8C203F1-DF53-446B-A27A-1F74FC928E8A}"/>
              </a:ext>
            </a:extLst>
          </p:cNvPr>
          <p:cNvSpPr txBox="1"/>
          <p:nvPr/>
        </p:nvSpPr>
        <p:spPr>
          <a:xfrm>
            <a:off x="416004" y="5636031"/>
            <a:ext cx="11657871" cy="954107"/>
          </a:xfrm>
          <a:prstGeom prst="rect">
            <a:avLst/>
          </a:prstGeom>
          <a:noFill/>
        </p:spPr>
        <p:txBody>
          <a:bodyPr wrap="none" rtlCol="0">
            <a:spAutoFit/>
          </a:bodyPr>
          <a:lstStyle/>
          <a:p>
            <a:r>
              <a:rPr lang="de-CH" sz="2800" dirty="0"/>
              <a:t>5 Salmon zeugte den Boas mit der </a:t>
            </a:r>
            <a:r>
              <a:rPr lang="de-CH" sz="2800" dirty="0" err="1"/>
              <a:t>Rahab</a:t>
            </a:r>
            <a:r>
              <a:rPr lang="de-CH" sz="2800" dirty="0"/>
              <a:t>; Boas zeugte den Obed mit der Ruth; </a:t>
            </a:r>
          </a:p>
          <a:p>
            <a:r>
              <a:rPr lang="de-CH" sz="2800" dirty="0"/>
              <a:t>Obed zeugte den </a:t>
            </a:r>
            <a:r>
              <a:rPr lang="de-CH" sz="2800" dirty="0" err="1"/>
              <a:t>Isai</a:t>
            </a:r>
            <a:r>
              <a:rPr lang="de-CH" sz="2800" dirty="0"/>
              <a:t>; 							</a:t>
            </a:r>
            <a:r>
              <a:rPr lang="de-CH" sz="2800" dirty="0" err="1"/>
              <a:t>Mt</a:t>
            </a:r>
            <a:r>
              <a:rPr lang="de-CH" sz="2800" dirty="0"/>
              <a:t> 1,5</a:t>
            </a:r>
          </a:p>
        </p:txBody>
      </p:sp>
      <p:sp>
        <p:nvSpPr>
          <p:cNvPr id="8" name="Textfeld 7">
            <a:extLst>
              <a:ext uri="{FF2B5EF4-FFF2-40B4-BE49-F238E27FC236}">
                <a16:creationId xmlns="" xmlns:a16="http://schemas.microsoft.com/office/drawing/2014/main" id="{1651E743-E34A-4D1D-9651-160DBFCED9BF}"/>
              </a:ext>
            </a:extLst>
          </p:cNvPr>
          <p:cNvSpPr txBox="1"/>
          <p:nvPr/>
        </p:nvSpPr>
        <p:spPr>
          <a:xfrm>
            <a:off x="416004" y="3170775"/>
            <a:ext cx="11409983" cy="954107"/>
          </a:xfrm>
          <a:prstGeom prst="rect">
            <a:avLst/>
          </a:prstGeom>
          <a:noFill/>
        </p:spPr>
        <p:txBody>
          <a:bodyPr wrap="none" rtlCol="0">
            <a:spAutoFit/>
          </a:bodyPr>
          <a:lstStyle/>
          <a:p>
            <a:r>
              <a:rPr lang="de-CH" sz="2800" dirty="0"/>
              <a:t>31 Durch Glauben ging </a:t>
            </a:r>
            <a:r>
              <a:rPr lang="de-CH" sz="2800" dirty="0" err="1"/>
              <a:t>Rahab</a:t>
            </a:r>
            <a:r>
              <a:rPr lang="de-CH" sz="2800" dirty="0"/>
              <a:t>, die Hure, nicht verloren mit den Ungläubigen, </a:t>
            </a:r>
          </a:p>
          <a:p>
            <a:r>
              <a:rPr lang="de-CH" sz="2800" dirty="0"/>
              <a:t>weil sie die Kundschafter mit Frieden aufgenommen hatte.	</a:t>
            </a:r>
            <a:r>
              <a:rPr lang="de-CH" sz="2800" dirty="0" err="1"/>
              <a:t>Hebr</a:t>
            </a:r>
            <a:r>
              <a:rPr lang="de-CH" sz="2800" dirty="0"/>
              <a:t> 11,31</a:t>
            </a:r>
          </a:p>
        </p:txBody>
      </p:sp>
      <p:sp>
        <p:nvSpPr>
          <p:cNvPr id="9" name="Textfeld 8">
            <a:extLst>
              <a:ext uri="{FF2B5EF4-FFF2-40B4-BE49-F238E27FC236}">
                <a16:creationId xmlns="" xmlns:a16="http://schemas.microsoft.com/office/drawing/2014/main" id="{4429A65C-C35E-484E-BC34-3B77EBF56E42}"/>
              </a:ext>
            </a:extLst>
          </p:cNvPr>
          <p:cNvSpPr txBox="1"/>
          <p:nvPr/>
        </p:nvSpPr>
        <p:spPr>
          <a:xfrm>
            <a:off x="416004" y="4403403"/>
            <a:ext cx="11426141" cy="954107"/>
          </a:xfrm>
          <a:prstGeom prst="rect">
            <a:avLst/>
          </a:prstGeom>
          <a:noFill/>
        </p:spPr>
        <p:txBody>
          <a:bodyPr wrap="none" rtlCol="0">
            <a:spAutoFit/>
          </a:bodyPr>
          <a:lstStyle/>
          <a:p>
            <a:r>
              <a:rPr lang="de-CH" sz="2800" dirty="0"/>
              <a:t>25 Ist nicht ebenso auch die Hure </a:t>
            </a:r>
            <a:r>
              <a:rPr lang="de-CH" sz="2800" dirty="0" err="1"/>
              <a:t>Rahab</a:t>
            </a:r>
            <a:r>
              <a:rPr lang="de-CH" sz="2800" dirty="0"/>
              <a:t> durch Werke gerechtfertigt worden, </a:t>
            </a:r>
          </a:p>
          <a:p>
            <a:r>
              <a:rPr lang="de-CH" sz="2800" dirty="0"/>
              <a:t>da sie die Boten aufnahm und auf einem anderen Weg entließ?	Jak 2,25</a:t>
            </a:r>
          </a:p>
        </p:txBody>
      </p:sp>
    </p:spTree>
    <p:extLst>
      <p:ext uri="{BB962C8B-B14F-4D97-AF65-F5344CB8AC3E}">
        <p14:creationId xmlns:p14="http://schemas.microsoft.com/office/powerpoint/2010/main" val="2979009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5631083" y="637194"/>
            <a:ext cx="1234633" cy="584775"/>
          </a:xfrm>
          <a:prstGeom prst="rect">
            <a:avLst/>
          </a:prstGeom>
          <a:noFill/>
        </p:spPr>
        <p:txBody>
          <a:bodyPr wrap="none" rtlCol="0">
            <a:spAutoFit/>
          </a:bodyPr>
          <a:lstStyle/>
          <a:p>
            <a:r>
              <a:rPr lang="de-CH" sz="3200" dirty="0" err="1">
                <a:cs typeface="Arial" panose="020B0604020202020204" pitchFamily="34" charset="0"/>
              </a:rPr>
              <a:t>Rahab</a:t>
            </a:r>
            <a:endParaRPr lang="de-CH" sz="3200" dirty="0">
              <a:cs typeface="Arial" panose="020B0604020202020204" pitchFamily="34" charset="0"/>
            </a:endParaRPr>
          </a:p>
        </p:txBody>
      </p:sp>
      <p:sp>
        <p:nvSpPr>
          <p:cNvPr id="6" name="Textfeld 5">
            <a:extLst>
              <a:ext uri="{FF2B5EF4-FFF2-40B4-BE49-F238E27FC236}">
                <a16:creationId xmlns="" xmlns:a16="http://schemas.microsoft.com/office/drawing/2014/main" id="{E4E496BC-37FF-4259-8672-10FA80437E38}"/>
              </a:ext>
            </a:extLst>
          </p:cNvPr>
          <p:cNvSpPr txBox="1"/>
          <p:nvPr/>
        </p:nvSpPr>
        <p:spPr>
          <a:xfrm>
            <a:off x="387082" y="1509374"/>
            <a:ext cx="11722633" cy="4832092"/>
          </a:xfrm>
          <a:prstGeom prst="rect">
            <a:avLst/>
          </a:prstGeom>
          <a:noFill/>
        </p:spPr>
        <p:txBody>
          <a:bodyPr wrap="none" rtlCol="0">
            <a:spAutoFit/>
          </a:bodyPr>
          <a:lstStyle/>
          <a:p>
            <a:r>
              <a:rPr lang="de-CH" sz="2800" dirty="0"/>
              <a:t>22 Aber Josua sprach zu den beiden Männern, die das Land ausgekundschaftet </a:t>
            </a:r>
          </a:p>
          <a:p>
            <a:r>
              <a:rPr lang="de-CH" sz="2800" dirty="0"/>
              <a:t>hatten: Geht in das Haus der Hure und bringt die Frau von dort heraus samt </a:t>
            </a:r>
          </a:p>
          <a:p>
            <a:r>
              <a:rPr lang="de-CH" sz="2800" dirty="0"/>
              <a:t>allen ihren Angehörigen, wie ihr es ihr geschworen habt! </a:t>
            </a:r>
          </a:p>
          <a:p>
            <a:r>
              <a:rPr lang="de-CH" sz="2800" dirty="0"/>
              <a:t>23 Da gingen die jungen Männer, die Kundschafter, hinein und führten </a:t>
            </a:r>
            <a:r>
              <a:rPr lang="de-CH" sz="2800" dirty="0" err="1"/>
              <a:t>Rahab</a:t>
            </a:r>
            <a:r>
              <a:rPr lang="de-CH" sz="2800" dirty="0"/>
              <a:t> </a:t>
            </a:r>
          </a:p>
          <a:p>
            <a:r>
              <a:rPr lang="de-CH" sz="2800" dirty="0"/>
              <a:t>heraus samt ihrem Vater und ihrer Mutter und ihren Brüdern und allen ihren </a:t>
            </a:r>
          </a:p>
          <a:p>
            <a:r>
              <a:rPr lang="de-CH" sz="2800" dirty="0"/>
              <a:t>Angehörigen; ihr ganzes Geschlecht führten sie hinaus und brachten sie </a:t>
            </a:r>
          </a:p>
          <a:p>
            <a:r>
              <a:rPr lang="de-CH" sz="2800" dirty="0"/>
              <a:t>außerhalb des Lagers Israels unter.</a:t>
            </a:r>
          </a:p>
          <a:p>
            <a:r>
              <a:rPr lang="de-CH" sz="2800" dirty="0"/>
              <a:t>25 So ließ Josua die Hure </a:t>
            </a:r>
            <a:r>
              <a:rPr lang="de-CH" sz="2800" dirty="0" err="1"/>
              <a:t>Rahab</a:t>
            </a:r>
            <a:r>
              <a:rPr lang="de-CH" sz="2800" dirty="0"/>
              <a:t> leben samt dem Haus ihres Vaters und </a:t>
            </a:r>
          </a:p>
          <a:p>
            <a:r>
              <a:rPr lang="de-CH" sz="2800" dirty="0"/>
              <a:t>allen ihren Angehörigen; und sie blieb mitten in Israel wohnen bis zu </a:t>
            </a:r>
          </a:p>
          <a:p>
            <a:r>
              <a:rPr lang="de-CH" sz="2800" dirty="0"/>
              <a:t>diesem Tag, weil sie die Boten verbarg, die Josua gesandt hatte, </a:t>
            </a:r>
          </a:p>
          <a:p>
            <a:r>
              <a:rPr lang="de-CH" sz="2800" dirty="0"/>
              <a:t>um Jericho auszukundschaften.						Jos 6,22-23;25</a:t>
            </a:r>
          </a:p>
        </p:txBody>
      </p:sp>
    </p:spTree>
    <p:extLst>
      <p:ext uri="{BB962C8B-B14F-4D97-AF65-F5344CB8AC3E}">
        <p14:creationId xmlns:p14="http://schemas.microsoft.com/office/powerpoint/2010/main" val="3902188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5631083" y="637194"/>
            <a:ext cx="1102802" cy="584775"/>
          </a:xfrm>
          <a:prstGeom prst="rect">
            <a:avLst/>
          </a:prstGeom>
          <a:noFill/>
        </p:spPr>
        <p:txBody>
          <a:bodyPr wrap="none" rtlCol="0">
            <a:spAutoFit/>
          </a:bodyPr>
          <a:lstStyle/>
          <a:p>
            <a:r>
              <a:rPr lang="de-CH" sz="3200" dirty="0">
                <a:cs typeface="Arial" panose="020B0604020202020204" pitchFamily="34" charset="0"/>
              </a:rPr>
              <a:t>Kaleb</a:t>
            </a:r>
          </a:p>
        </p:txBody>
      </p:sp>
      <p:sp>
        <p:nvSpPr>
          <p:cNvPr id="6" name="Textfeld 5">
            <a:extLst>
              <a:ext uri="{FF2B5EF4-FFF2-40B4-BE49-F238E27FC236}">
                <a16:creationId xmlns="" xmlns:a16="http://schemas.microsoft.com/office/drawing/2014/main" id="{E4E496BC-37FF-4259-8672-10FA80437E38}"/>
              </a:ext>
            </a:extLst>
          </p:cNvPr>
          <p:cNvSpPr txBox="1"/>
          <p:nvPr/>
        </p:nvSpPr>
        <p:spPr>
          <a:xfrm>
            <a:off x="174030" y="2568186"/>
            <a:ext cx="12017970" cy="3108543"/>
          </a:xfrm>
          <a:prstGeom prst="rect">
            <a:avLst/>
          </a:prstGeom>
          <a:noFill/>
        </p:spPr>
        <p:txBody>
          <a:bodyPr wrap="none" rtlCol="0">
            <a:spAutoFit/>
          </a:bodyPr>
          <a:lstStyle/>
          <a:p>
            <a:r>
              <a:rPr lang="de-CH" sz="2800" dirty="0"/>
              <a:t>10 Und nun, siehe, der HERR hat mich leben lassen, </a:t>
            </a:r>
            <a:r>
              <a:rPr lang="de-CH" sz="2800" u="sng" dirty="0"/>
              <a:t>wie er es mir zugesagt hatte. </a:t>
            </a:r>
          </a:p>
          <a:p>
            <a:r>
              <a:rPr lang="de-CH" sz="2800" dirty="0"/>
              <a:t>Und es sind nunmehr 45 Jahre, seit der HERR dies zu Mose sagte, als Israel in </a:t>
            </a:r>
          </a:p>
          <a:p>
            <a:r>
              <a:rPr lang="de-CH" sz="2800" dirty="0"/>
              <a:t>der Wüste wanderte. Und nun siehe, ich bin heute 85 Jahre alt, </a:t>
            </a:r>
          </a:p>
          <a:p>
            <a:r>
              <a:rPr lang="de-CH" sz="2800" dirty="0"/>
              <a:t>12 Und nun, so gib mir dieses Bergland, von dem der HERR geredet hat an </a:t>
            </a:r>
          </a:p>
          <a:p>
            <a:r>
              <a:rPr lang="de-CH" sz="2800" dirty="0"/>
              <a:t>jenem Tag; denn du hast an jenem Tag gehört, dass die Enakiter darauf wohnen </a:t>
            </a:r>
          </a:p>
          <a:p>
            <a:r>
              <a:rPr lang="de-CH" sz="2800" dirty="0"/>
              <a:t>und dass es große und feste Städte hat; </a:t>
            </a:r>
            <a:r>
              <a:rPr lang="de-CH" sz="2800" u="sng" dirty="0"/>
              <a:t>vielleicht wird der HERR mit mir sein, </a:t>
            </a:r>
          </a:p>
          <a:p>
            <a:r>
              <a:rPr lang="de-CH" sz="2800" u="sng" dirty="0"/>
              <a:t>dass ich sie vertreibe, so wie der HERR geredet hat!</a:t>
            </a:r>
            <a:r>
              <a:rPr lang="de-CH" sz="2800" dirty="0"/>
              <a:t>		Jos 14,10;12</a:t>
            </a:r>
          </a:p>
        </p:txBody>
      </p:sp>
      <p:sp>
        <p:nvSpPr>
          <p:cNvPr id="5" name="Textfeld 4">
            <a:extLst>
              <a:ext uri="{FF2B5EF4-FFF2-40B4-BE49-F238E27FC236}">
                <a16:creationId xmlns="" xmlns:a16="http://schemas.microsoft.com/office/drawing/2014/main" id="{978FD392-F5FE-48AC-9849-8DDB169216DD}"/>
              </a:ext>
            </a:extLst>
          </p:cNvPr>
          <p:cNvSpPr txBox="1"/>
          <p:nvPr/>
        </p:nvSpPr>
        <p:spPr>
          <a:xfrm>
            <a:off x="1509698" y="1500193"/>
            <a:ext cx="5224187" cy="523220"/>
          </a:xfrm>
          <a:prstGeom prst="rect">
            <a:avLst/>
          </a:prstGeom>
          <a:noFill/>
        </p:spPr>
        <p:txBody>
          <a:bodyPr wrap="none" rtlCol="0">
            <a:spAutoFit/>
          </a:bodyPr>
          <a:lstStyle/>
          <a:p>
            <a:r>
              <a:rPr lang="de-CH" sz="2800" dirty="0">
                <a:cs typeface="Arial" panose="020B0604020202020204" pitchFamily="34" charset="0"/>
              </a:rPr>
              <a:t>Sein Focus war richtig ausgerichtet</a:t>
            </a:r>
            <a:endParaRPr lang="de-CH" sz="3200" dirty="0">
              <a:cs typeface="Arial" panose="020B0604020202020204" pitchFamily="34" charset="0"/>
            </a:endParaRPr>
          </a:p>
        </p:txBody>
      </p:sp>
    </p:spTree>
    <p:extLst>
      <p:ext uri="{BB962C8B-B14F-4D97-AF65-F5344CB8AC3E}">
        <p14:creationId xmlns:p14="http://schemas.microsoft.com/office/powerpoint/2010/main" val="2101787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5631083" y="637194"/>
            <a:ext cx="1102802" cy="584775"/>
          </a:xfrm>
          <a:prstGeom prst="rect">
            <a:avLst/>
          </a:prstGeom>
          <a:noFill/>
        </p:spPr>
        <p:txBody>
          <a:bodyPr wrap="none" rtlCol="0">
            <a:spAutoFit/>
          </a:bodyPr>
          <a:lstStyle/>
          <a:p>
            <a:r>
              <a:rPr lang="de-CH" sz="3200" dirty="0">
                <a:cs typeface="Arial" panose="020B0604020202020204" pitchFamily="34" charset="0"/>
              </a:rPr>
              <a:t>Kaleb</a:t>
            </a:r>
          </a:p>
        </p:txBody>
      </p:sp>
      <p:sp>
        <p:nvSpPr>
          <p:cNvPr id="6" name="Textfeld 5">
            <a:extLst>
              <a:ext uri="{FF2B5EF4-FFF2-40B4-BE49-F238E27FC236}">
                <a16:creationId xmlns="" xmlns:a16="http://schemas.microsoft.com/office/drawing/2014/main" id="{E4E496BC-37FF-4259-8672-10FA80437E38}"/>
              </a:ext>
            </a:extLst>
          </p:cNvPr>
          <p:cNvSpPr txBox="1"/>
          <p:nvPr/>
        </p:nvSpPr>
        <p:spPr>
          <a:xfrm>
            <a:off x="174030" y="2568186"/>
            <a:ext cx="11740393" cy="1815882"/>
          </a:xfrm>
          <a:prstGeom prst="rect">
            <a:avLst/>
          </a:prstGeom>
          <a:noFill/>
        </p:spPr>
        <p:txBody>
          <a:bodyPr wrap="none" rtlCol="0">
            <a:spAutoFit/>
          </a:bodyPr>
          <a:lstStyle/>
          <a:p>
            <a:r>
              <a:rPr lang="de-CH" sz="2800" dirty="0"/>
              <a:t>4 Denn alles, was aus Gott geboren ist, überwindet die Welt; und unser Glaube </a:t>
            </a:r>
          </a:p>
          <a:p>
            <a:r>
              <a:rPr lang="de-CH" sz="2800" dirty="0"/>
              <a:t>ist der Sieg, der die Welt überwunden hat. </a:t>
            </a:r>
          </a:p>
          <a:p>
            <a:r>
              <a:rPr lang="de-CH" sz="2800" dirty="0"/>
              <a:t>5 Wer ist es, der die Welt überwindet, wenn nicht der, welcher glaubt, </a:t>
            </a:r>
          </a:p>
          <a:p>
            <a:r>
              <a:rPr lang="de-CH" sz="2800" dirty="0"/>
              <a:t>dass Jesus der Sohn Gottes ist?						1 </a:t>
            </a:r>
            <a:r>
              <a:rPr lang="de-CH" sz="2800" dirty="0" err="1"/>
              <a:t>Joh</a:t>
            </a:r>
            <a:r>
              <a:rPr lang="de-CH" sz="2800" dirty="0"/>
              <a:t> 5,4-5</a:t>
            </a:r>
          </a:p>
        </p:txBody>
      </p:sp>
      <p:sp>
        <p:nvSpPr>
          <p:cNvPr id="5" name="Textfeld 4">
            <a:extLst>
              <a:ext uri="{FF2B5EF4-FFF2-40B4-BE49-F238E27FC236}">
                <a16:creationId xmlns="" xmlns:a16="http://schemas.microsoft.com/office/drawing/2014/main" id="{978FD392-F5FE-48AC-9849-8DDB169216DD}"/>
              </a:ext>
            </a:extLst>
          </p:cNvPr>
          <p:cNvSpPr txBox="1"/>
          <p:nvPr/>
        </p:nvSpPr>
        <p:spPr>
          <a:xfrm>
            <a:off x="1509698" y="1500193"/>
            <a:ext cx="5224187" cy="523220"/>
          </a:xfrm>
          <a:prstGeom prst="rect">
            <a:avLst/>
          </a:prstGeom>
          <a:noFill/>
        </p:spPr>
        <p:txBody>
          <a:bodyPr wrap="none" rtlCol="0">
            <a:spAutoFit/>
          </a:bodyPr>
          <a:lstStyle/>
          <a:p>
            <a:r>
              <a:rPr lang="de-CH" sz="2800" dirty="0">
                <a:cs typeface="Arial" panose="020B0604020202020204" pitchFamily="34" charset="0"/>
              </a:rPr>
              <a:t>Sein Focus war richtig ausgerichtet</a:t>
            </a:r>
            <a:endParaRPr lang="de-CH" sz="3200" dirty="0">
              <a:cs typeface="Arial" panose="020B0604020202020204" pitchFamily="34" charset="0"/>
            </a:endParaRPr>
          </a:p>
        </p:txBody>
      </p:sp>
    </p:spTree>
    <p:extLst>
      <p:ext uri="{BB962C8B-B14F-4D97-AF65-F5344CB8AC3E}">
        <p14:creationId xmlns:p14="http://schemas.microsoft.com/office/powerpoint/2010/main" val="977916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3953044" y="524899"/>
            <a:ext cx="4182363" cy="584775"/>
          </a:xfrm>
          <a:prstGeom prst="rect">
            <a:avLst/>
          </a:prstGeom>
          <a:noFill/>
        </p:spPr>
        <p:txBody>
          <a:bodyPr wrap="none" rtlCol="0">
            <a:spAutoFit/>
          </a:bodyPr>
          <a:lstStyle/>
          <a:p>
            <a:r>
              <a:rPr lang="de-CH" sz="3200" dirty="0">
                <a:cs typeface="Arial" panose="020B0604020202020204" pitchFamily="34" charset="0"/>
              </a:rPr>
              <a:t>Die Töchter </a:t>
            </a:r>
            <a:r>
              <a:rPr lang="de-CH" sz="3200" dirty="0" err="1">
                <a:cs typeface="Arial" panose="020B0604020202020204" pitchFamily="34" charset="0"/>
              </a:rPr>
              <a:t>Zelophchats</a:t>
            </a:r>
            <a:endParaRPr lang="de-CH" sz="3200" dirty="0">
              <a:cs typeface="Arial" panose="020B0604020202020204" pitchFamily="34" charset="0"/>
            </a:endParaRPr>
          </a:p>
        </p:txBody>
      </p:sp>
      <p:sp>
        <p:nvSpPr>
          <p:cNvPr id="6" name="Textfeld 5">
            <a:extLst>
              <a:ext uri="{FF2B5EF4-FFF2-40B4-BE49-F238E27FC236}">
                <a16:creationId xmlns="" xmlns:a16="http://schemas.microsoft.com/office/drawing/2014/main" id="{E4E496BC-37FF-4259-8672-10FA80437E38}"/>
              </a:ext>
            </a:extLst>
          </p:cNvPr>
          <p:cNvSpPr txBox="1"/>
          <p:nvPr/>
        </p:nvSpPr>
        <p:spPr>
          <a:xfrm>
            <a:off x="174030" y="1910464"/>
            <a:ext cx="12118639" cy="3108543"/>
          </a:xfrm>
          <a:prstGeom prst="rect">
            <a:avLst/>
          </a:prstGeom>
          <a:noFill/>
        </p:spPr>
        <p:txBody>
          <a:bodyPr wrap="none" rtlCol="0">
            <a:spAutoFit/>
          </a:bodyPr>
          <a:lstStyle/>
          <a:p>
            <a:r>
              <a:rPr lang="de-CH" sz="2800" dirty="0"/>
              <a:t>3 Aber </a:t>
            </a:r>
            <a:r>
              <a:rPr lang="de-CH" sz="2800" dirty="0" err="1"/>
              <a:t>Zelophchad</a:t>
            </a:r>
            <a:r>
              <a:rPr lang="de-CH" sz="2800" dirty="0"/>
              <a:t>, der Sohn </a:t>
            </a:r>
            <a:r>
              <a:rPr lang="de-CH" sz="2800" dirty="0" err="1"/>
              <a:t>Hephers</a:t>
            </a:r>
            <a:r>
              <a:rPr lang="de-CH" sz="2800" dirty="0"/>
              <a:t>, des Sohnes Gileads, des Sohnes </a:t>
            </a:r>
            <a:r>
              <a:rPr lang="de-CH" sz="2800" dirty="0" err="1"/>
              <a:t>Machirs</a:t>
            </a:r>
            <a:r>
              <a:rPr lang="de-CH" sz="2800" dirty="0"/>
              <a:t>, </a:t>
            </a:r>
          </a:p>
          <a:p>
            <a:r>
              <a:rPr lang="de-CH" sz="2800" dirty="0"/>
              <a:t> Sohnes Manasses, hatte keine Söhne, sondern nur Töchter, und dies sind die </a:t>
            </a:r>
          </a:p>
          <a:p>
            <a:r>
              <a:rPr lang="de-CH" sz="2800" dirty="0"/>
              <a:t>Namen seiner Töchter: </a:t>
            </a:r>
            <a:r>
              <a:rPr lang="de-CH" sz="2800" dirty="0" err="1"/>
              <a:t>Machla</a:t>
            </a:r>
            <a:r>
              <a:rPr lang="de-CH" sz="2800" dirty="0"/>
              <a:t>, </a:t>
            </a:r>
            <a:r>
              <a:rPr lang="de-CH" sz="2800" dirty="0" err="1"/>
              <a:t>Noa</a:t>
            </a:r>
            <a:r>
              <a:rPr lang="de-CH" sz="2800" dirty="0"/>
              <a:t>, </a:t>
            </a:r>
            <a:r>
              <a:rPr lang="de-CH" sz="2800" dirty="0" err="1"/>
              <a:t>Hogla</a:t>
            </a:r>
            <a:r>
              <a:rPr lang="de-CH" sz="2800" dirty="0"/>
              <a:t>, Milka und </a:t>
            </a:r>
            <a:r>
              <a:rPr lang="de-CH" sz="2800" dirty="0" err="1"/>
              <a:t>Tirza</a:t>
            </a:r>
            <a:r>
              <a:rPr lang="de-CH" sz="2800" dirty="0"/>
              <a:t>. </a:t>
            </a:r>
          </a:p>
          <a:p>
            <a:r>
              <a:rPr lang="de-CH" sz="2800" dirty="0"/>
              <a:t>4 Diese traten vor den Priester Eleasar und vor Josua, den Sohn </a:t>
            </a:r>
            <a:r>
              <a:rPr lang="de-CH" sz="2800" dirty="0" err="1"/>
              <a:t>Nuns</a:t>
            </a:r>
            <a:r>
              <a:rPr lang="de-CH" sz="2800" dirty="0"/>
              <a:t>, und vor die </a:t>
            </a:r>
          </a:p>
          <a:p>
            <a:r>
              <a:rPr lang="de-CH" sz="2800" dirty="0"/>
              <a:t>Fürsten und sprachen: Der HERR hat Mose geboten, dass er uns ein Erbteil geben </a:t>
            </a:r>
          </a:p>
          <a:p>
            <a:r>
              <a:rPr lang="de-CH" sz="2800" dirty="0"/>
              <a:t>soll unter unseren Brüdern! Und man gab ihnen ein Erbteil unter den Brüdern </a:t>
            </a:r>
          </a:p>
          <a:p>
            <a:r>
              <a:rPr lang="de-CH" sz="2800" dirty="0"/>
              <a:t>ihres Vaters, nach dem Befehl des HERRN.				Josua 17, 3-4</a:t>
            </a:r>
          </a:p>
        </p:txBody>
      </p:sp>
      <p:sp>
        <p:nvSpPr>
          <p:cNvPr id="5" name="Textfeld 4">
            <a:extLst>
              <a:ext uri="{FF2B5EF4-FFF2-40B4-BE49-F238E27FC236}">
                <a16:creationId xmlns="" xmlns:a16="http://schemas.microsoft.com/office/drawing/2014/main" id="{978FD392-F5FE-48AC-9849-8DDB169216DD}"/>
              </a:ext>
            </a:extLst>
          </p:cNvPr>
          <p:cNvSpPr txBox="1"/>
          <p:nvPr/>
        </p:nvSpPr>
        <p:spPr>
          <a:xfrm>
            <a:off x="1509698" y="1339773"/>
            <a:ext cx="1399742" cy="523220"/>
          </a:xfrm>
          <a:prstGeom prst="rect">
            <a:avLst/>
          </a:prstGeom>
          <a:noFill/>
        </p:spPr>
        <p:txBody>
          <a:bodyPr wrap="none" rtlCol="0">
            <a:spAutoFit/>
          </a:bodyPr>
          <a:lstStyle/>
          <a:p>
            <a:r>
              <a:rPr lang="de-CH" sz="2800" dirty="0">
                <a:cs typeface="Arial" panose="020B0604020202020204" pitchFamily="34" charset="0"/>
              </a:rPr>
              <a:t>Gib uns!</a:t>
            </a:r>
            <a:endParaRPr lang="de-CH" sz="3200" dirty="0">
              <a:cs typeface="Arial" panose="020B0604020202020204" pitchFamily="34" charset="0"/>
            </a:endParaRPr>
          </a:p>
        </p:txBody>
      </p:sp>
      <p:sp>
        <p:nvSpPr>
          <p:cNvPr id="7" name="Textfeld 6">
            <a:extLst>
              <a:ext uri="{FF2B5EF4-FFF2-40B4-BE49-F238E27FC236}">
                <a16:creationId xmlns="" xmlns:a16="http://schemas.microsoft.com/office/drawing/2014/main" id="{400AB8BB-1906-4101-B389-8A7D47EE4EB2}"/>
              </a:ext>
            </a:extLst>
          </p:cNvPr>
          <p:cNvSpPr txBox="1"/>
          <p:nvPr/>
        </p:nvSpPr>
        <p:spPr>
          <a:xfrm>
            <a:off x="174030" y="5162730"/>
            <a:ext cx="11168378" cy="1384995"/>
          </a:xfrm>
          <a:prstGeom prst="rect">
            <a:avLst/>
          </a:prstGeom>
          <a:noFill/>
        </p:spPr>
        <p:txBody>
          <a:bodyPr wrap="none" rtlCol="0">
            <a:spAutoFit/>
          </a:bodyPr>
          <a:lstStyle/>
          <a:p>
            <a:r>
              <a:rPr lang="de-CH" sz="2800" dirty="0"/>
              <a:t>4 Warum soll denn der Name unseres Vaters unter seinen Geschlechtern </a:t>
            </a:r>
          </a:p>
          <a:p>
            <a:r>
              <a:rPr lang="de-CH" sz="2800" dirty="0"/>
              <a:t>untergehen, weil er keinen Sohn hat? </a:t>
            </a:r>
            <a:r>
              <a:rPr lang="de-CH" sz="2800" u="sng" dirty="0"/>
              <a:t>Gib uns</a:t>
            </a:r>
            <a:r>
              <a:rPr lang="de-CH" sz="2800" dirty="0"/>
              <a:t> auch ein Eigentum unter den </a:t>
            </a:r>
          </a:p>
          <a:p>
            <a:r>
              <a:rPr lang="de-CH" sz="2800" dirty="0"/>
              <a:t>Brüdern unseres Vaters! 							</a:t>
            </a:r>
            <a:r>
              <a:rPr lang="de-CH" sz="2800" dirty="0" err="1"/>
              <a:t>Num</a:t>
            </a:r>
            <a:r>
              <a:rPr lang="de-CH" sz="2800" dirty="0"/>
              <a:t> 27,15</a:t>
            </a:r>
          </a:p>
        </p:txBody>
      </p:sp>
    </p:spTree>
    <p:extLst>
      <p:ext uri="{BB962C8B-B14F-4D97-AF65-F5344CB8AC3E}">
        <p14:creationId xmlns:p14="http://schemas.microsoft.com/office/powerpoint/2010/main" val="3055548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2505209" y="438875"/>
            <a:ext cx="7181581" cy="584775"/>
          </a:xfrm>
          <a:prstGeom prst="rect">
            <a:avLst/>
          </a:prstGeom>
          <a:noFill/>
        </p:spPr>
        <p:txBody>
          <a:bodyPr wrap="none" rtlCol="0">
            <a:spAutoFit/>
          </a:bodyPr>
          <a:lstStyle/>
          <a:p>
            <a:r>
              <a:rPr lang="de-CH" sz="3200" dirty="0">
                <a:cs typeface="Arial" panose="020B0604020202020204" pitchFamily="34" charset="0"/>
              </a:rPr>
              <a:t>Hindernisse bei der Eroberung des Landes</a:t>
            </a:r>
          </a:p>
        </p:txBody>
      </p:sp>
      <p:sp>
        <p:nvSpPr>
          <p:cNvPr id="6" name="Textfeld 5">
            <a:extLst>
              <a:ext uri="{FF2B5EF4-FFF2-40B4-BE49-F238E27FC236}">
                <a16:creationId xmlns="" xmlns:a16="http://schemas.microsoft.com/office/drawing/2014/main" id="{E4E496BC-37FF-4259-8672-10FA80437E38}"/>
              </a:ext>
            </a:extLst>
          </p:cNvPr>
          <p:cNvSpPr txBox="1"/>
          <p:nvPr/>
        </p:nvSpPr>
        <p:spPr>
          <a:xfrm>
            <a:off x="326430" y="3794575"/>
            <a:ext cx="14957941" cy="2246769"/>
          </a:xfrm>
          <a:prstGeom prst="rect">
            <a:avLst/>
          </a:prstGeom>
          <a:noFill/>
        </p:spPr>
        <p:txBody>
          <a:bodyPr wrap="none" rtlCol="0">
            <a:spAutoFit/>
          </a:bodyPr>
          <a:lstStyle/>
          <a:p>
            <a:r>
              <a:rPr lang="de-CH" sz="2800" dirty="0"/>
              <a:t>12 Aber die Söhne Manasses konnten diese Städte nicht einnehmen, sondern </a:t>
            </a:r>
          </a:p>
          <a:p>
            <a:r>
              <a:rPr lang="de-CH" sz="2800" dirty="0"/>
              <a:t>es gelang den Kanaanitern, in diesem Land zu bleiben. </a:t>
            </a:r>
          </a:p>
          <a:p>
            <a:r>
              <a:rPr lang="de-CH" sz="2800" dirty="0"/>
              <a:t>13 Es geschah aber, als die Söhne Israels mächtig wurden, </a:t>
            </a:r>
          </a:p>
          <a:p>
            <a:r>
              <a:rPr lang="de-CH" sz="2800" dirty="0"/>
              <a:t>machten sie die Kanaaniter fronpflichtig; aber vertrieben haben </a:t>
            </a:r>
          </a:p>
          <a:p>
            <a:r>
              <a:rPr lang="de-CH" sz="2800" dirty="0"/>
              <a:t>sie dieselben nicht.							Jos 17,12-13					</a:t>
            </a:r>
          </a:p>
        </p:txBody>
      </p:sp>
      <p:sp>
        <p:nvSpPr>
          <p:cNvPr id="5" name="Textfeld 4">
            <a:extLst>
              <a:ext uri="{FF2B5EF4-FFF2-40B4-BE49-F238E27FC236}">
                <a16:creationId xmlns="" xmlns:a16="http://schemas.microsoft.com/office/drawing/2014/main" id="{978FD392-F5FE-48AC-9849-8DDB169216DD}"/>
              </a:ext>
            </a:extLst>
          </p:cNvPr>
          <p:cNvSpPr txBox="1"/>
          <p:nvPr/>
        </p:nvSpPr>
        <p:spPr>
          <a:xfrm>
            <a:off x="1509698" y="1339773"/>
            <a:ext cx="4310988" cy="523220"/>
          </a:xfrm>
          <a:prstGeom prst="rect">
            <a:avLst/>
          </a:prstGeom>
          <a:noFill/>
        </p:spPr>
        <p:txBody>
          <a:bodyPr wrap="none" rtlCol="0">
            <a:spAutoFit/>
          </a:bodyPr>
          <a:lstStyle/>
          <a:p>
            <a:r>
              <a:rPr lang="de-CH" sz="2800" dirty="0">
                <a:cs typeface="Arial" panose="020B0604020202020204" pitchFamily="34" charset="0"/>
              </a:rPr>
              <a:t>Die menschliche Unfähigkeit</a:t>
            </a:r>
            <a:endParaRPr lang="de-CH" sz="3200" dirty="0">
              <a:cs typeface="Arial" panose="020B0604020202020204" pitchFamily="34" charset="0"/>
            </a:endParaRPr>
          </a:p>
        </p:txBody>
      </p:sp>
      <p:sp>
        <p:nvSpPr>
          <p:cNvPr id="7" name="Textfeld 6">
            <a:extLst>
              <a:ext uri="{FF2B5EF4-FFF2-40B4-BE49-F238E27FC236}">
                <a16:creationId xmlns="" xmlns:a16="http://schemas.microsoft.com/office/drawing/2014/main" id="{E2ACDA63-DB03-4DBE-9AC4-EA3EE7B9386B}"/>
              </a:ext>
            </a:extLst>
          </p:cNvPr>
          <p:cNvSpPr txBox="1"/>
          <p:nvPr/>
        </p:nvSpPr>
        <p:spPr>
          <a:xfrm>
            <a:off x="326430" y="2062864"/>
            <a:ext cx="11391837" cy="1384995"/>
          </a:xfrm>
          <a:prstGeom prst="rect">
            <a:avLst/>
          </a:prstGeom>
          <a:noFill/>
        </p:spPr>
        <p:txBody>
          <a:bodyPr wrap="none" rtlCol="0">
            <a:spAutoFit/>
          </a:bodyPr>
          <a:lstStyle/>
          <a:p>
            <a:r>
              <a:rPr lang="de-CH" sz="2800" dirty="0"/>
              <a:t>63 Die Söhne Judas aber konnten die </a:t>
            </a:r>
            <a:r>
              <a:rPr lang="de-CH" sz="2800" dirty="0" err="1"/>
              <a:t>Jebusiter</a:t>
            </a:r>
            <a:r>
              <a:rPr lang="de-CH" sz="2800" dirty="0"/>
              <a:t>, die in Jerusalem wohnten, </a:t>
            </a:r>
          </a:p>
          <a:p>
            <a:r>
              <a:rPr lang="de-CH" sz="2800" dirty="0"/>
              <a:t>nicht vertreiben. So blieben die </a:t>
            </a:r>
            <a:r>
              <a:rPr lang="de-CH" sz="2800" dirty="0" err="1"/>
              <a:t>Jebusiter</a:t>
            </a:r>
            <a:r>
              <a:rPr lang="de-CH" sz="2800" dirty="0"/>
              <a:t> mit den Söhnen Judas in Jerusalem </a:t>
            </a:r>
          </a:p>
          <a:p>
            <a:r>
              <a:rPr lang="de-CH" sz="2800" dirty="0"/>
              <a:t>wohnen bis zu diesem Tag.						Jos 15,63</a:t>
            </a:r>
          </a:p>
        </p:txBody>
      </p:sp>
    </p:spTree>
    <p:extLst>
      <p:ext uri="{BB962C8B-B14F-4D97-AF65-F5344CB8AC3E}">
        <p14:creationId xmlns:p14="http://schemas.microsoft.com/office/powerpoint/2010/main" val="117831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2505209" y="438875"/>
            <a:ext cx="7181581" cy="584775"/>
          </a:xfrm>
          <a:prstGeom prst="rect">
            <a:avLst/>
          </a:prstGeom>
          <a:noFill/>
        </p:spPr>
        <p:txBody>
          <a:bodyPr wrap="none" rtlCol="0">
            <a:spAutoFit/>
          </a:bodyPr>
          <a:lstStyle/>
          <a:p>
            <a:r>
              <a:rPr lang="de-CH" sz="3200" dirty="0">
                <a:cs typeface="Arial" panose="020B0604020202020204" pitchFamily="34" charset="0"/>
              </a:rPr>
              <a:t>Hindernisse bei der Eroberung des Landes</a:t>
            </a:r>
          </a:p>
        </p:txBody>
      </p:sp>
      <p:sp>
        <p:nvSpPr>
          <p:cNvPr id="6" name="Textfeld 5">
            <a:extLst>
              <a:ext uri="{FF2B5EF4-FFF2-40B4-BE49-F238E27FC236}">
                <a16:creationId xmlns="" xmlns:a16="http://schemas.microsoft.com/office/drawing/2014/main" id="{E4E496BC-37FF-4259-8672-10FA80437E38}"/>
              </a:ext>
            </a:extLst>
          </p:cNvPr>
          <p:cNvSpPr txBox="1"/>
          <p:nvPr/>
        </p:nvSpPr>
        <p:spPr>
          <a:xfrm>
            <a:off x="326430" y="3794575"/>
            <a:ext cx="11880304" cy="1815882"/>
          </a:xfrm>
          <a:prstGeom prst="rect">
            <a:avLst/>
          </a:prstGeom>
          <a:noFill/>
        </p:spPr>
        <p:txBody>
          <a:bodyPr wrap="none" rtlCol="0">
            <a:spAutoFit/>
          </a:bodyPr>
          <a:lstStyle/>
          <a:p>
            <a:r>
              <a:rPr lang="de-CH" sz="2800" dirty="0"/>
              <a:t>13 dass dann der HERR, euer Gott, nicht länger diese Völker vor euch vertreiben </a:t>
            </a:r>
          </a:p>
          <a:p>
            <a:r>
              <a:rPr lang="de-CH" sz="2800" dirty="0"/>
              <a:t>wird; sondern sie werden euch zur Schlinge werden und zum Fallstrick und zur </a:t>
            </a:r>
          </a:p>
          <a:p>
            <a:r>
              <a:rPr lang="de-CH" sz="2800" dirty="0"/>
              <a:t>Geißel an eurer Seite und zu Dornen in euren Augen, bis ihr vertilgt seid aus </a:t>
            </a:r>
          </a:p>
          <a:p>
            <a:r>
              <a:rPr lang="de-CH" sz="2800" dirty="0"/>
              <a:t>diesem guten Land, das der HERR, euer Gott, euch gegeben hat!	Jos 23,13</a:t>
            </a:r>
          </a:p>
        </p:txBody>
      </p:sp>
      <p:sp>
        <p:nvSpPr>
          <p:cNvPr id="5" name="Textfeld 4">
            <a:extLst>
              <a:ext uri="{FF2B5EF4-FFF2-40B4-BE49-F238E27FC236}">
                <a16:creationId xmlns="" xmlns:a16="http://schemas.microsoft.com/office/drawing/2014/main" id="{978FD392-F5FE-48AC-9849-8DDB169216DD}"/>
              </a:ext>
            </a:extLst>
          </p:cNvPr>
          <p:cNvSpPr txBox="1"/>
          <p:nvPr/>
        </p:nvSpPr>
        <p:spPr>
          <a:xfrm>
            <a:off x="1509698" y="1339773"/>
            <a:ext cx="3737049" cy="523220"/>
          </a:xfrm>
          <a:prstGeom prst="rect">
            <a:avLst/>
          </a:prstGeom>
          <a:noFill/>
        </p:spPr>
        <p:txBody>
          <a:bodyPr wrap="none" rtlCol="0">
            <a:spAutoFit/>
          </a:bodyPr>
          <a:lstStyle/>
          <a:p>
            <a:r>
              <a:rPr lang="de-CH" sz="2800" dirty="0">
                <a:cs typeface="Arial" panose="020B0604020202020204" pitchFamily="34" charset="0"/>
              </a:rPr>
              <a:t>Kompromissbereitschaft</a:t>
            </a:r>
            <a:endParaRPr lang="de-CH" sz="3200" dirty="0">
              <a:cs typeface="Arial" panose="020B0604020202020204" pitchFamily="34" charset="0"/>
            </a:endParaRPr>
          </a:p>
        </p:txBody>
      </p:sp>
      <p:sp>
        <p:nvSpPr>
          <p:cNvPr id="7" name="Textfeld 6">
            <a:extLst>
              <a:ext uri="{FF2B5EF4-FFF2-40B4-BE49-F238E27FC236}">
                <a16:creationId xmlns="" xmlns:a16="http://schemas.microsoft.com/office/drawing/2014/main" id="{E2ACDA63-DB03-4DBE-9AC4-EA3EE7B9386B}"/>
              </a:ext>
            </a:extLst>
          </p:cNvPr>
          <p:cNvSpPr txBox="1"/>
          <p:nvPr/>
        </p:nvSpPr>
        <p:spPr>
          <a:xfrm>
            <a:off x="326430" y="2062864"/>
            <a:ext cx="11687815" cy="1384995"/>
          </a:xfrm>
          <a:prstGeom prst="rect">
            <a:avLst/>
          </a:prstGeom>
          <a:noFill/>
        </p:spPr>
        <p:txBody>
          <a:bodyPr wrap="none" rtlCol="0">
            <a:spAutoFit/>
          </a:bodyPr>
          <a:lstStyle/>
          <a:p>
            <a:r>
              <a:rPr lang="de-CH" sz="2800" dirty="0"/>
              <a:t>10 Sie vertrieben aber die Kanaaniter nicht, die in </a:t>
            </a:r>
            <a:r>
              <a:rPr lang="de-CH" sz="2800" dirty="0" err="1"/>
              <a:t>Geser</a:t>
            </a:r>
            <a:r>
              <a:rPr lang="de-CH" sz="2800" dirty="0"/>
              <a:t> wohnten. </a:t>
            </a:r>
          </a:p>
          <a:p>
            <a:r>
              <a:rPr lang="de-CH" sz="2800" dirty="0"/>
              <a:t>So blieben die Kanaaniter unter Ephraim wohnen bis zu diesem Tag und </a:t>
            </a:r>
          </a:p>
          <a:p>
            <a:r>
              <a:rPr lang="de-CH" sz="2800" dirty="0"/>
              <a:t>wurden fronpflichtig.								Jos 16,10</a:t>
            </a:r>
          </a:p>
        </p:txBody>
      </p:sp>
    </p:spTree>
    <p:extLst>
      <p:ext uri="{BB962C8B-B14F-4D97-AF65-F5344CB8AC3E}">
        <p14:creationId xmlns:p14="http://schemas.microsoft.com/office/powerpoint/2010/main" val="2525030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 xmlns:a16="http://schemas.microsoft.com/office/drawing/2014/main" id="{FC9E6ED5-D6BB-41E9-8381-68857C8AEF82}"/>
              </a:ext>
            </a:extLst>
          </p:cNvPr>
          <p:cNvSpPr txBox="1"/>
          <p:nvPr/>
        </p:nvSpPr>
        <p:spPr>
          <a:xfrm>
            <a:off x="2505209" y="438875"/>
            <a:ext cx="7181581" cy="584775"/>
          </a:xfrm>
          <a:prstGeom prst="rect">
            <a:avLst/>
          </a:prstGeom>
          <a:noFill/>
        </p:spPr>
        <p:txBody>
          <a:bodyPr wrap="none" rtlCol="0">
            <a:spAutoFit/>
          </a:bodyPr>
          <a:lstStyle/>
          <a:p>
            <a:r>
              <a:rPr lang="de-CH" sz="3200" dirty="0">
                <a:cs typeface="Arial" panose="020B0604020202020204" pitchFamily="34" charset="0"/>
              </a:rPr>
              <a:t>Hindernisse bei der Eroberung des Landes</a:t>
            </a:r>
          </a:p>
        </p:txBody>
      </p:sp>
      <p:sp>
        <p:nvSpPr>
          <p:cNvPr id="5" name="Textfeld 4">
            <a:extLst>
              <a:ext uri="{FF2B5EF4-FFF2-40B4-BE49-F238E27FC236}">
                <a16:creationId xmlns="" xmlns:a16="http://schemas.microsoft.com/office/drawing/2014/main" id="{978FD392-F5FE-48AC-9849-8DDB169216DD}"/>
              </a:ext>
            </a:extLst>
          </p:cNvPr>
          <p:cNvSpPr txBox="1"/>
          <p:nvPr/>
        </p:nvSpPr>
        <p:spPr>
          <a:xfrm>
            <a:off x="1509698" y="1339773"/>
            <a:ext cx="2247410" cy="523220"/>
          </a:xfrm>
          <a:prstGeom prst="rect">
            <a:avLst/>
          </a:prstGeom>
          <a:noFill/>
        </p:spPr>
        <p:txBody>
          <a:bodyPr wrap="none" rtlCol="0">
            <a:spAutoFit/>
          </a:bodyPr>
          <a:lstStyle/>
          <a:p>
            <a:r>
              <a:rPr lang="de-CH" sz="2800" dirty="0">
                <a:cs typeface="Arial" panose="020B0604020202020204" pitchFamily="34" charset="0"/>
              </a:rPr>
              <a:t>Nachlässigkeit</a:t>
            </a:r>
            <a:endParaRPr lang="de-CH" sz="3200" dirty="0">
              <a:cs typeface="Arial" panose="020B0604020202020204" pitchFamily="34" charset="0"/>
            </a:endParaRPr>
          </a:p>
        </p:txBody>
      </p:sp>
      <p:sp>
        <p:nvSpPr>
          <p:cNvPr id="7" name="Textfeld 6">
            <a:extLst>
              <a:ext uri="{FF2B5EF4-FFF2-40B4-BE49-F238E27FC236}">
                <a16:creationId xmlns="" xmlns:a16="http://schemas.microsoft.com/office/drawing/2014/main" id="{E2ACDA63-DB03-4DBE-9AC4-EA3EE7B9386B}"/>
              </a:ext>
            </a:extLst>
          </p:cNvPr>
          <p:cNvSpPr txBox="1"/>
          <p:nvPr/>
        </p:nvSpPr>
        <p:spPr>
          <a:xfrm>
            <a:off x="326430" y="2062864"/>
            <a:ext cx="10471008" cy="1384995"/>
          </a:xfrm>
          <a:prstGeom prst="rect">
            <a:avLst/>
          </a:prstGeom>
          <a:noFill/>
        </p:spPr>
        <p:txBody>
          <a:bodyPr wrap="none" rtlCol="0">
            <a:spAutoFit/>
          </a:bodyPr>
          <a:lstStyle/>
          <a:p>
            <a:r>
              <a:rPr lang="de-CH" sz="2800" dirty="0"/>
              <a:t>3 Und Josua sprach zu den Söhnen Israels: Wie lange seid ihr so lässig, </a:t>
            </a:r>
          </a:p>
          <a:p>
            <a:r>
              <a:rPr lang="de-CH" sz="2800" dirty="0"/>
              <a:t>dass ihr nicht hingeht, um das Land einzunehmen, das euch der HERR, </a:t>
            </a:r>
          </a:p>
          <a:p>
            <a:r>
              <a:rPr lang="de-CH" sz="2800" dirty="0"/>
              <a:t>der Gott eurer Väter, gegeben hat? 				Jos 18,3</a:t>
            </a:r>
          </a:p>
        </p:txBody>
      </p:sp>
      <p:sp>
        <p:nvSpPr>
          <p:cNvPr id="8" name="Textfeld 7">
            <a:extLst>
              <a:ext uri="{FF2B5EF4-FFF2-40B4-BE49-F238E27FC236}">
                <a16:creationId xmlns="" xmlns:a16="http://schemas.microsoft.com/office/drawing/2014/main" id="{F183C133-EFBD-4638-8381-9BEAD62B8373}"/>
              </a:ext>
            </a:extLst>
          </p:cNvPr>
          <p:cNvSpPr txBox="1"/>
          <p:nvPr/>
        </p:nvSpPr>
        <p:spPr>
          <a:xfrm>
            <a:off x="326430" y="4225463"/>
            <a:ext cx="10030310" cy="523220"/>
          </a:xfrm>
          <a:prstGeom prst="rect">
            <a:avLst/>
          </a:prstGeom>
          <a:noFill/>
        </p:spPr>
        <p:txBody>
          <a:bodyPr wrap="none" rtlCol="0">
            <a:spAutoFit/>
          </a:bodyPr>
          <a:lstStyle/>
          <a:p>
            <a:r>
              <a:rPr lang="de-CH" sz="2800" dirty="0"/>
              <a:t>Ich aber und mein Haus, wir wollen dem HERRN dienen!	Jos 24,15b</a:t>
            </a:r>
          </a:p>
        </p:txBody>
      </p:sp>
    </p:spTree>
    <p:extLst>
      <p:ext uri="{BB962C8B-B14F-4D97-AF65-F5344CB8AC3E}">
        <p14:creationId xmlns:p14="http://schemas.microsoft.com/office/powerpoint/2010/main" val="332519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532923" y="4855618"/>
            <a:ext cx="3472361" cy="938719"/>
          </a:xfrm>
          <a:prstGeom prst="rect">
            <a:avLst/>
          </a:prstGeom>
          <a:noFill/>
        </p:spPr>
        <p:txBody>
          <a:bodyPr wrap="none" rtlCol="0">
            <a:spAutoFit/>
          </a:bodyPr>
          <a:lstStyle/>
          <a:p>
            <a:r>
              <a:rPr lang="de-CH" sz="5500" b="1" dirty="0"/>
              <a:t>Josua Teil 3</a:t>
            </a:r>
          </a:p>
        </p:txBody>
      </p:sp>
    </p:spTree>
    <p:extLst>
      <p:ext uri="{BB962C8B-B14F-4D97-AF65-F5344CB8AC3E}">
        <p14:creationId xmlns:p14="http://schemas.microsoft.com/office/powerpoint/2010/main" val="2094424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1580784"/>
            <a:ext cx="12036490" cy="4401205"/>
          </a:xfrm>
          <a:prstGeom prst="rect">
            <a:avLst/>
          </a:prstGeom>
        </p:spPr>
        <p:txBody>
          <a:bodyPr wrap="square">
            <a:spAutoFit/>
          </a:bodyPr>
          <a:lstStyle/>
          <a:p>
            <a:r>
              <a:rPr lang="de-CH" sz="2800" dirty="0"/>
              <a:t>1 Und es geschah nach dem Tod Moses, des Knechtes des HERRN, da sprach der HERR zu Josua, dem Sohn </a:t>
            </a:r>
            <a:r>
              <a:rPr lang="de-CH" sz="2800" dirty="0" err="1"/>
              <a:t>Nuns</a:t>
            </a:r>
            <a:r>
              <a:rPr lang="de-CH" sz="2800" dirty="0"/>
              <a:t>, dem Diener Moses, folgendermaßen: </a:t>
            </a:r>
          </a:p>
          <a:p>
            <a:r>
              <a:rPr lang="de-CH" sz="2800" dirty="0"/>
              <a:t>2 Mein Knecht Mose ist gestorben; so mache dich nun auf, ziehe über den Jordan dort, du und dieses ganze Volk, in das Land, das ich ihnen gebe, den Kindern Israels! </a:t>
            </a:r>
          </a:p>
          <a:p>
            <a:r>
              <a:rPr lang="de-CH" sz="2800" dirty="0"/>
              <a:t>3 Jeden Ort, auf den eure Fußsohlen treten, habe ich euch gegeben, wie ich es Mose verheißen habe. </a:t>
            </a:r>
          </a:p>
          <a:p>
            <a:r>
              <a:rPr lang="de-CH" sz="2800" dirty="0"/>
              <a:t>4 Von der Wüste und dem Libanon dort bis zum großen Strom Euphrat, das ganze Land der Hetiter, und bis zu dem großen Meer, wo die Sonne untergeht, soll euer Gebiet reichen. 								Jos 1,1-4 </a:t>
            </a:r>
          </a:p>
        </p:txBody>
      </p:sp>
      <p:sp>
        <p:nvSpPr>
          <p:cNvPr id="3" name="Textfeld 2"/>
          <p:cNvSpPr txBox="1"/>
          <p:nvPr/>
        </p:nvSpPr>
        <p:spPr>
          <a:xfrm>
            <a:off x="767332" y="532921"/>
            <a:ext cx="8005910" cy="584775"/>
          </a:xfrm>
          <a:prstGeom prst="rect">
            <a:avLst/>
          </a:prstGeom>
          <a:noFill/>
        </p:spPr>
        <p:txBody>
          <a:bodyPr wrap="none" rtlCol="0">
            <a:spAutoFit/>
          </a:bodyPr>
          <a:lstStyle/>
          <a:p>
            <a:r>
              <a:rPr lang="de-CH" sz="3200" dirty="0" smtClean="0">
                <a:cs typeface="Arial" panose="020B0604020202020204" pitchFamily="34" charset="0"/>
              </a:rPr>
              <a:t>Gottes Anweisungen zur Eroberung des Landes</a:t>
            </a:r>
            <a:endParaRPr lang="de-CH" sz="3200" dirty="0">
              <a:cs typeface="Arial" panose="020B0604020202020204" pitchFamily="34" charset="0"/>
            </a:endParaRPr>
          </a:p>
        </p:txBody>
      </p:sp>
    </p:spTree>
    <p:extLst>
      <p:ext uri="{BB962C8B-B14F-4D97-AF65-F5344CB8AC3E}">
        <p14:creationId xmlns:p14="http://schemas.microsoft.com/office/powerpoint/2010/main" val="363666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767332" y="532921"/>
            <a:ext cx="8005910" cy="584775"/>
          </a:xfrm>
          <a:prstGeom prst="rect">
            <a:avLst/>
          </a:prstGeom>
          <a:noFill/>
        </p:spPr>
        <p:txBody>
          <a:bodyPr wrap="none" rtlCol="0">
            <a:spAutoFit/>
          </a:bodyPr>
          <a:lstStyle/>
          <a:p>
            <a:r>
              <a:rPr lang="de-CH" sz="3200" dirty="0" smtClean="0">
                <a:cs typeface="Arial" panose="020B0604020202020204" pitchFamily="34" charset="0"/>
              </a:rPr>
              <a:t>Gottes Anweisungen zur Eroberung des Landes</a:t>
            </a:r>
            <a:endParaRPr lang="de-CH" sz="3200" dirty="0">
              <a:cs typeface="Arial" panose="020B0604020202020204" pitchFamily="34" charset="0"/>
            </a:endParaRPr>
          </a:p>
        </p:txBody>
      </p:sp>
      <p:sp>
        <p:nvSpPr>
          <p:cNvPr id="4" name="Textfeld 3"/>
          <p:cNvSpPr txBox="1"/>
          <p:nvPr/>
        </p:nvSpPr>
        <p:spPr>
          <a:xfrm>
            <a:off x="767332" y="2104565"/>
            <a:ext cx="5734006" cy="523220"/>
          </a:xfrm>
          <a:prstGeom prst="rect">
            <a:avLst/>
          </a:prstGeom>
          <a:noFill/>
        </p:spPr>
        <p:txBody>
          <a:bodyPr wrap="none" rtlCol="0">
            <a:spAutoFit/>
          </a:bodyPr>
          <a:lstStyle/>
          <a:p>
            <a:pPr lvl="0"/>
            <a:r>
              <a:rPr lang="de-CH" sz="2800" b="1" dirty="0"/>
              <a:t>1. Der Einzug in das verheissene Land</a:t>
            </a:r>
          </a:p>
        </p:txBody>
      </p:sp>
      <p:sp>
        <p:nvSpPr>
          <p:cNvPr id="6" name="Textfeld 5">
            <a:extLst>
              <a:ext uri="{FF2B5EF4-FFF2-40B4-BE49-F238E27FC236}">
                <a16:creationId xmlns="" xmlns:a16="http://schemas.microsoft.com/office/drawing/2014/main" id="{61B53E5A-165F-43CA-BE9E-95A7721209B2}"/>
              </a:ext>
            </a:extLst>
          </p:cNvPr>
          <p:cNvSpPr txBox="1"/>
          <p:nvPr/>
        </p:nvSpPr>
        <p:spPr>
          <a:xfrm>
            <a:off x="767332" y="2797765"/>
            <a:ext cx="4148123" cy="523220"/>
          </a:xfrm>
          <a:prstGeom prst="rect">
            <a:avLst/>
          </a:prstGeom>
          <a:noFill/>
        </p:spPr>
        <p:txBody>
          <a:bodyPr wrap="none" rtlCol="0">
            <a:spAutoFit/>
          </a:bodyPr>
          <a:lstStyle/>
          <a:p>
            <a:pPr lvl="0"/>
            <a:r>
              <a:rPr lang="de-CH" sz="2800" b="1" dirty="0"/>
              <a:t>2. Gott gab ihnen das Land</a:t>
            </a:r>
          </a:p>
        </p:txBody>
      </p:sp>
      <p:sp>
        <p:nvSpPr>
          <p:cNvPr id="8" name="Textfeld 7">
            <a:extLst>
              <a:ext uri="{FF2B5EF4-FFF2-40B4-BE49-F238E27FC236}">
                <a16:creationId xmlns="" xmlns:a16="http://schemas.microsoft.com/office/drawing/2014/main" id="{DB3E3641-A63C-463E-B94F-1BA3471F2EE3}"/>
              </a:ext>
            </a:extLst>
          </p:cNvPr>
          <p:cNvSpPr txBox="1"/>
          <p:nvPr/>
        </p:nvSpPr>
        <p:spPr>
          <a:xfrm>
            <a:off x="767332" y="3429000"/>
            <a:ext cx="5461047" cy="523220"/>
          </a:xfrm>
          <a:prstGeom prst="rect">
            <a:avLst/>
          </a:prstGeom>
          <a:noFill/>
        </p:spPr>
        <p:txBody>
          <a:bodyPr wrap="none" rtlCol="0">
            <a:spAutoFit/>
          </a:bodyPr>
          <a:lstStyle/>
          <a:p>
            <a:pPr lvl="0"/>
            <a:r>
              <a:rPr lang="de-CH" sz="2800" b="1" dirty="0"/>
              <a:t>3. Das Land musste erobert werden</a:t>
            </a:r>
          </a:p>
        </p:txBody>
      </p:sp>
      <p:sp>
        <p:nvSpPr>
          <p:cNvPr id="9" name="Textfeld 8">
            <a:extLst>
              <a:ext uri="{FF2B5EF4-FFF2-40B4-BE49-F238E27FC236}">
                <a16:creationId xmlns="" xmlns:a16="http://schemas.microsoft.com/office/drawing/2014/main" id="{95D1F4AD-3ED1-461C-86B3-D10EF3CA9FD8}"/>
              </a:ext>
            </a:extLst>
          </p:cNvPr>
          <p:cNvSpPr txBox="1"/>
          <p:nvPr/>
        </p:nvSpPr>
        <p:spPr>
          <a:xfrm>
            <a:off x="767332" y="4068932"/>
            <a:ext cx="4077270" cy="523220"/>
          </a:xfrm>
          <a:prstGeom prst="rect">
            <a:avLst/>
          </a:prstGeom>
          <a:noFill/>
        </p:spPr>
        <p:txBody>
          <a:bodyPr wrap="none" rtlCol="0">
            <a:spAutoFit/>
          </a:bodyPr>
          <a:lstStyle/>
          <a:p>
            <a:pPr lvl="0"/>
            <a:r>
              <a:rPr lang="de-CH" sz="2800" b="1" dirty="0"/>
              <a:t>4. Die Grenzen des Landes</a:t>
            </a:r>
          </a:p>
        </p:txBody>
      </p:sp>
    </p:spTree>
    <p:extLst>
      <p:ext uri="{BB962C8B-B14F-4D97-AF65-F5344CB8AC3E}">
        <p14:creationId xmlns:p14="http://schemas.microsoft.com/office/powerpoint/2010/main" val="1373307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67332" y="2104565"/>
            <a:ext cx="5734006" cy="523220"/>
          </a:xfrm>
          <a:prstGeom prst="rect">
            <a:avLst/>
          </a:prstGeom>
          <a:noFill/>
        </p:spPr>
        <p:txBody>
          <a:bodyPr wrap="none" rtlCol="0">
            <a:spAutoFit/>
          </a:bodyPr>
          <a:lstStyle/>
          <a:p>
            <a:pPr lvl="0"/>
            <a:r>
              <a:rPr lang="de-CH" sz="2800" b="1" dirty="0"/>
              <a:t>1. Der Einzug in das verheissene Land</a:t>
            </a:r>
          </a:p>
        </p:txBody>
      </p:sp>
      <p:sp>
        <p:nvSpPr>
          <p:cNvPr id="2" name="Rechteck 1">
            <a:extLst>
              <a:ext uri="{FF2B5EF4-FFF2-40B4-BE49-F238E27FC236}">
                <a16:creationId xmlns="" xmlns:a16="http://schemas.microsoft.com/office/drawing/2014/main" id="{7BD6F1D9-29AB-424D-95FD-AC5300459DD2}"/>
              </a:ext>
            </a:extLst>
          </p:cNvPr>
          <p:cNvSpPr/>
          <p:nvPr/>
        </p:nvSpPr>
        <p:spPr>
          <a:xfrm>
            <a:off x="824692" y="2852130"/>
            <a:ext cx="9902583" cy="1384995"/>
          </a:xfrm>
          <a:prstGeom prst="rect">
            <a:avLst/>
          </a:prstGeom>
        </p:spPr>
        <p:txBody>
          <a:bodyPr wrap="none">
            <a:spAutoFit/>
          </a:bodyPr>
          <a:lstStyle/>
          <a:p>
            <a:r>
              <a:rPr lang="de-CH" sz="2800" dirty="0"/>
              <a:t>2 </a:t>
            </a:r>
            <a:r>
              <a:rPr lang="de-CH" sz="2800" dirty="0" smtClean="0"/>
              <a:t>Mein </a:t>
            </a:r>
            <a:r>
              <a:rPr lang="de-CH" sz="2800" dirty="0"/>
              <a:t>Knecht Mose ist gestorben; so mache dich nun auf, </a:t>
            </a:r>
          </a:p>
          <a:p>
            <a:r>
              <a:rPr lang="de-CH" sz="2800" u="sng" dirty="0"/>
              <a:t>ziehe über den Jordan dort, du und dieses ganze Volk, in das Land,</a:t>
            </a:r>
            <a:r>
              <a:rPr lang="de-CH" sz="2800" dirty="0"/>
              <a:t> </a:t>
            </a:r>
          </a:p>
          <a:p>
            <a:r>
              <a:rPr lang="de-CH" sz="2800" dirty="0"/>
              <a:t>das ich ihnen gebe, den Kindern Israels</a:t>
            </a:r>
            <a:r>
              <a:rPr lang="de-CH" sz="2800" dirty="0" smtClean="0"/>
              <a:t>!</a:t>
            </a:r>
            <a:endParaRPr lang="de-CH" sz="2800" dirty="0"/>
          </a:p>
        </p:txBody>
      </p:sp>
      <p:sp>
        <p:nvSpPr>
          <p:cNvPr id="6" name="Textfeld 5"/>
          <p:cNvSpPr txBox="1"/>
          <p:nvPr/>
        </p:nvSpPr>
        <p:spPr>
          <a:xfrm>
            <a:off x="767332" y="532921"/>
            <a:ext cx="8005910" cy="584775"/>
          </a:xfrm>
          <a:prstGeom prst="rect">
            <a:avLst/>
          </a:prstGeom>
          <a:noFill/>
        </p:spPr>
        <p:txBody>
          <a:bodyPr wrap="none" rtlCol="0">
            <a:spAutoFit/>
          </a:bodyPr>
          <a:lstStyle/>
          <a:p>
            <a:r>
              <a:rPr lang="de-CH" sz="3200" dirty="0" smtClean="0">
                <a:cs typeface="Arial" panose="020B0604020202020204" pitchFamily="34" charset="0"/>
              </a:rPr>
              <a:t>Gottes Anweisungen zur Eroberung des Landes</a:t>
            </a:r>
            <a:endParaRPr lang="de-CH" sz="3200" dirty="0">
              <a:cs typeface="Arial" panose="020B0604020202020204" pitchFamily="34" charset="0"/>
            </a:endParaRPr>
          </a:p>
        </p:txBody>
      </p:sp>
    </p:spTree>
    <p:extLst>
      <p:ext uri="{BB962C8B-B14F-4D97-AF65-F5344CB8AC3E}">
        <p14:creationId xmlns:p14="http://schemas.microsoft.com/office/powerpoint/2010/main" val="518438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67332" y="1454325"/>
            <a:ext cx="4148123" cy="523220"/>
          </a:xfrm>
          <a:prstGeom prst="rect">
            <a:avLst/>
          </a:prstGeom>
          <a:noFill/>
        </p:spPr>
        <p:txBody>
          <a:bodyPr wrap="none" rtlCol="0">
            <a:spAutoFit/>
          </a:bodyPr>
          <a:lstStyle/>
          <a:p>
            <a:pPr lvl="0"/>
            <a:r>
              <a:rPr lang="de-CH" sz="2800" b="1" dirty="0"/>
              <a:t>2. Gott gab ihnen das Land</a:t>
            </a:r>
          </a:p>
        </p:txBody>
      </p:sp>
      <p:sp>
        <p:nvSpPr>
          <p:cNvPr id="2" name="Rechteck 1">
            <a:extLst>
              <a:ext uri="{FF2B5EF4-FFF2-40B4-BE49-F238E27FC236}">
                <a16:creationId xmlns="" xmlns:a16="http://schemas.microsoft.com/office/drawing/2014/main" id="{7BD6F1D9-29AB-424D-95FD-AC5300459DD2}"/>
              </a:ext>
            </a:extLst>
          </p:cNvPr>
          <p:cNvSpPr/>
          <p:nvPr/>
        </p:nvSpPr>
        <p:spPr>
          <a:xfrm>
            <a:off x="419377" y="2264255"/>
            <a:ext cx="8032263" cy="523220"/>
          </a:xfrm>
          <a:prstGeom prst="rect">
            <a:avLst/>
          </a:prstGeom>
        </p:spPr>
        <p:txBody>
          <a:bodyPr wrap="none">
            <a:spAutoFit/>
          </a:bodyPr>
          <a:lstStyle/>
          <a:p>
            <a:r>
              <a:rPr lang="de-CH" sz="2800" dirty="0"/>
              <a:t>2 </a:t>
            </a:r>
            <a:r>
              <a:rPr lang="de-CH" sz="2800" dirty="0" smtClean="0"/>
              <a:t>in </a:t>
            </a:r>
            <a:r>
              <a:rPr lang="de-CH" sz="2800" dirty="0"/>
              <a:t>das Land, das ich ihnen gebe, den Kindern Israels</a:t>
            </a:r>
            <a:r>
              <a:rPr lang="de-CH" sz="2800" dirty="0" smtClean="0"/>
              <a:t>!</a:t>
            </a:r>
            <a:endParaRPr lang="de-CH" sz="2800" dirty="0"/>
          </a:p>
        </p:txBody>
      </p:sp>
      <p:sp>
        <p:nvSpPr>
          <p:cNvPr id="5" name="Textfeld 4"/>
          <p:cNvSpPr txBox="1"/>
          <p:nvPr/>
        </p:nvSpPr>
        <p:spPr>
          <a:xfrm>
            <a:off x="767332" y="532921"/>
            <a:ext cx="8005910" cy="584775"/>
          </a:xfrm>
          <a:prstGeom prst="rect">
            <a:avLst/>
          </a:prstGeom>
          <a:noFill/>
        </p:spPr>
        <p:txBody>
          <a:bodyPr wrap="none" rtlCol="0">
            <a:spAutoFit/>
          </a:bodyPr>
          <a:lstStyle/>
          <a:p>
            <a:r>
              <a:rPr lang="de-CH" sz="3200" dirty="0" smtClean="0">
                <a:cs typeface="Arial" panose="020B0604020202020204" pitchFamily="34" charset="0"/>
              </a:rPr>
              <a:t>Gottes Anweisungen zur Eroberung des Landes</a:t>
            </a:r>
            <a:endParaRPr lang="de-CH" sz="3200" dirty="0">
              <a:cs typeface="Arial" panose="020B0604020202020204" pitchFamily="34" charset="0"/>
            </a:endParaRPr>
          </a:p>
        </p:txBody>
      </p:sp>
      <p:sp>
        <p:nvSpPr>
          <p:cNvPr id="6" name="Rechteck 5">
            <a:extLst>
              <a:ext uri="{FF2B5EF4-FFF2-40B4-BE49-F238E27FC236}">
                <a16:creationId xmlns="" xmlns:a16="http://schemas.microsoft.com/office/drawing/2014/main" id="{7BD6F1D9-29AB-424D-95FD-AC5300459DD2}"/>
              </a:ext>
            </a:extLst>
          </p:cNvPr>
          <p:cNvSpPr/>
          <p:nvPr/>
        </p:nvSpPr>
        <p:spPr>
          <a:xfrm>
            <a:off x="419377" y="3064969"/>
            <a:ext cx="11742830" cy="1815882"/>
          </a:xfrm>
          <a:prstGeom prst="rect">
            <a:avLst/>
          </a:prstGeom>
        </p:spPr>
        <p:txBody>
          <a:bodyPr wrap="none">
            <a:spAutoFit/>
          </a:bodyPr>
          <a:lstStyle/>
          <a:p>
            <a:r>
              <a:rPr lang="de-CH" sz="2800" dirty="0" smtClean="0"/>
              <a:t>3</a:t>
            </a:r>
            <a:r>
              <a:rPr lang="de-CH" sz="2800" dirty="0"/>
              <a:t> In seiner göttlichen Macht hat Jesus uns alles geschenkt, was zu einem </a:t>
            </a:r>
            <a:endParaRPr lang="de-CH" sz="2800" dirty="0" smtClean="0"/>
          </a:p>
          <a:p>
            <a:r>
              <a:rPr lang="de-CH" sz="2800" dirty="0" smtClean="0"/>
              <a:t>Leben </a:t>
            </a:r>
            <a:r>
              <a:rPr lang="de-CH" sz="2800" dirty="0"/>
              <a:t>in der Ehrfurcht vor ihm nötig ist. Wir haben es dadurch bekommen, </a:t>
            </a:r>
            <a:endParaRPr lang="de-CH" sz="2800" dirty="0" smtClean="0"/>
          </a:p>
          <a:p>
            <a:r>
              <a:rPr lang="de-CH" sz="2800" dirty="0" smtClean="0"/>
              <a:t>dass </a:t>
            </a:r>
            <a:r>
              <a:rPr lang="de-CH" sz="2800" dirty="0"/>
              <a:t>wir ihn kennen gelernt haben – ihn, der uns in seiner wunderbaren </a:t>
            </a:r>
            <a:endParaRPr lang="de-CH" sz="2800" dirty="0" smtClean="0"/>
          </a:p>
          <a:p>
            <a:r>
              <a:rPr lang="de-CH" sz="2800" dirty="0" smtClean="0"/>
              <a:t>Güte </a:t>
            </a:r>
            <a:r>
              <a:rPr lang="de-CH" sz="2800" dirty="0"/>
              <a:t>zum Glauben gerufen hat. </a:t>
            </a:r>
            <a:r>
              <a:rPr lang="de-CH" sz="2800" dirty="0" smtClean="0"/>
              <a:t>						2 Petr 1,3</a:t>
            </a:r>
            <a:endParaRPr lang="de-CH" sz="2800" dirty="0"/>
          </a:p>
        </p:txBody>
      </p:sp>
      <p:sp>
        <p:nvSpPr>
          <p:cNvPr id="3" name="Rechteck 2"/>
          <p:cNvSpPr/>
          <p:nvPr/>
        </p:nvSpPr>
        <p:spPr>
          <a:xfrm>
            <a:off x="0" y="5034540"/>
            <a:ext cx="12009120" cy="954107"/>
          </a:xfrm>
          <a:prstGeom prst="rect">
            <a:avLst/>
          </a:prstGeom>
        </p:spPr>
        <p:txBody>
          <a:bodyPr wrap="square">
            <a:spAutoFit/>
          </a:bodyPr>
          <a:lstStyle/>
          <a:p>
            <a:pPr marL="449580"/>
            <a:r>
              <a:rPr lang="de-CH"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24</a:t>
            </a:r>
            <a:r>
              <a:rPr lang="de-CH"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und dass sie für gerecht erklärt werden, beruht auf seiner Gnade. Es </a:t>
            </a:r>
            <a:r>
              <a:rPr lang="de-CH"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ist sein </a:t>
            </a:r>
            <a:r>
              <a:rPr lang="de-CH"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freies Geschenk aufgrund der Erlösung durch Jesus Christus</a:t>
            </a:r>
            <a:r>
              <a:rPr lang="de-CH" sz="28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de-CH" sz="2800" dirty="0">
                <a:latin typeface="Calibri" panose="020F0502020204030204" pitchFamily="34" charset="0"/>
                <a:ea typeface="Calibri" panose="020F0502020204030204" pitchFamily="34" charset="0"/>
                <a:cs typeface="Times New Roman" panose="02020603050405020304" pitchFamily="18" charset="0"/>
              </a:rPr>
              <a:t> </a:t>
            </a:r>
            <a:r>
              <a:rPr lang="de-CH" sz="2800" dirty="0" smtClean="0">
                <a:latin typeface="Calibri" panose="020F0502020204030204" pitchFamily="34" charset="0"/>
                <a:ea typeface="Calibri" panose="020F0502020204030204" pitchFamily="34" charset="0"/>
                <a:cs typeface="Times New Roman" panose="02020603050405020304" pitchFamily="18" charset="0"/>
              </a:rPr>
              <a:t>	</a:t>
            </a:r>
            <a:r>
              <a:rPr lang="de-CH" sz="2800" dirty="0" err="1" smtClean="0">
                <a:latin typeface="Calibri" panose="020F0502020204030204" pitchFamily="34" charset="0"/>
                <a:ea typeface="Calibri" panose="020F0502020204030204" pitchFamily="34" charset="0"/>
                <a:cs typeface="Times New Roman" panose="02020603050405020304" pitchFamily="18" charset="0"/>
              </a:rPr>
              <a:t>Röm</a:t>
            </a:r>
            <a:r>
              <a:rPr lang="de-CH" sz="2800" dirty="0" smtClean="0">
                <a:latin typeface="Calibri" panose="020F0502020204030204" pitchFamily="34" charset="0"/>
                <a:ea typeface="Calibri" panose="020F0502020204030204" pitchFamily="34" charset="0"/>
                <a:cs typeface="Times New Roman" panose="02020603050405020304" pitchFamily="18" charset="0"/>
              </a:rPr>
              <a:t> 3,24</a:t>
            </a:r>
            <a:endParaRPr lang="de-CH"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7607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67332" y="2104565"/>
            <a:ext cx="5461047" cy="523220"/>
          </a:xfrm>
          <a:prstGeom prst="rect">
            <a:avLst/>
          </a:prstGeom>
          <a:noFill/>
        </p:spPr>
        <p:txBody>
          <a:bodyPr wrap="none" rtlCol="0">
            <a:spAutoFit/>
          </a:bodyPr>
          <a:lstStyle/>
          <a:p>
            <a:pPr lvl="0"/>
            <a:r>
              <a:rPr lang="de-CH" sz="2800" b="1" dirty="0"/>
              <a:t>3. Das Land musste erobert werden</a:t>
            </a:r>
          </a:p>
        </p:txBody>
      </p:sp>
      <p:sp>
        <p:nvSpPr>
          <p:cNvPr id="2" name="Rechteck 1">
            <a:extLst>
              <a:ext uri="{FF2B5EF4-FFF2-40B4-BE49-F238E27FC236}">
                <a16:creationId xmlns="" xmlns:a16="http://schemas.microsoft.com/office/drawing/2014/main" id="{7BD6F1D9-29AB-424D-95FD-AC5300459DD2}"/>
              </a:ext>
            </a:extLst>
          </p:cNvPr>
          <p:cNvSpPr/>
          <p:nvPr/>
        </p:nvSpPr>
        <p:spPr>
          <a:xfrm>
            <a:off x="824692" y="2852130"/>
            <a:ext cx="10419519" cy="954107"/>
          </a:xfrm>
          <a:prstGeom prst="rect">
            <a:avLst/>
          </a:prstGeom>
        </p:spPr>
        <p:txBody>
          <a:bodyPr wrap="none">
            <a:spAutoFit/>
          </a:bodyPr>
          <a:lstStyle/>
          <a:p>
            <a:r>
              <a:rPr lang="de-CH" sz="2800" dirty="0"/>
              <a:t>3 </a:t>
            </a:r>
            <a:r>
              <a:rPr lang="de-CH" sz="2800" dirty="0" smtClean="0"/>
              <a:t>Jeden </a:t>
            </a:r>
            <a:r>
              <a:rPr lang="de-CH" sz="2800" dirty="0"/>
              <a:t>Ort, auf den eure Fußsohlen treten, habe ich euch gegeben, </a:t>
            </a:r>
          </a:p>
          <a:p>
            <a:r>
              <a:rPr lang="de-CH" sz="2800" dirty="0"/>
              <a:t>wie ich es Mose verheißen habe</a:t>
            </a:r>
            <a:r>
              <a:rPr lang="de-CH" sz="2800" dirty="0" smtClean="0"/>
              <a:t>.</a:t>
            </a:r>
            <a:endParaRPr lang="de-CH" sz="2800" dirty="0"/>
          </a:p>
        </p:txBody>
      </p:sp>
      <p:sp>
        <p:nvSpPr>
          <p:cNvPr id="5" name="Textfeld 4"/>
          <p:cNvSpPr txBox="1"/>
          <p:nvPr/>
        </p:nvSpPr>
        <p:spPr>
          <a:xfrm>
            <a:off x="767332" y="532921"/>
            <a:ext cx="8005910" cy="584775"/>
          </a:xfrm>
          <a:prstGeom prst="rect">
            <a:avLst/>
          </a:prstGeom>
          <a:noFill/>
        </p:spPr>
        <p:txBody>
          <a:bodyPr wrap="none" rtlCol="0">
            <a:spAutoFit/>
          </a:bodyPr>
          <a:lstStyle/>
          <a:p>
            <a:r>
              <a:rPr lang="de-CH" sz="3200" dirty="0" smtClean="0">
                <a:cs typeface="Arial" panose="020B0604020202020204" pitchFamily="34" charset="0"/>
              </a:rPr>
              <a:t>Gottes Anweisungen zur Eroberung des Landes</a:t>
            </a:r>
            <a:endParaRPr lang="de-CH" sz="3200" dirty="0">
              <a:cs typeface="Arial" panose="020B0604020202020204" pitchFamily="34" charset="0"/>
            </a:endParaRPr>
          </a:p>
        </p:txBody>
      </p:sp>
    </p:spTree>
    <p:extLst>
      <p:ext uri="{BB962C8B-B14F-4D97-AF65-F5344CB8AC3E}">
        <p14:creationId xmlns:p14="http://schemas.microsoft.com/office/powerpoint/2010/main" val="2549510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67332" y="2104565"/>
            <a:ext cx="4077270" cy="523220"/>
          </a:xfrm>
          <a:prstGeom prst="rect">
            <a:avLst/>
          </a:prstGeom>
          <a:noFill/>
        </p:spPr>
        <p:txBody>
          <a:bodyPr wrap="none" rtlCol="0">
            <a:spAutoFit/>
          </a:bodyPr>
          <a:lstStyle/>
          <a:p>
            <a:pPr lvl="0"/>
            <a:r>
              <a:rPr lang="de-CH" sz="2800" b="1" dirty="0"/>
              <a:t>4. Die Grenzen des Landes</a:t>
            </a:r>
          </a:p>
        </p:txBody>
      </p:sp>
      <p:sp>
        <p:nvSpPr>
          <p:cNvPr id="2" name="Rechteck 1">
            <a:extLst>
              <a:ext uri="{FF2B5EF4-FFF2-40B4-BE49-F238E27FC236}">
                <a16:creationId xmlns="" xmlns:a16="http://schemas.microsoft.com/office/drawing/2014/main" id="{7BD6F1D9-29AB-424D-95FD-AC5300459DD2}"/>
              </a:ext>
            </a:extLst>
          </p:cNvPr>
          <p:cNvSpPr/>
          <p:nvPr/>
        </p:nvSpPr>
        <p:spPr>
          <a:xfrm>
            <a:off x="886240" y="2834374"/>
            <a:ext cx="10747109" cy="1384995"/>
          </a:xfrm>
          <a:prstGeom prst="rect">
            <a:avLst/>
          </a:prstGeom>
        </p:spPr>
        <p:txBody>
          <a:bodyPr wrap="none">
            <a:spAutoFit/>
          </a:bodyPr>
          <a:lstStyle/>
          <a:p>
            <a:r>
              <a:rPr lang="de-CH" sz="2800" dirty="0"/>
              <a:t>4 </a:t>
            </a:r>
            <a:r>
              <a:rPr lang="de-CH" sz="2800" dirty="0" smtClean="0"/>
              <a:t>Von </a:t>
            </a:r>
            <a:r>
              <a:rPr lang="de-CH" sz="2800" dirty="0"/>
              <a:t>der Wüste und dem Libanon dort bis zum großen Strom Euphrat, </a:t>
            </a:r>
          </a:p>
          <a:p>
            <a:r>
              <a:rPr lang="de-CH" sz="2800" dirty="0"/>
              <a:t>das ganze Land der Hetiter, und bis zu dem großen Meer, </a:t>
            </a:r>
          </a:p>
          <a:p>
            <a:r>
              <a:rPr lang="de-CH" sz="2800" dirty="0"/>
              <a:t>wo die Sonne untergeht, soll euer Gebiet reichen</a:t>
            </a:r>
            <a:r>
              <a:rPr lang="de-CH" sz="2800" dirty="0" smtClean="0"/>
              <a:t>.</a:t>
            </a:r>
            <a:endParaRPr lang="de-CH" sz="2800" dirty="0"/>
          </a:p>
        </p:txBody>
      </p:sp>
      <p:sp>
        <p:nvSpPr>
          <p:cNvPr id="5" name="Textfeld 4"/>
          <p:cNvSpPr txBox="1"/>
          <p:nvPr/>
        </p:nvSpPr>
        <p:spPr>
          <a:xfrm>
            <a:off x="767332" y="532921"/>
            <a:ext cx="8005910" cy="584775"/>
          </a:xfrm>
          <a:prstGeom prst="rect">
            <a:avLst/>
          </a:prstGeom>
          <a:noFill/>
        </p:spPr>
        <p:txBody>
          <a:bodyPr wrap="none" rtlCol="0">
            <a:spAutoFit/>
          </a:bodyPr>
          <a:lstStyle/>
          <a:p>
            <a:r>
              <a:rPr lang="de-CH" sz="3200" dirty="0" smtClean="0">
                <a:cs typeface="Arial" panose="020B0604020202020204" pitchFamily="34" charset="0"/>
              </a:rPr>
              <a:t>Gottes Anweisungen zur Eroberung des Landes</a:t>
            </a:r>
            <a:endParaRPr lang="de-CH" sz="3200" dirty="0">
              <a:cs typeface="Arial" panose="020B0604020202020204" pitchFamily="34" charset="0"/>
            </a:endParaRPr>
          </a:p>
        </p:txBody>
      </p:sp>
    </p:spTree>
    <p:extLst>
      <p:ext uri="{BB962C8B-B14F-4D97-AF65-F5344CB8AC3E}">
        <p14:creationId xmlns:p14="http://schemas.microsoft.com/office/powerpoint/2010/main" val="2474651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 xmlns:a16="http://schemas.microsoft.com/office/drawing/2014/main" id="{7201C702-3AC6-481F-86C8-9C472814E6DB}"/>
              </a:ext>
            </a:extLst>
          </p:cNvPr>
          <p:cNvPicPr/>
          <p:nvPr/>
        </p:nvPicPr>
        <p:blipFill>
          <a:blip r:embed="rId2"/>
          <a:stretch>
            <a:fillRect/>
          </a:stretch>
        </p:blipFill>
        <p:spPr>
          <a:xfrm>
            <a:off x="2636669" y="-93216"/>
            <a:ext cx="6551721" cy="6951216"/>
          </a:xfrm>
          <a:prstGeom prst="rect">
            <a:avLst/>
          </a:prstGeom>
        </p:spPr>
      </p:pic>
      <p:sp>
        <p:nvSpPr>
          <p:cNvPr id="3" name="Textfeld 2">
            <a:extLst>
              <a:ext uri="{FF2B5EF4-FFF2-40B4-BE49-F238E27FC236}">
                <a16:creationId xmlns="" xmlns:a16="http://schemas.microsoft.com/office/drawing/2014/main" id="{102D5280-EBA0-466A-8157-97D8AFEF67FD}"/>
              </a:ext>
            </a:extLst>
          </p:cNvPr>
          <p:cNvSpPr txBox="1"/>
          <p:nvPr/>
        </p:nvSpPr>
        <p:spPr>
          <a:xfrm>
            <a:off x="4054231" y="952871"/>
            <a:ext cx="3716595"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lvl="0"/>
            <a:r>
              <a:rPr lang="de-CH" sz="2800" b="1" dirty="0"/>
              <a:t>Die Grenzen des Landes</a:t>
            </a:r>
          </a:p>
        </p:txBody>
      </p:sp>
    </p:spTree>
    <p:extLst>
      <p:ext uri="{BB962C8B-B14F-4D97-AF65-F5344CB8AC3E}">
        <p14:creationId xmlns:p14="http://schemas.microsoft.com/office/powerpoint/2010/main" val="4162054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476</Words>
  <Application>Microsoft Office PowerPoint</Application>
  <PresentationFormat>Breitbild</PresentationFormat>
  <Paragraphs>174</Paragraphs>
  <Slides>28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28</vt:i4>
      </vt:variant>
    </vt:vector>
  </HeadingPairs>
  <TitlesOfParts>
    <vt:vector size="33" baseType="lpstr">
      <vt:lpstr>Arial</vt:lpstr>
      <vt:lpstr>Calibri</vt:lpstr>
      <vt:lpstr>Calibri Light</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Reinhard</cp:lastModifiedBy>
  <cp:revision>233</cp:revision>
  <dcterms:created xsi:type="dcterms:W3CDTF">2018-08-12T05:46:28Z</dcterms:created>
  <dcterms:modified xsi:type="dcterms:W3CDTF">2019-05-10T15:32:35Z</dcterms:modified>
</cp:coreProperties>
</file>