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304" r:id="rId3"/>
    <p:sldId id="308" r:id="rId4"/>
    <p:sldId id="305" r:id="rId5"/>
    <p:sldId id="307" r:id="rId6"/>
    <p:sldId id="309" r:id="rId7"/>
    <p:sldId id="316" r:id="rId8"/>
    <p:sldId id="317" r:id="rId9"/>
    <p:sldId id="325" r:id="rId10"/>
    <p:sldId id="318" r:id="rId11"/>
    <p:sldId id="326" r:id="rId12"/>
    <p:sldId id="327" r:id="rId13"/>
    <p:sldId id="328" r:id="rId14"/>
    <p:sldId id="330" r:id="rId15"/>
    <p:sldId id="331" r:id="rId16"/>
    <p:sldId id="332" r:id="rId17"/>
    <p:sldId id="333" r:id="rId18"/>
    <p:sldId id="334" r:id="rId19"/>
    <p:sldId id="335" r:id="rId20"/>
    <p:sldId id="336" r:id="rId21"/>
    <p:sldId id="340" r:id="rId22"/>
    <p:sldId id="337" r:id="rId23"/>
    <p:sldId id="339" r:id="rId24"/>
    <p:sldId id="338" r:id="rId25"/>
    <p:sldId id="303"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99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41" d="100"/>
          <a:sy n="141" d="100"/>
        </p:scale>
        <p:origin x="514" y="9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5" name="Fußzeilenplatzhalter 4">
            <a:extLst>
              <a:ext uri="{FF2B5EF4-FFF2-40B4-BE49-F238E27FC236}">
                <a16:creationId xmlns="" xmlns:a16="http://schemas.microsoft.com/office/drawing/2014/main" id="{2E05BB20-5DCD-4760-9D5E-988C0503BB5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0168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5" name="Fußzeilenplatzhalter 4">
            <a:extLst>
              <a:ext uri="{FF2B5EF4-FFF2-40B4-BE49-F238E27FC236}">
                <a16:creationId xmlns="" xmlns:a16="http://schemas.microsoft.com/office/drawing/2014/main" id="{F6542659-DAC6-4426-B04C-9806088DA22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73369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5" name="Fußzeilenplatzhalter 4">
            <a:extLst>
              <a:ext uri="{FF2B5EF4-FFF2-40B4-BE49-F238E27FC236}">
                <a16:creationId xmlns="" xmlns:a16="http://schemas.microsoft.com/office/drawing/2014/main" id="{48B2E89A-CF8F-4D6D-AF35-EB171072BA4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369504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27.04.2019</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09730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5" name="Fußzeilenplatzhalter 4">
            <a:extLst>
              <a:ext uri="{FF2B5EF4-FFF2-40B4-BE49-F238E27FC236}">
                <a16:creationId xmlns="" xmlns:a16="http://schemas.microsoft.com/office/drawing/2014/main" id="{95C59EC5-C91E-46FC-8100-8D0AB9B55B1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171221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5" name="Fußzeilenplatzhalter 4">
            <a:extLst>
              <a:ext uri="{FF2B5EF4-FFF2-40B4-BE49-F238E27FC236}">
                <a16:creationId xmlns="" xmlns:a16="http://schemas.microsoft.com/office/drawing/2014/main" id="{B1C82FC5-7446-4D67-9B17-F0C553B5CB7A}"/>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30088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6" name="Fußzeilenplatzhalter 5">
            <a:extLst>
              <a:ext uri="{FF2B5EF4-FFF2-40B4-BE49-F238E27FC236}">
                <a16:creationId xmlns="" xmlns:a16="http://schemas.microsoft.com/office/drawing/2014/main" id="{8811F98A-9D23-49CA-956E-38001D1AF024}"/>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421654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8" name="Fußzeilenplatzhalter 7">
            <a:extLst>
              <a:ext uri="{FF2B5EF4-FFF2-40B4-BE49-F238E27FC236}">
                <a16:creationId xmlns="" xmlns:a16="http://schemas.microsoft.com/office/drawing/2014/main" id="{320B9363-56C1-41C6-9A23-DEA4A69272D3}"/>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86024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4" name="Fußzeilenplatzhalter 3">
            <a:extLst>
              <a:ext uri="{FF2B5EF4-FFF2-40B4-BE49-F238E27FC236}">
                <a16:creationId xmlns="" xmlns:a16="http://schemas.microsoft.com/office/drawing/2014/main" id="{6F19CFC8-DB1C-4D03-9B72-4747664E3732}"/>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71428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3" name="Fußzeilenplatzhalter 2">
            <a:extLst>
              <a:ext uri="{FF2B5EF4-FFF2-40B4-BE49-F238E27FC236}">
                <a16:creationId xmlns="" xmlns:a16="http://schemas.microsoft.com/office/drawing/2014/main" id="{8F9EE877-C1C5-4795-8461-AD707E5B4C61}"/>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65463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6" name="Fußzeilenplatzhalter 5">
            <a:extLst>
              <a:ext uri="{FF2B5EF4-FFF2-40B4-BE49-F238E27FC236}">
                <a16:creationId xmlns="" xmlns:a16="http://schemas.microsoft.com/office/drawing/2014/main" id="{BDDF0475-7058-4858-B2E6-5AD06A6440B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01069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27.04.2019</a:t>
            </a:fld>
            <a:endParaRPr lang="de-CH"/>
          </a:p>
        </p:txBody>
      </p:sp>
      <p:sp>
        <p:nvSpPr>
          <p:cNvPr id="6" name="Fußzeilenplatzhalter 5">
            <a:extLst>
              <a:ext uri="{FF2B5EF4-FFF2-40B4-BE49-F238E27FC236}">
                <a16:creationId xmlns="" xmlns:a16="http://schemas.microsoft.com/office/drawing/2014/main" id="{114A8470-CCF7-4C1E-A4D7-DC0ACDDFBFBF}"/>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191364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27.04.2019</a:t>
            </a:fld>
            <a:endParaRPr lang="de-CH"/>
          </a:p>
        </p:txBody>
      </p:sp>
      <p:sp>
        <p:nvSpPr>
          <p:cNvPr id="5" name="Fußzeilenplatzhalter 4">
            <a:extLst>
              <a:ext uri="{FF2B5EF4-FFF2-40B4-BE49-F238E27FC236}">
                <a16:creationId xmlns=""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532923" y="4855618"/>
            <a:ext cx="3472361" cy="938719"/>
          </a:xfrm>
          <a:prstGeom prst="rect">
            <a:avLst/>
          </a:prstGeom>
          <a:noFill/>
        </p:spPr>
        <p:txBody>
          <a:bodyPr wrap="none" rtlCol="0">
            <a:spAutoFit/>
          </a:bodyPr>
          <a:lstStyle/>
          <a:p>
            <a:r>
              <a:rPr lang="de-CH" sz="5500" b="1" dirty="0" smtClean="0"/>
              <a:t>Josua Teil 1</a:t>
            </a:r>
            <a:endParaRPr lang="de-CH" sz="5500" b="1" dirty="0"/>
          </a:p>
        </p:txBody>
      </p:sp>
    </p:spTree>
    <p:extLst>
      <p:ext uri="{BB962C8B-B14F-4D97-AF65-F5344CB8AC3E}">
        <p14:creationId xmlns:p14="http://schemas.microsoft.com/office/powerpoint/2010/main" val="3788338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3112583" cy="646331"/>
          </a:xfrm>
          <a:prstGeom prst="rect">
            <a:avLst/>
          </a:prstGeom>
          <a:noFill/>
        </p:spPr>
        <p:txBody>
          <a:bodyPr wrap="none" rtlCol="0">
            <a:spAutoFit/>
          </a:bodyPr>
          <a:lstStyle/>
          <a:p>
            <a:r>
              <a:rPr lang="de-CH" sz="3600" b="1" dirty="0" smtClean="0">
                <a:cs typeface="Arial" panose="020B0604020202020204" pitchFamily="34" charset="0"/>
              </a:rPr>
              <a:t>Verfasserschaft</a:t>
            </a:r>
          </a:p>
        </p:txBody>
      </p:sp>
      <p:sp>
        <p:nvSpPr>
          <p:cNvPr id="5" name="Textfeld 4"/>
          <p:cNvSpPr txBox="1"/>
          <p:nvPr/>
        </p:nvSpPr>
        <p:spPr>
          <a:xfrm>
            <a:off x="206050" y="1411436"/>
            <a:ext cx="11807207" cy="1815882"/>
          </a:xfrm>
          <a:prstGeom prst="rect">
            <a:avLst/>
          </a:prstGeom>
          <a:noFill/>
        </p:spPr>
        <p:txBody>
          <a:bodyPr wrap="none" rtlCol="0">
            <a:spAutoFit/>
          </a:bodyPr>
          <a:lstStyle/>
          <a:p>
            <a:r>
              <a:rPr lang="de-CH" sz="2800" dirty="0" smtClean="0"/>
              <a:t>Jos 24,26</a:t>
            </a:r>
            <a:endParaRPr lang="de-CH" sz="2800" dirty="0"/>
          </a:p>
          <a:p>
            <a:r>
              <a:rPr lang="de-CH" sz="2800" u="sng" dirty="0"/>
              <a:t>26</a:t>
            </a:r>
            <a:r>
              <a:rPr lang="de-CH" sz="2800" dirty="0"/>
              <a:t> Und Josua schrieb diese Worte in das Buch des Gesetzes Gottes, </a:t>
            </a:r>
            <a:endParaRPr lang="de-CH" sz="2800" dirty="0" smtClean="0"/>
          </a:p>
          <a:p>
            <a:r>
              <a:rPr lang="de-CH" sz="2800" dirty="0" smtClean="0"/>
              <a:t>und </a:t>
            </a:r>
            <a:r>
              <a:rPr lang="de-CH" sz="2800" dirty="0"/>
              <a:t>er nahm einen großen Stein </a:t>
            </a:r>
            <a:r>
              <a:rPr lang="de-CH" sz="2800" dirty="0" smtClean="0"/>
              <a:t>und </a:t>
            </a:r>
            <a:r>
              <a:rPr lang="de-CH" sz="2800" dirty="0"/>
              <a:t>richtete ihn dort auf unter der Terebinthe, </a:t>
            </a:r>
            <a:endParaRPr lang="de-CH" sz="2800" dirty="0" smtClean="0"/>
          </a:p>
          <a:p>
            <a:r>
              <a:rPr lang="de-CH" sz="2800" dirty="0" smtClean="0"/>
              <a:t>die </a:t>
            </a:r>
            <a:r>
              <a:rPr lang="de-CH" sz="2800" dirty="0"/>
              <a:t>bei dem Heiligtum des HERRN war. </a:t>
            </a:r>
          </a:p>
        </p:txBody>
      </p:sp>
      <p:sp>
        <p:nvSpPr>
          <p:cNvPr id="7" name="Textfeld 6"/>
          <p:cNvSpPr txBox="1"/>
          <p:nvPr/>
        </p:nvSpPr>
        <p:spPr>
          <a:xfrm>
            <a:off x="206050" y="3541930"/>
            <a:ext cx="10821039" cy="1384995"/>
          </a:xfrm>
          <a:prstGeom prst="rect">
            <a:avLst/>
          </a:prstGeom>
          <a:noFill/>
        </p:spPr>
        <p:txBody>
          <a:bodyPr wrap="none" rtlCol="0">
            <a:spAutoFit/>
          </a:bodyPr>
          <a:lstStyle/>
          <a:p>
            <a:r>
              <a:rPr lang="de-CH" sz="2800" dirty="0" smtClean="0"/>
              <a:t>Jos 8,32</a:t>
            </a:r>
            <a:endParaRPr lang="de-CH" sz="2800" dirty="0"/>
          </a:p>
          <a:p>
            <a:r>
              <a:rPr lang="de-CH" sz="2800" u="sng" dirty="0"/>
              <a:t>32</a:t>
            </a:r>
            <a:r>
              <a:rPr lang="de-CH" sz="2800" dirty="0"/>
              <a:t> Und er schrieb dort auf die Steine eine Abschrift des Gesetzes Moses, </a:t>
            </a:r>
            <a:endParaRPr lang="de-CH" sz="2800" dirty="0" smtClean="0"/>
          </a:p>
          <a:p>
            <a:r>
              <a:rPr lang="de-CH" sz="2800" dirty="0" smtClean="0"/>
              <a:t>das </a:t>
            </a:r>
            <a:r>
              <a:rPr lang="de-CH" sz="2800" dirty="0"/>
              <a:t>er in Gegenwart der Kinder Israels geschrieben hatte. </a:t>
            </a:r>
          </a:p>
        </p:txBody>
      </p:sp>
    </p:spTree>
    <p:extLst>
      <p:ext uri="{BB962C8B-B14F-4D97-AF65-F5344CB8AC3E}">
        <p14:creationId xmlns:p14="http://schemas.microsoft.com/office/powerpoint/2010/main" val="4228337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3112583" cy="646331"/>
          </a:xfrm>
          <a:prstGeom prst="rect">
            <a:avLst/>
          </a:prstGeom>
          <a:noFill/>
        </p:spPr>
        <p:txBody>
          <a:bodyPr wrap="none" rtlCol="0">
            <a:spAutoFit/>
          </a:bodyPr>
          <a:lstStyle/>
          <a:p>
            <a:r>
              <a:rPr lang="de-CH" sz="3600" b="1" dirty="0" smtClean="0">
                <a:cs typeface="Arial" panose="020B0604020202020204" pitchFamily="34" charset="0"/>
              </a:rPr>
              <a:t>Verfasserschaft</a:t>
            </a:r>
          </a:p>
        </p:txBody>
      </p:sp>
      <p:sp>
        <p:nvSpPr>
          <p:cNvPr id="5" name="Textfeld 4"/>
          <p:cNvSpPr txBox="1"/>
          <p:nvPr/>
        </p:nvSpPr>
        <p:spPr>
          <a:xfrm>
            <a:off x="206050" y="888924"/>
            <a:ext cx="12015662" cy="2677656"/>
          </a:xfrm>
          <a:prstGeom prst="rect">
            <a:avLst/>
          </a:prstGeom>
          <a:noFill/>
        </p:spPr>
        <p:txBody>
          <a:bodyPr wrap="none" rtlCol="0">
            <a:spAutoFit/>
          </a:bodyPr>
          <a:lstStyle/>
          <a:p>
            <a:r>
              <a:rPr lang="de-CH" sz="2800" dirty="0" smtClean="0"/>
              <a:t>Jos 5,1</a:t>
            </a:r>
            <a:endParaRPr lang="de-CH" sz="2800" dirty="0"/>
          </a:p>
          <a:p>
            <a:r>
              <a:rPr lang="de-CH" sz="2800" u="sng" dirty="0"/>
              <a:t>1</a:t>
            </a:r>
            <a:r>
              <a:rPr lang="de-CH" sz="2800" dirty="0"/>
              <a:t> Als nun alle Könige der Amoriter, die diesseits des Jordan gegen </a:t>
            </a:r>
            <a:endParaRPr lang="de-CH" sz="2800" dirty="0" smtClean="0"/>
          </a:p>
          <a:p>
            <a:r>
              <a:rPr lang="de-CH" sz="2800" dirty="0" smtClean="0"/>
              <a:t>Westen </a:t>
            </a:r>
            <a:r>
              <a:rPr lang="de-CH" sz="2800" dirty="0"/>
              <a:t>wohnten, und alle Könige der Kanaaniter am Meer hörten, </a:t>
            </a:r>
            <a:endParaRPr lang="de-CH" sz="2800" dirty="0" smtClean="0"/>
          </a:p>
          <a:p>
            <a:r>
              <a:rPr lang="de-CH" sz="2800" dirty="0" smtClean="0"/>
              <a:t>wie </a:t>
            </a:r>
            <a:r>
              <a:rPr lang="de-CH" sz="2800" dirty="0"/>
              <a:t>der HERR das Wasser des Jordan vor den Söhnen Israels ausgetrocknet hatte, </a:t>
            </a:r>
            <a:endParaRPr lang="de-CH" sz="2800" dirty="0" smtClean="0"/>
          </a:p>
          <a:p>
            <a:r>
              <a:rPr lang="de-CH" sz="2800" dirty="0" smtClean="0"/>
              <a:t>bis </a:t>
            </a:r>
            <a:r>
              <a:rPr lang="de-CH" sz="2800" b="1" u="sng" dirty="0"/>
              <a:t>sie</a:t>
            </a:r>
            <a:r>
              <a:rPr lang="de-CH" sz="2800" dirty="0"/>
              <a:t> hinübergezogen waren, da verzagte ihr Herz, und es blieb kein Mut mehr </a:t>
            </a:r>
            <a:endParaRPr lang="de-CH" sz="2800" dirty="0" smtClean="0"/>
          </a:p>
          <a:p>
            <a:r>
              <a:rPr lang="de-CH" sz="2800" dirty="0" smtClean="0"/>
              <a:t>in </a:t>
            </a:r>
            <a:r>
              <a:rPr lang="de-CH" sz="2800" dirty="0"/>
              <a:t>ihnen vor den Söhnen Israels. (im Mehrheitstext steht WIR)</a:t>
            </a:r>
          </a:p>
        </p:txBody>
      </p:sp>
      <p:sp>
        <p:nvSpPr>
          <p:cNvPr id="7" name="Textfeld 6"/>
          <p:cNvSpPr txBox="1"/>
          <p:nvPr/>
        </p:nvSpPr>
        <p:spPr>
          <a:xfrm>
            <a:off x="206050" y="3616579"/>
            <a:ext cx="12117356" cy="3108543"/>
          </a:xfrm>
          <a:prstGeom prst="rect">
            <a:avLst/>
          </a:prstGeom>
          <a:noFill/>
        </p:spPr>
        <p:txBody>
          <a:bodyPr wrap="none" rtlCol="0">
            <a:spAutoFit/>
          </a:bodyPr>
          <a:lstStyle/>
          <a:p>
            <a:r>
              <a:rPr lang="de-CH" sz="2800" dirty="0" smtClean="0"/>
              <a:t>Jos 5,6</a:t>
            </a:r>
            <a:endParaRPr lang="de-CH" sz="2800" dirty="0"/>
          </a:p>
          <a:p>
            <a:r>
              <a:rPr lang="de-CH" sz="2800" u="sng" dirty="0"/>
              <a:t>6</a:t>
            </a:r>
            <a:r>
              <a:rPr lang="de-CH" sz="2800" dirty="0"/>
              <a:t> Denn die Kinder Israels wanderten 40 Jahre lang in der Wüste, </a:t>
            </a:r>
            <a:endParaRPr lang="de-CH" sz="2800" dirty="0" smtClean="0"/>
          </a:p>
          <a:p>
            <a:r>
              <a:rPr lang="de-CH" sz="2800" dirty="0" smtClean="0"/>
              <a:t>bis </a:t>
            </a:r>
            <a:r>
              <a:rPr lang="de-CH" sz="2800" dirty="0"/>
              <a:t>das ganze Volk der Kriegsleute umgekommen war, die aus Ägypten gezogen </a:t>
            </a:r>
            <a:endParaRPr lang="de-CH" sz="2800" dirty="0" smtClean="0"/>
          </a:p>
          <a:p>
            <a:r>
              <a:rPr lang="de-CH" sz="2800" dirty="0" smtClean="0"/>
              <a:t>waren</a:t>
            </a:r>
            <a:r>
              <a:rPr lang="de-CH" sz="2800" dirty="0"/>
              <a:t>, weil sie der Stimme des HERRN nicht gehorcht hatten; </a:t>
            </a:r>
            <a:endParaRPr lang="de-CH" sz="2800" dirty="0" smtClean="0"/>
          </a:p>
          <a:p>
            <a:r>
              <a:rPr lang="de-CH" sz="2800" dirty="0" smtClean="0"/>
              <a:t>wie </a:t>
            </a:r>
            <a:r>
              <a:rPr lang="de-CH" sz="2800" dirty="0"/>
              <a:t>denn der HERR ihnen geschworen hatte, dass sie das Land nicht sehen sollten, </a:t>
            </a:r>
            <a:endParaRPr lang="de-CH" sz="2800" dirty="0" smtClean="0"/>
          </a:p>
          <a:p>
            <a:r>
              <a:rPr lang="de-CH" sz="2800" dirty="0" smtClean="0"/>
              <a:t>von </a:t>
            </a:r>
            <a:r>
              <a:rPr lang="de-CH" sz="2800" dirty="0"/>
              <a:t>dem der HERR ihren Vätern geschworen hatte, </a:t>
            </a:r>
            <a:endParaRPr lang="de-CH" sz="2800" dirty="0" smtClean="0"/>
          </a:p>
          <a:p>
            <a:r>
              <a:rPr lang="de-CH" sz="2800" dirty="0" smtClean="0"/>
              <a:t>dass </a:t>
            </a:r>
            <a:r>
              <a:rPr lang="de-CH" sz="2800" dirty="0"/>
              <a:t>er es </a:t>
            </a:r>
            <a:r>
              <a:rPr lang="de-CH" sz="2800" b="1" u="sng" dirty="0"/>
              <a:t>uns</a:t>
            </a:r>
            <a:r>
              <a:rPr lang="de-CH" sz="2800" dirty="0"/>
              <a:t> geben würde — ein Land, in dem Milch und Honig fließt.</a:t>
            </a:r>
          </a:p>
        </p:txBody>
      </p:sp>
    </p:spTree>
    <p:extLst>
      <p:ext uri="{BB962C8B-B14F-4D97-AF65-F5344CB8AC3E}">
        <p14:creationId xmlns:p14="http://schemas.microsoft.com/office/powerpoint/2010/main" val="2559333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1245854" cy="646331"/>
          </a:xfrm>
          <a:prstGeom prst="rect">
            <a:avLst/>
          </a:prstGeom>
          <a:noFill/>
        </p:spPr>
        <p:txBody>
          <a:bodyPr wrap="none" rtlCol="0">
            <a:spAutoFit/>
          </a:bodyPr>
          <a:lstStyle/>
          <a:p>
            <a:r>
              <a:rPr lang="de-CH" sz="3600" b="1" dirty="0" smtClean="0">
                <a:cs typeface="Arial" panose="020B0604020202020204" pitchFamily="34" charset="0"/>
              </a:rPr>
              <a:t>Josua</a:t>
            </a:r>
          </a:p>
        </p:txBody>
      </p:sp>
      <p:sp>
        <p:nvSpPr>
          <p:cNvPr id="5" name="Textfeld 4"/>
          <p:cNvSpPr txBox="1"/>
          <p:nvPr/>
        </p:nvSpPr>
        <p:spPr>
          <a:xfrm>
            <a:off x="485967" y="1224826"/>
            <a:ext cx="9348497" cy="523220"/>
          </a:xfrm>
          <a:prstGeom prst="rect">
            <a:avLst/>
          </a:prstGeom>
          <a:noFill/>
        </p:spPr>
        <p:txBody>
          <a:bodyPr wrap="square" rtlCol="0">
            <a:spAutoFit/>
          </a:bodyPr>
          <a:lstStyle/>
          <a:p>
            <a:r>
              <a:rPr lang="de-CH" sz="2800" dirty="0"/>
              <a:t>Josua hiess ursprünglich </a:t>
            </a:r>
            <a:r>
              <a:rPr lang="de-CH" sz="2800" dirty="0" err="1"/>
              <a:t>Hosea</a:t>
            </a:r>
            <a:r>
              <a:rPr lang="de-CH" sz="2800" dirty="0"/>
              <a:t> (</a:t>
            </a:r>
            <a:r>
              <a:rPr lang="de-CH" sz="2800" dirty="0" err="1" smtClean="0"/>
              <a:t>Num</a:t>
            </a:r>
            <a:r>
              <a:rPr lang="de-CH" sz="2800" dirty="0" smtClean="0"/>
              <a:t> </a:t>
            </a:r>
            <a:r>
              <a:rPr lang="de-CH" sz="2800" dirty="0"/>
              <a:t>13,16</a:t>
            </a:r>
            <a:r>
              <a:rPr lang="de-CH" sz="2800" dirty="0" smtClean="0"/>
              <a:t>) = Rettung </a:t>
            </a:r>
            <a:endParaRPr lang="de-CH" sz="2800" dirty="0"/>
          </a:p>
        </p:txBody>
      </p:sp>
      <p:sp>
        <p:nvSpPr>
          <p:cNvPr id="6" name="Textfeld 5"/>
          <p:cNvSpPr txBox="1"/>
          <p:nvPr/>
        </p:nvSpPr>
        <p:spPr>
          <a:xfrm>
            <a:off x="485967" y="2159092"/>
            <a:ext cx="9348497" cy="523220"/>
          </a:xfrm>
          <a:prstGeom prst="rect">
            <a:avLst/>
          </a:prstGeom>
          <a:noFill/>
        </p:spPr>
        <p:txBody>
          <a:bodyPr wrap="square" rtlCol="0">
            <a:spAutoFit/>
          </a:bodyPr>
          <a:lstStyle/>
          <a:p>
            <a:r>
              <a:rPr lang="de-CH" sz="2800" dirty="0"/>
              <a:t>Josua </a:t>
            </a:r>
            <a:r>
              <a:rPr lang="de-CH" sz="2800" dirty="0" smtClean="0"/>
              <a:t>= Der HERR ist Rettung </a:t>
            </a:r>
            <a:endParaRPr lang="de-CH" sz="2800" dirty="0"/>
          </a:p>
        </p:txBody>
      </p:sp>
      <p:sp>
        <p:nvSpPr>
          <p:cNvPr id="8" name="Textfeld 7"/>
          <p:cNvSpPr txBox="1"/>
          <p:nvPr/>
        </p:nvSpPr>
        <p:spPr>
          <a:xfrm>
            <a:off x="485966" y="2975781"/>
            <a:ext cx="9348497" cy="523220"/>
          </a:xfrm>
          <a:prstGeom prst="rect">
            <a:avLst/>
          </a:prstGeom>
          <a:noFill/>
        </p:spPr>
        <p:txBody>
          <a:bodyPr wrap="square" rtlCol="0">
            <a:spAutoFit/>
          </a:bodyPr>
          <a:lstStyle/>
          <a:p>
            <a:r>
              <a:rPr lang="de-CH" sz="2800" dirty="0"/>
              <a:t>Josua </a:t>
            </a:r>
            <a:r>
              <a:rPr lang="de-CH" sz="2800" dirty="0" smtClean="0"/>
              <a:t>heisst im griechischen = Jesus</a:t>
            </a:r>
            <a:endParaRPr lang="de-CH" sz="2800" dirty="0"/>
          </a:p>
        </p:txBody>
      </p:sp>
      <p:pic>
        <p:nvPicPr>
          <p:cNvPr id="1026" name="Picture 2" descr="Bildergebnis fÃ¼r geset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3741" y="3910047"/>
            <a:ext cx="3640559" cy="27249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Ãhnliches Fo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85992" y="3910047"/>
            <a:ext cx="4256962" cy="2661271"/>
          </a:xfrm>
          <a:prstGeom prst="rect">
            <a:avLst/>
          </a:prstGeom>
          <a:noFill/>
          <a:extLst>
            <a:ext uri="{909E8E84-426E-40DD-AFC4-6F175D3DCCD1}">
              <a14:hiddenFill xmlns:a14="http://schemas.microsoft.com/office/drawing/2010/main">
                <a:solidFill>
                  <a:srgbClr val="FFFFFF"/>
                </a:solidFill>
              </a14:hiddenFill>
            </a:ext>
          </a:extLst>
        </p:spPr>
      </p:pic>
      <p:sp>
        <p:nvSpPr>
          <p:cNvPr id="3" name="Multiplizieren 2"/>
          <p:cNvSpPr/>
          <p:nvPr/>
        </p:nvSpPr>
        <p:spPr>
          <a:xfrm>
            <a:off x="154425" y="3152838"/>
            <a:ext cx="5079190" cy="4175688"/>
          </a:xfrm>
          <a:prstGeom prst="mathMultiply">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93978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1245854" cy="646331"/>
          </a:xfrm>
          <a:prstGeom prst="rect">
            <a:avLst/>
          </a:prstGeom>
          <a:noFill/>
        </p:spPr>
        <p:txBody>
          <a:bodyPr wrap="none" rtlCol="0">
            <a:spAutoFit/>
          </a:bodyPr>
          <a:lstStyle/>
          <a:p>
            <a:r>
              <a:rPr lang="de-CH" sz="3600" b="1" dirty="0" smtClean="0">
                <a:cs typeface="Arial" panose="020B0604020202020204" pitchFamily="34" charset="0"/>
              </a:rPr>
              <a:t>Josua</a:t>
            </a:r>
          </a:p>
        </p:txBody>
      </p:sp>
      <p:sp>
        <p:nvSpPr>
          <p:cNvPr id="5" name="Textfeld 4"/>
          <p:cNvSpPr txBox="1"/>
          <p:nvPr/>
        </p:nvSpPr>
        <p:spPr>
          <a:xfrm>
            <a:off x="485967" y="1224826"/>
            <a:ext cx="9348497" cy="523220"/>
          </a:xfrm>
          <a:prstGeom prst="rect">
            <a:avLst/>
          </a:prstGeom>
          <a:noFill/>
        </p:spPr>
        <p:txBody>
          <a:bodyPr wrap="square" rtlCol="0">
            <a:spAutoFit/>
          </a:bodyPr>
          <a:lstStyle/>
          <a:p>
            <a:r>
              <a:rPr lang="de-CH" sz="2800" dirty="0" smtClean="0"/>
              <a:t>Seine Herkunft</a:t>
            </a:r>
            <a:endParaRPr lang="de-CH" sz="2800" dirty="0"/>
          </a:p>
        </p:txBody>
      </p:sp>
      <p:sp>
        <p:nvSpPr>
          <p:cNvPr id="6" name="Textfeld 5"/>
          <p:cNvSpPr txBox="1"/>
          <p:nvPr/>
        </p:nvSpPr>
        <p:spPr>
          <a:xfrm>
            <a:off x="485967" y="1953821"/>
            <a:ext cx="9348497" cy="523220"/>
          </a:xfrm>
          <a:prstGeom prst="rect">
            <a:avLst/>
          </a:prstGeom>
          <a:noFill/>
        </p:spPr>
        <p:txBody>
          <a:bodyPr wrap="square" rtlCol="0">
            <a:spAutoFit/>
          </a:bodyPr>
          <a:lstStyle/>
          <a:p>
            <a:r>
              <a:rPr lang="de-CH" sz="2800" dirty="0" smtClean="0"/>
              <a:t>Seine Ausbildung</a:t>
            </a:r>
            <a:endParaRPr lang="de-CH" sz="2800" dirty="0"/>
          </a:p>
        </p:txBody>
      </p:sp>
      <p:sp>
        <p:nvSpPr>
          <p:cNvPr id="9" name="Textfeld 8"/>
          <p:cNvSpPr txBox="1"/>
          <p:nvPr/>
        </p:nvSpPr>
        <p:spPr>
          <a:xfrm>
            <a:off x="485967" y="2552187"/>
            <a:ext cx="9934643" cy="1815882"/>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war ein Diener Moses</a:t>
            </a:r>
          </a:p>
          <a:p>
            <a:r>
              <a:rPr lang="de-CH" sz="2800" dirty="0" smtClean="0"/>
              <a:t>Jos 1,1</a:t>
            </a:r>
            <a:endParaRPr lang="de-CH" sz="2800" dirty="0"/>
          </a:p>
          <a:p>
            <a:r>
              <a:rPr lang="de-CH" sz="2800" u="sng" dirty="0"/>
              <a:t>1</a:t>
            </a:r>
            <a:r>
              <a:rPr lang="de-CH" sz="2800" dirty="0"/>
              <a:t> Und es geschah nach dem Tod Moses, des Knechtes des HERRN, </a:t>
            </a:r>
            <a:endParaRPr lang="de-CH" sz="2800" dirty="0" smtClean="0"/>
          </a:p>
          <a:p>
            <a:r>
              <a:rPr lang="de-CH" sz="2800" dirty="0" smtClean="0"/>
              <a:t>da </a:t>
            </a:r>
            <a:r>
              <a:rPr lang="de-CH" sz="2800" dirty="0"/>
              <a:t>sprach der HERR zu Josua, dem Sohn </a:t>
            </a:r>
            <a:r>
              <a:rPr lang="de-CH" sz="2800" dirty="0" err="1"/>
              <a:t>Nuns</a:t>
            </a:r>
            <a:r>
              <a:rPr lang="de-CH" sz="2800" dirty="0"/>
              <a:t>, dem </a:t>
            </a:r>
            <a:r>
              <a:rPr lang="de-CH" sz="2800" b="1" u="sng" dirty="0"/>
              <a:t>Diener Moses</a:t>
            </a:r>
            <a:r>
              <a:rPr lang="de-CH" sz="2800" dirty="0"/>
              <a:t>, </a:t>
            </a:r>
          </a:p>
        </p:txBody>
      </p:sp>
      <p:sp>
        <p:nvSpPr>
          <p:cNvPr id="10" name="Textfeld 9"/>
          <p:cNvSpPr txBox="1"/>
          <p:nvPr/>
        </p:nvSpPr>
        <p:spPr>
          <a:xfrm>
            <a:off x="485966" y="4443215"/>
            <a:ext cx="11905119" cy="1384995"/>
          </a:xfrm>
          <a:prstGeom prst="rect">
            <a:avLst/>
          </a:prstGeom>
          <a:noFill/>
        </p:spPr>
        <p:txBody>
          <a:bodyPr wrap="none" rtlCol="0">
            <a:spAutoFit/>
          </a:bodyPr>
          <a:lstStyle/>
          <a:p>
            <a:r>
              <a:rPr lang="de-CH" sz="2800" dirty="0" err="1" smtClean="0"/>
              <a:t>Num</a:t>
            </a:r>
            <a:r>
              <a:rPr lang="de-CH" sz="2800" dirty="0" smtClean="0"/>
              <a:t> 11,28</a:t>
            </a:r>
            <a:endParaRPr lang="de-CH" sz="2800" dirty="0"/>
          </a:p>
          <a:p>
            <a:r>
              <a:rPr lang="de-CH" sz="2800" i="1" u="sng" dirty="0"/>
              <a:t>28</a:t>
            </a:r>
            <a:r>
              <a:rPr lang="de-CH" sz="2800" i="1" dirty="0"/>
              <a:t> Da ergriff Josua, der Sohn </a:t>
            </a:r>
            <a:r>
              <a:rPr lang="de-CH" sz="2800" i="1" dirty="0" err="1"/>
              <a:t>Nuns</a:t>
            </a:r>
            <a:r>
              <a:rPr lang="de-CH" sz="2800" i="1" dirty="0"/>
              <a:t>, </a:t>
            </a:r>
            <a:r>
              <a:rPr lang="de-CH" sz="2800" b="1" i="1" u="sng" dirty="0"/>
              <a:t>der Moses Diener war</a:t>
            </a:r>
            <a:r>
              <a:rPr lang="de-CH" sz="2800" i="1" dirty="0"/>
              <a:t> von seiner Jugend an, </a:t>
            </a:r>
            <a:endParaRPr lang="de-CH" sz="2800" i="1" dirty="0" smtClean="0"/>
          </a:p>
          <a:p>
            <a:r>
              <a:rPr lang="de-CH" sz="2800" i="1" dirty="0" smtClean="0"/>
              <a:t>das </a:t>
            </a:r>
            <a:r>
              <a:rPr lang="de-CH" sz="2800" i="1" dirty="0"/>
              <a:t>Wort und sprach: Mose, mein Herr, wehre ihnen! </a:t>
            </a:r>
          </a:p>
        </p:txBody>
      </p:sp>
    </p:spTree>
    <p:extLst>
      <p:ext uri="{BB962C8B-B14F-4D97-AF65-F5344CB8AC3E}">
        <p14:creationId xmlns:p14="http://schemas.microsoft.com/office/powerpoint/2010/main" val="164315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1245854" cy="646331"/>
          </a:xfrm>
          <a:prstGeom prst="rect">
            <a:avLst/>
          </a:prstGeom>
          <a:noFill/>
        </p:spPr>
        <p:txBody>
          <a:bodyPr wrap="none" rtlCol="0">
            <a:spAutoFit/>
          </a:bodyPr>
          <a:lstStyle/>
          <a:p>
            <a:r>
              <a:rPr lang="de-CH" sz="3600" b="1" dirty="0" smtClean="0">
                <a:cs typeface="Arial" panose="020B0604020202020204" pitchFamily="34" charset="0"/>
              </a:rPr>
              <a:t>Josua</a:t>
            </a:r>
          </a:p>
        </p:txBody>
      </p:sp>
      <p:sp>
        <p:nvSpPr>
          <p:cNvPr id="6" name="Textfeld 5"/>
          <p:cNvSpPr txBox="1"/>
          <p:nvPr/>
        </p:nvSpPr>
        <p:spPr>
          <a:xfrm>
            <a:off x="485967" y="1207372"/>
            <a:ext cx="9348497" cy="523220"/>
          </a:xfrm>
          <a:prstGeom prst="rect">
            <a:avLst/>
          </a:prstGeom>
          <a:noFill/>
        </p:spPr>
        <p:txBody>
          <a:bodyPr wrap="square" rtlCol="0">
            <a:spAutoFit/>
          </a:bodyPr>
          <a:lstStyle/>
          <a:p>
            <a:r>
              <a:rPr lang="de-CH" sz="2800" dirty="0" smtClean="0"/>
              <a:t>Seine Ausbildung</a:t>
            </a:r>
            <a:endParaRPr lang="de-CH" sz="2800" dirty="0"/>
          </a:p>
        </p:txBody>
      </p:sp>
      <p:sp>
        <p:nvSpPr>
          <p:cNvPr id="9" name="Textfeld 8"/>
          <p:cNvSpPr txBox="1"/>
          <p:nvPr/>
        </p:nvSpPr>
        <p:spPr>
          <a:xfrm>
            <a:off x="485967" y="1693772"/>
            <a:ext cx="4705904"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war ein Diener Moses</a:t>
            </a:r>
          </a:p>
        </p:txBody>
      </p:sp>
      <p:sp>
        <p:nvSpPr>
          <p:cNvPr id="10" name="Textfeld 9"/>
          <p:cNvSpPr txBox="1"/>
          <p:nvPr/>
        </p:nvSpPr>
        <p:spPr>
          <a:xfrm>
            <a:off x="485967" y="4635607"/>
            <a:ext cx="11152156" cy="1384995"/>
          </a:xfrm>
          <a:prstGeom prst="rect">
            <a:avLst/>
          </a:prstGeom>
          <a:noFill/>
        </p:spPr>
        <p:txBody>
          <a:bodyPr wrap="none" rtlCol="0">
            <a:spAutoFit/>
          </a:bodyPr>
          <a:lstStyle/>
          <a:p>
            <a:r>
              <a:rPr lang="de-CH" sz="2800" dirty="0" smtClean="0"/>
              <a:t>Ex </a:t>
            </a:r>
            <a:r>
              <a:rPr lang="de-CH" sz="2800" dirty="0"/>
              <a:t>24,13 </a:t>
            </a:r>
          </a:p>
          <a:p>
            <a:r>
              <a:rPr lang="de-CH" sz="2800" dirty="0"/>
              <a:t>Da machte sich Mose auf samt seinem Diener Josua </a:t>
            </a:r>
            <a:r>
              <a:rPr lang="de-CH" sz="2800" dirty="0" smtClean="0"/>
              <a:t>und </a:t>
            </a:r>
            <a:r>
              <a:rPr lang="de-CH" sz="2800" dirty="0"/>
              <a:t>stieg auf den Berg </a:t>
            </a:r>
            <a:endParaRPr lang="de-CH" sz="2800" dirty="0" smtClean="0"/>
          </a:p>
          <a:p>
            <a:r>
              <a:rPr lang="de-CH" sz="2800" dirty="0" smtClean="0"/>
              <a:t>hinauf </a:t>
            </a:r>
            <a:r>
              <a:rPr lang="de-CH" sz="2800" dirty="0"/>
              <a:t>zu Gott. </a:t>
            </a:r>
          </a:p>
        </p:txBody>
      </p:sp>
      <p:sp>
        <p:nvSpPr>
          <p:cNvPr id="7" name="Textfeld 6"/>
          <p:cNvSpPr txBox="1"/>
          <p:nvPr/>
        </p:nvSpPr>
        <p:spPr>
          <a:xfrm>
            <a:off x="485967" y="2302073"/>
            <a:ext cx="11680505" cy="2246769"/>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lernte von Moses wie eine lebendige Beziehung aussieht</a:t>
            </a:r>
          </a:p>
          <a:p>
            <a:r>
              <a:rPr lang="de-CH" sz="2800" dirty="0"/>
              <a:t>Ex 33,11 </a:t>
            </a:r>
          </a:p>
          <a:p>
            <a:r>
              <a:rPr lang="de-CH" sz="2800" dirty="0"/>
              <a:t>Der HERR aber redete mit Mose von Angesicht zu Angesicht, wie ein Mann mit </a:t>
            </a:r>
            <a:endParaRPr lang="de-CH" sz="2800" dirty="0" smtClean="0"/>
          </a:p>
          <a:p>
            <a:r>
              <a:rPr lang="de-CH" sz="2800" dirty="0" smtClean="0"/>
              <a:t>seinem </a:t>
            </a:r>
            <a:r>
              <a:rPr lang="de-CH" sz="2800" dirty="0"/>
              <a:t>Freunde redet; und wenn er wieder ins Lager zurückkehrte, </a:t>
            </a:r>
            <a:endParaRPr lang="de-CH" sz="2800" dirty="0" smtClean="0"/>
          </a:p>
          <a:p>
            <a:r>
              <a:rPr lang="de-CH" sz="2800" dirty="0" smtClean="0"/>
              <a:t>so </a:t>
            </a:r>
            <a:r>
              <a:rPr lang="de-CH" sz="2800" b="1" u="sng" dirty="0"/>
              <a:t>wich</a:t>
            </a:r>
            <a:r>
              <a:rPr lang="de-CH" sz="2800" dirty="0"/>
              <a:t> sein Diener Josua, der Sohn </a:t>
            </a:r>
            <a:r>
              <a:rPr lang="de-CH" sz="2800" dirty="0" err="1"/>
              <a:t>Nuns</a:t>
            </a:r>
            <a:r>
              <a:rPr lang="de-CH" sz="2800" dirty="0"/>
              <a:t>, der Jüngling, </a:t>
            </a:r>
            <a:r>
              <a:rPr lang="de-CH" sz="2800" b="1" u="sng" dirty="0"/>
              <a:t>nicht aus der Hütte</a:t>
            </a:r>
            <a:r>
              <a:rPr lang="de-CH" sz="2800" dirty="0"/>
              <a:t>. </a:t>
            </a:r>
          </a:p>
        </p:txBody>
      </p:sp>
    </p:spTree>
    <p:extLst>
      <p:ext uri="{BB962C8B-B14F-4D97-AF65-F5344CB8AC3E}">
        <p14:creationId xmlns:p14="http://schemas.microsoft.com/office/powerpoint/2010/main" val="2587690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1245854" cy="646331"/>
          </a:xfrm>
          <a:prstGeom prst="rect">
            <a:avLst/>
          </a:prstGeom>
          <a:noFill/>
        </p:spPr>
        <p:txBody>
          <a:bodyPr wrap="none" rtlCol="0">
            <a:spAutoFit/>
          </a:bodyPr>
          <a:lstStyle/>
          <a:p>
            <a:r>
              <a:rPr lang="de-CH" sz="3600" b="1" dirty="0" smtClean="0">
                <a:cs typeface="Arial" panose="020B0604020202020204" pitchFamily="34" charset="0"/>
              </a:rPr>
              <a:t>Josua</a:t>
            </a:r>
          </a:p>
        </p:txBody>
      </p:sp>
      <p:sp>
        <p:nvSpPr>
          <p:cNvPr id="6" name="Textfeld 5"/>
          <p:cNvSpPr txBox="1"/>
          <p:nvPr/>
        </p:nvSpPr>
        <p:spPr>
          <a:xfrm>
            <a:off x="485967" y="1207372"/>
            <a:ext cx="9348497" cy="523220"/>
          </a:xfrm>
          <a:prstGeom prst="rect">
            <a:avLst/>
          </a:prstGeom>
          <a:noFill/>
        </p:spPr>
        <p:txBody>
          <a:bodyPr wrap="square" rtlCol="0">
            <a:spAutoFit/>
          </a:bodyPr>
          <a:lstStyle/>
          <a:p>
            <a:r>
              <a:rPr lang="de-CH" sz="2800" dirty="0" smtClean="0"/>
              <a:t>Seine Ausbildung</a:t>
            </a:r>
            <a:endParaRPr lang="de-CH" sz="2800" dirty="0"/>
          </a:p>
        </p:txBody>
      </p:sp>
      <p:sp>
        <p:nvSpPr>
          <p:cNvPr id="9" name="Textfeld 8"/>
          <p:cNvSpPr txBox="1"/>
          <p:nvPr/>
        </p:nvSpPr>
        <p:spPr>
          <a:xfrm>
            <a:off x="485967" y="1693772"/>
            <a:ext cx="4705904"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war ein Diener Moses</a:t>
            </a:r>
          </a:p>
        </p:txBody>
      </p:sp>
      <p:sp>
        <p:nvSpPr>
          <p:cNvPr id="7" name="Textfeld 6"/>
          <p:cNvSpPr txBox="1"/>
          <p:nvPr/>
        </p:nvSpPr>
        <p:spPr>
          <a:xfrm>
            <a:off x="485967" y="2302073"/>
            <a:ext cx="9751900"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lernte von Moses wie eine lebendige Beziehung aussieht</a:t>
            </a:r>
          </a:p>
        </p:txBody>
      </p:sp>
      <p:sp>
        <p:nvSpPr>
          <p:cNvPr id="8" name="Textfeld 7"/>
          <p:cNvSpPr txBox="1"/>
          <p:nvPr/>
        </p:nvSpPr>
        <p:spPr>
          <a:xfrm>
            <a:off x="485967" y="2910374"/>
            <a:ext cx="11452622" cy="2246769"/>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lernte von Moses mit Enttäuschungen umzugehen</a:t>
            </a:r>
          </a:p>
          <a:p>
            <a:r>
              <a:rPr lang="de-CH" sz="2800" dirty="0"/>
              <a:t>Ex 32,17 </a:t>
            </a:r>
          </a:p>
          <a:p>
            <a:r>
              <a:rPr lang="de-CH" sz="2800" dirty="0"/>
              <a:t>Als nun Josua das Geschrei des Volkes hörte, das jauchzte, sprach er zu Mose: </a:t>
            </a:r>
            <a:endParaRPr lang="de-CH" sz="2800" dirty="0" smtClean="0"/>
          </a:p>
          <a:p>
            <a:r>
              <a:rPr lang="de-CH" sz="2800" dirty="0" smtClean="0"/>
              <a:t>Es </a:t>
            </a:r>
            <a:r>
              <a:rPr lang="de-CH" sz="2800" dirty="0"/>
              <a:t>ist ein Kriegsgeschrei im Lager!</a:t>
            </a:r>
          </a:p>
          <a:p>
            <a:endParaRPr lang="de-CH" sz="2800" dirty="0" smtClean="0"/>
          </a:p>
        </p:txBody>
      </p:sp>
      <p:sp>
        <p:nvSpPr>
          <p:cNvPr id="11" name="Textfeld 10"/>
          <p:cNvSpPr txBox="1"/>
          <p:nvPr/>
        </p:nvSpPr>
        <p:spPr>
          <a:xfrm>
            <a:off x="485967" y="4797843"/>
            <a:ext cx="11618886" cy="1384995"/>
          </a:xfrm>
          <a:prstGeom prst="rect">
            <a:avLst/>
          </a:prstGeom>
          <a:noFill/>
        </p:spPr>
        <p:txBody>
          <a:bodyPr wrap="none" rtlCol="0">
            <a:spAutoFit/>
          </a:bodyPr>
          <a:lstStyle/>
          <a:p>
            <a:r>
              <a:rPr lang="de-CH" sz="2800" dirty="0"/>
              <a:t>Ex 32,18 </a:t>
            </a:r>
          </a:p>
          <a:p>
            <a:r>
              <a:rPr lang="de-CH" sz="2800" dirty="0"/>
              <a:t>Er antwortete: Es ist kein Geschrei wie bei einem Sieg, und es ist kein Geschrei </a:t>
            </a:r>
            <a:endParaRPr lang="de-CH" sz="2800" dirty="0" smtClean="0"/>
          </a:p>
          <a:p>
            <a:r>
              <a:rPr lang="de-CH" sz="2800" dirty="0" smtClean="0"/>
              <a:t>wie </a:t>
            </a:r>
            <a:r>
              <a:rPr lang="de-CH" sz="2800" dirty="0"/>
              <a:t>bei einer Niederlage, ich höre Geschrei wie beim Tanz.</a:t>
            </a:r>
          </a:p>
        </p:txBody>
      </p:sp>
    </p:spTree>
    <p:extLst>
      <p:ext uri="{BB962C8B-B14F-4D97-AF65-F5344CB8AC3E}">
        <p14:creationId xmlns:p14="http://schemas.microsoft.com/office/powerpoint/2010/main" val="1438051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1245854" cy="646331"/>
          </a:xfrm>
          <a:prstGeom prst="rect">
            <a:avLst/>
          </a:prstGeom>
          <a:noFill/>
        </p:spPr>
        <p:txBody>
          <a:bodyPr wrap="none" rtlCol="0">
            <a:spAutoFit/>
          </a:bodyPr>
          <a:lstStyle/>
          <a:p>
            <a:r>
              <a:rPr lang="de-CH" sz="3600" b="1" dirty="0" smtClean="0">
                <a:cs typeface="Arial" panose="020B0604020202020204" pitchFamily="34" charset="0"/>
              </a:rPr>
              <a:t>Josua</a:t>
            </a:r>
          </a:p>
        </p:txBody>
      </p:sp>
      <p:sp>
        <p:nvSpPr>
          <p:cNvPr id="6" name="Textfeld 5"/>
          <p:cNvSpPr txBox="1"/>
          <p:nvPr/>
        </p:nvSpPr>
        <p:spPr>
          <a:xfrm>
            <a:off x="485967" y="1207372"/>
            <a:ext cx="9348497" cy="523220"/>
          </a:xfrm>
          <a:prstGeom prst="rect">
            <a:avLst/>
          </a:prstGeom>
          <a:noFill/>
        </p:spPr>
        <p:txBody>
          <a:bodyPr wrap="square" rtlCol="0">
            <a:spAutoFit/>
          </a:bodyPr>
          <a:lstStyle/>
          <a:p>
            <a:r>
              <a:rPr lang="de-CH" sz="2800" dirty="0" smtClean="0"/>
              <a:t>Seine Ausbildung</a:t>
            </a:r>
            <a:endParaRPr lang="de-CH" sz="2800" dirty="0"/>
          </a:p>
        </p:txBody>
      </p:sp>
      <p:sp>
        <p:nvSpPr>
          <p:cNvPr id="9" name="Textfeld 8"/>
          <p:cNvSpPr txBox="1"/>
          <p:nvPr/>
        </p:nvSpPr>
        <p:spPr>
          <a:xfrm>
            <a:off x="485967" y="1693772"/>
            <a:ext cx="4705904"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war ein Diener Moses</a:t>
            </a:r>
          </a:p>
        </p:txBody>
      </p:sp>
      <p:sp>
        <p:nvSpPr>
          <p:cNvPr id="7" name="Textfeld 6"/>
          <p:cNvSpPr txBox="1"/>
          <p:nvPr/>
        </p:nvSpPr>
        <p:spPr>
          <a:xfrm>
            <a:off x="485967" y="2302073"/>
            <a:ext cx="9751900"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lernte von Moses wie eine lebendige Beziehung aussieht</a:t>
            </a:r>
          </a:p>
        </p:txBody>
      </p:sp>
      <p:sp>
        <p:nvSpPr>
          <p:cNvPr id="8" name="Textfeld 7"/>
          <p:cNvSpPr txBox="1"/>
          <p:nvPr/>
        </p:nvSpPr>
        <p:spPr>
          <a:xfrm>
            <a:off x="485967" y="2910374"/>
            <a:ext cx="8838830"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lernte von Moses mit Enttäuschungen umzugehen</a:t>
            </a:r>
          </a:p>
        </p:txBody>
      </p:sp>
      <p:sp>
        <p:nvSpPr>
          <p:cNvPr id="10" name="Textfeld 9"/>
          <p:cNvSpPr txBox="1"/>
          <p:nvPr/>
        </p:nvSpPr>
        <p:spPr>
          <a:xfrm>
            <a:off x="485967" y="3518675"/>
            <a:ext cx="11600612" cy="1815882"/>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Josua lernte von Moses geistliche Kampfführung</a:t>
            </a:r>
          </a:p>
          <a:p>
            <a:r>
              <a:rPr lang="de-CH" sz="2800" dirty="0"/>
              <a:t>Ex 17,11 </a:t>
            </a:r>
          </a:p>
          <a:p>
            <a:r>
              <a:rPr lang="de-CH" sz="2800" dirty="0"/>
              <a:t>Und wenn Mose seine Hand emporhielt, siegte Israel; wenn er aber seine Hand</a:t>
            </a:r>
          </a:p>
          <a:p>
            <a:r>
              <a:rPr lang="de-CH" sz="2800" dirty="0"/>
              <a:t>sinken ließ, siegte </a:t>
            </a:r>
            <a:r>
              <a:rPr lang="de-CH" sz="2800" dirty="0" err="1"/>
              <a:t>Amalek</a:t>
            </a:r>
            <a:r>
              <a:rPr lang="de-CH" sz="2800" dirty="0" smtClean="0"/>
              <a:t>.</a:t>
            </a:r>
            <a:endParaRPr lang="de-CH" sz="2800" dirty="0"/>
          </a:p>
        </p:txBody>
      </p:sp>
    </p:spTree>
    <p:extLst>
      <p:ext uri="{BB962C8B-B14F-4D97-AF65-F5344CB8AC3E}">
        <p14:creationId xmlns:p14="http://schemas.microsoft.com/office/powerpoint/2010/main" val="1612095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4953215" cy="646331"/>
          </a:xfrm>
          <a:prstGeom prst="rect">
            <a:avLst/>
          </a:prstGeom>
          <a:noFill/>
        </p:spPr>
        <p:txBody>
          <a:bodyPr wrap="none" rtlCol="0">
            <a:spAutoFit/>
          </a:bodyPr>
          <a:lstStyle/>
          <a:p>
            <a:r>
              <a:rPr lang="de-CH" sz="3600" b="1" dirty="0" smtClean="0">
                <a:cs typeface="Arial" panose="020B0604020202020204" pitchFamily="34" charset="0"/>
              </a:rPr>
              <a:t>Josua und sein Charakter</a:t>
            </a:r>
          </a:p>
        </p:txBody>
      </p:sp>
      <p:sp>
        <p:nvSpPr>
          <p:cNvPr id="9" name="Textfeld 8"/>
          <p:cNvSpPr txBox="1"/>
          <p:nvPr/>
        </p:nvSpPr>
        <p:spPr>
          <a:xfrm>
            <a:off x="150069" y="1170757"/>
            <a:ext cx="11372024" cy="3108543"/>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Eifer und Entschlossenheit</a:t>
            </a:r>
          </a:p>
          <a:p>
            <a:r>
              <a:rPr lang="de-CH" sz="2800" dirty="0" err="1" smtClean="0"/>
              <a:t>Num</a:t>
            </a:r>
            <a:r>
              <a:rPr lang="de-CH" sz="2800" dirty="0" smtClean="0"/>
              <a:t> </a:t>
            </a:r>
            <a:r>
              <a:rPr lang="de-CH" sz="2800" dirty="0"/>
              <a:t>11,27-30 </a:t>
            </a:r>
          </a:p>
          <a:p>
            <a:r>
              <a:rPr lang="de-CH" sz="2800" dirty="0"/>
              <a:t>Da lief ein Knabe hin und sagte es Mose und sprach: </a:t>
            </a:r>
            <a:r>
              <a:rPr lang="de-CH" sz="2800" dirty="0" err="1"/>
              <a:t>Eldad</a:t>
            </a:r>
            <a:r>
              <a:rPr lang="de-CH" sz="2800" dirty="0"/>
              <a:t> und </a:t>
            </a:r>
            <a:r>
              <a:rPr lang="de-CH" sz="2800" dirty="0" err="1"/>
              <a:t>Medad</a:t>
            </a:r>
            <a:r>
              <a:rPr lang="de-CH" sz="2800" dirty="0"/>
              <a:t> </a:t>
            </a:r>
            <a:endParaRPr lang="de-CH" sz="2800" dirty="0" smtClean="0"/>
          </a:p>
          <a:p>
            <a:r>
              <a:rPr lang="de-CH" sz="2800" dirty="0" smtClean="0"/>
              <a:t>weissagen </a:t>
            </a:r>
            <a:r>
              <a:rPr lang="de-CH" sz="2800" dirty="0"/>
              <a:t>im Lager! Da antwortete Josua, der Sohn </a:t>
            </a:r>
            <a:r>
              <a:rPr lang="de-CH" sz="2800" dirty="0" err="1"/>
              <a:t>Nuns</a:t>
            </a:r>
            <a:r>
              <a:rPr lang="de-CH" sz="2800" dirty="0"/>
              <a:t>, der Moses </a:t>
            </a:r>
            <a:endParaRPr lang="de-CH" sz="2800" dirty="0" smtClean="0"/>
          </a:p>
          <a:p>
            <a:r>
              <a:rPr lang="de-CH" sz="2800" dirty="0" smtClean="0"/>
              <a:t>Diener </a:t>
            </a:r>
            <a:r>
              <a:rPr lang="de-CH" sz="2800" dirty="0"/>
              <a:t>war von seiner Jugend an, und sprach: Mein Herr Mose, wehre ihnen! </a:t>
            </a:r>
            <a:endParaRPr lang="de-CH" sz="2800" dirty="0" smtClean="0"/>
          </a:p>
          <a:p>
            <a:r>
              <a:rPr lang="de-CH" sz="2800" dirty="0" smtClean="0"/>
              <a:t>Aber </a:t>
            </a:r>
            <a:r>
              <a:rPr lang="de-CH" sz="2800" dirty="0"/>
              <a:t>Mose sprach zu ihm: Eiferst du für mich? Mögen doch alle im Volk des </a:t>
            </a:r>
            <a:endParaRPr lang="de-CH" sz="2800" dirty="0" smtClean="0"/>
          </a:p>
          <a:p>
            <a:r>
              <a:rPr lang="de-CH" sz="2800" dirty="0" smtClean="0"/>
              <a:t>HERRN </a:t>
            </a:r>
            <a:r>
              <a:rPr lang="de-CH" sz="2800" dirty="0"/>
              <a:t>Propheten sein, dass der HERR seinen Geist auf sie lege</a:t>
            </a:r>
            <a:r>
              <a:rPr lang="de-CH" sz="2800" dirty="0" smtClean="0"/>
              <a:t>!</a:t>
            </a:r>
            <a:endParaRPr lang="de-CH" sz="2800" dirty="0"/>
          </a:p>
        </p:txBody>
      </p:sp>
      <p:sp>
        <p:nvSpPr>
          <p:cNvPr id="10" name="Textfeld 9"/>
          <p:cNvSpPr txBox="1"/>
          <p:nvPr/>
        </p:nvSpPr>
        <p:spPr>
          <a:xfrm>
            <a:off x="131408" y="4353949"/>
            <a:ext cx="12101070" cy="2246769"/>
          </a:xfrm>
          <a:prstGeom prst="rect">
            <a:avLst/>
          </a:prstGeom>
          <a:noFill/>
        </p:spPr>
        <p:txBody>
          <a:bodyPr wrap="none" rtlCol="0">
            <a:spAutoFit/>
          </a:bodyPr>
          <a:lstStyle/>
          <a:p>
            <a:r>
              <a:rPr lang="de-CH" sz="2800" dirty="0"/>
              <a:t>Jos 24,15 </a:t>
            </a:r>
          </a:p>
          <a:p>
            <a:r>
              <a:rPr lang="de-CH" sz="2800" dirty="0"/>
              <a:t>Gefällt es euch aber nicht, dem HERRN zu dienen, so erwählet euch heute, </a:t>
            </a:r>
            <a:endParaRPr lang="de-CH" sz="2800" dirty="0" smtClean="0"/>
          </a:p>
          <a:p>
            <a:r>
              <a:rPr lang="de-CH" sz="2800" dirty="0" smtClean="0"/>
              <a:t>welchem </a:t>
            </a:r>
            <a:r>
              <a:rPr lang="de-CH" sz="2800" dirty="0"/>
              <a:t>ihr dienen wollt: den Göttern, denen eure Väter jenseits des Stromes </a:t>
            </a:r>
            <a:endParaRPr lang="de-CH" sz="2800" dirty="0" smtClean="0"/>
          </a:p>
          <a:p>
            <a:r>
              <a:rPr lang="de-CH" sz="2800" dirty="0" smtClean="0"/>
              <a:t>gedient </a:t>
            </a:r>
            <a:r>
              <a:rPr lang="de-CH" sz="2800" dirty="0"/>
              <a:t>haben, oder den Göttern der Amoriter, </a:t>
            </a:r>
            <a:endParaRPr lang="de-CH" sz="2800" dirty="0" smtClean="0"/>
          </a:p>
          <a:p>
            <a:r>
              <a:rPr lang="de-CH" sz="2800" dirty="0" smtClean="0"/>
              <a:t>in </a:t>
            </a:r>
            <a:r>
              <a:rPr lang="de-CH" sz="2800" dirty="0"/>
              <a:t>deren Land ihr wohnt; </a:t>
            </a:r>
            <a:r>
              <a:rPr lang="de-CH" sz="2800" b="1" u="sng" dirty="0"/>
              <a:t>ich aber und mein Haus, wir wollen dem HERRN dienen!</a:t>
            </a:r>
            <a:endParaRPr lang="de-CH" sz="2800" dirty="0"/>
          </a:p>
        </p:txBody>
      </p:sp>
    </p:spTree>
    <p:extLst>
      <p:ext uri="{BB962C8B-B14F-4D97-AF65-F5344CB8AC3E}">
        <p14:creationId xmlns:p14="http://schemas.microsoft.com/office/powerpoint/2010/main" val="2135534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4953215" cy="646331"/>
          </a:xfrm>
          <a:prstGeom prst="rect">
            <a:avLst/>
          </a:prstGeom>
          <a:noFill/>
        </p:spPr>
        <p:txBody>
          <a:bodyPr wrap="none" rtlCol="0">
            <a:spAutoFit/>
          </a:bodyPr>
          <a:lstStyle/>
          <a:p>
            <a:r>
              <a:rPr lang="de-CH" sz="3600" b="1" dirty="0" smtClean="0">
                <a:cs typeface="Arial" panose="020B0604020202020204" pitchFamily="34" charset="0"/>
              </a:rPr>
              <a:t>Josua und sein Charakter</a:t>
            </a:r>
          </a:p>
        </p:txBody>
      </p:sp>
      <p:sp>
        <p:nvSpPr>
          <p:cNvPr id="9" name="Textfeld 8"/>
          <p:cNvSpPr txBox="1"/>
          <p:nvPr/>
        </p:nvSpPr>
        <p:spPr>
          <a:xfrm>
            <a:off x="150069" y="1170757"/>
            <a:ext cx="4489306"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Eifer und Entschlossenheit</a:t>
            </a:r>
          </a:p>
        </p:txBody>
      </p:sp>
      <p:sp>
        <p:nvSpPr>
          <p:cNvPr id="5" name="Textfeld 4"/>
          <p:cNvSpPr txBox="1"/>
          <p:nvPr/>
        </p:nvSpPr>
        <p:spPr>
          <a:xfrm>
            <a:off x="150069" y="1845179"/>
            <a:ext cx="11127020" cy="1815882"/>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Mut und Verzagtheit </a:t>
            </a:r>
          </a:p>
          <a:p>
            <a:r>
              <a:rPr lang="de-CH" sz="2800" dirty="0"/>
              <a:t>Jos 1,9 </a:t>
            </a:r>
          </a:p>
          <a:p>
            <a:r>
              <a:rPr lang="de-CH" sz="2800" dirty="0"/>
              <a:t>Habe ich dir nicht geboten: Sei stark und mutig? Erschrick nicht und fürchte </a:t>
            </a:r>
            <a:endParaRPr lang="de-CH" sz="2800" dirty="0" smtClean="0"/>
          </a:p>
          <a:p>
            <a:r>
              <a:rPr lang="de-CH" sz="2800" dirty="0" smtClean="0"/>
              <a:t>dich </a:t>
            </a:r>
            <a:r>
              <a:rPr lang="de-CH" sz="2800" dirty="0"/>
              <a:t>nicht! denn der HERR, dein Gott, ist mit dir überall, wohin du gehst.</a:t>
            </a:r>
          </a:p>
        </p:txBody>
      </p:sp>
      <p:sp>
        <p:nvSpPr>
          <p:cNvPr id="6" name="Textfeld 5"/>
          <p:cNvSpPr txBox="1"/>
          <p:nvPr/>
        </p:nvSpPr>
        <p:spPr>
          <a:xfrm>
            <a:off x="150069" y="3698013"/>
            <a:ext cx="11946604" cy="1815882"/>
          </a:xfrm>
          <a:prstGeom prst="rect">
            <a:avLst/>
          </a:prstGeom>
          <a:noFill/>
        </p:spPr>
        <p:txBody>
          <a:bodyPr wrap="none" rtlCol="0">
            <a:spAutoFit/>
          </a:bodyPr>
          <a:lstStyle/>
          <a:p>
            <a:r>
              <a:rPr lang="de-CH" sz="2800" dirty="0"/>
              <a:t>Jos 7,7 </a:t>
            </a:r>
          </a:p>
          <a:p>
            <a:r>
              <a:rPr lang="de-CH" sz="2800" dirty="0"/>
              <a:t>Und Josua sagte: Ach, Herr, HERR! Wozu hast du denn dieses Volk über den </a:t>
            </a:r>
            <a:endParaRPr lang="de-CH" sz="2800" dirty="0" smtClean="0"/>
          </a:p>
          <a:p>
            <a:r>
              <a:rPr lang="de-CH" sz="2800" dirty="0" smtClean="0"/>
              <a:t>Jordan </a:t>
            </a:r>
            <a:r>
              <a:rPr lang="de-CH" sz="2800" dirty="0"/>
              <a:t>geführt, um uns (doch) in die Hand der Amoriter zu geben, damit sie uns </a:t>
            </a:r>
            <a:endParaRPr lang="de-CH" sz="2800" dirty="0" smtClean="0"/>
          </a:p>
          <a:p>
            <a:r>
              <a:rPr lang="de-CH" sz="2800" dirty="0" smtClean="0"/>
              <a:t>vernichten</a:t>
            </a:r>
            <a:r>
              <a:rPr lang="de-CH" sz="2800" dirty="0"/>
              <a:t>? </a:t>
            </a:r>
            <a:r>
              <a:rPr lang="de-CH" sz="2800" dirty="0" smtClean="0"/>
              <a:t>O </a:t>
            </a:r>
            <a:r>
              <a:rPr lang="de-CH" sz="2800" dirty="0"/>
              <a:t>hätten wir uns doch entschlossen, jenseits des Jordans zu bleiben!</a:t>
            </a:r>
          </a:p>
        </p:txBody>
      </p:sp>
    </p:spTree>
    <p:extLst>
      <p:ext uri="{BB962C8B-B14F-4D97-AF65-F5344CB8AC3E}">
        <p14:creationId xmlns:p14="http://schemas.microsoft.com/office/powerpoint/2010/main" val="3235641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4953215" cy="646331"/>
          </a:xfrm>
          <a:prstGeom prst="rect">
            <a:avLst/>
          </a:prstGeom>
          <a:noFill/>
        </p:spPr>
        <p:txBody>
          <a:bodyPr wrap="none" rtlCol="0">
            <a:spAutoFit/>
          </a:bodyPr>
          <a:lstStyle/>
          <a:p>
            <a:r>
              <a:rPr lang="de-CH" sz="3600" b="1" dirty="0" smtClean="0">
                <a:cs typeface="Arial" panose="020B0604020202020204" pitchFamily="34" charset="0"/>
              </a:rPr>
              <a:t>Josua und sein Charakter</a:t>
            </a:r>
          </a:p>
        </p:txBody>
      </p:sp>
      <p:sp>
        <p:nvSpPr>
          <p:cNvPr id="9" name="Textfeld 8"/>
          <p:cNvSpPr txBox="1"/>
          <p:nvPr/>
        </p:nvSpPr>
        <p:spPr>
          <a:xfrm>
            <a:off x="150069" y="1170757"/>
            <a:ext cx="4489306"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Eifer und Entschlossenheit</a:t>
            </a:r>
          </a:p>
        </p:txBody>
      </p:sp>
      <p:sp>
        <p:nvSpPr>
          <p:cNvPr id="5" name="Textfeld 4"/>
          <p:cNvSpPr txBox="1"/>
          <p:nvPr/>
        </p:nvSpPr>
        <p:spPr>
          <a:xfrm>
            <a:off x="150069" y="1845179"/>
            <a:ext cx="3723648"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Mut und Verzagtheit </a:t>
            </a:r>
          </a:p>
        </p:txBody>
      </p:sp>
      <p:sp>
        <p:nvSpPr>
          <p:cNvPr id="7" name="Textfeld 6"/>
          <p:cNvSpPr txBox="1"/>
          <p:nvPr/>
        </p:nvSpPr>
        <p:spPr>
          <a:xfrm>
            <a:off x="150069" y="2519601"/>
            <a:ext cx="12065611" cy="353943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Erfüllt von Gottes Geist</a:t>
            </a:r>
          </a:p>
          <a:p>
            <a:r>
              <a:rPr lang="de-CH" sz="2800" dirty="0" err="1"/>
              <a:t>Num</a:t>
            </a:r>
            <a:r>
              <a:rPr lang="de-CH" sz="2800" dirty="0"/>
              <a:t> 27,18 </a:t>
            </a:r>
          </a:p>
          <a:p>
            <a:r>
              <a:rPr lang="de-CH" sz="2800" i="1" dirty="0"/>
              <a:t>Und der HERR sprach zu Mose: Nimm Josua, den Sohn </a:t>
            </a:r>
            <a:r>
              <a:rPr lang="de-CH" sz="2800" i="1" dirty="0" err="1"/>
              <a:t>Nuns</a:t>
            </a:r>
            <a:r>
              <a:rPr lang="de-CH" sz="2800" i="1" dirty="0"/>
              <a:t>, zu dir, einen Mann, </a:t>
            </a:r>
            <a:endParaRPr lang="de-CH" sz="2800" i="1" dirty="0" smtClean="0"/>
          </a:p>
          <a:p>
            <a:r>
              <a:rPr lang="de-CH" sz="2800" i="1" dirty="0" smtClean="0"/>
              <a:t>in </a:t>
            </a:r>
            <a:r>
              <a:rPr lang="de-CH" sz="2800" i="1" dirty="0"/>
              <a:t>welchem der </a:t>
            </a:r>
            <a:r>
              <a:rPr lang="de-CH" sz="2800" b="1" i="1" u="sng" dirty="0"/>
              <a:t>Geist</a:t>
            </a:r>
            <a:r>
              <a:rPr lang="de-CH" sz="2800" i="1" dirty="0"/>
              <a:t> ist...</a:t>
            </a:r>
          </a:p>
          <a:p>
            <a:r>
              <a:rPr lang="de-CH" sz="2800" dirty="0" err="1"/>
              <a:t>Dtn</a:t>
            </a:r>
            <a:r>
              <a:rPr lang="de-CH" sz="2800" dirty="0"/>
              <a:t> 34,9 </a:t>
            </a:r>
          </a:p>
          <a:p>
            <a:r>
              <a:rPr lang="de-CH" sz="2800" i="1" dirty="0"/>
              <a:t>Josua aber, der Sohn </a:t>
            </a:r>
            <a:r>
              <a:rPr lang="de-CH" sz="2800" i="1" dirty="0" err="1"/>
              <a:t>Nuns</a:t>
            </a:r>
            <a:r>
              <a:rPr lang="de-CH" sz="2800" i="1" dirty="0"/>
              <a:t>, war mit dem </a:t>
            </a:r>
            <a:r>
              <a:rPr lang="de-CH" sz="2800" b="1" i="1" u="sng" dirty="0"/>
              <a:t>Geist der Weisheit</a:t>
            </a:r>
            <a:r>
              <a:rPr lang="de-CH" sz="2800" i="1" dirty="0"/>
              <a:t> erfüllt; denn Mose </a:t>
            </a:r>
            <a:endParaRPr lang="de-CH" sz="2800" i="1" dirty="0" smtClean="0"/>
          </a:p>
          <a:p>
            <a:r>
              <a:rPr lang="de-CH" sz="2800" i="1" dirty="0" smtClean="0"/>
              <a:t>hatte </a:t>
            </a:r>
            <a:r>
              <a:rPr lang="de-CH" sz="2800" i="1" dirty="0"/>
              <a:t>seine Hände auf ihn gelegt; und die Kinder Israel gehorchten ihm und taten, </a:t>
            </a:r>
            <a:endParaRPr lang="de-CH" sz="2800" i="1" dirty="0" smtClean="0"/>
          </a:p>
          <a:p>
            <a:r>
              <a:rPr lang="de-CH" sz="2800" i="1" dirty="0" smtClean="0"/>
              <a:t>wie </a:t>
            </a:r>
            <a:r>
              <a:rPr lang="de-CH" sz="2800" i="1" dirty="0"/>
              <a:t>der HERR Mose geboten hatte.</a:t>
            </a:r>
          </a:p>
        </p:txBody>
      </p:sp>
    </p:spTree>
    <p:extLst>
      <p:ext uri="{BB962C8B-B14F-4D97-AF65-F5344CB8AC3E}">
        <p14:creationId xmlns:p14="http://schemas.microsoft.com/office/powerpoint/2010/main" val="98734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86204" y="1138335"/>
            <a:ext cx="3787512" cy="1477328"/>
          </a:xfrm>
          <a:prstGeom prst="rect">
            <a:avLst/>
          </a:prstGeom>
          <a:noFill/>
        </p:spPr>
        <p:txBody>
          <a:bodyPr wrap="none" rtlCol="0">
            <a:spAutoFit/>
          </a:bodyPr>
          <a:lstStyle/>
          <a:p>
            <a:r>
              <a:rPr lang="de-CH" sz="3600" b="1" dirty="0" smtClean="0">
                <a:cs typeface="Arial" panose="020B0604020202020204" pitchFamily="34" charset="0"/>
              </a:rPr>
              <a:t>Josua</a:t>
            </a:r>
            <a:endParaRPr lang="de-CH" sz="2400" dirty="0" smtClean="0"/>
          </a:p>
          <a:p>
            <a:endParaRPr lang="de-CH" sz="2400" dirty="0"/>
          </a:p>
          <a:p>
            <a:r>
              <a:rPr lang="de-CH" sz="3000" dirty="0" smtClean="0">
                <a:cs typeface="Arial" panose="020B0604020202020204" pitchFamily="34" charset="0"/>
              </a:rPr>
              <a:t>Kapitel</a:t>
            </a:r>
            <a:r>
              <a:rPr lang="de-CH" sz="3000" dirty="0">
                <a:cs typeface="Arial" panose="020B0604020202020204" pitchFamily="34" charset="0"/>
              </a:rPr>
              <a:t>: </a:t>
            </a:r>
            <a:r>
              <a:rPr lang="de-CH" sz="3000" dirty="0" smtClean="0">
                <a:cs typeface="Arial" panose="020B0604020202020204" pitchFamily="34" charset="0"/>
              </a:rPr>
              <a:t>24 </a:t>
            </a:r>
            <a:r>
              <a:rPr lang="de-CH" sz="3000" dirty="0">
                <a:cs typeface="Arial" panose="020B0604020202020204" pitchFamily="34" charset="0"/>
              </a:rPr>
              <a:t>| Verse: </a:t>
            </a:r>
            <a:r>
              <a:rPr lang="de-CH" sz="3000" dirty="0" smtClean="0">
                <a:cs typeface="Arial" panose="020B0604020202020204" pitchFamily="34" charset="0"/>
              </a:rPr>
              <a:t>658</a:t>
            </a:r>
            <a:endParaRPr lang="de-CH" sz="3000" dirty="0">
              <a:cs typeface="Arial" panose="020B0604020202020204" pitchFamily="34" charset="0"/>
            </a:endParaRPr>
          </a:p>
        </p:txBody>
      </p:sp>
    </p:spTree>
    <p:extLst>
      <p:ext uri="{BB962C8B-B14F-4D97-AF65-F5344CB8AC3E}">
        <p14:creationId xmlns:p14="http://schemas.microsoft.com/office/powerpoint/2010/main" val="4168458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4953215" cy="646331"/>
          </a:xfrm>
          <a:prstGeom prst="rect">
            <a:avLst/>
          </a:prstGeom>
          <a:noFill/>
        </p:spPr>
        <p:txBody>
          <a:bodyPr wrap="none" rtlCol="0">
            <a:spAutoFit/>
          </a:bodyPr>
          <a:lstStyle/>
          <a:p>
            <a:r>
              <a:rPr lang="de-CH" sz="3600" b="1" dirty="0" smtClean="0">
                <a:cs typeface="Arial" panose="020B0604020202020204" pitchFamily="34" charset="0"/>
              </a:rPr>
              <a:t>Josua und sein Charakter</a:t>
            </a:r>
          </a:p>
        </p:txBody>
      </p:sp>
      <p:sp>
        <p:nvSpPr>
          <p:cNvPr id="9" name="Textfeld 8"/>
          <p:cNvSpPr txBox="1"/>
          <p:nvPr/>
        </p:nvSpPr>
        <p:spPr>
          <a:xfrm>
            <a:off x="150069" y="1170757"/>
            <a:ext cx="4489306"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Eifer und Entschlossenheit</a:t>
            </a:r>
          </a:p>
        </p:txBody>
      </p:sp>
      <p:sp>
        <p:nvSpPr>
          <p:cNvPr id="5" name="Textfeld 4"/>
          <p:cNvSpPr txBox="1"/>
          <p:nvPr/>
        </p:nvSpPr>
        <p:spPr>
          <a:xfrm>
            <a:off x="150069" y="1845179"/>
            <a:ext cx="3723648"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Mut und Verzagtheit </a:t>
            </a:r>
          </a:p>
        </p:txBody>
      </p:sp>
      <p:sp>
        <p:nvSpPr>
          <p:cNvPr id="7" name="Textfeld 6"/>
          <p:cNvSpPr txBox="1"/>
          <p:nvPr/>
        </p:nvSpPr>
        <p:spPr>
          <a:xfrm>
            <a:off x="150069" y="2519601"/>
            <a:ext cx="4018792"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Erfüllt von Gottes Geist</a:t>
            </a:r>
          </a:p>
        </p:txBody>
      </p:sp>
      <p:sp>
        <p:nvSpPr>
          <p:cNvPr id="6" name="Textfeld 5"/>
          <p:cNvSpPr txBox="1"/>
          <p:nvPr/>
        </p:nvSpPr>
        <p:spPr>
          <a:xfrm>
            <a:off x="150069" y="3194023"/>
            <a:ext cx="11655820" cy="2677656"/>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Erfüllt von Gottes Wort</a:t>
            </a:r>
          </a:p>
          <a:p>
            <a:r>
              <a:rPr lang="de-CH" sz="2800" dirty="0"/>
              <a:t>Jos 1,8 </a:t>
            </a:r>
          </a:p>
          <a:p>
            <a:r>
              <a:rPr lang="de-CH" sz="2800" i="1" dirty="0"/>
              <a:t>Dieses Buch des Gesetzes soll nicht von deinem Mund weichen, und du sollst </a:t>
            </a:r>
            <a:endParaRPr lang="de-CH" sz="2800" i="1" dirty="0" smtClean="0"/>
          </a:p>
          <a:p>
            <a:r>
              <a:rPr lang="de-CH" sz="2800" i="1" dirty="0" smtClean="0"/>
              <a:t>Tag </a:t>
            </a:r>
            <a:r>
              <a:rPr lang="de-CH" sz="2800" i="1" dirty="0"/>
              <a:t>und Nacht darüber nachsinnen, damit du darauf achtest, nach alledem zu </a:t>
            </a:r>
            <a:endParaRPr lang="de-CH" sz="2800" i="1" dirty="0" smtClean="0"/>
          </a:p>
          <a:p>
            <a:r>
              <a:rPr lang="de-CH" sz="2800" i="1" dirty="0" smtClean="0"/>
              <a:t>handeln</a:t>
            </a:r>
            <a:r>
              <a:rPr lang="de-CH" sz="2800" i="1" dirty="0"/>
              <a:t>, was darin geschrieben ist; denn dann wirst du auf deinen Wegen zum </a:t>
            </a:r>
            <a:endParaRPr lang="de-CH" sz="2800" i="1" dirty="0" smtClean="0"/>
          </a:p>
          <a:p>
            <a:r>
              <a:rPr lang="de-CH" sz="2800" i="1" dirty="0" smtClean="0"/>
              <a:t>Ziel </a:t>
            </a:r>
            <a:r>
              <a:rPr lang="de-CH" sz="2800" i="1" dirty="0"/>
              <a:t>gelangen und dann wirst du Erfolg haben.</a:t>
            </a:r>
          </a:p>
        </p:txBody>
      </p:sp>
    </p:spTree>
    <p:extLst>
      <p:ext uri="{BB962C8B-B14F-4D97-AF65-F5344CB8AC3E}">
        <p14:creationId xmlns:p14="http://schemas.microsoft.com/office/powerpoint/2010/main" val="1967296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4953215" cy="646331"/>
          </a:xfrm>
          <a:prstGeom prst="rect">
            <a:avLst/>
          </a:prstGeom>
          <a:noFill/>
        </p:spPr>
        <p:txBody>
          <a:bodyPr wrap="none" rtlCol="0">
            <a:spAutoFit/>
          </a:bodyPr>
          <a:lstStyle/>
          <a:p>
            <a:r>
              <a:rPr lang="de-CH" sz="3600" b="1" dirty="0" smtClean="0">
                <a:cs typeface="Arial" panose="020B0604020202020204" pitchFamily="34" charset="0"/>
              </a:rPr>
              <a:t>Josua und sein Charakter</a:t>
            </a:r>
          </a:p>
        </p:txBody>
      </p:sp>
      <p:sp>
        <p:nvSpPr>
          <p:cNvPr id="9" name="Textfeld 8"/>
          <p:cNvSpPr txBox="1"/>
          <p:nvPr/>
        </p:nvSpPr>
        <p:spPr>
          <a:xfrm>
            <a:off x="150069" y="1170757"/>
            <a:ext cx="4489306"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Eifer und Entschlossenheit</a:t>
            </a:r>
          </a:p>
        </p:txBody>
      </p:sp>
      <p:sp>
        <p:nvSpPr>
          <p:cNvPr id="5" name="Textfeld 4"/>
          <p:cNvSpPr txBox="1"/>
          <p:nvPr/>
        </p:nvSpPr>
        <p:spPr>
          <a:xfrm>
            <a:off x="150069" y="1845179"/>
            <a:ext cx="3723648"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Mut und Verzagtheit </a:t>
            </a:r>
          </a:p>
        </p:txBody>
      </p:sp>
      <p:sp>
        <p:nvSpPr>
          <p:cNvPr id="7" name="Textfeld 6"/>
          <p:cNvSpPr txBox="1"/>
          <p:nvPr/>
        </p:nvSpPr>
        <p:spPr>
          <a:xfrm>
            <a:off x="150069" y="2519601"/>
            <a:ext cx="4018792" cy="523220"/>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Erfüllt von Gottes Geist</a:t>
            </a:r>
          </a:p>
        </p:txBody>
      </p:sp>
      <p:sp>
        <p:nvSpPr>
          <p:cNvPr id="6" name="Textfeld 5"/>
          <p:cNvSpPr txBox="1"/>
          <p:nvPr/>
        </p:nvSpPr>
        <p:spPr>
          <a:xfrm>
            <a:off x="150069" y="3194023"/>
            <a:ext cx="10825271" cy="2677656"/>
          </a:xfrm>
          <a:prstGeom prst="rect">
            <a:avLst/>
          </a:prstGeom>
          <a:noFill/>
        </p:spPr>
        <p:txBody>
          <a:bodyPr wrap="none" rtlCol="0">
            <a:spAutoFit/>
          </a:bodyPr>
          <a:lstStyle/>
          <a:p>
            <a:pPr marL="457200" indent="-457200">
              <a:buFont typeface="Arial" panose="020B0604020202020204" pitchFamily="34" charset="0"/>
              <a:buChar char="•"/>
            </a:pPr>
            <a:r>
              <a:rPr lang="de-CH" sz="2800" dirty="0" smtClean="0"/>
              <a:t>Erfüllt von Gottes Wort</a:t>
            </a:r>
          </a:p>
          <a:p>
            <a:r>
              <a:rPr lang="de-CH" sz="2800" dirty="0" err="1" smtClean="0"/>
              <a:t>Ps</a:t>
            </a:r>
            <a:r>
              <a:rPr lang="de-CH" sz="2800" dirty="0" smtClean="0"/>
              <a:t> 1,2-3</a:t>
            </a:r>
          </a:p>
          <a:p>
            <a:r>
              <a:rPr lang="de-CH" sz="2800" dirty="0"/>
              <a:t>Sondern seine Lust hat am Gesetz des HERRN und über sein Gesetz sinnt </a:t>
            </a:r>
            <a:endParaRPr lang="de-CH" sz="2800" dirty="0" smtClean="0"/>
          </a:p>
          <a:p>
            <a:r>
              <a:rPr lang="de-CH" sz="2800" dirty="0" smtClean="0"/>
              <a:t>Tag </a:t>
            </a:r>
            <a:r>
              <a:rPr lang="de-CH" sz="2800" dirty="0"/>
              <a:t>und Nacht! Er ist wie ein Baum, gepflanzt an Wasserbächen, </a:t>
            </a:r>
            <a:endParaRPr lang="de-CH" sz="2800" dirty="0" smtClean="0"/>
          </a:p>
          <a:p>
            <a:r>
              <a:rPr lang="de-CH" sz="2800" dirty="0" smtClean="0"/>
              <a:t>der </a:t>
            </a:r>
            <a:r>
              <a:rPr lang="de-CH" sz="2800" dirty="0"/>
              <a:t>seine Frucht bringt zu seiner Zeit, und dessen Laub nicht verwelkt; </a:t>
            </a:r>
            <a:endParaRPr lang="de-CH" sz="2800" dirty="0" smtClean="0"/>
          </a:p>
          <a:p>
            <a:r>
              <a:rPr lang="de-CH" sz="2800" dirty="0" smtClean="0"/>
              <a:t>alles</a:t>
            </a:r>
            <a:r>
              <a:rPr lang="de-CH" sz="2800" dirty="0"/>
              <a:t>, was er tut, gelingt ihm</a:t>
            </a:r>
            <a:r>
              <a:rPr lang="de-CH" sz="2800" dirty="0" smtClean="0"/>
              <a:t>.</a:t>
            </a:r>
            <a:endParaRPr lang="de-CH" sz="2800" dirty="0"/>
          </a:p>
        </p:txBody>
      </p:sp>
    </p:spTree>
    <p:extLst>
      <p:ext uri="{BB962C8B-B14F-4D97-AF65-F5344CB8AC3E}">
        <p14:creationId xmlns:p14="http://schemas.microsoft.com/office/powerpoint/2010/main" val="26982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7714099" cy="1200329"/>
          </a:xfrm>
          <a:prstGeom prst="rect">
            <a:avLst/>
          </a:prstGeom>
          <a:noFill/>
        </p:spPr>
        <p:txBody>
          <a:bodyPr wrap="none" rtlCol="0">
            <a:spAutoFit/>
          </a:bodyPr>
          <a:lstStyle/>
          <a:p>
            <a:r>
              <a:rPr lang="de-CH" sz="3600" b="1" dirty="0" smtClean="0">
                <a:cs typeface="Arial" panose="020B0604020202020204" pitchFamily="34" charset="0"/>
              </a:rPr>
              <a:t>Das Buch Josua ist ein Buch des </a:t>
            </a:r>
          </a:p>
          <a:p>
            <a:r>
              <a:rPr lang="de-CH" sz="3600" b="1" dirty="0" smtClean="0">
                <a:cs typeface="Arial" panose="020B0604020202020204" pitchFamily="34" charset="0"/>
              </a:rPr>
              <a:t>Sieges und Erfüllung der Verheissungen</a:t>
            </a:r>
          </a:p>
        </p:txBody>
      </p:sp>
      <p:sp>
        <p:nvSpPr>
          <p:cNvPr id="6" name="Textfeld 5"/>
          <p:cNvSpPr txBox="1"/>
          <p:nvPr/>
        </p:nvSpPr>
        <p:spPr>
          <a:xfrm>
            <a:off x="467310" y="1573553"/>
            <a:ext cx="11266418" cy="3108543"/>
          </a:xfrm>
          <a:prstGeom prst="rect">
            <a:avLst/>
          </a:prstGeom>
          <a:noFill/>
        </p:spPr>
        <p:txBody>
          <a:bodyPr wrap="none" rtlCol="0">
            <a:spAutoFit/>
          </a:bodyPr>
          <a:lstStyle/>
          <a:p>
            <a:r>
              <a:rPr lang="de-CH" sz="2800" dirty="0" smtClean="0"/>
              <a:t>Gen 15,14-16</a:t>
            </a:r>
            <a:endParaRPr lang="de-CH" sz="2800" dirty="0"/>
          </a:p>
          <a:p>
            <a:r>
              <a:rPr lang="de-CH" sz="2800" u="sng" dirty="0"/>
              <a:t>14</a:t>
            </a:r>
            <a:r>
              <a:rPr lang="de-CH" sz="2800" dirty="0"/>
              <a:t> Aber auch das Volk, dem sie dienen müssen, will ich richten; und danach </a:t>
            </a:r>
            <a:endParaRPr lang="de-CH" sz="2800" dirty="0" smtClean="0"/>
          </a:p>
          <a:p>
            <a:r>
              <a:rPr lang="de-CH" sz="2800" dirty="0" smtClean="0"/>
              <a:t>sollen </a:t>
            </a:r>
            <a:r>
              <a:rPr lang="de-CH" sz="2800" dirty="0"/>
              <a:t>sie mit großer Habe ausziehen. </a:t>
            </a:r>
          </a:p>
          <a:p>
            <a:r>
              <a:rPr lang="de-CH" sz="2800" u="sng" dirty="0"/>
              <a:t>15</a:t>
            </a:r>
            <a:r>
              <a:rPr lang="de-CH" sz="2800" dirty="0"/>
              <a:t> Und du sollst in Frieden zu deinen Vätern eingehen und in gutem Alter </a:t>
            </a:r>
            <a:endParaRPr lang="de-CH" sz="2800" dirty="0" smtClean="0"/>
          </a:p>
          <a:p>
            <a:r>
              <a:rPr lang="de-CH" sz="2800" dirty="0" smtClean="0"/>
              <a:t>begraben </a:t>
            </a:r>
            <a:r>
              <a:rPr lang="de-CH" sz="2800" dirty="0"/>
              <a:t>werden. </a:t>
            </a:r>
          </a:p>
          <a:p>
            <a:r>
              <a:rPr lang="de-CH" sz="2800" u="sng" dirty="0"/>
              <a:t>16</a:t>
            </a:r>
            <a:r>
              <a:rPr lang="de-CH" sz="2800" dirty="0"/>
              <a:t> Sie aber sollen in der vierten Generation wieder hierherkommen; </a:t>
            </a:r>
            <a:endParaRPr lang="de-CH" sz="2800" dirty="0" smtClean="0"/>
          </a:p>
          <a:p>
            <a:r>
              <a:rPr lang="de-CH" sz="2800" dirty="0" smtClean="0"/>
              <a:t>denn </a:t>
            </a:r>
            <a:r>
              <a:rPr lang="de-CH" sz="2800" b="1" u="sng" dirty="0"/>
              <a:t>das Maß der Sünden der Amoriter ist noch nicht voll.</a:t>
            </a:r>
            <a:r>
              <a:rPr lang="de-CH" sz="2800" dirty="0"/>
              <a:t> </a:t>
            </a:r>
          </a:p>
        </p:txBody>
      </p:sp>
      <p:sp>
        <p:nvSpPr>
          <p:cNvPr id="8" name="Textfeld 7"/>
          <p:cNvSpPr txBox="1"/>
          <p:nvPr/>
        </p:nvSpPr>
        <p:spPr>
          <a:xfrm>
            <a:off x="467310" y="4973006"/>
            <a:ext cx="11019042" cy="1384995"/>
          </a:xfrm>
          <a:prstGeom prst="rect">
            <a:avLst/>
          </a:prstGeom>
          <a:noFill/>
        </p:spPr>
        <p:txBody>
          <a:bodyPr wrap="none" rtlCol="0">
            <a:spAutoFit/>
          </a:bodyPr>
          <a:lstStyle/>
          <a:p>
            <a:r>
              <a:rPr lang="de-CH" sz="2800" dirty="0"/>
              <a:t>Dr. </a:t>
            </a:r>
            <a:r>
              <a:rPr lang="de-CH" sz="2800" dirty="0" err="1"/>
              <a:t>Moorehead</a:t>
            </a:r>
            <a:r>
              <a:rPr lang="de-CH" sz="2800" dirty="0"/>
              <a:t> erklärt es so: „das war ein ganz schrecklicher chirurgischer </a:t>
            </a:r>
            <a:endParaRPr lang="de-CH" sz="2800" dirty="0" smtClean="0"/>
          </a:p>
          <a:p>
            <a:r>
              <a:rPr lang="de-CH" sz="2800" dirty="0" smtClean="0"/>
              <a:t>Eingriff</a:t>
            </a:r>
            <a:r>
              <a:rPr lang="de-CH" sz="2800" dirty="0"/>
              <a:t>: Aber es war eine Operation und kein Mord- das Herausschneiden </a:t>
            </a:r>
            <a:endParaRPr lang="de-CH" sz="2800" dirty="0" smtClean="0"/>
          </a:p>
          <a:p>
            <a:r>
              <a:rPr lang="de-CH" sz="2800" dirty="0" smtClean="0"/>
              <a:t>des </a:t>
            </a:r>
            <a:r>
              <a:rPr lang="de-CH" sz="2800" dirty="0"/>
              <a:t>Krebses, damit das Gesunde erhalten bleiben konnte“.</a:t>
            </a:r>
          </a:p>
        </p:txBody>
      </p:sp>
    </p:spTree>
    <p:extLst>
      <p:ext uri="{BB962C8B-B14F-4D97-AF65-F5344CB8AC3E}">
        <p14:creationId xmlns:p14="http://schemas.microsoft.com/office/powerpoint/2010/main" val="353780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75657" y="373224"/>
            <a:ext cx="7714099" cy="1200329"/>
          </a:xfrm>
          <a:prstGeom prst="rect">
            <a:avLst/>
          </a:prstGeom>
          <a:noFill/>
        </p:spPr>
        <p:txBody>
          <a:bodyPr wrap="none" rtlCol="0">
            <a:spAutoFit/>
          </a:bodyPr>
          <a:lstStyle/>
          <a:p>
            <a:r>
              <a:rPr lang="de-CH" sz="3600" b="1" dirty="0" smtClean="0">
                <a:cs typeface="Arial" panose="020B0604020202020204" pitchFamily="34" charset="0"/>
              </a:rPr>
              <a:t>Das Buch Josua ist ein Buch des </a:t>
            </a:r>
          </a:p>
          <a:p>
            <a:r>
              <a:rPr lang="de-CH" sz="3600" b="1" dirty="0" smtClean="0">
                <a:cs typeface="Arial" panose="020B0604020202020204" pitchFamily="34" charset="0"/>
              </a:rPr>
              <a:t>Sieges und Erfüllung der Verheissungen</a:t>
            </a:r>
          </a:p>
        </p:txBody>
      </p:sp>
      <p:sp>
        <p:nvSpPr>
          <p:cNvPr id="6" name="Textfeld 5"/>
          <p:cNvSpPr txBox="1"/>
          <p:nvPr/>
        </p:nvSpPr>
        <p:spPr>
          <a:xfrm>
            <a:off x="485971" y="2450630"/>
            <a:ext cx="11318035" cy="1384995"/>
          </a:xfrm>
          <a:prstGeom prst="rect">
            <a:avLst/>
          </a:prstGeom>
          <a:noFill/>
        </p:spPr>
        <p:txBody>
          <a:bodyPr wrap="none" rtlCol="0">
            <a:spAutoFit/>
          </a:bodyPr>
          <a:lstStyle/>
          <a:p>
            <a:r>
              <a:rPr lang="de-CH" sz="2800" dirty="0" smtClean="0"/>
              <a:t>1. Kor 10,6</a:t>
            </a:r>
            <a:endParaRPr lang="de-CH" sz="2800" dirty="0"/>
          </a:p>
          <a:p>
            <a:r>
              <a:rPr lang="de-CH" sz="2800" u="sng" dirty="0"/>
              <a:t>6</a:t>
            </a:r>
            <a:r>
              <a:rPr lang="de-CH" sz="2800" dirty="0"/>
              <a:t> Diese Dinge aber sind zum Vorbild für uns geschehen, damit wir nicht nach </a:t>
            </a:r>
            <a:endParaRPr lang="de-CH" sz="2800" dirty="0" smtClean="0"/>
          </a:p>
          <a:p>
            <a:r>
              <a:rPr lang="de-CH" sz="2800" dirty="0" smtClean="0"/>
              <a:t>dem </a:t>
            </a:r>
            <a:r>
              <a:rPr lang="de-CH" sz="2800" dirty="0"/>
              <a:t>Bösen begierig werden, so wie jene begierig waren. </a:t>
            </a:r>
          </a:p>
        </p:txBody>
      </p:sp>
    </p:spTree>
    <p:extLst>
      <p:ext uri="{BB962C8B-B14F-4D97-AF65-F5344CB8AC3E}">
        <p14:creationId xmlns:p14="http://schemas.microsoft.com/office/powerpoint/2010/main" val="73413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34485" y="1925216"/>
            <a:ext cx="9524467" cy="2677656"/>
          </a:xfrm>
          <a:prstGeom prst="rect">
            <a:avLst/>
          </a:prstGeom>
          <a:noFill/>
        </p:spPr>
        <p:txBody>
          <a:bodyPr wrap="none" rtlCol="0">
            <a:spAutoFit/>
          </a:bodyPr>
          <a:lstStyle/>
          <a:p>
            <a:r>
              <a:rPr lang="de-CH" sz="3600" b="1" dirty="0" err="1" smtClean="0">
                <a:cs typeface="Arial" panose="020B0604020202020204" pitchFamily="34" charset="0"/>
              </a:rPr>
              <a:t>Schlüsselvers</a:t>
            </a:r>
            <a:r>
              <a:rPr lang="de-CH" sz="3600" b="1" dirty="0" smtClean="0">
                <a:cs typeface="Arial" panose="020B0604020202020204" pitchFamily="34" charset="0"/>
              </a:rPr>
              <a:t> Jos 21,45:</a:t>
            </a:r>
          </a:p>
          <a:p>
            <a:r>
              <a:rPr lang="de-CH" sz="3600" b="1" dirty="0">
                <a:cs typeface="Arial" panose="020B0604020202020204" pitchFamily="34" charset="0"/>
              </a:rPr>
              <a:t>"</a:t>
            </a:r>
            <a:r>
              <a:rPr lang="de-CH" sz="3600" b="1" dirty="0" smtClean="0">
                <a:cs typeface="Arial" panose="020B0604020202020204" pitchFamily="34" charset="0"/>
              </a:rPr>
              <a:t>Es </a:t>
            </a:r>
            <a:r>
              <a:rPr lang="de-CH" sz="3600" b="1" dirty="0" smtClean="0">
                <a:cs typeface="Arial" panose="020B0604020202020204" pitchFamily="34" charset="0"/>
              </a:rPr>
              <a:t>fehlte nichts an all dem Guten, </a:t>
            </a:r>
          </a:p>
          <a:p>
            <a:r>
              <a:rPr lang="de-CH" sz="3600" b="1" dirty="0" smtClean="0">
                <a:cs typeface="Arial" panose="020B0604020202020204" pitchFamily="34" charset="0"/>
              </a:rPr>
              <a:t>das der HERR dem Hause Israel verheissen hatte;</a:t>
            </a:r>
          </a:p>
          <a:p>
            <a:r>
              <a:rPr lang="de-CH" sz="3600" b="1" dirty="0" smtClean="0">
                <a:cs typeface="Arial" panose="020B0604020202020204" pitchFamily="34" charset="0"/>
              </a:rPr>
              <a:t>Alles war eingetroffen</a:t>
            </a:r>
            <a:r>
              <a:rPr lang="de-CH" sz="3600" b="1" dirty="0" smtClean="0">
                <a:cs typeface="Arial" panose="020B0604020202020204" pitchFamily="34" charset="0"/>
              </a:rPr>
              <a:t>."</a:t>
            </a:r>
            <a:endParaRPr lang="de-CH" sz="3600" b="1" dirty="0" smtClean="0">
              <a:cs typeface="Arial" panose="020B0604020202020204" pitchFamily="34" charset="0"/>
            </a:endParaRPr>
          </a:p>
          <a:p>
            <a:endParaRPr lang="de-CH" sz="2400" dirty="0" smtClean="0"/>
          </a:p>
        </p:txBody>
      </p:sp>
    </p:spTree>
    <p:extLst>
      <p:ext uri="{BB962C8B-B14F-4D97-AF65-F5344CB8AC3E}">
        <p14:creationId xmlns:p14="http://schemas.microsoft.com/office/powerpoint/2010/main" val="1022417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532923" y="4855618"/>
            <a:ext cx="4415696" cy="938719"/>
          </a:xfrm>
          <a:prstGeom prst="rect">
            <a:avLst/>
          </a:prstGeom>
          <a:noFill/>
        </p:spPr>
        <p:txBody>
          <a:bodyPr wrap="none" rtlCol="0">
            <a:spAutoFit/>
          </a:bodyPr>
          <a:lstStyle/>
          <a:p>
            <a:r>
              <a:rPr lang="de-CH" sz="5500" b="1" dirty="0" smtClean="0"/>
              <a:t>Levitikus Teil 1</a:t>
            </a:r>
            <a:endParaRPr lang="de-CH" sz="5500" b="1" dirty="0"/>
          </a:p>
        </p:txBody>
      </p:sp>
    </p:spTree>
    <p:extLst>
      <p:ext uri="{BB962C8B-B14F-4D97-AF65-F5344CB8AC3E}">
        <p14:creationId xmlns:p14="http://schemas.microsoft.com/office/powerpoint/2010/main" val="2094424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597828" y="1138335"/>
            <a:ext cx="3558988" cy="1754326"/>
          </a:xfrm>
          <a:prstGeom prst="rect">
            <a:avLst/>
          </a:prstGeom>
          <a:noFill/>
        </p:spPr>
        <p:txBody>
          <a:bodyPr wrap="none" rtlCol="0">
            <a:spAutoFit/>
          </a:bodyPr>
          <a:lstStyle/>
          <a:p>
            <a:r>
              <a:rPr lang="de-CH" sz="3600" b="1" dirty="0" smtClean="0">
                <a:cs typeface="Arial" panose="020B0604020202020204" pitchFamily="34" charset="0"/>
              </a:rPr>
              <a:t>Thema des Josua:</a:t>
            </a:r>
          </a:p>
          <a:p>
            <a:endParaRPr lang="de-CH" sz="3600" b="1" dirty="0">
              <a:cs typeface="Arial" panose="020B0604020202020204" pitchFamily="34" charset="0"/>
            </a:endParaRPr>
          </a:p>
          <a:p>
            <a:r>
              <a:rPr lang="de-CH" sz="3600" b="1" dirty="0" smtClean="0">
                <a:cs typeface="Arial" panose="020B0604020202020204" pitchFamily="34" charset="0"/>
              </a:rPr>
              <a:t>Erfüllung</a:t>
            </a:r>
            <a:endParaRPr lang="de-CH" sz="2400" dirty="0" smtClean="0"/>
          </a:p>
        </p:txBody>
      </p:sp>
      <p:sp>
        <p:nvSpPr>
          <p:cNvPr id="3" name="Textfeld 2"/>
          <p:cNvSpPr txBox="1"/>
          <p:nvPr/>
        </p:nvSpPr>
        <p:spPr>
          <a:xfrm>
            <a:off x="839759" y="3418114"/>
            <a:ext cx="9708812" cy="2677656"/>
          </a:xfrm>
          <a:prstGeom prst="rect">
            <a:avLst/>
          </a:prstGeom>
          <a:noFill/>
        </p:spPr>
        <p:txBody>
          <a:bodyPr wrap="none" rtlCol="0">
            <a:spAutoFit/>
          </a:bodyPr>
          <a:lstStyle/>
          <a:p>
            <a:r>
              <a:rPr lang="de-CH" sz="3600" b="1" dirty="0" err="1" smtClean="0">
                <a:cs typeface="Arial" panose="020B0604020202020204" pitchFamily="34" charset="0"/>
              </a:rPr>
              <a:t>Schlüsselvers</a:t>
            </a:r>
            <a:r>
              <a:rPr lang="de-CH" sz="3600" b="1" dirty="0" smtClean="0">
                <a:cs typeface="Arial" panose="020B0604020202020204" pitchFamily="34" charset="0"/>
              </a:rPr>
              <a:t> Jos 21,45:</a:t>
            </a:r>
          </a:p>
          <a:p>
            <a:r>
              <a:rPr lang="de-CH" sz="3600" b="1" dirty="0">
                <a:cs typeface="Arial" panose="020B0604020202020204" pitchFamily="34" charset="0"/>
              </a:rPr>
              <a:t>"</a:t>
            </a:r>
            <a:r>
              <a:rPr lang="de-CH" sz="3600" b="1" dirty="0" smtClean="0">
                <a:cs typeface="Arial" panose="020B0604020202020204" pitchFamily="34" charset="0"/>
              </a:rPr>
              <a:t>Es </a:t>
            </a:r>
            <a:r>
              <a:rPr lang="de-CH" sz="3600" b="1" dirty="0" smtClean="0">
                <a:cs typeface="Arial" panose="020B0604020202020204" pitchFamily="34" charset="0"/>
              </a:rPr>
              <a:t>fehlte nichts an all dem Guten, </a:t>
            </a:r>
          </a:p>
          <a:p>
            <a:r>
              <a:rPr lang="de-CH" sz="3600" b="1" dirty="0" smtClean="0">
                <a:cs typeface="Arial" panose="020B0604020202020204" pitchFamily="34" charset="0"/>
              </a:rPr>
              <a:t>dass der HERR dem Hause Israel verheissen hatte;</a:t>
            </a:r>
          </a:p>
          <a:p>
            <a:r>
              <a:rPr lang="de-CH" sz="3600" b="1" dirty="0">
                <a:cs typeface="Arial" panose="020B0604020202020204" pitchFamily="34" charset="0"/>
              </a:rPr>
              <a:t>a</a:t>
            </a:r>
            <a:r>
              <a:rPr lang="de-CH" sz="3600" b="1" dirty="0" smtClean="0">
                <a:cs typeface="Arial" panose="020B0604020202020204" pitchFamily="34" charset="0"/>
              </a:rPr>
              <a:t>lles war eingetroffen</a:t>
            </a:r>
            <a:r>
              <a:rPr lang="de-CH" sz="3600" b="1" dirty="0" smtClean="0">
                <a:cs typeface="Arial" panose="020B0604020202020204" pitchFamily="34" charset="0"/>
              </a:rPr>
              <a:t>."</a:t>
            </a:r>
            <a:endParaRPr lang="de-CH" sz="3600" b="1" dirty="0" smtClean="0">
              <a:cs typeface="Arial" panose="020B0604020202020204" pitchFamily="34" charset="0"/>
            </a:endParaRPr>
          </a:p>
          <a:p>
            <a:endParaRPr lang="de-CH" sz="2400" dirty="0" smtClean="0"/>
          </a:p>
        </p:txBody>
      </p:sp>
    </p:spTree>
    <p:extLst>
      <p:ext uri="{BB962C8B-B14F-4D97-AF65-F5344CB8AC3E}">
        <p14:creationId xmlns:p14="http://schemas.microsoft.com/office/powerpoint/2010/main" val="1597636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1535079" y="1007706"/>
            <a:ext cx="2753895" cy="584775"/>
          </a:xfrm>
          <a:prstGeom prst="rect">
            <a:avLst/>
          </a:prstGeom>
          <a:noFill/>
        </p:spPr>
        <p:txBody>
          <a:bodyPr wrap="none" rtlCol="0">
            <a:spAutoFit/>
          </a:bodyPr>
          <a:lstStyle/>
          <a:p>
            <a:r>
              <a:rPr lang="de-CH" sz="3200" dirty="0" smtClean="0">
                <a:cs typeface="Arial" panose="020B0604020202020204" pitchFamily="34" charset="0"/>
              </a:rPr>
              <a:t>Ein paar Zahlen</a:t>
            </a:r>
            <a:endParaRPr lang="de-CH" sz="3200" dirty="0">
              <a:cs typeface="Arial" panose="020B0604020202020204" pitchFamily="34" charset="0"/>
            </a:endParaRPr>
          </a:p>
        </p:txBody>
      </p:sp>
      <p:sp>
        <p:nvSpPr>
          <p:cNvPr id="2" name="Textfeld 1"/>
          <p:cNvSpPr txBox="1"/>
          <p:nvPr/>
        </p:nvSpPr>
        <p:spPr>
          <a:xfrm>
            <a:off x="1127914" y="2965192"/>
            <a:ext cx="10394384" cy="1815882"/>
          </a:xfrm>
          <a:prstGeom prst="rect">
            <a:avLst/>
          </a:prstGeom>
          <a:noFill/>
        </p:spPr>
        <p:txBody>
          <a:bodyPr wrap="none" rtlCol="0">
            <a:spAutoFit/>
          </a:bodyPr>
          <a:lstStyle/>
          <a:p>
            <a:pPr lvl="0"/>
            <a:r>
              <a:rPr lang="de-CH" sz="2800" dirty="0"/>
              <a:t>Auszug aus Ägypten					1606              v. Chr. </a:t>
            </a:r>
          </a:p>
          <a:p>
            <a:pPr lvl="0"/>
            <a:r>
              <a:rPr lang="de-CH" sz="2800" dirty="0"/>
              <a:t>40 Jahre Wanderung in der Wüste; Moses Tod 	</a:t>
            </a:r>
            <a:r>
              <a:rPr lang="de-CH" sz="2800" dirty="0" smtClean="0"/>
              <a:t>1606 </a:t>
            </a:r>
            <a:r>
              <a:rPr lang="de-CH" sz="2800" dirty="0"/>
              <a:t>– 1566</a:t>
            </a:r>
          </a:p>
          <a:p>
            <a:pPr lvl="0"/>
            <a:r>
              <a:rPr lang="de-CH" sz="2800" dirty="0"/>
              <a:t>Einzug in Kanaan 						</a:t>
            </a:r>
            <a:r>
              <a:rPr lang="de-CH" sz="2800" dirty="0" smtClean="0"/>
              <a:t>1566</a:t>
            </a:r>
            <a:endParaRPr lang="de-CH" sz="2800" dirty="0"/>
          </a:p>
          <a:p>
            <a:pPr lvl="0"/>
            <a:r>
              <a:rPr lang="de-CH" sz="2800" dirty="0"/>
              <a:t>6 Jahre Landeroberung unter Josua 			</a:t>
            </a:r>
            <a:r>
              <a:rPr lang="de-CH" sz="2800" dirty="0" smtClean="0"/>
              <a:t>1566 </a:t>
            </a:r>
            <a:r>
              <a:rPr lang="de-CH" sz="2800" dirty="0"/>
              <a:t>– 1560 </a:t>
            </a:r>
          </a:p>
        </p:txBody>
      </p:sp>
    </p:spTree>
    <p:extLst>
      <p:ext uri="{BB962C8B-B14F-4D97-AF65-F5344CB8AC3E}">
        <p14:creationId xmlns:p14="http://schemas.microsoft.com/office/powerpoint/2010/main" val="3851577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449425" y="1112160"/>
            <a:ext cx="11513975" cy="1384995"/>
          </a:xfrm>
          <a:prstGeom prst="rect">
            <a:avLst/>
          </a:prstGeom>
        </p:spPr>
        <p:txBody>
          <a:bodyPr wrap="square">
            <a:spAutoFit/>
          </a:bodyPr>
          <a:lstStyle/>
          <a:p>
            <a:r>
              <a:rPr lang="de-CH" sz="2800" u="sng" dirty="0"/>
              <a:t>7</a:t>
            </a:r>
            <a:r>
              <a:rPr lang="de-CH" sz="2800" dirty="0"/>
              <a:t> Und der HERR sprach zu Josua: Heute will ich anfangen, dich vor ganz Israel groß zu machen, damit sie wissen, dass ich mit dir sein werde, wie ich mit Mose gewesen bin. </a:t>
            </a:r>
            <a:r>
              <a:rPr lang="de-CH" sz="2800" dirty="0" smtClean="0"/>
              <a:t>						Jos 3,7</a:t>
            </a:r>
            <a:endParaRPr lang="de-CH" sz="2800" dirty="0"/>
          </a:p>
        </p:txBody>
      </p:sp>
      <p:sp>
        <p:nvSpPr>
          <p:cNvPr id="3" name="Rechteck 2"/>
          <p:cNvSpPr/>
          <p:nvPr/>
        </p:nvSpPr>
        <p:spPr>
          <a:xfrm>
            <a:off x="449424" y="3017160"/>
            <a:ext cx="11513975" cy="1384995"/>
          </a:xfrm>
          <a:prstGeom prst="rect">
            <a:avLst/>
          </a:prstGeom>
        </p:spPr>
        <p:txBody>
          <a:bodyPr wrap="square">
            <a:spAutoFit/>
          </a:bodyPr>
          <a:lstStyle/>
          <a:p>
            <a:r>
              <a:rPr lang="de-CH" sz="2800" u="sng" dirty="0"/>
              <a:t>14</a:t>
            </a:r>
            <a:r>
              <a:rPr lang="de-CH" sz="2800" dirty="0"/>
              <a:t> An diesem Tag machte der HERR den Josua groß vor den Augen von ganz Israel; und sie fürchteten ihn, wie sie Mose gefürchtet hatten, sein ganzes Leben lang</a:t>
            </a:r>
            <a:r>
              <a:rPr lang="de-CH" sz="2800" dirty="0" smtClean="0"/>
              <a:t>.								Jos 4,14</a:t>
            </a:r>
            <a:endParaRPr lang="de-CH" sz="2800" dirty="0"/>
          </a:p>
        </p:txBody>
      </p:sp>
    </p:spTree>
    <p:extLst>
      <p:ext uri="{BB962C8B-B14F-4D97-AF65-F5344CB8AC3E}">
        <p14:creationId xmlns:p14="http://schemas.microsoft.com/office/powerpoint/2010/main" val="252442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429209" y="522262"/>
            <a:ext cx="11402008" cy="5693866"/>
          </a:xfrm>
          <a:prstGeom prst="rect">
            <a:avLst/>
          </a:prstGeom>
        </p:spPr>
        <p:txBody>
          <a:bodyPr wrap="square">
            <a:spAutoFit/>
          </a:bodyPr>
          <a:lstStyle/>
          <a:p>
            <a:r>
              <a:rPr lang="de-CH" sz="2800" u="sng" dirty="0"/>
              <a:t>1</a:t>
            </a:r>
            <a:r>
              <a:rPr lang="de-CH" sz="2800" dirty="0"/>
              <a:t> Und es geschah nach dem Tod Moses, des Knechtes des HERRN, da sprach der HERR zu </a:t>
            </a:r>
            <a:r>
              <a:rPr lang="de-CH" sz="2800" dirty="0" smtClean="0"/>
              <a:t>Josua, </a:t>
            </a:r>
            <a:r>
              <a:rPr lang="de-CH" sz="2800" dirty="0"/>
              <a:t>dem Sohn </a:t>
            </a:r>
            <a:r>
              <a:rPr lang="de-CH" sz="2800" dirty="0" err="1"/>
              <a:t>Nuns</a:t>
            </a:r>
            <a:r>
              <a:rPr lang="de-CH" sz="2800" dirty="0"/>
              <a:t>, dem Diener Moses, folgendermaßen: </a:t>
            </a:r>
          </a:p>
          <a:p>
            <a:r>
              <a:rPr lang="de-CH" sz="2800" u="sng" dirty="0"/>
              <a:t>2</a:t>
            </a:r>
            <a:r>
              <a:rPr lang="de-CH" sz="2800" dirty="0"/>
              <a:t> Mein Knecht Mose ist gestorben; so mache dich nun auf, ziehe über den Jordan dort, du und dieses ganze Volk, in das Land, das ich ihnen gebe, den Kindern Israels! </a:t>
            </a:r>
          </a:p>
          <a:p>
            <a:r>
              <a:rPr lang="de-CH" sz="2800" u="sng" dirty="0"/>
              <a:t>3</a:t>
            </a:r>
            <a:r>
              <a:rPr lang="de-CH" sz="2800" dirty="0"/>
              <a:t> Jeden Ort, auf den eure Fußsohlen treten, habe ich euch gegeben, wie ich es Mose verheißen habe. </a:t>
            </a:r>
          </a:p>
          <a:p>
            <a:r>
              <a:rPr lang="de-CH" sz="2800" u="sng" dirty="0"/>
              <a:t>4</a:t>
            </a:r>
            <a:r>
              <a:rPr lang="de-CH" sz="2800" dirty="0"/>
              <a:t> Von der Wüste und dem Libanon dort bis zum großen Strom Euphrat, das ganze Land der Hetiter, und bis zu dem großen Meer, wo die Sonne untergeht, soll euer Gebiet reichen</a:t>
            </a:r>
            <a:r>
              <a:rPr lang="de-CH" sz="2800" dirty="0" smtClean="0"/>
              <a:t>.</a:t>
            </a:r>
            <a:r>
              <a:rPr lang="de-CH" sz="2800" dirty="0"/>
              <a:t> </a:t>
            </a:r>
          </a:p>
          <a:p>
            <a:r>
              <a:rPr lang="de-CH" sz="2800" u="sng" dirty="0"/>
              <a:t>5</a:t>
            </a:r>
            <a:r>
              <a:rPr lang="de-CH" sz="2800" dirty="0"/>
              <a:t> Niemand soll vor dir bestehen dein Leben lang! Wie ich mit Mose gewesen bin, so will ich auch mit dir sein; ich will dich nicht aufgeben und dich nicht verlassen. 	</a:t>
            </a:r>
            <a:r>
              <a:rPr lang="de-CH" sz="2800" dirty="0" smtClean="0"/>
              <a:t>							Jos 1,1-5</a:t>
            </a:r>
            <a:endParaRPr lang="de-CH" sz="2800" dirty="0"/>
          </a:p>
        </p:txBody>
      </p:sp>
    </p:spTree>
    <p:extLst>
      <p:ext uri="{BB962C8B-B14F-4D97-AF65-F5344CB8AC3E}">
        <p14:creationId xmlns:p14="http://schemas.microsoft.com/office/powerpoint/2010/main" val="3931480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144660" y="373224"/>
            <a:ext cx="6251391" cy="646331"/>
          </a:xfrm>
          <a:prstGeom prst="rect">
            <a:avLst/>
          </a:prstGeom>
          <a:noFill/>
        </p:spPr>
        <p:txBody>
          <a:bodyPr wrap="none" rtlCol="0">
            <a:spAutoFit/>
          </a:bodyPr>
          <a:lstStyle/>
          <a:p>
            <a:r>
              <a:rPr lang="de-CH" sz="3600" b="1" dirty="0" smtClean="0">
                <a:cs typeface="Arial" panose="020B0604020202020204" pitchFamily="34" charset="0"/>
              </a:rPr>
              <a:t>Verheissung des Landes Kanaan</a:t>
            </a:r>
            <a:endParaRPr lang="de-CH" dirty="0" smtClean="0"/>
          </a:p>
        </p:txBody>
      </p:sp>
      <p:sp>
        <p:nvSpPr>
          <p:cNvPr id="3" name="Textfeld 2"/>
          <p:cNvSpPr txBox="1"/>
          <p:nvPr/>
        </p:nvSpPr>
        <p:spPr>
          <a:xfrm>
            <a:off x="268359" y="1469492"/>
            <a:ext cx="11848628" cy="1754326"/>
          </a:xfrm>
          <a:prstGeom prst="rect">
            <a:avLst/>
          </a:prstGeom>
          <a:noFill/>
        </p:spPr>
        <p:txBody>
          <a:bodyPr wrap="none" rtlCol="0">
            <a:spAutoFit/>
          </a:bodyPr>
          <a:lstStyle/>
          <a:p>
            <a:r>
              <a:rPr lang="de-CH" sz="2800" dirty="0" smtClean="0"/>
              <a:t>Gen </a:t>
            </a:r>
            <a:r>
              <a:rPr lang="de-CH" sz="2800" dirty="0"/>
              <a:t>12,7</a:t>
            </a:r>
          </a:p>
          <a:p>
            <a:r>
              <a:rPr lang="de-CH" sz="2800" i="1" u="sng" dirty="0"/>
              <a:t>7</a:t>
            </a:r>
            <a:r>
              <a:rPr lang="de-CH" sz="2800" i="1" dirty="0"/>
              <a:t> Da erschien der HERR dem Abram und sprach: </a:t>
            </a:r>
            <a:r>
              <a:rPr lang="de-CH" sz="2800" i="1" dirty="0" smtClean="0"/>
              <a:t>Deinem </a:t>
            </a:r>
            <a:r>
              <a:rPr lang="de-CH" sz="2800" i="1" dirty="0"/>
              <a:t>Samen will ich </a:t>
            </a:r>
            <a:r>
              <a:rPr lang="de-CH" sz="2800" i="1" dirty="0" smtClean="0"/>
              <a:t>dieses </a:t>
            </a:r>
          </a:p>
          <a:p>
            <a:r>
              <a:rPr lang="de-CH" sz="2800" i="1" dirty="0" smtClean="0"/>
              <a:t>Land </a:t>
            </a:r>
            <a:r>
              <a:rPr lang="de-CH" sz="2800" i="1" dirty="0"/>
              <a:t>geben! Und er baute dort dem HERRN, der ihm erschienen war, einen Altar.</a:t>
            </a:r>
          </a:p>
          <a:p>
            <a:endParaRPr lang="de-CH" sz="2400" dirty="0" smtClean="0"/>
          </a:p>
        </p:txBody>
      </p:sp>
      <p:sp>
        <p:nvSpPr>
          <p:cNvPr id="6" name="Textfeld 5"/>
          <p:cNvSpPr txBox="1"/>
          <p:nvPr/>
        </p:nvSpPr>
        <p:spPr>
          <a:xfrm>
            <a:off x="268359" y="3223818"/>
            <a:ext cx="10356681" cy="1384995"/>
          </a:xfrm>
          <a:prstGeom prst="rect">
            <a:avLst/>
          </a:prstGeom>
          <a:noFill/>
        </p:spPr>
        <p:txBody>
          <a:bodyPr wrap="none" rtlCol="0">
            <a:spAutoFit/>
          </a:bodyPr>
          <a:lstStyle/>
          <a:p>
            <a:r>
              <a:rPr lang="de-CH" sz="2800" dirty="0" smtClean="0"/>
              <a:t>Gen </a:t>
            </a:r>
            <a:r>
              <a:rPr lang="de-CH" sz="2800" dirty="0"/>
              <a:t>12,6</a:t>
            </a:r>
          </a:p>
          <a:p>
            <a:r>
              <a:rPr lang="de-CH" sz="2800" i="1" u="sng" dirty="0"/>
              <a:t>6</a:t>
            </a:r>
            <a:r>
              <a:rPr lang="de-CH" sz="2800" i="1" dirty="0"/>
              <a:t> Und Abram durchzog das Land bis zur Ortschaft </a:t>
            </a:r>
            <a:r>
              <a:rPr lang="de-CH" sz="2800" i="1" dirty="0" err="1"/>
              <a:t>Sichem</a:t>
            </a:r>
            <a:r>
              <a:rPr lang="de-CH" sz="2800" i="1" dirty="0"/>
              <a:t>, </a:t>
            </a:r>
            <a:endParaRPr lang="de-CH" sz="2800" i="1" dirty="0" smtClean="0"/>
          </a:p>
          <a:p>
            <a:r>
              <a:rPr lang="de-CH" sz="2800" i="1" dirty="0" smtClean="0"/>
              <a:t>bis </a:t>
            </a:r>
            <a:r>
              <a:rPr lang="de-CH" sz="2800" i="1" dirty="0"/>
              <a:t>zur Terebinthe Mores. Damals aber waren die Kanaaniter im Land. </a:t>
            </a:r>
            <a:endParaRPr lang="de-CH" sz="2400" dirty="0" smtClean="0"/>
          </a:p>
        </p:txBody>
      </p:sp>
    </p:spTree>
    <p:extLst>
      <p:ext uri="{BB962C8B-B14F-4D97-AF65-F5344CB8AC3E}">
        <p14:creationId xmlns:p14="http://schemas.microsoft.com/office/powerpoint/2010/main" val="25125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descr="Ãhnliches Foto"/>
          <p:cNvPicPr/>
          <p:nvPr/>
        </p:nvPicPr>
        <p:blipFill>
          <a:blip r:embed="rId2">
            <a:extLst>
              <a:ext uri="{28A0092B-C50C-407E-A947-70E740481C1C}">
                <a14:useLocalDpi xmlns:a14="http://schemas.microsoft.com/office/drawing/2010/main" val="0"/>
              </a:ext>
            </a:extLst>
          </a:blip>
          <a:srcRect/>
          <a:stretch>
            <a:fillRect/>
          </a:stretch>
        </p:blipFill>
        <p:spPr bwMode="auto">
          <a:xfrm>
            <a:off x="2943225" y="0"/>
            <a:ext cx="5419725" cy="6858000"/>
          </a:xfrm>
          <a:prstGeom prst="rect">
            <a:avLst/>
          </a:prstGeom>
          <a:noFill/>
          <a:ln>
            <a:noFill/>
          </a:ln>
        </p:spPr>
      </p:pic>
      <p:cxnSp>
        <p:nvCxnSpPr>
          <p:cNvPr id="4" name="Gerade Verbindung mit Pfeil 3"/>
          <p:cNvCxnSpPr/>
          <p:nvPr/>
        </p:nvCxnSpPr>
        <p:spPr>
          <a:xfrm>
            <a:off x="3371850" y="3295650"/>
            <a:ext cx="1600200" cy="76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91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884781" y="223936"/>
            <a:ext cx="6251391" cy="646331"/>
          </a:xfrm>
          <a:prstGeom prst="rect">
            <a:avLst/>
          </a:prstGeom>
          <a:noFill/>
        </p:spPr>
        <p:txBody>
          <a:bodyPr wrap="none" rtlCol="0">
            <a:spAutoFit/>
          </a:bodyPr>
          <a:lstStyle/>
          <a:p>
            <a:r>
              <a:rPr lang="de-CH" sz="3600" b="1" dirty="0">
                <a:cs typeface="Arial" panose="020B0604020202020204" pitchFamily="34" charset="0"/>
              </a:rPr>
              <a:t>Verheissung des Landes Kanaan</a:t>
            </a:r>
            <a:endParaRPr lang="de-CH" sz="3600" dirty="0"/>
          </a:p>
        </p:txBody>
      </p:sp>
      <p:sp>
        <p:nvSpPr>
          <p:cNvPr id="3" name="Textfeld 2"/>
          <p:cNvSpPr txBox="1"/>
          <p:nvPr/>
        </p:nvSpPr>
        <p:spPr>
          <a:xfrm>
            <a:off x="299356" y="685730"/>
            <a:ext cx="12281888" cy="1815882"/>
          </a:xfrm>
          <a:prstGeom prst="rect">
            <a:avLst/>
          </a:prstGeom>
          <a:noFill/>
        </p:spPr>
        <p:txBody>
          <a:bodyPr wrap="none" rtlCol="0">
            <a:spAutoFit/>
          </a:bodyPr>
          <a:lstStyle/>
          <a:p>
            <a:r>
              <a:rPr lang="de-CH" sz="2800" dirty="0" smtClean="0"/>
              <a:t>Gen 17,8</a:t>
            </a:r>
            <a:endParaRPr lang="de-CH" sz="2800" dirty="0"/>
          </a:p>
          <a:p>
            <a:r>
              <a:rPr lang="de-CH" sz="2800" u="sng" dirty="0" smtClean="0"/>
              <a:t>8</a:t>
            </a:r>
            <a:r>
              <a:rPr lang="de-CH" sz="2800" dirty="0"/>
              <a:t> Und ich will dir und deinem Samen nach dir das Land zum ewigen Besitz geben, </a:t>
            </a:r>
            <a:endParaRPr lang="de-CH" sz="2800" dirty="0" smtClean="0"/>
          </a:p>
          <a:p>
            <a:r>
              <a:rPr lang="de-CH" sz="2800" dirty="0" smtClean="0"/>
              <a:t>in </a:t>
            </a:r>
            <a:r>
              <a:rPr lang="de-CH" sz="2800" dirty="0"/>
              <a:t>dem du ein Fremdling bist, nämlich das ganze Land Kanaan, </a:t>
            </a:r>
            <a:endParaRPr lang="de-CH" sz="2800" dirty="0" smtClean="0"/>
          </a:p>
          <a:p>
            <a:r>
              <a:rPr lang="de-CH" sz="2800" dirty="0" smtClean="0"/>
              <a:t>und </a:t>
            </a:r>
            <a:r>
              <a:rPr lang="de-CH" sz="2800" dirty="0"/>
              <a:t>ich will ihr Gott sein. </a:t>
            </a:r>
            <a:endParaRPr lang="de-CH" sz="2400" dirty="0" smtClean="0"/>
          </a:p>
        </p:txBody>
      </p:sp>
      <p:sp>
        <p:nvSpPr>
          <p:cNvPr id="6" name="Textfeld 5"/>
          <p:cNvSpPr txBox="1"/>
          <p:nvPr/>
        </p:nvSpPr>
        <p:spPr>
          <a:xfrm>
            <a:off x="299356" y="2366732"/>
            <a:ext cx="11281550" cy="2246769"/>
          </a:xfrm>
          <a:prstGeom prst="rect">
            <a:avLst/>
          </a:prstGeom>
          <a:noFill/>
        </p:spPr>
        <p:txBody>
          <a:bodyPr wrap="none" rtlCol="0">
            <a:spAutoFit/>
          </a:bodyPr>
          <a:lstStyle/>
          <a:p>
            <a:r>
              <a:rPr lang="de-CH" sz="2800" dirty="0" smtClean="0"/>
              <a:t>Ex 3,8</a:t>
            </a:r>
            <a:endParaRPr lang="de-CH" sz="2800" dirty="0"/>
          </a:p>
          <a:p>
            <a:r>
              <a:rPr lang="de-CH" sz="2800" u="sng" dirty="0"/>
              <a:t>8</a:t>
            </a:r>
            <a:r>
              <a:rPr lang="de-CH" sz="2800" dirty="0"/>
              <a:t> Und ich bin herabgekommen, um sie zu erretten aus der Hand der Ägypter </a:t>
            </a:r>
            <a:endParaRPr lang="de-CH" sz="2800" dirty="0" smtClean="0"/>
          </a:p>
          <a:p>
            <a:r>
              <a:rPr lang="de-CH" sz="2800" dirty="0" smtClean="0"/>
              <a:t>und </a:t>
            </a:r>
            <a:r>
              <a:rPr lang="de-CH" sz="2800" dirty="0"/>
              <a:t>sie aus diesem Land zu führen in ein gutes und weites Land, </a:t>
            </a:r>
            <a:r>
              <a:rPr lang="de-CH" sz="2800" dirty="0" smtClean="0"/>
              <a:t>in </a:t>
            </a:r>
            <a:r>
              <a:rPr lang="de-CH" sz="2800" dirty="0"/>
              <a:t>ein Land, </a:t>
            </a:r>
            <a:endParaRPr lang="de-CH" sz="2800" dirty="0" smtClean="0"/>
          </a:p>
          <a:p>
            <a:r>
              <a:rPr lang="de-CH" sz="2800" dirty="0" smtClean="0"/>
              <a:t>in </a:t>
            </a:r>
            <a:r>
              <a:rPr lang="de-CH" sz="2800" dirty="0"/>
              <a:t>dem Milch und Honig fließt, an den Ort der Kanaaniter, Hetiter, Amoriter, </a:t>
            </a:r>
            <a:endParaRPr lang="de-CH" sz="2800" dirty="0" smtClean="0"/>
          </a:p>
          <a:p>
            <a:r>
              <a:rPr lang="de-CH" sz="2800" dirty="0" err="1" smtClean="0"/>
              <a:t>Pheresiter</a:t>
            </a:r>
            <a:r>
              <a:rPr lang="de-CH" sz="2800" dirty="0"/>
              <a:t>, </a:t>
            </a:r>
            <a:r>
              <a:rPr lang="de-CH" sz="2800" dirty="0" err="1"/>
              <a:t>Hewiter</a:t>
            </a:r>
            <a:r>
              <a:rPr lang="de-CH" sz="2800" dirty="0"/>
              <a:t> und </a:t>
            </a:r>
            <a:r>
              <a:rPr lang="de-CH" sz="2800" dirty="0" err="1"/>
              <a:t>Jebusiter</a:t>
            </a:r>
            <a:r>
              <a:rPr lang="de-CH" sz="2800" dirty="0"/>
              <a:t>. </a:t>
            </a:r>
          </a:p>
        </p:txBody>
      </p:sp>
      <p:sp>
        <p:nvSpPr>
          <p:cNvPr id="5" name="Textfeld 4"/>
          <p:cNvSpPr txBox="1"/>
          <p:nvPr/>
        </p:nvSpPr>
        <p:spPr>
          <a:xfrm>
            <a:off x="299356" y="4557517"/>
            <a:ext cx="11645752" cy="2246769"/>
          </a:xfrm>
          <a:prstGeom prst="rect">
            <a:avLst/>
          </a:prstGeom>
          <a:noFill/>
        </p:spPr>
        <p:txBody>
          <a:bodyPr wrap="none" rtlCol="0">
            <a:spAutoFit/>
          </a:bodyPr>
          <a:lstStyle/>
          <a:p>
            <a:r>
              <a:rPr lang="de-CH" sz="2800" dirty="0" err="1" smtClean="0"/>
              <a:t>Dtn</a:t>
            </a:r>
            <a:r>
              <a:rPr lang="de-CH" sz="2800" dirty="0" smtClean="0"/>
              <a:t> 6,18-19</a:t>
            </a:r>
            <a:endParaRPr lang="de-CH" sz="2800" dirty="0"/>
          </a:p>
          <a:p>
            <a:r>
              <a:rPr lang="de-CH" sz="2800" u="sng" dirty="0"/>
              <a:t>18</a:t>
            </a:r>
            <a:r>
              <a:rPr lang="de-CH" sz="2800" dirty="0"/>
              <a:t> Und du sollst tun, was recht und gut ist vor den Augen des HERRN, damit es </a:t>
            </a:r>
            <a:endParaRPr lang="de-CH" sz="2800" dirty="0" smtClean="0"/>
          </a:p>
          <a:p>
            <a:r>
              <a:rPr lang="de-CH" sz="2800" dirty="0" smtClean="0"/>
              <a:t>dir </a:t>
            </a:r>
            <a:r>
              <a:rPr lang="de-CH" sz="2800" dirty="0"/>
              <a:t>gut geht und du hineinkommst und das gute Land in Besitz nimmst, das der </a:t>
            </a:r>
            <a:endParaRPr lang="de-CH" sz="2800" dirty="0" smtClean="0"/>
          </a:p>
          <a:p>
            <a:r>
              <a:rPr lang="de-CH" sz="2800" dirty="0" smtClean="0"/>
              <a:t>HERR </a:t>
            </a:r>
            <a:r>
              <a:rPr lang="de-CH" sz="2800" dirty="0"/>
              <a:t>deinen Vätern zugeschworen hat, </a:t>
            </a:r>
          </a:p>
          <a:p>
            <a:r>
              <a:rPr lang="de-CH" sz="2800" u="sng" dirty="0"/>
              <a:t>19</a:t>
            </a:r>
            <a:r>
              <a:rPr lang="de-CH" sz="2800" dirty="0"/>
              <a:t> und alle deine Feinde vor dir her verjagst, wie der HERR es verheißen hat</a:t>
            </a:r>
            <a:r>
              <a:rPr lang="de-CH" sz="2800" dirty="0" smtClean="0"/>
              <a:t>.</a:t>
            </a:r>
            <a:r>
              <a:rPr lang="de-CH" sz="2800" dirty="0"/>
              <a:t> </a:t>
            </a:r>
          </a:p>
        </p:txBody>
      </p:sp>
    </p:spTree>
    <p:extLst>
      <p:ext uri="{BB962C8B-B14F-4D97-AF65-F5344CB8AC3E}">
        <p14:creationId xmlns:p14="http://schemas.microsoft.com/office/powerpoint/2010/main" val="1168440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912</Words>
  <Application>Microsoft Office PowerPoint</Application>
  <PresentationFormat>Breitbild</PresentationFormat>
  <Paragraphs>188</Paragraphs>
  <Slides>25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25</vt:i4>
      </vt:variant>
    </vt:vector>
  </HeadingPairs>
  <TitlesOfParts>
    <vt:vector size="29" baseType="lpstr">
      <vt:lpstr>Arial</vt:lpstr>
      <vt:lpstr>Calibri</vt:lpstr>
      <vt:lpstr>Calibri Light</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Reinhard</cp:lastModifiedBy>
  <cp:revision>185</cp:revision>
  <dcterms:created xsi:type="dcterms:W3CDTF">2018-08-12T05:46:28Z</dcterms:created>
  <dcterms:modified xsi:type="dcterms:W3CDTF">2019-04-27T07:17:54Z</dcterms:modified>
</cp:coreProperties>
</file>