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287" r:id="rId4"/>
    <p:sldId id="310" r:id="rId5"/>
    <p:sldId id="314" r:id="rId6"/>
    <p:sldId id="315" r:id="rId7"/>
    <p:sldId id="316" r:id="rId8"/>
    <p:sldId id="311" r:id="rId9"/>
    <p:sldId id="313" r:id="rId10"/>
    <p:sldId id="318" r:id="rId11"/>
    <p:sldId id="319" r:id="rId12"/>
    <p:sldId id="320" r:id="rId13"/>
    <p:sldId id="322" r:id="rId14"/>
    <p:sldId id="324" r:id="rId15"/>
    <p:sldId id="321" r:id="rId16"/>
    <p:sldId id="323" r:id="rId17"/>
    <p:sldId id="338" r:id="rId18"/>
    <p:sldId id="325" r:id="rId19"/>
    <p:sldId id="330" r:id="rId20"/>
    <p:sldId id="326" r:id="rId21"/>
    <p:sldId id="327" r:id="rId22"/>
    <p:sldId id="332" r:id="rId23"/>
    <p:sldId id="328" r:id="rId24"/>
    <p:sldId id="333" r:id="rId25"/>
    <p:sldId id="329" r:id="rId26"/>
    <p:sldId id="334" r:id="rId27"/>
    <p:sldId id="335" r:id="rId28"/>
    <p:sldId id="336" r:id="rId29"/>
    <p:sldId id="337" r:id="rId30"/>
    <p:sldId id="309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21.03.2021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21.03.2021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432196" y="4855618"/>
            <a:ext cx="132760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Joel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E898B-0E24-4128-B2A1-93CC1932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" y="36392"/>
            <a:ext cx="232588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13B22CB-26C6-4DF2-BB37-00964C784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1" y="88890"/>
          <a:ext cx="11641541" cy="671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r:id="rId3" imgW="40015667" imgH="23107261" progId="Unknown">
                  <p:embed/>
                </p:oleObj>
              </mc:Choice>
              <mc:Fallback>
                <p:oleObj r:id="rId3" imgW="40015667" imgH="23107261" progId="Unknown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13B22CB-26C6-4DF2-BB37-00964C784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1" y="88890"/>
                        <a:ext cx="11641541" cy="671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A490E1AB-6807-42CB-A5ED-0EDE0E5B1DE5}"/>
              </a:ext>
            </a:extLst>
          </p:cNvPr>
          <p:cNvSpPr/>
          <p:nvPr/>
        </p:nvSpPr>
        <p:spPr>
          <a:xfrm>
            <a:off x="1112290" y="3898891"/>
            <a:ext cx="1785585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BD427E1-489B-4645-8EC1-DEB2B3524C41}"/>
              </a:ext>
            </a:extLst>
          </p:cNvPr>
          <p:cNvSpPr/>
          <p:nvPr/>
        </p:nvSpPr>
        <p:spPr>
          <a:xfrm>
            <a:off x="3996519" y="475578"/>
            <a:ext cx="1398894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A70A1BE-8E92-44EF-A8C0-119CA386FCF0}"/>
              </a:ext>
            </a:extLst>
          </p:cNvPr>
          <p:cNvSpPr/>
          <p:nvPr/>
        </p:nvSpPr>
        <p:spPr>
          <a:xfrm>
            <a:off x="5629700" y="475578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145249-7FE4-46E7-918B-70800D6B595B}"/>
              </a:ext>
            </a:extLst>
          </p:cNvPr>
          <p:cNvSpPr/>
          <p:nvPr/>
        </p:nvSpPr>
        <p:spPr>
          <a:xfrm>
            <a:off x="3113965" y="3948933"/>
            <a:ext cx="1398894" cy="1191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80E88D7-7F21-4EA8-82D9-0F3F6C2AC6B0}"/>
              </a:ext>
            </a:extLst>
          </p:cNvPr>
          <p:cNvSpPr/>
          <p:nvPr/>
        </p:nvSpPr>
        <p:spPr>
          <a:xfrm>
            <a:off x="4781265" y="3948932"/>
            <a:ext cx="1446663" cy="126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8EF7061-4917-4A3D-A886-F66CC3E01ECF}"/>
              </a:ext>
            </a:extLst>
          </p:cNvPr>
          <p:cNvSpPr/>
          <p:nvPr/>
        </p:nvSpPr>
        <p:spPr>
          <a:xfrm>
            <a:off x="6498609" y="3948932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07961CE-4D0B-4DB4-8003-142888B692C1}"/>
              </a:ext>
            </a:extLst>
          </p:cNvPr>
          <p:cNvSpPr/>
          <p:nvPr/>
        </p:nvSpPr>
        <p:spPr>
          <a:xfrm>
            <a:off x="8022610" y="3898891"/>
            <a:ext cx="1498978" cy="136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29DC7E-FBC7-4A0D-AC74-9632843054F3}"/>
              </a:ext>
            </a:extLst>
          </p:cNvPr>
          <p:cNvSpPr/>
          <p:nvPr/>
        </p:nvSpPr>
        <p:spPr>
          <a:xfrm>
            <a:off x="9708106" y="3880692"/>
            <a:ext cx="2097207" cy="1455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67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E898B-0E24-4128-B2A1-93CC1932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" y="36392"/>
            <a:ext cx="232588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13B22CB-26C6-4DF2-BB37-00964C784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1" y="88890"/>
          <a:ext cx="11641541" cy="671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r:id="rId3" imgW="40015667" imgH="23107261" progId="Unknown">
                  <p:embed/>
                </p:oleObj>
              </mc:Choice>
              <mc:Fallback>
                <p:oleObj r:id="rId3" imgW="40015667" imgH="23107261" progId="Unknown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13B22CB-26C6-4DF2-BB37-00964C784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1" y="88890"/>
                        <a:ext cx="11641541" cy="671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A490E1AB-6807-42CB-A5ED-0EDE0E5B1DE5}"/>
              </a:ext>
            </a:extLst>
          </p:cNvPr>
          <p:cNvSpPr/>
          <p:nvPr/>
        </p:nvSpPr>
        <p:spPr>
          <a:xfrm>
            <a:off x="1112290" y="3898891"/>
            <a:ext cx="1785585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A70A1BE-8E92-44EF-A8C0-119CA386FCF0}"/>
              </a:ext>
            </a:extLst>
          </p:cNvPr>
          <p:cNvSpPr/>
          <p:nvPr/>
        </p:nvSpPr>
        <p:spPr>
          <a:xfrm>
            <a:off x="5629700" y="475578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145249-7FE4-46E7-918B-70800D6B595B}"/>
              </a:ext>
            </a:extLst>
          </p:cNvPr>
          <p:cNvSpPr/>
          <p:nvPr/>
        </p:nvSpPr>
        <p:spPr>
          <a:xfrm>
            <a:off x="3113965" y="3948933"/>
            <a:ext cx="1398894" cy="1191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80E88D7-7F21-4EA8-82D9-0F3F6C2AC6B0}"/>
              </a:ext>
            </a:extLst>
          </p:cNvPr>
          <p:cNvSpPr/>
          <p:nvPr/>
        </p:nvSpPr>
        <p:spPr>
          <a:xfrm>
            <a:off x="4781265" y="3948932"/>
            <a:ext cx="1446663" cy="126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8EF7061-4917-4A3D-A886-F66CC3E01ECF}"/>
              </a:ext>
            </a:extLst>
          </p:cNvPr>
          <p:cNvSpPr/>
          <p:nvPr/>
        </p:nvSpPr>
        <p:spPr>
          <a:xfrm>
            <a:off x="6498609" y="3948932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07961CE-4D0B-4DB4-8003-142888B692C1}"/>
              </a:ext>
            </a:extLst>
          </p:cNvPr>
          <p:cNvSpPr/>
          <p:nvPr/>
        </p:nvSpPr>
        <p:spPr>
          <a:xfrm>
            <a:off x="8022610" y="3898891"/>
            <a:ext cx="1498978" cy="136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29DC7E-FBC7-4A0D-AC74-9632843054F3}"/>
              </a:ext>
            </a:extLst>
          </p:cNvPr>
          <p:cNvSpPr/>
          <p:nvPr/>
        </p:nvSpPr>
        <p:spPr>
          <a:xfrm>
            <a:off x="9708106" y="3880692"/>
            <a:ext cx="2097207" cy="1455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188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E898B-0E24-4128-B2A1-93CC1932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" y="36392"/>
            <a:ext cx="232588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13B22CB-26C6-4DF2-BB37-00964C784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1" y="88890"/>
          <a:ext cx="11641541" cy="671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r:id="rId3" imgW="40015667" imgH="23107261" progId="Unknown">
                  <p:embed/>
                </p:oleObj>
              </mc:Choice>
              <mc:Fallback>
                <p:oleObj r:id="rId3" imgW="40015667" imgH="23107261" progId="Unknown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13B22CB-26C6-4DF2-BB37-00964C784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1" y="88890"/>
                        <a:ext cx="11641541" cy="671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A490E1AB-6807-42CB-A5ED-0EDE0E5B1DE5}"/>
              </a:ext>
            </a:extLst>
          </p:cNvPr>
          <p:cNvSpPr/>
          <p:nvPr/>
        </p:nvSpPr>
        <p:spPr>
          <a:xfrm>
            <a:off x="1112290" y="3898891"/>
            <a:ext cx="1785585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145249-7FE4-46E7-918B-70800D6B595B}"/>
              </a:ext>
            </a:extLst>
          </p:cNvPr>
          <p:cNvSpPr/>
          <p:nvPr/>
        </p:nvSpPr>
        <p:spPr>
          <a:xfrm>
            <a:off x="3113965" y="3948933"/>
            <a:ext cx="1398894" cy="1191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80E88D7-7F21-4EA8-82D9-0F3F6C2AC6B0}"/>
              </a:ext>
            </a:extLst>
          </p:cNvPr>
          <p:cNvSpPr/>
          <p:nvPr/>
        </p:nvSpPr>
        <p:spPr>
          <a:xfrm>
            <a:off x="4781265" y="3948932"/>
            <a:ext cx="1446663" cy="126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8EF7061-4917-4A3D-A886-F66CC3E01ECF}"/>
              </a:ext>
            </a:extLst>
          </p:cNvPr>
          <p:cNvSpPr/>
          <p:nvPr/>
        </p:nvSpPr>
        <p:spPr>
          <a:xfrm>
            <a:off x="6498609" y="3948932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07961CE-4D0B-4DB4-8003-142888B692C1}"/>
              </a:ext>
            </a:extLst>
          </p:cNvPr>
          <p:cNvSpPr/>
          <p:nvPr/>
        </p:nvSpPr>
        <p:spPr>
          <a:xfrm>
            <a:off x="8022610" y="3898891"/>
            <a:ext cx="1498978" cy="136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29DC7E-FBC7-4A0D-AC74-9632843054F3}"/>
              </a:ext>
            </a:extLst>
          </p:cNvPr>
          <p:cNvSpPr/>
          <p:nvPr/>
        </p:nvSpPr>
        <p:spPr>
          <a:xfrm>
            <a:off x="9708106" y="3880692"/>
            <a:ext cx="2097207" cy="1455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744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97898" y="2381871"/>
            <a:ext cx="82589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"Von da an begann Jesus zu predigen und zu sagen: </a:t>
            </a:r>
          </a:p>
          <a:p>
            <a:r>
              <a:rPr lang="de-CH" sz="3000" b="1" dirty="0"/>
              <a:t>Tut Buße,</a:t>
            </a:r>
            <a:r>
              <a:rPr lang="de-CH" sz="3000" dirty="0"/>
              <a:t> denn das Reich der Himmel ist nahe </a:t>
            </a:r>
          </a:p>
          <a:p>
            <a:r>
              <a:rPr lang="de-CH" sz="3000" dirty="0"/>
              <a:t>gekommen!" </a:t>
            </a:r>
            <a:r>
              <a:rPr lang="de-CH" sz="3000" b="1" dirty="0"/>
              <a:t>(Mt 4,17)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777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97898" y="1841180"/>
            <a:ext cx="90887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Aber ich habe gegen dich, dass du deine erste Liebe </a:t>
            </a:r>
          </a:p>
          <a:p>
            <a:r>
              <a:rPr lang="de-DE" sz="3000" dirty="0"/>
              <a:t>verlassen hast. 5 Denke nun daran, wovon du gefallen </a:t>
            </a:r>
          </a:p>
          <a:p>
            <a:r>
              <a:rPr lang="de-DE" sz="3000" dirty="0"/>
              <a:t>bist, und </a:t>
            </a:r>
            <a:r>
              <a:rPr lang="de-DE" sz="3000" b="1" dirty="0"/>
              <a:t>tue Buße </a:t>
            </a:r>
            <a:r>
              <a:rPr lang="de-DE" sz="3000" dirty="0"/>
              <a:t>und tue die ersten Werke! Wenn aber </a:t>
            </a:r>
          </a:p>
          <a:p>
            <a:r>
              <a:rPr lang="de-DE" sz="3000" dirty="0"/>
              <a:t>nicht, so komme ich ⟨zu⟩ dir und </a:t>
            </a:r>
            <a:r>
              <a:rPr lang="de-DE" sz="3000" b="1" dirty="0"/>
              <a:t>werde deinen Leuchter </a:t>
            </a:r>
          </a:p>
          <a:p>
            <a:r>
              <a:rPr lang="de-DE" sz="3000" b="1" dirty="0"/>
              <a:t>von seiner Stelle wegrücken</a:t>
            </a:r>
            <a:r>
              <a:rPr lang="de-DE" sz="3000" dirty="0"/>
              <a:t>, wenn du </a:t>
            </a:r>
            <a:r>
              <a:rPr lang="de-DE" sz="3000" b="1" dirty="0"/>
              <a:t>nicht Buße tust</a:t>
            </a:r>
            <a:r>
              <a:rPr lang="de-DE" sz="3000" dirty="0"/>
              <a:t>.</a:t>
            </a:r>
            <a:r>
              <a:rPr lang="de-CH" sz="3000" dirty="0"/>
              <a:t>" </a:t>
            </a:r>
          </a:p>
          <a:p>
            <a:r>
              <a:rPr lang="de-CH" sz="3000" b="1" dirty="0"/>
              <a:t>						(Offb 2,5)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075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97898" y="2381871"/>
            <a:ext cx="9643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Busse und Umkehr setzt Gottes Gnade frei. </a:t>
            </a:r>
          </a:p>
          <a:p>
            <a:r>
              <a:rPr lang="de-CH" sz="3600" dirty="0"/>
              <a:t>Unbussfertigkeit führt unweigerlich ins Verderben!</a:t>
            </a:r>
          </a:p>
        </p:txBody>
      </p:sp>
    </p:spTree>
    <p:extLst>
      <p:ext uri="{BB962C8B-B14F-4D97-AF65-F5344CB8AC3E}">
        <p14:creationId xmlns:p14="http://schemas.microsoft.com/office/powerpoint/2010/main" val="18107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E898B-0E24-4128-B2A1-93CC1932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" y="36392"/>
            <a:ext cx="232588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13B22CB-26C6-4DF2-BB37-00964C784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1" y="88890"/>
          <a:ext cx="11641541" cy="671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r:id="rId3" imgW="40015667" imgH="23107261" progId="Unknown">
                  <p:embed/>
                </p:oleObj>
              </mc:Choice>
              <mc:Fallback>
                <p:oleObj r:id="rId3" imgW="40015667" imgH="23107261" progId="Unknown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13B22CB-26C6-4DF2-BB37-00964C784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1" y="88890"/>
                        <a:ext cx="11641541" cy="671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9C145249-7FE4-46E7-918B-70800D6B595B}"/>
              </a:ext>
            </a:extLst>
          </p:cNvPr>
          <p:cNvSpPr/>
          <p:nvPr/>
        </p:nvSpPr>
        <p:spPr>
          <a:xfrm>
            <a:off x="3113965" y="3948933"/>
            <a:ext cx="1398894" cy="1191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80E88D7-7F21-4EA8-82D9-0F3F6C2AC6B0}"/>
              </a:ext>
            </a:extLst>
          </p:cNvPr>
          <p:cNvSpPr/>
          <p:nvPr/>
        </p:nvSpPr>
        <p:spPr>
          <a:xfrm>
            <a:off x="4781265" y="3948932"/>
            <a:ext cx="1446663" cy="126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8EF7061-4917-4A3D-A886-F66CC3E01ECF}"/>
              </a:ext>
            </a:extLst>
          </p:cNvPr>
          <p:cNvSpPr/>
          <p:nvPr/>
        </p:nvSpPr>
        <p:spPr>
          <a:xfrm>
            <a:off x="6498609" y="3948932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07961CE-4D0B-4DB4-8003-142888B692C1}"/>
              </a:ext>
            </a:extLst>
          </p:cNvPr>
          <p:cNvSpPr/>
          <p:nvPr/>
        </p:nvSpPr>
        <p:spPr>
          <a:xfrm>
            <a:off x="8022610" y="3898891"/>
            <a:ext cx="1498978" cy="136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29DC7E-FBC7-4A0D-AC74-9632843054F3}"/>
              </a:ext>
            </a:extLst>
          </p:cNvPr>
          <p:cNvSpPr/>
          <p:nvPr/>
        </p:nvSpPr>
        <p:spPr>
          <a:xfrm>
            <a:off x="9708106" y="3880692"/>
            <a:ext cx="2097207" cy="1455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057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95504" y="496534"/>
            <a:ext cx="963513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"Und </a:t>
            </a:r>
            <a:r>
              <a:rPr lang="de-CH" sz="2800" u="sng" dirty="0"/>
              <a:t>der HERR</a:t>
            </a:r>
            <a:r>
              <a:rPr lang="de-CH" sz="2800" dirty="0"/>
              <a:t> eiferte für sein Land, und er hatte Mitleid </a:t>
            </a:r>
          </a:p>
          <a:p>
            <a:r>
              <a:rPr lang="de-CH" sz="2800" dirty="0"/>
              <a:t>mit seinem Volk. 19 Und der HERR antwortete und sprach </a:t>
            </a:r>
          </a:p>
          <a:p>
            <a:r>
              <a:rPr lang="de-CH" sz="2800" dirty="0"/>
              <a:t>zu seinem Volk: Siehe, ich sende euch das Korn und den </a:t>
            </a:r>
          </a:p>
          <a:p>
            <a:r>
              <a:rPr lang="de-CH" sz="2800" dirty="0"/>
              <a:t>Most und das Öl, dass ihr davon satt werdet; und ich werde </a:t>
            </a:r>
          </a:p>
          <a:p>
            <a:r>
              <a:rPr lang="de-CH" sz="2800" dirty="0"/>
              <a:t>euch nicht mehr zu ⟨einem Gegenstand der⟩ Verhöhnung </a:t>
            </a:r>
          </a:p>
          <a:p>
            <a:r>
              <a:rPr lang="de-CH" sz="2800" dirty="0"/>
              <a:t>machen unter den Nationen. 20 Und ich werde »den von </a:t>
            </a:r>
          </a:p>
          <a:p>
            <a:r>
              <a:rPr lang="de-CH" sz="2800" dirty="0"/>
              <a:t>Norden [König des Nordens]« von euch entfernen und ihn </a:t>
            </a:r>
          </a:p>
          <a:p>
            <a:r>
              <a:rPr lang="de-CH" sz="2800" dirty="0"/>
              <a:t>in ein dürres und ödes Land vertreiben, seine Vorhut in das </a:t>
            </a:r>
          </a:p>
          <a:p>
            <a:r>
              <a:rPr lang="de-CH" sz="2800" dirty="0"/>
              <a:t>vordere Meer (Tote Meer) und seine Nachhut in das hintere </a:t>
            </a:r>
          </a:p>
          <a:p>
            <a:r>
              <a:rPr lang="de-CH" sz="2800" dirty="0"/>
              <a:t>Meer (Mittelmeer). Und sein Gestank wird aufsteigen, und </a:t>
            </a:r>
          </a:p>
          <a:p>
            <a:r>
              <a:rPr lang="de-CH" sz="2800" dirty="0"/>
              <a:t>aufsteigen wird sein Verwesungsgeruch, denn großgetan hat er." </a:t>
            </a:r>
          </a:p>
          <a:p>
            <a:r>
              <a:rPr lang="de-CH" sz="2800" b="1" dirty="0"/>
              <a:t>								(2,18-20)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35086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E898B-0E24-4128-B2A1-93CC1932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" y="36392"/>
            <a:ext cx="232588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13B22CB-26C6-4DF2-BB37-00964C784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1" y="88890"/>
          <a:ext cx="11641541" cy="671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r:id="rId3" imgW="40015667" imgH="23107261" progId="Unknown">
                  <p:embed/>
                </p:oleObj>
              </mc:Choice>
              <mc:Fallback>
                <p:oleObj r:id="rId3" imgW="40015667" imgH="23107261" progId="Unknown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13B22CB-26C6-4DF2-BB37-00964C784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1" y="88890"/>
                        <a:ext cx="11641541" cy="671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680E88D7-7F21-4EA8-82D9-0F3F6C2AC6B0}"/>
              </a:ext>
            </a:extLst>
          </p:cNvPr>
          <p:cNvSpPr/>
          <p:nvPr/>
        </p:nvSpPr>
        <p:spPr>
          <a:xfrm>
            <a:off x="4781265" y="3948932"/>
            <a:ext cx="1446663" cy="126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8EF7061-4917-4A3D-A886-F66CC3E01ECF}"/>
              </a:ext>
            </a:extLst>
          </p:cNvPr>
          <p:cNvSpPr/>
          <p:nvPr/>
        </p:nvSpPr>
        <p:spPr>
          <a:xfrm>
            <a:off x="6498609" y="3948932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07961CE-4D0B-4DB4-8003-142888B692C1}"/>
              </a:ext>
            </a:extLst>
          </p:cNvPr>
          <p:cNvSpPr/>
          <p:nvPr/>
        </p:nvSpPr>
        <p:spPr>
          <a:xfrm>
            <a:off x="8022610" y="3898891"/>
            <a:ext cx="1498978" cy="136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29DC7E-FBC7-4A0D-AC74-9632843054F3}"/>
              </a:ext>
            </a:extLst>
          </p:cNvPr>
          <p:cNvSpPr/>
          <p:nvPr/>
        </p:nvSpPr>
        <p:spPr>
          <a:xfrm>
            <a:off x="9708106" y="3880692"/>
            <a:ext cx="2097207" cy="1455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963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97898" y="1558905"/>
            <a:ext cx="7690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Das übernatürliche Wirken des </a:t>
            </a:r>
          </a:p>
          <a:p>
            <a:r>
              <a:rPr lang="de-CH" sz="3600" dirty="0"/>
              <a:t>Heiligen Geistes in den Zeitaltern Gottes</a:t>
            </a:r>
          </a:p>
        </p:txBody>
      </p:sp>
    </p:spTree>
    <p:extLst>
      <p:ext uri="{BB962C8B-B14F-4D97-AF65-F5344CB8AC3E}">
        <p14:creationId xmlns:p14="http://schemas.microsoft.com/office/powerpoint/2010/main" val="59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12202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Joel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38593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4 | Verse: 73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56954" y="157287"/>
            <a:ext cx="9243043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</a:t>
            </a:r>
            <a:r>
              <a:rPr lang="de-CH" sz="2800" b="1" dirty="0">
                <a:solidFill>
                  <a:srgbClr val="FF0000"/>
                </a:solidFill>
              </a:rPr>
              <a:t>Und danach wird es geschehen, dass ich meinen </a:t>
            </a:r>
          </a:p>
          <a:p>
            <a:r>
              <a:rPr lang="de-CH" sz="2800" b="1" dirty="0">
                <a:solidFill>
                  <a:srgbClr val="FF0000"/>
                </a:solidFill>
              </a:rPr>
              <a:t>Geist ausgießen werde über alles Fleisch. </a:t>
            </a:r>
            <a:r>
              <a:rPr lang="de-CH" sz="2800" b="1" dirty="0">
                <a:solidFill>
                  <a:srgbClr val="0070C0"/>
                </a:solidFill>
              </a:rPr>
              <a:t>Und eure </a:t>
            </a:r>
          </a:p>
          <a:p>
            <a:r>
              <a:rPr lang="de-CH" sz="2800" b="1" dirty="0">
                <a:solidFill>
                  <a:srgbClr val="0070C0"/>
                </a:solidFill>
              </a:rPr>
              <a:t>Söhne und eure Töchter werden weissagen, eure </a:t>
            </a:r>
          </a:p>
          <a:p>
            <a:r>
              <a:rPr lang="de-CH" sz="2800" b="1" dirty="0">
                <a:solidFill>
                  <a:srgbClr val="0070C0"/>
                </a:solidFill>
              </a:rPr>
              <a:t>Greise werden Träume haben, eure jungen Männer </a:t>
            </a:r>
          </a:p>
          <a:p>
            <a:r>
              <a:rPr lang="de-CH" sz="2800" b="1" dirty="0">
                <a:solidFill>
                  <a:srgbClr val="0070C0"/>
                </a:solidFill>
              </a:rPr>
              <a:t>werden Visionen sehen. </a:t>
            </a:r>
            <a:r>
              <a:rPr lang="de-CH" sz="2800" dirty="0"/>
              <a:t>2 </a:t>
            </a:r>
            <a:r>
              <a:rPr lang="de-CH" sz="2800" b="1" dirty="0">
                <a:solidFill>
                  <a:srgbClr val="FF0000"/>
                </a:solidFill>
              </a:rPr>
              <a:t>Und selbst über die Knechte </a:t>
            </a:r>
          </a:p>
          <a:p>
            <a:r>
              <a:rPr lang="de-CH" sz="2800" b="1" dirty="0">
                <a:solidFill>
                  <a:srgbClr val="FF0000"/>
                </a:solidFill>
              </a:rPr>
              <a:t>und über die Mägde werde ich in jenen Tagen meinen </a:t>
            </a:r>
          </a:p>
          <a:p>
            <a:r>
              <a:rPr lang="de-CH" sz="2800" b="1" dirty="0">
                <a:solidFill>
                  <a:srgbClr val="FF0000"/>
                </a:solidFill>
              </a:rPr>
              <a:t>Geist ausgießen.</a:t>
            </a:r>
            <a:r>
              <a:rPr lang="de-CH" sz="2800" dirty="0"/>
              <a:t> 3 </a:t>
            </a:r>
            <a:r>
              <a:rPr lang="de-CH" sz="2800" b="1" dirty="0">
                <a:solidFill>
                  <a:schemeClr val="accent2">
                    <a:lumMod val="75000"/>
                  </a:schemeClr>
                </a:solidFill>
              </a:rPr>
              <a:t>Und ich werde Wunderzeichen geben </a:t>
            </a:r>
          </a:p>
          <a:p>
            <a:r>
              <a:rPr lang="de-CH" sz="2800" b="1" dirty="0">
                <a:solidFill>
                  <a:schemeClr val="accent2">
                    <a:lumMod val="75000"/>
                  </a:schemeClr>
                </a:solidFill>
              </a:rPr>
              <a:t>am Himmel und auf der Erde: Blut und Feuer und </a:t>
            </a:r>
          </a:p>
          <a:p>
            <a:r>
              <a:rPr lang="de-CH" sz="2800" b="1" dirty="0">
                <a:solidFill>
                  <a:schemeClr val="accent2">
                    <a:lumMod val="75000"/>
                  </a:schemeClr>
                </a:solidFill>
              </a:rPr>
              <a:t>Rauchsäulen. 4 Die Sonne wird sich in Finsternis verwandeln </a:t>
            </a:r>
          </a:p>
          <a:p>
            <a:r>
              <a:rPr lang="de-CH" sz="2800" b="1" dirty="0">
                <a:solidFill>
                  <a:schemeClr val="accent2">
                    <a:lumMod val="75000"/>
                  </a:schemeClr>
                </a:solidFill>
              </a:rPr>
              <a:t>und der Mond in Blut, ehe der Tag des HERRN kommt, der </a:t>
            </a:r>
          </a:p>
          <a:p>
            <a:r>
              <a:rPr lang="de-CH" sz="2800" b="1" dirty="0">
                <a:solidFill>
                  <a:schemeClr val="accent2">
                    <a:lumMod val="75000"/>
                  </a:schemeClr>
                </a:solidFill>
              </a:rPr>
              <a:t>große und furchtbare. </a:t>
            </a:r>
            <a:r>
              <a:rPr lang="de-CH" sz="2800" dirty="0"/>
              <a:t>5 </a:t>
            </a:r>
            <a:r>
              <a:rPr lang="de-CH" sz="2800" b="1" dirty="0">
                <a:solidFill>
                  <a:srgbClr val="00B050"/>
                </a:solidFill>
              </a:rPr>
              <a:t>Und es wird geschehen: Jeder, der </a:t>
            </a:r>
          </a:p>
          <a:p>
            <a:r>
              <a:rPr lang="de-CH" sz="2800" b="1" dirty="0">
                <a:solidFill>
                  <a:srgbClr val="00B050"/>
                </a:solidFill>
              </a:rPr>
              <a:t>den Namen des HERRN anruft, wird gerettet werden. </a:t>
            </a:r>
            <a:r>
              <a:rPr lang="de-CH" sz="2800" b="1" dirty="0">
                <a:solidFill>
                  <a:srgbClr val="FF0000"/>
                </a:solidFill>
              </a:rPr>
              <a:t>Denn </a:t>
            </a:r>
          </a:p>
          <a:p>
            <a:r>
              <a:rPr lang="de-CH" sz="2800" b="1" dirty="0">
                <a:solidFill>
                  <a:srgbClr val="FF0000"/>
                </a:solidFill>
              </a:rPr>
              <a:t>auf dem Berg Zion und in Jerusalem wird Rettung sein, wie </a:t>
            </a:r>
          </a:p>
          <a:p>
            <a:r>
              <a:rPr lang="de-CH" sz="2800" b="1" dirty="0">
                <a:solidFill>
                  <a:srgbClr val="FF0000"/>
                </a:solidFill>
              </a:rPr>
              <a:t>der HERR gesprochen hat, und unter den Übriggebliebenen, </a:t>
            </a:r>
          </a:p>
          <a:p>
            <a:r>
              <a:rPr lang="de-CH" sz="2800" b="1" dirty="0">
                <a:solidFill>
                  <a:srgbClr val="FF0000"/>
                </a:solidFill>
              </a:rPr>
              <a:t>die der HERR berufen wird.</a:t>
            </a:r>
            <a:r>
              <a:rPr lang="de-CH" sz="2800" dirty="0"/>
              <a:t>" </a:t>
            </a:r>
            <a:r>
              <a:rPr lang="de-CH" sz="2800" b="1" dirty="0"/>
              <a:t>(3,1-5)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7826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E898B-0E24-4128-B2A1-93CC1932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" y="36392"/>
            <a:ext cx="232588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13B22CB-26C6-4DF2-BB37-00964C784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1" y="88890"/>
          <a:ext cx="11641541" cy="671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r:id="rId3" imgW="40015667" imgH="23107261" progId="Unknown">
                  <p:embed/>
                </p:oleObj>
              </mc:Choice>
              <mc:Fallback>
                <p:oleObj r:id="rId3" imgW="40015667" imgH="23107261" progId="Unknown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13B22CB-26C6-4DF2-BB37-00964C784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1" y="88890"/>
                        <a:ext cx="11641541" cy="671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88EF7061-4917-4A3D-A886-F66CC3E01ECF}"/>
              </a:ext>
            </a:extLst>
          </p:cNvPr>
          <p:cNvSpPr/>
          <p:nvPr/>
        </p:nvSpPr>
        <p:spPr>
          <a:xfrm>
            <a:off x="6498609" y="3948932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07961CE-4D0B-4DB4-8003-142888B692C1}"/>
              </a:ext>
            </a:extLst>
          </p:cNvPr>
          <p:cNvSpPr/>
          <p:nvPr/>
        </p:nvSpPr>
        <p:spPr>
          <a:xfrm>
            <a:off x="8022610" y="3898891"/>
            <a:ext cx="1498978" cy="136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29DC7E-FBC7-4A0D-AC74-9632843054F3}"/>
              </a:ext>
            </a:extLst>
          </p:cNvPr>
          <p:cNvSpPr/>
          <p:nvPr/>
        </p:nvSpPr>
        <p:spPr>
          <a:xfrm>
            <a:off x="9708106" y="3880692"/>
            <a:ext cx="2097207" cy="1455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9980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727" y="803531"/>
            <a:ext cx="752981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"Denn siehe, in jenen Tagen und zu jener Zeit, </a:t>
            </a:r>
          </a:p>
          <a:p>
            <a:r>
              <a:rPr lang="de-DE" sz="3000" dirty="0"/>
              <a:t>wenn ich das Geschick [Gefangenschaft] Judas </a:t>
            </a:r>
          </a:p>
          <a:p>
            <a:r>
              <a:rPr lang="de-DE" sz="3000" dirty="0"/>
              <a:t>und Jerusalems wenden werde, 2 dann werde </a:t>
            </a:r>
          </a:p>
          <a:p>
            <a:r>
              <a:rPr lang="de-DE" sz="3000" dirty="0"/>
              <a:t>ich alle Nationen versammeln und sie ins Tal </a:t>
            </a:r>
          </a:p>
          <a:p>
            <a:r>
              <a:rPr lang="de-DE" sz="3000" dirty="0"/>
              <a:t>Joschafat hinabführen. Und ich werde dort mit </a:t>
            </a:r>
          </a:p>
          <a:p>
            <a:r>
              <a:rPr lang="de-DE" sz="3000" dirty="0"/>
              <a:t>ihnen ins Gericht gehen wegen meines Volkes </a:t>
            </a:r>
          </a:p>
          <a:p>
            <a:r>
              <a:rPr lang="de-DE" sz="3000" dirty="0"/>
              <a:t>und meines Erbteils Israel, das sie unter die </a:t>
            </a:r>
          </a:p>
          <a:p>
            <a:r>
              <a:rPr lang="de-DE" sz="3000" dirty="0"/>
              <a:t>Nationen zerstreut haben." </a:t>
            </a:r>
            <a:r>
              <a:rPr lang="de-DE" sz="3000" b="1" dirty="0"/>
              <a:t>(4,1-3)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109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E898B-0E24-4128-B2A1-93CC1932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" y="36392"/>
            <a:ext cx="232588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13B22CB-26C6-4DF2-BB37-00964C784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1" y="88890"/>
          <a:ext cx="11641541" cy="671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r:id="rId3" imgW="40015667" imgH="23107261" progId="Unknown">
                  <p:embed/>
                </p:oleObj>
              </mc:Choice>
              <mc:Fallback>
                <p:oleObj r:id="rId3" imgW="40015667" imgH="23107261" progId="Unknown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13B22CB-26C6-4DF2-BB37-00964C784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1" y="88890"/>
                        <a:ext cx="11641541" cy="671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B07961CE-4D0B-4DB4-8003-142888B692C1}"/>
              </a:ext>
            </a:extLst>
          </p:cNvPr>
          <p:cNvSpPr/>
          <p:nvPr/>
        </p:nvSpPr>
        <p:spPr>
          <a:xfrm>
            <a:off x="8022610" y="3898891"/>
            <a:ext cx="1498978" cy="136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29DC7E-FBC7-4A0D-AC74-9632843054F3}"/>
              </a:ext>
            </a:extLst>
          </p:cNvPr>
          <p:cNvSpPr/>
          <p:nvPr/>
        </p:nvSpPr>
        <p:spPr>
          <a:xfrm>
            <a:off x="9708106" y="3880692"/>
            <a:ext cx="2097207" cy="1455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8272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86386" y="500266"/>
            <a:ext cx="941796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"Ruft dies unter den Nationen aus, heiligt einen Krieg, </a:t>
            </a:r>
          </a:p>
          <a:p>
            <a:r>
              <a:rPr lang="de-CH" sz="2800" dirty="0"/>
              <a:t>erweckt die Helden! Herankommen und heraufziehen </a:t>
            </a:r>
          </a:p>
          <a:p>
            <a:r>
              <a:rPr lang="de-CH" sz="2800" dirty="0"/>
              <a:t>sollen alle Kriegsleute! 10 Schmiedet eure Pflugscharen </a:t>
            </a:r>
          </a:p>
          <a:p>
            <a:r>
              <a:rPr lang="de-CH" sz="2800" dirty="0"/>
              <a:t>zu Schwertern und eure Winzermesser zu Lanzen! Der </a:t>
            </a:r>
          </a:p>
          <a:p>
            <a:r>
              <a:rPr lang="de-CH" sz="2800" dirty="0"/>
              <a:t>Schwache sage: Ich bin ein Held! 11 Eilt und kommt her, </a:t>
            </a:r>
          </a:p>
          <a:p>
            <a:r>
              <a:rPr lang="de-CH" sz="2800" dirty="0"/>
              <a:t>all ihr Nationen ringsumher, und versammelt euch! Dahin, </a:t>
            </a:r>
          </a:p>
          <a:p>
            <a:r>
              <a:rPr lang="de-CH" sz="2800" dirty="0"/>
              <a:t>HERR, sende deine Helden hinab! 12 Die Nationen sollen </a:t>
            </a:r>
          </a:p>
          <a:p>
            <a:r>
              <a:rPr lang="de-CH" sz="2800" dirty="0"/>
              <a:t>sich aufmachen und hinaufziehen ins Tal Joschafat! Denn </a:t>
            </a:r>
          </a:p>
          <a:p>
            <a:r>
              <a:rPr lang="de-CH" sz="2800" dirty="0"/>
              <a:t>dort werde ich sitzen, um alle Nationen ringsumher zu richten. </a:t>
            </a:r>
          </a:p>
          <a:p>
            <a:r>
              <a:rPr lang="de-CH" sz="2800" dirty="0"/>
              <a:t>13 Legt die Sichel an! Denn die Ernte ist reif. Kommt, stampft! </a:t>
            </a:r>
          </a:p>
          <a:p>
            <a:r>
              <a:rPr lang="de-CH" sz="2800" dirty="0"/>
              <a:t>Denn die Kelter ist voll, die Kelterkufen fließen über. Denn groß </a:t>
            </a:r>
          </a:p>
          <a:p>
            <a:r>
              <a:rPr lang="de-CH" sz="2800" dirty="0"/>
              <a:t>ist ihre Bosheit." </a:t>
            </a:r>
            <a:r>
              <a:rPr lang="de-CH" sz="2800" b="1" dirty="0"/>
              <a:t>(4,9-13)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33042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E898B-0E24-4128-B2A1-93CC1932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" y="36392"/>
            <a:ext cx="232588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13B22CB-26C6-4DF2-BB37-00964C784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1" y="88890"/>
          <a:ext cx="11641541" cy="671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r:id="rId3" imgW="40015667" imgH="23107261" progId="Unknown">
                  <p:embed/>
                </p:oleObj>
              </mc:Choice>
              <mc:Fallback>
                <p:oleObj r:id="rId3" imgW="40015667" imgH="23107261" progId="Unknown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13B22CB-26C6-4DF2-BB37-00964C784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1" y="88890"/>
                        <a:ext cx="11641541" cy="671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>
            <a:extLst>
              <a:ext uri="{FF2B5EF4-FFF2-40B4-BE49-F238E27FC236}">
                <a16:creationId xmlns:a16="http://schemas.microsoft.com/office/drawing/2014/main" id="{1129DC7E-FBC7-4A0D-AC74-9632843054F3}"/>
              </a:ext>
            </a:extLst>
          </p:cNvPr>
          <p:cNvSpPr/>
          <p:nvPr/>
        </p:nvSpPr>
        <p:spPr>
          <a:xfrm>
            <a:off x="9708106" y="3880692"/>
            <a:ext cx="2097207" cy="1455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3214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05656" y="516168"/>
            <a:ext cx="858882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"Scharen ⟨über⟩ Scharen im Tal der Entscheidung; denn </a:t>
            </a:r>
          </a:p>
          <a:p>
            <a:r>
              <a:rPr lang="de-CH" sz="2800" dirty="0"/>
              <a:t>nahe ist der Tag des HERRN im Tal der Entscheidung. </a:t>
            </a:r>
          </a:p>
          <a:p>
            <a:r>
              <a:rPr lang="de-CH" sz="2800" dirty="0"/>
              <a:t>15 Die Sonne und der Mond verfinstern sich, und die </a:t>
            </a:r>
          </a:p>
          <a:p>
            <a:r>
              <a:rPr lang="de-CH" sz="2800" dirty="0"/>
              <a:t>Sterne verlieren ihren Glanz. 16 Und der HERR brüllt aus </a:t>
            </a:r>
          </a:p>
          <a:p>
            <a:r>
              <a:rPr lang="de-CH" sz="2800" dirty="0"/>
              <a:t>Zion und lässt aus Jerusalem seine Stimme erschallen, </a:t>
            </a:r>
          </a:p>
          <a:p>
            <a:r>
              <a:rPr lang="de-CH" sz="2800" dirty="0"/>
              <a:t>und Himmel und Erde erbeben. Und der HERR ist eine </a:t>
            </a:r>
          </a:p>
          <a:p>
            <a:r>
              <a:rPr lang="de-CH" sz="2800" dirty="0"/>
              <a:t>Zuflucht für sein Volk und eine Bergfestung für die Söhne </a:t>
            </a:r>
          </a:p>
          <a:p>
            <a:r>
              <a:rPr lang="de-CH" sz="2800" dirty="0"/>
              <a:t>Israel. 17 Und ihr werdet erkennen, dass ich, der HERR, </a:t>
            </a:r>
          </a:p>
          <a:p>
            <a:r>
              <a:rPr lang="de-CH" sz="2800" dirty="0"/>
              <a:t>euer Gott bin, der auf Zion wohnt, meinem heiligen Berg. </a:t>
            </a:r>
          </a:p>
          <a:p>
            <a:r>
              <a:rPr lang="de-CH" sz="2800" dirty="0"/>
              <a:t>Und Jerusalem wird heilig sein, und Fremde werden es </a:t>
            </a:r>
          </a:p>
          <a:p>
            <a:r>
              <a:rPr lang="de-CH" sz="2800" dirty="0"/>
              <a:t>nicht mehr durchziehen."</a:t>
            </a:r>
            <a:r>
              <a:rPr lang="de-CH" sz="2800" i="1" dirty="0"/>
              <a:t> </a:t>
            </a:r>
            <a:r>
              <a:rPr lang="de-CH" sz="2800" b="1" dirty="0"/>
              <a:t>(4,14-17)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5285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E898B-0E24-4128-B2A1-93CC1932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" y="36392"/>
            <a:ext cx="232588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13B22CB-26C6-4DF2-BB37-00964C784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1" y="88890"/>
          <a:ext cx="11641541" cy="671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r:id="rId3" imgW="40015667" imgH="23107261" progId="Unknown">
                  <p:embed/>
                </p:oleObj>
              </mc:Choice>
              <mc:Fallback>
                <p:oleObj r:id="rId3" imgW="40015667" imgH="23107261" progId="Unknown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13B22CB-26C6-4DF2-BB37-00964C784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1" y="88890"/>
                        <a:ext cx="11641541" cy="671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212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1316" y="181957"/>
            <a:ext cx="9559797" cy="6324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700" dirty="0"/>
              <a:t>Dass Israel, d.h. ein gläubiger Überrest am Ende der </a:t>
            </a:r>
          </a:p>
          <a:p>
            <a:r>
              <a:rPr lang="de-CH" sz="2700" dirty="0"/>
              <a:t>Trübsal umkehren wird, wird an vielen Stellen in der </a:t>
            </a:r>
          </a:p>
          <a:p>
            <a:r>
              <a:rPr lang="de-CH" sz="2700" dirty="0"/>
              <a:t>Bibel gelehrt. Dieser Überrest wird eine geistliche </a:t>
            </a:r>
          </a:p>
          <a:p>
            <a:r>
              <a:rPr lang="de-CH" sz="2700" dirty="0"/>
              <a:t>Wiedergeburt erleben nachdem sie den Namen des </a:t>
            </a:r>
          </a:p>
          <a:p>
            <a:r>
              <a:rPr lang="de-CH" sz="2700" dirty="0"/>
              <a:t>Herrn angerufen haben, was wiederum zur Wieder-</a:t>
            </a:r>
          </a:p>
          <a:p>
            <a:r>
              <a:rPr lang="de-CH" sz="2700" dirty="0" err="1"/>
              <a:t>kunft</a:t>
            </a:r>
            <a:r>
              <a:rPr lang="de-CH" sz="2700" dirty="0"/>
              <a:t> des Herrn mit seiner Gemeinde führen wird. </a:t>
            </a:r>
          </a:p>
          <a:p>
            <a:r>
              <a:rPr lang="de-CH" sz="2700" dirty="0"/>
              <a:t>In der Folge wird der Messias Israel zur führenden Nation </a:t>
            </a:r>
          </a:p>
          <a:p>
            <a:r>
              <a:rPr lang="de-CH" sz="2700" dirty="0"/>
              <a:t>erklären und ein 1000-jähriges Reich einführen. Mit dem </a:t>
            </a:r>
          </a:p>
          <a:p>
            <a:r>
              <a:rPr lang="de-CH" sz="2700" dirty="0"/>
              <a:t>Ende des 1000-jährigen Reiches endet die letzte der sieben </a:t>
            </a:r>
          </a:p>
          <a:p>
            <a:r>
              <a:rPr lang="de-CH" sz="2700" dirty="0"/>
              <a:t>Haushaltungen des Heilsplanes Gottes. In dem Sinn wird </a:t>
            </a:r>
          </a:p>
          <a:p>
            <a:r>
              <a:rPr lang="de-CH" sz="2700" dirty="0"/>
              <a:t>das Königreich Israel das letzte Weltreich auf dieser Erde </a:t>
            </a:r>
          </a:p>
          <a:p>
            <a:r>
              <a:rPr lang="de-CH" sz="2700" dirty="0"/>
              <a:t>darstellen, ehe die Himmel im Feuer verbrennen und die </a:t>
            </a:r>
          </a:p>
          <a:p>
            <a:r>
              <a:rPr lang="de-CH" sz="2700" dirty="0"/>
              <a:t>Elemente in der Glut zerschmelzen. Dann werden ein neuer </a:t>
            </a:r>
          </a:p>
          <a:p>
            <a:r>
              <a:rPr lang="de-CH" sz="2700" dirty="0"/>
              <a:t>Himmel und eine neue Erde geschaffen mit dem neuen Jerusalem, </a:t>
            </a:r>
          </a:p>
          <a:p>
            <a:r>
              <a:rPr lang="de-CH" sz="2700" dirty="0"/>
              <a:t>der heiligen Stadt, geschmückt wie eine Braut für ihren Bräutigam.</a:t>
            </a:r>
          </a:p>
        </p:txBody>
      </p:sp>
    </p:spTree>
    <p:extLst>
      <p:ext uri="{BB962C8B-B14F-4D97-AF65-F5344CB8AC3E}">
        <p14:creationId xmlns:p14="http://schemas.microsoft.com/office/powerpoint/2010/main" val="25892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FAC9DB7-F558-4CFD-B527-53321952E3FC}"/>
              </a:ext>
            </a:extLst>
          </p:cNvPr>
          <p:cNvGrpSpPr/>
          <p:nvPr/>
        </p:nvGrpSpPr>
        <p:grpSpPr>
          <a:xfrm>
            <a:off x="381802" y="2743379"/>
            <a:ext cx="8841710" cy="2198227"/>
            <a:chOff x="381802" y="2743379"/>
            <a:chExt cx="8841710" cy="2198227"/>
          </a:xfrm>
        </p:grpSpPr>
        <p:sp>
          <p:nvSpPr>
            <p:cNvPr id="5" name="Textfeld 4"/>
            <p:cNvSpPr txBox="1"/>
            <p:nvPr/>
          </p:nvSpPr>
          <p:spPr>
            <a:xfrm>
              <a:off x="381802" y="3565494"/>
              <a:ext cx="68107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000" dirty="0"/>
                <a:t>Auf diese Weise schliesst Joel sein Buch ab</a:t>
              </a:r>
              <a:endParaRPr lang="de-CH" sz="3000" dirty="0"/>
            </a:p>
          </p:txBody>
        </p:sp>
        <p:pic>
          <p:nvPicPr>
            <p:cNvPr id="3" name="Grafik 2" descr="Sticker Aufkleber David Stern Israel IDF Davidstern Wappen 5x5cm #A059:  Amazon.de: Auto">
              <a:extLst>
                <a:ext uri="{FF2B5EF4-FFF2-40B4-BE49-F238E27FC236}">
                  <a16:creationId xmlns:a16="http://schemas.microsoft.com/office/drawing/2014/main" id="{0C5AB0BF-8727-4613-8BF7-3AF853B33584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749" y="2743379"/>
              <a:ext cx="1893763" cy="219822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4845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7837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Joel | Aus </a:t>
            </a:r>
            <a:r>
              <a:rPr lang="de-CH" sz="3600" b="1"/>
              <a:t>der Dunkelheit …</a:t>
            </a:r>
            <a:endParaRPr lang="de-CH" sz="3600" b="1" dirty="0"/>
          </a:p>
          <a:p>
            <a:r>
              <a:rPr lang="de-CH" sz="3600" b="1" dirty="0"/>
              <a:t>			- </a:t>
            </a:r>
            <a:r>
              <a:rPr lang="de-CH" sz="3600" b="1" dirty="0">
                <a:highlight>
                  <a:srgbClr val="FFFF00"/>
                </a:highlight>
              </a:rPr>
              <a:t>ins Licht des Herrn Jesus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32709" y="3098969"/>
            <a:ext cx="4427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Datierung – um ca. 880 v.Chr.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F1CCB9-64E7-42E0-87F2-03EADCFECDC4}"/>
              </a:ext>
            </a:extLst>
          </p:cNvPr>
          <p:cNvSpPr txBox="1"/>
          <p:nvPr/>
        </p:nvSpPr>
        <p:spPr>
          <a:xfrm>
            <a:off x="1134985" y="3870069"/>
            <a:ext cx="279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Der Tag des Herrn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225879-12F4-4E4D-8B0D-B7801D0AF814}"/>
              </a:ext>
            </a:extLst>
          </p:cNvPr>
          <p:cNvSpPr txBox="1"/>
          <p:nvPr/>
        </p:nvSpPr>
        <p:spPr>
          <a:xfrm>
            <a:off x="1137260" y="4673759"/>
            <a:ext cx="163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Einteilung</a:t>
            </a:r>
          </a:p>
        </p:txBody>
      </p:sp>
    </p:spTree>
    <p:extLst>
      <p:ext uri="{BB962C8B-B14F-4D97-AF65-F5344CB8AC3E}">
        <p14:creationId xmlns:p14="http://schemas.microsoft.com/office/powerpoint/2010/main" val="5131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432196" y="4855618"/>
            <a:ext cx="132760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Joel</a:t>
            </a:r>
          </a:p>
        </p:txBody>
      </p:sp>
    </p:spTree>
    <p:extLst>
      <p:ext uri="{BB962C8B-B14F-4D97-AF65-F5344CB8AC3E}">
        <p14:creationId xmlns:p14="http://schemas.microsoft.com/office/powerpoint/2010/main" val="171824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E898B-0E24-4128-B2A1-93CC1932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" y="36392"/>
            <a:ext cx="232588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13B22CB-26C6-4DF2-BB37-00964C784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06252"/>
              </p:ext>
            </p:extLst>
          </p:nvPr>
        </p:nvGraphicFramePr>
        <p:xfrm>
          <a:off x="263841" y="88890"/>
          <a:ext cx="11641541" cy="671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r:id="rId3" imgW="40015667" imgH="23107261" progId="Unknown">
                  <p:embed/>
                </p:oleObj>
              </mc:Choice>
              <mc:Fallback>
                <p:oleObj r:id="rId3" imgW="40015667" imgH="23107261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1" y="88890"/>
                        <a:ext cx="11641541" cy="671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556C0C02-44D6-4316-9318-7B2133A9E8B7}"/>
              </a:ext>
            </a:extLst>
          </p:cNvPr>
          <p:cNvSpPr/>
          <p:nvPr/>
        </p:nvSpPr>
        <p:spPr>
          <a:xfrm>
            <a:off x="2374712" y="475578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90E1AB-6807-42CB-A5ED-0EDE0E5B1DE5}"/>
              </a:ext>
            </a:extLst>
          </p:cNvPr>
          <p:cNvSpPr/>
          <p:nvPr/>
        </p:nvSpPr>
        <p:spPr>
          <a:xfrm>
            <a:off x="1112290" y="3898891"/>
            <a:ext cx="1785585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EBABF45-3B49-4609-B540-6216C968F6AF}"/>
              </a:ext>
            </a:extLst>
          </p:cNvPr>
          <p:cNvSpPr/>
          <p:nvPr/>
        </p:nvSpPr>
        <p:spPr>
          <a:xfrm>
            <a:off x="393512" y="475578"/>
            <a:ext cx="1785585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BD427E1-489B-4645-8EC1-DEB2B3524C41}"/>
              </a:ext>
            </a:extLst>
          </p:cNvPr>
          <p:cNvSpPr/>
          <p:nvPr/>
        </p:nvSpPr>
        <p:spPr>
          <a:xfrm>
            <a:off x="3996519" y="475578"/>
            <a:ext cx="1398894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A70A1BE-8E92-44EF-A8C0-119CA386FCF0}"/>
              </a:ext>
            </a:extLst>
          </p:cNvPr>
          <p:cNvSpPr/>
          <p:nvPr/>
        </p:nvSpPr>
        <p:spPr>
          <a:xfrm>
            <a:off x="5629700" y="475578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145249-7FE4-46E7-918B-70800D6B595B}"/>
              </a:ext>
            </a:extLst>
          </p:cNvPr>
          <p:cNvSpPr/>
          <p:nvPr/>
        </p:nvSpPr>
        <p:spPr>
          <a:xfrm>
            <a:off x="3113965" y="3948933"/>
            <a:ext cx="1398894" cy="1191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80E88D7-7F21-4EA8-82D9-0F3F6C2AC6B0}"/>
              </a:ext>
            </a:extLst>
          </p:cNvPr>
          <p:cNvSpPr/>
          <p:nvPr/>
        </p:nvSpPr>
        <p:spPr>
          <a:xfrm>
            <a:off x="4781265" y="3948932"/>
            <a:ext cx="1446663" cy="126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8EF7061-4917-4A3D-A886-F66CC3E01ECF}"/>
              </a:ext>
            </a:extLst>
          </p:cNvPr>
          <p:cNvSpPr/>
          <p:nvPr/>
        </p:nvSpPr>
        <p:spPr>
          <a:xfrm>
            <a:off x="6498609" y="3948932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07961CE-4D0B-4DB4-8003-142888B692C1}"/>
              </a:ext>
            </a:extLst>
          </p:cNvPr>
          <p:cNvSpPr/>
          <p:nvPr/>
        </p:nvSpPr>
        <p:spPr>
          <a:xfrm>
            <a:off x="8022610" y="3898891"/>
            <a:ext cx="1498978" cy="136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29DC7E-FBC7-4A0D-AC74-9632843054F3}"/>
              </a:ext>
            </a:extLst>
          </p:cNvPr>
          <p:cNvSpPr/>
          <p:nvPr/>
        </p:nvSpPr>
        <p:spPr>
          <a:xfrm>
            <a:off x="9708106" y="3880692"/>
            <a:ext cx="2097207" cy="1455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629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E898B-0E24-4128-B2A1-93CC1932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" y="36392"/>
            <a:ext cx="232588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13B22CB-26C6-4DF2-BB37-00964C784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1" y="88890"/>
          <a:ext cx="11641541" cy="671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r:id="rId3" imgW="40015667" imgH="23107261" progId="Unknown">
                  <p:embed/>
                </p:oleObj>
              </mc:Choice>
              <mc:Fallback>
                <p:oleObj r:id="rId3" imgW="40015667" imgH="23107261" progId="Unknown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13B22CB-26C6-4DF2-BB37-00964C784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1" y="88890"/>
                        <a:ext cx="11641541" cy="671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556C0C02-44D6-4316-9318-7B2133A9E8B7}"/>
              </a:ext>
            </a:extLst>
          </p:cNvPr>
          <p:cNvSpPr/>
          <p:nvPr/>
        </p:nvSpPr>
        <p:spPr>
          <a:xfrm>
            <a:off x="2374712" y="475578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90E1AB-6807-42CB-A5ED-0EDE0E5B1DE5}"/>
              </a:ext>
            </a:extLst>
          </p:cNvPr>
          <p:cNvSpPr/>
          <p:nvPr/>
        </p:nvSpPr>
        <p:spPr>
          <a:xfrm>
            <a:off x="1112290" y="3898891"/>
            <a:ext cx="1785585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BD427E1-489B-4645-8EC1-DEB2B3524C41}"/>
              </a:ext>
            </a:extLst>
          </p:cNvPr>
          <p:cNvSpPr/>
          <p:nvPr/>
        </p:nvSpPr>
        <p:spPr>
          <a:xfrm>
            <a:off x="3996519" y="475578"/>
            <a:ext cx="1398894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A70A1BE-8E92-44EF-A8C0-119CA386FCF0}"/>
              </a:ext>
            </a:extLst>
          </p:cNvPr>
          <p:cNvSpPr/>
          <p:nvPr/>
        </p:nvSpPr>
        <p:spPr>
          <a:xfrm>
            <a:off x="5629700" y="475578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145249-7FE4-46E7-918B-70800D6B595B}"/>
              </a:ext>
            </a:extLst>
          </p:cNvPr>
          <p:cNvSpPr/>
          <p:nvPr/>
        </p:nvSpPr>
        <p:spPr>
          <a:xfrm>
            <a:off x="3113965" y="3948933"/>
            <a:ext cx="1398894" cy="1191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80E88D7-7F21-4EA8-82D9-0F3F6C2AC6B0}"/>
              </a:ext>
            </a:extLst>
          </p:cNvPr>
          <p:cNvSpPr/>
          <p:nvPr/>
        </p:nvSpPr>
        <p:spPr>
          <a:xfrm>
            <a:off x="4781265" y="3948932"/>
            <a:ext cx="1446663" cy="126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8EF7061-4917-4A3D-A886-F66CC3E01ECF}"/>
              </a:ext>
            </a:extLst>
          </p:cNvPr>
          <p:cNvSpPr/>
          <p:nvPr/>
        </p:nvSpPr>
        <p:spPr>
          <a:xfrm>
            <a:off x="6498609" y="3948932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07961CE-4D0B-4DB4-8003-142888B692C1}"/>
              </a:ext>
            </a:extLst>
          </p:cNvPr>
          <p:cNvSpPr/>
          <p:nvPr/>
        </p:nvSpPr>
        <p:spPr>
          <a:xfrm>
            <a:off x="8022610" y="3898891"/>
            <a:ext cx="1498978" cy="136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29DC7E-FBC7-4A0D-AC74-9632843054F3}"/>
              </a:ext>
            </a:extLst>
          </p:cNvPr>
          <p:cNvSpPr/>
          <p:nvPr/>
        </p:nvSpPr>
        <p:spPr>
          <a:xfrm>
            <a:off x="9708106" y="3880692"/>
            <a:ext cx="2097207" cy="1455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552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E898B-0E24-4128-B2A1-93CC1932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" y="36392"/>
            <a:ext cx="232588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13B22CB-26C6-4DF2-BB37-00964C784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1" y="88890"/>
          <a:ext cx="11641541" cy="671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r:id="rId3" imgW="40015667" imgH="23107261" progId="Unknown">
                  <p:embed/>
                </p:oleObj>
              </mc:Choice>
              <mc:Fallback>
                <p:oleObj r:id="rId3" imgW="40015667" imgH="23107261" progId="Unknown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13B22CB-26C6-4DF2-BB37-00964C784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1" y="88890"/>
                        <a:ext cx="11641541" cy="671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556C0C02-44D6-4316-9318-7B2133A9E8B7}"/>
              </a:ext>
            </a:extLst>
          </p:cNvPr>
          <p:cNvSpPr/>
          <p:nvPr/>
        </p:nvSpPr>
        <p:spPr>
          <a:xfrm>
            <a:off x="2374712" y="475578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90E1AB-6807-42CB-A5ED-0EDE0E5B1DE5}"/>
              </a:ext>
            </a:extLst>
          </p:cNvPr>
          <p:cNvSpPr/>
          <p:nvPr/>
        </p:nvSpPr>
        <p:spPr>
          <a:xfrm>
            <a:off x="1112290" y="3898891"/>
            <a:ext cx="1785585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A70A1BE-8E92-44EF-A8C0-119CA386FCF0}"/>
              </a:ext>
            </a:extLst>
          </p:cNvPr>
          <p:cNvSpPr/>
          <p:nvPr/>
        </p:nvSpPr>
        <p:spPr>
          <a:xfrm>
            <a:off x="5629700" y="475578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145249-7FE4-46E7-918B-70800D6B595B}"/>
              </a:ext>
            </a:extLst>
          </p:cNvPr>
          <p:cNvSpPr/>
          <p:nvPr/>
        </p:nvSpPr>
        <p:spPr>
          <a:xfrm>
            <a:off x="3113965" y="3948933"/>
            <a:ext cx="1398894" cy="1191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80E88D7-7F21-4EA8-82D9-0F3F6C2AC6B0}"/>
              </a:ext>
            </a:extLst>
          </p:cNvPr>
          <p:cNvSpPr/>
          <p:nvPr/>
        </p:nvSpPr>
        <p:spPr>
          <a:xfrm>
            <a:off x="4781265" y="3948932"/>
            <a:ext cx="1446663" cy="126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8EF7061-4917-4A3D-A886-F66CC3E01ECF}"/>
              </a:ext>
            </a:extLst>
          </p:cNvPr>
          <p:cNvSpPr/>
          <p:nvPr/>
        </p:nvSpPr>
        <p:spPr>
          <a:xfrm>
            <a:off x="6498609" y="3948932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07961CE-4D0B-4DB4-8003-142888B692C1}"/>
              </a:ext>
            </a:extLst>
          </p:cNvPr>
          <p:cNvSpPr/>
          <p:nvPr/>
        </p:nvSpPr>
        <p:spPr>
          <a:xfrm>
            <a:off x="8022610" y="3898891"/>
            <a:ext cx="1498978" cy="136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29DC7E-FBC7-4A0D-AC74-9632843054F3}"/>
              </a:ext>
            </a:extLst>
          </p:cNvPr>
          <p:cNvSpPr/>
          <p:nvPr/>
        </p:nvSpPr>
        <p:spPr>
          <a:xfrm>
            <a:off x="9708106" y="3880692"/>
            <a:ext cx="2097207" cy="1455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188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E898B-0E24-4128-B2A1-93CC1932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" y="36392"/>
            <a:ext cx="232588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13B22CB-26C6-4DF2-BB37-00964C784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1" y="88890"/>
          <a:ext cx="11641541" cy="671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r:id="rId3" imgW="40015667" imgH="23107261" progId="Unknown">
                  <p:embed/>
                </p:oleObj>
              </mc:Choice>
              <mc:Fallback>
                <p:oleObj r:id="rId3" imgW="40015667" imgH="23107261" progId="Unknown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13B22CB-26C6-4DF2-BB37-00964C784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1" y="88890"/>
                        <a:ext cx="11641541" cy="671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556C0C02-44D6-4316-9318-7B2133A9E8B7}"/>
              </a:ext>
            </a:extLst>
          </p:cNvPr>
          <p:cNvSpPr/>
          <p:nvPr/>
        </p:nvSpPr>
        <p:spPr>
          <a:xfrm>
            <a:off x="2374712" y="475578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90E1AB-6807-42CB-A5ED-0EDE0E5B1DE5}"/>
              </a:ext>
            </a:extLst>
          </p:cNvPr>
          <p:cNvSpPr/>
          <p:nvPr/>
        </p:nvSpPr>
        <p:spPr>
          <a:xfrm>
            <a:off x="1112290" y="3898891"/>
            <a:ext cx="1785585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A70A1BE-8E92-44EF-A8C0-119CA386FCF0}"/>
              </a:ext>
            </a:extLst>
          </p:cNvPr>
          <p:cNvSpPr/>
          <p:nvPr/>
        </p:nvSpPr>
        <p:spPr>
          <a:xfrm>
            <a:off x="5629700" y="475578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145249-7FE4-46E7-918B-70800D6B595B}"/>
              </a:ext>
            </a:extLst>
          </p:cNvPr>
          <p:cNvSpPr/>
          <p:nvPr/>
        </p:nvSpPr>
        <p:spPr>
          <a:xfrm>
            <a:off x="3113965" y="3948933"/>
            <a:ext cx="1398894" cy="1191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80E88D7-7F21-4EA8-82D9-0F3F6C2AC6B0}"/>
              </a:ext>
            </a:extLst>
          </p:cNvPr>
          <p:cNvSpPr/>
          <p:nvPr/>
        </p:nvSpPr>
        <p:spPr>
          <a:xfrm>
            <a:off x="4781265" y="3948932"/>
            <a:ext cx="1446663" cy="126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07961CE-4D0B-4DB4-8003-142888B692C1}"/>
              </a:ext>
            </a:extLst>
          </p:cNvPr>
          <p:cNvSpPr/>
          <p:nvPr/>
        </p:nvSpPr>
        <p:spPr>
          <a:xfrm>
            <a:off x="8022610" y="3898891"/>
            <a:ext cx="1498978" cy="136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29DC7E-FBC7-4A0D-AC74-9632843054F3}"/>
              </a:ext>
            </a:extLst>
          </p:cNvPr>
          <p:cNvSpPr/>
          <p:nvPr/>
        </p:nvSpPr>
        <p:spPr>
          <a:xfrm>
            <a:off x="9708106" y="3880692"/>
            <a:ext cx="2097207" cy="1455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947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0351338-EE16-4E2A-A8C6-DDEB5D15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474"/>
            <a:ext cx="12192000" cy="473115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9FF9C2E-EF25-431C-8277-8A9523A223D5}"/>
              </a:ext>
            </a:extLst>
          </p:cNvPr>
          <p:cNvSpPr/>
          <p:nvPr/>
        </p:nvSpPr>
        <p:spPr>
          <a:xfrm>
            <a:off x="4667534" y="1587690"/>
            <a:ext cx="5490950" cy="24293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869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E898B-0E24-4128-B2A1-93CC1932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" y="36392"/>
            <a:ext cx="232588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13B22CB-26C6-4DF2-BB37-00964C784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1" y="88890"/>
          <a:ext cx="11641541" cy="671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r:id="rId3" imgW="40015667" imgH="23107261" progId="Unknown">
                  <p:embed/>
                </p:oleObj>
              </mc:Choice>
              <mc:Fallback>
                <p:oleObj r:id="rId3" imgW="40015667" imgH="23107261" progId="Unknown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13B22CB-26C6-4DF2-BB37-00964C784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1" y="88890"/>
                        <a:ext cx="11641541" cy="671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556C0C02-44D6-4316-9318-7B2133A9E8B7}"/>
              </a:ext>
            </a:extLst>
          </p:cNvPr>
          <p:cNvSpPr/>
          <p:nvPr/>
        </p:nvSpPr>
        <p:spPr>
          <a:xfrm>
            <a:off x="2374712" y="475578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90E1AB-6807-42CB-A5ED-0EDE0E5B1DE5}"/>
              </a:ext>
            </a:extLst>
          </p:cNvPr>
          <p:cNvSpPr/>
          <p:nvPr/>
        </p:nvSpPr>
        <p:spPr>
          <a:xfrm>
            <a:off x="1112290" y="3898891"/>
            <a:ext cx="1785585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BD427E1-489B-4645-8EC1-DEB2B3524C41}"/>
              </a:ext>
            </a:extLst>
          </p:cNvPr>
          <p:cNvSpPr/>
          <p:nvPr/>
        </p:nvSpPr>
        <p:spPr>
          <a:xfrm>
            <a:off x="3996519" y="475578"/>
            <a:ext cx="1398894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A70A1BE-8E92-44EF-A8C0-119CA386FCF0}"/>
              </a:ext>
            </a:extLst>
          </p:cNvPr>
          <p:cNvSpPr/>
          <p:nvPr/>
        </p:nvSpPr>
        <p:spPr>
          <a:xfrm>
            <a:off x="5629700" y="475578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145249-7FE4-46E7-918B-70800D6B595B}"/>
              </a:ext>
            </a:extLst>
          </p:cNvPr>
          <p:cNvSpPr/>
          <p:nvPr/>
        </p:nvSpPr>
        <p:spPr>
          <a:xfrm>
            <a:off x="3113965" y="3948933"/>
            <a:ext cx="1398894" cy="1191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80E88D7-7F21-4EA8-82D9-0F3F6C2AC6B0}"/>
              </a:ext>
            </a:extLst>
          </p:cNvPr>
          <p:cNvSpPr/>
          <p:nvPr/>
        </p:nvSpPr>
        <p:spPr>
          <a:xfrm>
            <a:off x="4781265" y="3948932"/>
            <a:ext cx="1446663" cy="126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8EF7061-4917-4A3D-A886-F66CC3E01ECF}"/>
              </a:ext>
            </a:extLst>
          </p:cNvPr>
          <p:cNvSpPr/>
          <p:nvPr/>
        </p:nvSpPr>
        <p:spPr>
          <a:xfrm>
            <a:off x="6498609" y="3948932"/>
            <a:ext cx="1337483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07961CE-4D0B-4DB4-8003-142888B692C1}"/>
              </a:ext>
            </a:extLst>
          </p:cNvPr>
          <p:cNvSpPr/>
          <p:nvPr/>
        </p:nvSpPr>
        <p:spPr>
          <a:xfrm>
            <a:off x="8022610" y="3898891"/>
            <a:ext cx="1498978" cy="136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29DC7E-FBC7-4A0D-AC74-9632843054F3}"/>
              </a:ext>
            </a:extLst>
          </p:cNvPr>
          <p:cNvSpPr/>
          <p:nvPr/>
        </p:nvSpPr>
        <p:spPr>
          <a:xfrm>
            <a:off x="9708106" y="3880692"/>
            <a:ext cx="2097207" cy="1455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3310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Microsoft Office PowerPoint</Application>
  <PresentationFormat>Breitbild</PresentationFormat>
  <Paragraphs>96</Paragraphs>
  <Slides>30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Trebuchet MS</vt:lpstr>
      <vt:lpstr>Office Theme</vt:lpstr>
      <vt:lpstr>Unknown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119</cp:revision>
  <dcterms:created xsi:type="dcterms:W3CDTF">2018-05-19T05:14:58Z</dcterms:created>
  <dcterms:modified xsi:type="dcterms:W3CDTF">2021-03-21T06:41:26Z</dcterms:modified>
</cp:coreProperties>
</file>