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409" r:id="rId3"/>
    <p:sldId id="411" r:id="rId4"/>
    <p:sldId id="410" r:id="rId5"/>
    <p:sldId id="412" r:id="rId6"/>
    <p:sldId id="414" r:id="rId7"/>
    <p:sldId id="415" r:id="rId8"/>
    <p:sldId id="417" r:id="rId9"/>
    <p:sldId id="418" r:id="rId10"/>
    <p:sldId id="419" r:id="rId11"/>
    <p:sldId id="416" r:id="rId12"/>
    <p:sldId id="420" r:id="rId13"/>
    <p:sldId id="422" r:id="rId14"/>
    <p:sldId id="423" r:id="rId15"/>
    <p:sldId id="421" r:id="rId16"/>
    <p:sldId id="426" r:id="rId17"/>
    <p:sldId id="424" r:id="rId18"/>
    <p:sldId id="427" r:id="rId19"/>
    <p:sldId id="428" r:id="rId20"/>
    <p:sldId id="429" r:id="rId21"/>
    <p:sldId id="430" r:id="rId22"/>
    <p:sldId id="391" r:id="rId23"/>
    <p:sldId id="389" r:id="rId2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268"/>
    <a:srgbClr val="DEEBF7"/>
    <a:srgbClr val="FF4B00"/>
    <a:srgbClr val="D4B3FF"/>
    <a:srgbClr val="E2F0D9"/>
    <a:srgbClr val="FFE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37" d="100"/>
          <a:sy n="137" d="100"/>
        </p:scale>
        <p:origin x="8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30.08.2020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30.08.2020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297302" y="4855618"/>
            <a:ext cx="359739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/>
              <a:t>Jesaja Teil 8</a:t>
            </a:r>
          </a:p>
        </p:txBody>
      </p:sp>
    </p:spTree>
    <p:extLst>
      <p:ext uri="{BB962C8B-B14F-4D97-AF65-F5344CB8AC3E}">
        <p14:creationId xmlns:p14="http://schemas.microsoft.com/office/powerpoint/2010/main" val="3980444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596162"/>
            <a:ext cx="588770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Jesajas Botschaft an alle Menschen: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3EFD03B-D224-4D9E-8742-0DC7130DB3D5}"/>
              </a:ext>
            </a:extLst>
          </p:cNvPr>
          <p:cNvSpPr txBox="1"/>
          <p:nvPr/>
        </p:nvSpPr>
        <p:spPr>
          <a:xfrm>
            <a:off x="449100" y="1492458"/>
            <a:ext cx="967181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Die Gute Nachricht (Evangelium) aber ist, dass jeder Mensch </a:t>
            </a:r>
          </a:p>
          <a:p>
            <a:r>
              <a:rPr lang="de-CH" sz="3000" dirty="0"/>
              <a:t>dem ewigen Feuer entkommen kann, indem er im Glauben </a:t>
            </a:r>
          </a:p>
          <a:p>
            <a:r>
              <a:rPr lang="de-CH" sz="3000" dirty="0"/>
              <a:t>den Erlöser (Knecht Gottes) ergreift, den Jesaja so detailliert </a:t>
            </a:r>
          </a:p>
          <a:p>
            <a:r>
              <a:rPr lang="de-CH" sz="3000" dirty="0"/>
              <a:t>in seinen Gottesknecht Liedern beschrieben hat.</a:t>
            </a:r>
          </a:p>
        </p:txBody>
      </p:sp>
    </p:spTree>
    <p:extLst>
      <p:ext uri="{BB962C8B-B14F-4D97-AF65-F5344CB8AC3E}">
        <p14:creationId xmlns:p14="http://schemas.microsoft.com/office/powerpoint/2010/main" val="3327239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596162"/>
            <a:ext cx="43913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Neutestamentlicher Bezug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3EFD03B-D224-4D9E-8742-0DC7130DB3D5}"/>
              </a:ext>
            </a:extLst>
          </p:cNvPr>
          <p:cNvSpPr txBox="1"/>
          <p:nvPr/>
        </p:nvSpPr>
        <p:spPr>
          <a:xfrm>
            <a:off x="449100" y="1492458"/>
            <a:ext cx="946124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Jes 66,24 ist vermutlich der dramatischste Aufruf zu </a:t>
            </a:r>
          </a:p>
          <a:p>
            <a:r>
              <a:rPr lang="de-CH" sz="3000" dirty="0"/>
              <a:t>radikaler Jüngerschaft den wir in der ganzen Bibel finden </a:t>
            </a:r>
          </a:p>
          <a:p>
            <a:r>
              <a:rPr lang="de-CH" sz="3000" dirty="0"/>
              <a:t>und ist in absolutem Einklang mit der Person Jesus Christus </a:t>
            </a:r>
          </a:p>
          <a:p>
            <a:r>
              <a:rPr lang="de-CH" sz="3000" dirty="0"/>
              <a:t>und seinem Evangelium!</a:t>
            </a:r>
          </a:p>
        </p:txBody>
      </p:sp>
    </p:spTree>
    <p:extLst>
      <p:ext uri="{BB962C8B-B14F-4D97-AF65-F5344CB8AC3E}">
        <p14:creationId xmlns:p14="http://schemas.microsoft.com/office/powerpoint/2010/main" val="413296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53EFD03B-D224-4D9E-8742-0DC7130DB3D5}"/>
              </a:ext>
            </a:extLst>
          </p:cNvPr>
          <p:cNvSpPr txBox="1"/>
          <p:nvPr/>
        </p:nvSpPr>
        <p:spPr>
          <a:xfrm>
            <a:off x="449100" y="754512"/>
            <a:ext cx="11282256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"Wer aber einem der Kleinen, die an mich glauben, Anstoß [zur Sünde] </a:t>
            </a:r>
          </a:p>
          <a:p>
            <a:r>
              <a:rPr lang="de-CH" sz="3000" dirty="0"/>
              <a:t>gibt, für den wäre es besser, dass ein Mühlstein um seinen Hals </a:t>
            </a:r>
          </a:p>
          <a:p>
            <a:r>
              <a:rPr lang="de-CH" sz="3000" dirty="0"/>
              <a:t>gelegt und er ins Meer geworfen würde. 43 Und wenn deine </a:t>
            </a:r>
          </a:p>
          <a:p>
            <a:r>
              <a:rPr lang="de-CH" sz="3000" dirty="0"/>
              <a:t>Hand für dich ein Anstoß [zur Sünde] wird, so haue sie ab! Es ist </a:t>
            </a:r>
          </a:p>
          <a:p>
            <a:r>
              <a:rPr lang="de-CH" sz="3000" dirty="0"/>
              <a:t>besser für dich, dass du als Krüppel in das Leben eingehst, als </a:t>
            </a:r>
          </a:p>
          <a:p>
            <a:r>
              <a:rPr lang="de-CH" sz="3000" dirty="0"/>
              <a:t>dass du beide Hände hast und in die Hölle fährst, in das </a:t>
            </a:r>
          </a:p>
          <a:p>
            <a:r>
              <a:rPr lang="de-CH" sz="3000" dirty="0"/>
              <a:t>unauslöschliche Feuer, 44 </a:t>
            </a:r>
            <a:r>
              <a:rPr lang="de-CH" sz="3000" u="sng" dirty="0"/>
              <a:t>wo ihr Wurm nicht stirbt und das Feuer </a:t>
            </a:r>
          </a:p>
          <a:p>
            <a:r>
              <a:rPr lang="de-CH" sz="3000" u="sng" dirty="0"/>
              <a:t>nicht erlischt.</a:t>
            </a:r>
            <a:r>
              <a:rPr lang="de-CH" sz="3000" dirty="0"/>
              <a:t> 45 Und wenn dein Fuß für dich ein Anstoß [zur Sünde] </a:t>
            </a:r>
          </a:p>
          <a:p>
            <a:r>
              <a:rPr lang="de-CH" sz="3000" dirty="0"/>
              <a:t>wird, so haue ihn ab! Es ist besser für dich, dass du lahm in das </a:t>
            </a:r>
          </a:p>
          <a:p>
            <a:r>
              <a:rPr lang="de-CH" sz="3000" dirty="0"/>
              <a:t>Leben eingehst, als dass du beide Füße hast und in die Hölle geworfen </a:t>
            </a:r>
          </a:p>
          <a:p>
            <a:r>
              <a:rPr lang="de-CH" sz="3000" dirty="0"/>
              <a:t>wirst, in das unauslöschliche Feuer, …</a:t>
            </a:r>
          </a:p>
        </p:txBody>
      </p:sp>
    </p:spTree>
    <p:extLst>
      <p:ext uri="{BB962C8B-B14F-4D97-AF65-F5344CB8AC3E}">
        <p14:creationId xmlns:p14="http://schemas.microsoft.com/office/powerpoint/2010/main" val="391991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53EFD03B-D224-4D9E-8742-0DC7130DB3D5}"/>
              </a:ext>
            </a:extLst>
          </p:cNvPr>
          <p:cNvSpPr txBox="1"/>
          <p:nvPr/>
        </p:nvSpPr>
        <p:spPr>
          <a:xfrm>
            <a:off x="449100" y="754512"/>
            <a:ext cx="10624127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"… </a:t>
            </a:r>
            <a:r>
              <a:rPr lang="de-CH" sz="3000" u="sng" dirty="0"/>
              <a:t>wo ihr Wurm nicht stirbt und das Feuer nicht erlischt.</a:t>
            </a:r>
            <a:r>
              <a:rPr lang="de-CH" sz="3000" dirty="0"/>
              <a:t> 47 Und </a:t>
            </a:r>
          </a:p>
          <a:p>
            <a:r>
              <a:rPr lang="de-CH" sz="3000" dirty="0"/>
              <a:t>wenn dein Auge für dich ein Anstoß [zur Sünde] wird, so reiß es </a:t>
            </a:r>
          </a:p>
          <a:p>
            <a:r>
              <a:rPr lang="de-CH" sz="3000" dirty="0"/>
              <a:t>aus! Es ist besser für dich, dass du einäugig in das Reich Gottes </a:t>
            </a:r>
          </a:p>
          <a:p>
            <a:r>
              <a:rPr lang="de-CH" sz="3000" dirty="0"/>
              <a:t>eingehst, als dass du zwei Augen hast und in das höllische Feuer </a:t>
            </a:r>
          </a:p>
          <a:p>
            <a:r>
              <a:rPr lang="de-CH" sz="3000" dirty="0"/>
              <a:t>geworfen wirst, 48 </a:t>
            </a:r>
            <a:r>
              <a:rPr lang="de-CH" sz="3000" u="sng" dirty="0"/>
              <a:t>wo ihr Wurm nicht stirbt und das Feuer nicht </a:t>
            </a:r>
          </a:p>
          <a:p>
            <a:r>
              <a:rPr lang="de-CH" sz="3000" u="sng" dirty="0"/>
              <a:t>erlischt.</a:t>
            </a:r>
            <a:r>
              <a:rPr lang="de-CH" sz="3000" dirty="0"/>
              <a:t> 49 Denn jeder muss mit Feuer gesalzen werden, wie jedes </a:t>
            </a:r>
          </a:p>
          <a:p>
            <a:r>
              <a:rPr lang="de-CH" sz="3000" dirty="0"/>
              <a:t>Opfer mit Salz gesalzen wird. 50 Das Salz ist etwas Gutes; wenn </a:t>
            </a:r>
          </a:p>
          <a:p>
            <a:r>
              <a:rPr lang="de-CH" sz="3000" dirty="0"/>
              <a:t>aber das Salz salzlos wird, womit wollt ihr es würzen? Habt Salz in </a:t>
            </a:r>
          </a:p>
          <a:p>
            <a:r>
              <a:rPr lang="de-CH" sz="3000" dirty="0"/>
              <a:t>euch und haltet Frieden untereinander!" </a:t>
            </a:r>
            <a:r>
              <a:rPr lang="de-CH" sz="3000" b="1" dirty="0"/>
              <a:t>(Mk 9,42-50)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322845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53EFD03B-D224-4D9E-8742-0DC7130DB3D5}"/>
              </a:ext>
            </a:extLst>
          </p:cNvPr>
          <p:cNvSpPr txBox="1"/>
          <p:nvPr/>
        </p:nvSpPr>
        <p:spPr>
          <a:xfrm>
            <a:off x="449100" y="1374717"/>
            <a:ext cx="934204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"Wenn jemand zu mir kommt und hasst</a:t>
            </a:r>
            <a:r>
              <a:rPr lang="de-CH" sz="3000" b="1" dirty="0"/>
              <a:t> </a:t>
            </a:r>
            <a:r>
              <a:rPr lang="de-CH" sz="3000" dirty="0"/>
              <a:t>nicht seinen Vater </a:t>
            </a:r>
          </a:p>
          <a:p>
            <a:r>
              <a:rPr lang="de-CH" sz="3000" dirty="0"/>
              <a:t>und seine Mutter, seine Frau und Kinder, Brüder</a:t>
            </a:r>
            <a:r>
              <a:rPr lang="de-CH" sz="3000" b="1" dirty="0"/>
              <a:t> </a:t>
            </a:r>
            <a:r>
              <a:rPr lang="de-CH" sz="3000" dirty="0"/>
              <a:t>und </a:t>
            </a:r>
          </a:p>
          <a:p>
            <a:r>
              <a:rPr lang="de-CH" sz="3000" dirty="0"/>
              <a:t>Schwestern, dazu aber auch sein eigenes Leben, so kann </a:t>
            </a:r>
          </a:p>
          <a:p>
            <a:r>
              <a:rPr lang="de-CH" sz="3000" dirty="0"/>
              <a:t>er nicht mein Jünger sein." </a:t>
            </a:r>
            <a:r>
              <a:rPr lang="de-CH" sz="3000" b="1" dirty="0"/>
              <a:t>(Lk 14,26)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335912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596162"/>
            <a:ext cx="547431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Aufruf zur Liebe in der Gemeinde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3EFD03B-D224-4D9E-8742-0DC7130DB3D5}"/>
              </a:ext>
            </a:extLst>
          </p:cNvPr>
          <p:cNvSpPr txBox="1"/>
          <p:nvPr/>
        </p:nvSpPr>
        <p:spPr>
          <a:xfrm>
            <a:off x="449100" y="1492458"/>
            <a:ext cx="848065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"Wer aber einem der Kleinen, die an mich glauben, </a:t>
            </a:r>
          </a:p>
          <a:p>
            <a:r>
              <a:rPr lang="de-CH" sz="3000" u="sng" dirty="0"/>
              <a:t>Anstoß [zur Sünde] gibt</a:t>
            </a:r>
            <a:r>
              <a:rPr lang="de-CH" sz="3000" dirty="0"/>
              <a:t>, für den wäre es besser, dass </a:t>
            </a:r>
          </a:p>
          <a:p>
            <a:r>
              <a:rPr lang="de-CH" sz="3000" dirty="0"/>
              <a:t>ein Mühlstein um seinen Hals gelegt und er ins Meer </a:t>
            </a:r>
          </a:p>
          <a:p>
            <a:r>
              <a:rPr lang="de-CH" sz="3000" dirty="0"/>
              <a:t>geworfen würde." </a:t>
            </a:r>
            <a:r>
              <a:rPr lang="de-CH" sz="3000" b="1" dirty="0"/>
              <a:t>(Mk 9,42)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76293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596162"/>
            <a:ext cx="547431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Aufruf zur Liebe in der Gemeinde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3EFD03B-D224-4D9E-8742-0DC7130DB3D5}"/>
              </a:ext>
            </a:extLst>
          </p:cNvPr>
          <p:cNvSpPr txBox="1"/>
          <p:nvPr/>
        </p:nvSpPr>
        <p:spPr>
          <a:xfrm>
            <a:off x="449100" y="1492458"/>
            <a:ext cx="63164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Vier Arten, Anlass zur Sünde zu geben: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155EE49-BF06-4469-99FF-06D22DCCCF4C}"/>
              </a:ext>
            </a:extLst>
          </p:cNvPr>
          <p:cNvSpPr txBox="1"/>
          <p:nvPr/>
        </p:nvSpPr>
        <p:spPr>
          <a:xfrm>
            <a:off x="446448" y="2129891"/>
            <a:ext cx="106443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000" dirty="0"/>
              <a:t>Direkte Versuchung. </a:t>
            </a:r>
          </a:p>
          <a:p>
            <a:pPr lvl="0"/>
            <a:r>
              <a:rPr lang="de-CH" sz="3000" dirty="0"/>
              <a:t>Z.B. an etwas Sündigem Teil zu nehmen. </a:t>
            </a:r>
          </a:p>
          <a:p>
            <a:pPr lvl="0"/>
            <a:r>
              <a:rPr lang="de-CH" sz="3000" dirty="0"/>
              <a:t>Jemand zu involvieren in Klatsch und Tratsch, </a:t>
            </a:r>
          </a:p>
          <a:p>
            <a:pPr lvl="0"/>
            <a:r>
              <a:rPr lang="de-CH" sz="3000" dirty="0"/>
              <a:t>zu motivieren unanständige Dinge zu schauen oder zu hören! Usw..</a:t>
            </a:r>
          </a:p>
        </p:txBody>
      </p:sp>
    </p:spTree>
    <p:extLst>
      <p:ext uri="{BB962C8B-B14F-4D97-AF65-F5344CB8AC3E}">
        <p14:creationId xmlns:p14="http://schemas.microsoft.com/office/powerpoint/2010/main" val="138098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596162"/>
            <a:ext cx="547431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Aufruf zur Liebe in der Gemeinde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3EFD03B-D224-4D9E-8742-0DC7130DB3D5}"/>
              </a:ext>
            </a:extLst>
          </p:cNvPr>
          <p:cNvSpPr txBox="1"/>
          <p:nvPr/>
        </p:nvSpPr>
        <p:spPr>
          <a:xfrm>
            <a:off x="449100" y="1492458"/>
            <a:ext cx="63164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Vier Arten, Anlass zur Sünde zu geben: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155EE49-BF06-4469-99FF-06D22DCCCF4C}"/>
              </a:ext>
            </a:extLst>
          </p:cNvPr>
          <p:cNvSpPr txBox="1"/>
          <p:nvPr/>
        </p:nvSpPr>
        <p:spPr>
          <a:xfrm>
            <a:off x="449100" y="2125915"/>
            <a:ext cx="963558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000" dirty="0"/>
              <a:t>Indirekte Versuchung, </a:t>
            </a:r>
          </a:p>
          <a:p>
            <a:pPr lvl="0"/>
            <a:r>
              <a:rPr lang="de-CH" sz="3000" dirty="0"/>
              <a:t>d.h. jemand zur Sünde provozieren. </a:t>
            </a:r>
          </a:p>
          <a:p>
            <a:pPr lvl="0"/>
            <a:r>
              <a:rPr lang="de-CH" sz="3000" dirty="0"/>
              <a:t>Freches Auftreten, Beschuldigungen, bewusst nicht grüssen, </a:t>
            </a:r>
          </a:p>
          <a:p>
            <a:pPr lvl="0"/>
            <a:r>
              <a:rPr lang="de-CH" sz="3000" dirty="0"/>
              <a:t>böse Blicke zuwerfen, ignorieren, in Streit verwickeln. Usw.</a:t>
            </a:r>
          </a:p>
        </p:txBody>
      </p:sp>
    </p:spTree>
    <p:extLst>
      <p:ext uri="{BB962C8B-B14F-4D97-AF65-F5344CB8AC3E}">
        <p14:creationId xmlns:p14="http://schemas.microsoft.com/office/powerpoint/2010/main" val="151821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596162"/>
            <a:ext cx="547431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Aufruf zur Liebe in der Gemeinde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3EFD03B-D224-4D9E-8742-0DC7130DB3D5}"/>
              </a:ext>
            </a:extLst>
          </p:cNvPr>
          <p:cNvSpPr txBox="1"/>
          <p:nvPr/>
        </p:nvSpPr>
        <p:spPr>
          <a:xfrm>
            <a:off x="449100" y="1492458"/>
            <a:ext cx="63164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Vier Arten, Anlass zur Sünde zu geben: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155EE49-BF06-4469-99FF-06D22DCCCF4C}"/>
              </a:ext>
            </a:extLst>
          </p:cNvPr>
          <p:cNvSpPr txBox="1"/>
          <p:nvPr/>
        </p:nvSpPr>
        <p:spPr>
          <a:xfrm>
            <a:off x="449100" y="2125915"/>
            <a:ext cx="89771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000" dirty="0"/>
              <a:t>Ein sündiges Beispiel sein und somit jemandem ein Alibi </a:t>
            </a:r>
          </a:p>
          <a:p>
            <a:pPr lvl="0"/>
            <a:r>
              <a:rPr lang="de-CH" sz="3000" dirty="0"/>
              <a:t>zur Sünde verschaffen. "Aber er/sie hat ja auch …"</a:t>
            </a:r>
          </a:p>
        </p:txBody>
      </p:sp>
    </p:spTree>
    <p:extLst>
      <p:ext uri="{BB962C8B-B14F-4D97-AF65-F5344CB8AC3E}">
        <p14:creationId xmlns:p14="http://schemas.microsoft.com/office/powerpoint/2010/main" val="118519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596162"/>
            <a:ext cx="547431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Aufruf zur Liebe in der Gemeinde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3EFD03B-D224-4D9E-8742-0DC7130DB3D5}"/>
              </a:ext>
            </a:extLst>
          </p:cNvPr>
          <p:cNvSpPr txBox="1"/>
          <p:nvPr/>
        </p:nvSpPr>
        <p:spPr>
          <a:xfrm>
            <a:off x="449100" y="1492458"/>
            <a:ext cx="63164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Vier Arten, Anlass zur Sünde zu geben: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155EE49-BF06-4469-99FF-06D22DCCCF4C}"/>
              </a:ext>
            </a:extLst>
          </p:cNvPr>
          <p:cNvSpPr txBox="1"/>
          <p:nvPr/>
        </p:nvSpPr>
        <p:spPr>
          <a:xfrm>
            <a:off x="449100" y="2125915"/>
            <a:ext cx="10020115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000" dirty="0"/>
              <a:t>Nicht aktiv (als Vorbild) die Geschwister ermutigen, dem Herrn </a:t>
            </a:r>
          </a:p>
          <a:p>
            <a:pPr lvl="0"/>
            <a:r>
              <a:rPr lang="de-CH" sz="3000" dirty="0"/>
              <a:t>treu nachzufolgen. Wie wir im </a:t>
            </a:r>
            <a:r>
              <a:rPr lang="de-CH" sz="3000" b="1" dirty="0"/>
              <a:t>Hebr 10,24+25</a:t>
            </a:r>
            <a:r>
              <a:rPr lang="de-CH" sz="3000" dirty="0"/>
              <a:t> lesen: </a:t>
            </a:r>
          </a:p>
          <a:p>
            <a:pPr lvl="0"/>
            <a:r>
              <a:rPr lang="de-CH" sz="3000" dirty="0"/>
              <a:t>"…, und lasst uns aufeinander achtgeben, damit wir uns </a:t>
            </a:r>
          </a:p>
          <a:p>
            <a:pPr lvl="0"/>
            <a:r>
              <a:rPr lang="de-CH" sz="3000" dirty="0"/>
              <a:t>gegenseitig anspornen zur Liebe und zu guten Werken, </a:t>
            </a:r>
          </a:p>
          <a:p>
            <a:pPr lvl="0"/>
            <a:r>
              <a:rPr lang="de-CH" sz="3000" dirty="0"/>
              <a:t>25 indem wir unsere eigene Versammlung nicht verlassen, </a:t>
            </a:r>
          </a:p>
          <a:p>
            <a:pPr lvl="0"/>
            <a:r>
              <a:rPr lang="de-CH" sz="3000" dirty="0"/>
              <a:t>wie es einige zu tun pflegen, sondern einander ermahnen, </a:t>
            </a:r>
          </a:p>
          <a:p>
            <a:pPr lvl="0"/>
            <a:r>
              <a:rPr lang="de-CH" sz="3000" dirty="0"/>
              <a:t>und das umso mehr, als ihr den Tag herannahen seht!"</a:t>
            </a:r>
          </a:p>
        </p:txBody>
      </p:sp>
    </p:spTree>
    <p:extLst>
      <p:ext uri="{BB962C8B-B14F-4D97-AF65-F5344CB8AC3E}">
        <p14:creationId xmlns:p14="http://schemas.microsoft.com/office/powerpoint/2010/main" val="474306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1085169"/>
            <a:ext cx="29724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Der Heilige Israels</a:t>
            </a:r>
          </a:p>
        </p:txBody>
      </p:sp>
    </p:spTree>
    <p:extLst>
      <p:ext uri="{BB962C8B-B14F-4D97-AF65-F5344CB8AC3E}">
        <p14:creationId xmlns:p14="http://schemas.microsoft.com/office/powerpoint/2010/main" val="132094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596162"/>
            <a:ext cx="57936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Aufruf zur Reinheit (Selbstdisziplin)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3EFD03B-D224-4D9E-8742-0DC7130DB3D5}"/>
              </a:ext>
            </a:extLst>
          </p:cNvPr>
          <p:cNvSpPr txBox="1"/>
          <p:nvPr/>
        </p:nvSpPr>
        <p:spPr>
          <a:xfrm>
            <a:off x="449100" y="1357279"/>
            <a:ext cx="11281422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wenn </a:t>
            </a:r>
            <a:r>
              <a:rPr lang="de-CH" sz="3000" u="sng" dirty="0"/>
              <a:t>deine Hand </a:t>
            </a:r>
            <a:r>
              <a:rPr lang="de-CH" sz="3000" dirty="0"/>
              <a:t>für dich ein Anstoß [zur Sünde] wird, </a:t>
            </a:r>
          </a:p>
          <a:p>
            <a:r>
              <a:rPr lang="de-CH" sz="3000" dirty="0"/>
              <a:t>so haue sie ab! Es ist besser für dich, dass du als Krüppel in das </a:t>
            </a:r>
          </a:p>
          <a:p>
            <a:r>
              <a:rPr lang="de-CH" sz="3000" dirty="0"/>
              <a:t>Leben eingehst, als dass du beide Hände hast und in die Hölle fährst, </a:t>
            </a:r>
          </a:p>
          <a:p>
            <a:r>
              <a:rPr lang="de-CH" sz="3000" dirty="0"/>
              <a:t>in das unauslöschliche Feuer, … 45 Und wenn </a:t>
            </a:r>
            <a:r>
              <a:rPr lang="de-CH" sz="3000" u="sng" dirty="0"/>
              <a:t>dein Fuß </a:t>
            </a:r>
            <a:r>
              <a:rPr lang="de-CH" sz="3000" dirty="0"/>
              <a:t>für dich ein </a:t>
            </a:r>
          </a:p>
          <a:p>
            <a:r>
              <a:rPr lang="de-CH" sz="3000" dirty="0"/>
              <a:t>Anstoß [zur Sünde] wird, so haue ihn ab! Es ist besser für dich, </a:t>
            </a:r>
          </a:p>
          <a:p>
            <a:r>
              <a:rPr lang="de-CH" sz="3000" dirty="0"/>
              <a:t>dass du lahm in das Leben eingehst, als dass du beide Füße hast und </a:t>
            </a:r>
          </a:p>
          <a:p>
            <a:r>
              <a:rPr lang="de-CH" sz="3000" dirty="0"/>
              <a:t>in die Hölle geworfen wirst, in das unauslöschliche Feuer, … 47 Und </a:t>
            </a:r>
          </a:p>
          <a:p>
            <a:r>
              <a:rPr lang="de-CH" sz="3000" dirty="0"/>
              <a:t>wenn </a:t>
            </a:r>
            <a:r>
              <a:rPr lang="de-CH" sz="3000" u="sng" dirty="0"/>
              <a:t>dein Auge </a:t>
            </a:r>
            <a:r>
              <a:rPr lang="de-CH" sz="3000" dirty="0"/>
              <a:t>für dich ein Anstoß [zur Sünde] wird, so reiß es aus! </a:t>
            </a:r>
          </a:p>
          <a:p>
            <a:r>
              <a:rPr lang="de-CH" sz="3000" dirty="0"/>
              <a:t>Es ist besser für dich, dass du einäugig in das Reich Gottes eingehst, als </a:t>
            </a:r>
          </a:p>
          <a:p>
            <a:r>
              <a:rPr lang="de-CH" sz="3000" dirty="0"/>
              <a:t>dass du zwei Augen hast und in das höllische Feuer geworfen wirst. </a:t>
            </a:r>
          </a:p>
          <a:p>
            <a:r>
              <a:rPr lang="de-CH" sz="3000" dirty="0"/>
              <a:t>48 </a:t>
            </a:r>
            <a:r>
              <a:rPr lang="de-CH" sz="3000" u="sng" dirty="0"/>
              <a:t>wo ihr Wurm nicht stirbt und das Feuer nicht erlischt.</a:t>
            </a:r>
            <a:r>
              <a:rPr lang="de-CH" sz="3000" dirty="0"/>
              <a:t> </a:t>
            </a:r>
            <a:r>
              <a:rPr lang="de-CH" sz="3000" b="1" dirty="0"/>
              <a:t>(Mk 9,43-48)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56718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1705379"/>
            <a:ext cx="894603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Ich möchte uns alle einladen, diesem dramatischen </a:t>
            </a:r>
          </a:p>
          <a:p>
            <a:r>
              <a:rPr lang="de-CH" sz="3000" dirty="0"/>
              <a:t>Aufruf Jesajas zu radikaler Jüngerschaft Folge zu leisten. </a:t>
            </a:r>
          </a:p>
          <a:p>
            <a:r>
              <a:rPr lang="de-CH" sz="3000" dirty="0"/>
              <a:t>Einfach aus Liebe zu unserem Herrn Jesus Christus </a:t>
            </a:r>
          </a:p>
          <a:p>
            <a:r>
              <a:rPr lang="de-CH" sz="3000" dirty="0"/>
              <a:t>und seiner Gemeinde!</a:t>
            </a:r>
          </a:p>
        </p:txBody>
      </p:sp>
    </p:spTree>
    <p:extLst>
      <p:ext uri="{BB962C8B-B14F-4D97-AF65-F5344CB8AC3E}">
        <p14:creationId xmlns:p14="http://schemas.microsoft.com/office/powerpoint/2010/main" val="365776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9E4364-75D6-4B12-853F-9F33C8136D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5012"/>
            <a:ext cx="12192000" cy="5367976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269FB719-80F2-4718-A499-5114EB3F8CD7}"/>
              </a:ext>
            </a:extLst>
          </p:cNvPr>
          <p:cNvSpPr/>
          <p:nvPr/>
        </p:nvSpPr>
        <p:spPr>
          <a:xfrm>
            <a:off x="-11909" y="1390"/>
            <a:ext cx="12203909" cy="6856610"/>
          </a:xfrm>
          <a:prstGeom prst="rect">
            <a:avLst/>
          </a:prstGeom>
          <a:solidFill>
            <a:schemeClr val="tx1">
              <a:lumMod val="95000"/>
              <a:lumOff val="5000"/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055CC26-2487-4052-9DF5-91111881FE7C}"/>
              </a:ext>
            </a:extLst>
          </p:cNvPr>
          <p:cNvSpPr txBox="1"/>
          <p:nvPr/>
        </p:nvSpPr>
        <p:spPr>
          <a:xfrm>
            <a:off x="528616" y="1188541"/>
            <a:ext cx="10950755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4000" dirty="0">
                <a:solidFill>
                  <a:schemeClr val="bg1"/>
                </a:solidFill>
              </a:rPr>
              <a:t>"Jesaja … ist der hervorragendste der hebräischen </a:t>
            </a:r>
          </a:p>
          <a:p>
            <a:r>
              <a:rPr lang="de-CH" sz="4000" dirty="0">
                <a:solidFill>
                  <a:schemeClr val="bg1"/>
                </a:solidFill>
              </a:rPr>
              <a:t>Propheten und Schriftsteller. Unübertroffen sind </a:t>
            </a:r>
          </a:p>
          <a:p>
            <a:r>
              <a:rPr lang="de-CH" sz="4000" dirty="0">
                <a:solidFill>
                  <a:schemeClr val="bg1"/>
                </a:solidFill>
              </a:rPr>
              <a:t>die Grossartigkeit seiner Sprache, die Strahlkraft </a:t>
            </a:r>
          </a:p>
          <a:p>
            <a:r>
              <a:rPr lang="de-CH" sz="4000" dirty="0">
                <a:solidFill>
                  <a:schemeClr val="bg1"/>
                </a:solidFill>
              </a:rPr>
              <a:t>seiner Metaphorik, die Gewandtheit und Schönheit </a:t>
            </a:r>
          </a:p>
          <a:p>
            <a:r>
              <a:rPr lang="de-CH" sz="4000" dirty="0">
                <a:solidFill>
                  <a:schemeClr val="bg1"/>
                </a:solidFill>
              </a:rPr>
              <a:t>seines Stils. Zu Recht hat man ihn den ›Fürsten der </a:t>
            </a:r>
          </a:p>
          <a:p>
            <a:r>
              <a:rPr lang="de-CH" sz="4000" dirty="0">
                <a:solidFill>
                  <a:schemeClr val="bg1"/>
                </a:solidFill>
              </a:rPr>
              <a:t>alttestamentlichen Propheten‹ genannt."</a:t>
            </a:r>
          </a:p>
          <a:p>
            <a:r>
              <a:rPr lang="de-CH" sz="4000" dirty="0">
                <a:solidFill>
                  <a:schemeClr val="bg1"/>
                </a:solidFill>
              </a:rPr>
              <a:t>Merrill F. Unger</a:t>
            </a:r>
          </a:p>
        </p:txBody>
      </p:sp>
    </p:spTree>
    <p:extLst>
      <p:ext uri="{BB962C8B-B14F-4D97-AF65-F5344CB8AC3E}">
        <p14:creationId xmlns:p14="http://schemas.microsoft.com/office/powerpoint/2010/main" val="323600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297302" y="4855618"/>
            <a:ext cx="359739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/>
              <a:t>Jesaja Teil 8</a:t>
            </a:r>
          </a:p>
        </p:txBody>
      </p:sp>
    </p:spTree>
    <p:extLst>
      <p:ext uri="{BB962C8B-B14F-4D97-AF65-F5344CB8AC3E}">
        <p14:creationId xmlns:p14="http://schemas.microsoft.com/office/powerpoint/2010/main" val="1899488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1085169"/>
            <a:ext cx="29724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Der Heilige Israels</a:t>
            </a: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763F99E2-A022-4D76-9C1B-7DA2A73DAC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741301"/>
              </p:ext>
            </p:extLst>
          </p:nvPr>
        </p:nvGraphicFramePr>
        <p:xfrm>
          <a:off x="513902" y="2214430"/>
          <a:ext cx="10350938" cy="947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3627">
                  <a:extLst>
                    <a:ext uri="{9D8B030D-6E8A-4147-A177-3AD203B41FA5}">
                      <a16:colId xmlns:a16="http://schemas.microsoft.com/office/drawing/2014/main" val="2296082362"/>
                    </a:ext>
                  </a:extLst>
                </a:gridCol>
                <a:gridCol w="1293627">
                  <a:extLst>
                    <a:ext uri="{9D8B030D-6E8A-4147-A177-3AD203B41FA5}">
                      <a16:colId xmlns:a16="http://schemas.microsoft.com/office/drawing/2014/main" val="3602578241"/>
                    </a:ext>
                  </a:extLst>
                </a:gridCol>
                <a:gridCol w="1293627">
                  <a:extLst>
                    <a:ext uri="{9D8B030D-6E8A-4147-A177-3AD203B41FA5}">
                      <a16:colId xmlns:a16="http://schemas.microsoft.com/office/drawing/2014/main" val="3475721002"/>
                    </a:ext>
                  </a:extLst>
                </a:gridCol>
                <a:gridCol w="1293627">
                  <a:extLst>
                    <a:ext uri="{9D8B030D-6E8A-4147-A177-3AD203B41FA5}">
                      <a16:colId xmlns:a16="http://schemas.microsoft.com/office/drawing/2014/main" val="4047447579"/>
                    </a:ext>
                  </a:extLst>
                </a:gridCol>
                <a:gridCol w="1293627">
                  <a:extLst>
                    <a:ext uri="{9D8B030D-6E8A-4147-A177-3AD203B41FA5}">
                      <a16:colId xmlns:a16="http://schemas.microsoft.com/office/drawing/2014/main" val="2160608763"/>
                    </a:ext>
                  </a:extLst>
                </a:gridCol>
                <a:gridCol w="1293627">
                  <a:extLst>
                    <a:ext uri="{9D8B030D-6E8A-4147-A177-3AD203B41FA5}">
                      <a16:colId xmlns:a16="http://schemas.microsoft.com/office/drawing/2014/main" val="3803854070"/>
                    </a:ext>
                  </a:extLst>
                </a:gridCol>
                <a:gridCol w="1294588">
                  <a:extLst>
                    <a:ext uri="{9D8B030D-6E8A-4147-A177-3AD203B41FA5}">
                      <a16:colId xmlns:a16="http://schemas.microsoft.com/office/drawing/2014/main" val="65371832"/>
                    </a:ext>
                  </a:extLst>
                </a:gridCol>
                <a:gridCol w="1294588">
                  <a:extLst>
                    <a:ext uri="{9D8B030D-6E8A-4147-A177-3AD203B41FA5}">
                      <a16:colId xmlns:a16="http://schemas.microsoft.com/office/drawing/2014/main" val="712044664"/>
                    </a:ext>
                  </a:extLst>
                </a:gridCol>
              </a:tblGrid>
              <a:tr h="4739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800" dirty="0">
                          <a:effectLst/>
                        </a:rPr>
                        <a:t>1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875" marR="103875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800" dirty="0">
                          <a:effectLst/>
                        </a:rPr>
                        <a:t>2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875" marR="103875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800" dirty="0">
                          <a:effectLst/>
                        </a:rPr>
                        <a:t>3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875" marR="103875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800" dirty="0">
                          <a:effectLst/>
                        </a:rPr>
                        <a:t>4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875" marR="103875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800" dirty="0">
                          <a:effectLst/>
                        </a:rPr>
                        <a:t>5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875" marR="103875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800" dirty="0">
                          <a:effectLst/>
                        </a:rPr>
                        <a:t>6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875" marR="103875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800" dirty="0">
                          <a:effectLst/>
                        </a:rPr>
                        <a:t>7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875" marR="103875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800" dirty="0">
                          <a:effectLst/>
                        </a:rPr>
                        <a:t>8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875" marR="103875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58065"/>
                  </a:ext>
                </a:extLst>
              </a:tr>
              <a:tr h="4739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800" b="0" dirty="0">
                          <a:solidFill>
                            <a:schemeClr val="tx1"/>
                          </a:solidFill>
                          <a:effectLst/>
                        </a:rPr>
                        <a:t>5x</a:t>
                      </a:r>
                      <a:endParaRPr lang="de-CH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875" marR="10387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800" b="0" dirty="0">
                          <a:solidFill>
                            <a:schemeClr val="tx1"/>
                          </a:solidFill>
                          <a:effectLst/>
                        </a:rPr>
                        <a:t>1x</a:t>
                      </a:r>
                      <a:endParaRPr lang="de-CH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875" marR="10387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800" b="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de-CH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875" marR="10387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800" b="0" dirty="0">
                          <a:solidFill>
                            <a:schemeClr val="tx1"/>
                          </a:solidFill>
                          <a:effectLst/>
                        </a:rPr>
                        <a:t>5x</a:t>
                      </a:r>
                      <a:endParaRPr lang="de-CH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875" marR="10387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800" b="0" dirty="0">
                          <a:solidFill>
                            <a:schemeClr val="tx1"/>
                          </a:solidFill>
                          <a:effectLst/>
                        </a:rPr>
                        <a:t>1x</a:t>
                      </a:r>
                      <a:endParaRPr lang="de-CH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875" marR="10387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800" b="0" dirty="0">
                          <a:solidFill>
                            <a:schemeClr val="tx1"/>
                          </a:solidFill>
                          <a:effectLst/>
                        </a:rPr>
                        <a:t>8x</a:t>
                      </a:r>
                      <a:endParaRPr lang="de-CH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875" marR="10387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800" b="0" dirty="0">
                          <a:solidFill>
                            <a:schemeClr val="tx1"/>
                          </a:solidFill>
                          <a:effectLst/>
                        </a:rPr>
                        <a:t>2x</a:t>
                      </a:r>
                      <a:endParaRPr lang="de-CH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875" marR="10387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800" b="0" dirty="0">
                          <a:solidFill>
                            <a:schemeClr val="tx1"/>
                          </a:solidFill>
                          <a:effectLst/>
                        </a:rPr>
                        <a:t>2x</a:t>
                      </a:r>
                      <a:endParaRPr lang="de-CH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875" marR="10387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2482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633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596162"/>
            <a:ext cx="893821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Einfach Gliederung des zweiten Jesaja-Teiles (Kp 40-66)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3EFD03B-D224-4D9E-8742-0DC7130DB3D5}"/>
              </a:ext>
            </a:extLst>
          </p:cNvPr>
          <p:cNvSpPr txBox="1"/>
          <p:nvPr/>
        </p:nvSpPr>
        <p:spPr>
          <a:xfrm>
            <a:off x="449100" y="1992945"/>
            <a:ext cx="114521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"Keinen Frieden, spricht der HERR, gibt es für die Gottlosen!" </a:t>
            </a:r>
            <a:r>
              <a:rPr lang="de-CH" sz="3000" b="1" dirty="0"/>
              <a:t>(Jes 48,22)</a:t>
            </a:r>
            <a:endParaRPr lang="de-CH" sz="30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6D0B370-F495-47F8-B07E-F9324BD9DAE3}"/>
              </a:ext>
            </a:extLst>
          </p:cNvPr>
          <p:cNvSpPr txBox="1"/>
          <p:nvPr/>
        </p:nvSpPr>
        <p:spPr>
          <a:xfrm>
            <a:off x="450421" y="3004092"/>
            <a:ext cx="1156534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"Keinen Frieden, spricht mein Gott, gibt es für die Gottlosen!" </a:t>
            </a:r>
            <a:r>
              <a:rPr lang="de-CH" sz="3000" b="1" dirty="0"/>
              <a:t>(Jes 57,21)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23287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596162"/>
            <a:ext cx="893821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Einfach Gliederung des zweiten Jesaja-Teiles (Kp 40-66)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3EFD03B-D224-4D9E-8742-0DC7130DB3D5}"/>
              </a:ext>
            </a:extLst>
          </p:cNvPr>
          <p:cNvSpPr txBox="1"/>
          <p:nvPr/>
        </p:nvSpPr>
        <p:spPr>
          <a:xfrm>
            <a:off x="449100" y="1992945"/>
            <a:ext cx="87080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/>
              <a:t>Das Ende eines sündigen von Gott losgelösten Lebens: </a:t>
            </a:r>
          </a:p>
          <a:p>
            <a:r>
              <a:rPr lang="de-DE" sz="3000" dirty="0"/>
              <a:t>Gericht und Tod!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1433449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596162"/>
            <a:ext cx="577414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Schlussverse des dritten Abschnitts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3EFD03B-D224-4D9E-8742-0DC7130DB3D5}"/>
              </a:ext>
            </a:extLst>
          </p:cNvPr>
          <p:cNvSpPr txBox="1"/>
          <p:nvPr/>
        </p:nvSpPr>
        <p:spPr>
          <a:xfrm>
            <a:off x="449100" y="1492458"/>
            <a:ext cx="10295062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es wird geschehen, dass an jedem Neumond und an </a:t>
            </a:r>
          </a:p>
          <a:p>
            <a:r>
              <a:rPr lang="de-CH" sz="3000" dirty="0"/>
              <a:t>jedem Sabbat alles Fleisch sich einfinden wird, um vor mir </a:t>
            </a:r>
          </a:p>
          <a:p>
            <a:r>
              <a:rPr lang="de-CH" sz="3000" dirty="0"/>
              <a:t>anzubeten (im Hesekiel-Tempel), spricht der HERR. 24 Und </a:t>
            </a:r>
          </a:p>
          <a:p>
            <a:r>
              <a:rPr lang="de-CH" sz="3000" dirty="0"/>
              <a:t>man wird hinausgehen und die Leichname der Leute anschauen, </a:t>
            </a:r>
          </a:p>
          <a:p>
            <a:r>
              <a:rPr lang="de-CH" sz="3000" dirty="0"/>
              <a:t>die von mir abgefallen sind; denn ihr Wurm wird nicht sterben </a:t>
            </a:r>
          </a:p>
          <a:p>
            <a:r>
              <a:rPr lang="de-CH" sz="3000" dirty="0"/>
              <a:t>und ihr Feuer nicht erlöschen; und sie werden ein Abscheu sein </a:t>
            </a:r>
          </a:p>
          <a:p>
            <a:r>
              <a:rPr lang="de-CH" sz="3000" dirty="0"/>
              <a:t>für alles Fleisch." </a:t>
            </a:r>
            <a:r>
              <a:rPr lang="de-CH" sz="3000" b="1" dirty="0"/>
              <a:t>(Jes 66,23+24)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524426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596162"/>
            <a:ext cx="588770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Jesajas Botschaft an alle Menschen: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3EFD03B-D224-4D9E-8742-0DC7130DB3D5}"/>
              </a:ext>
            </a:extLst>
          </p:cNvPr>
          <p:cNvSpPr txBox="1"/>
          <p:nvPr/>
        </p:nvSpPr>
        <p:spPr>
          <a:xfrm>
            <a:off x="449100" y="1492458"/>
            <a:ext cx="969214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b="1" dirty="0">
                <a:latin typeface="Albertus Medium" panose="020E0602030304020304" pitchFamily="34" charset="0"/>
              </a:rPr>
              <a:t>OneLife-OneChance:</a:t>
            </a:r>
            <a:r>
              <a:rPr lang="de-DE" sz="3000" dirty="0">
                <a:latin typeface="Albertus Medium" panose="020E0602030304020304" pitchFamily="34" charset="0"/>
              </a:rPr>
              <a:t> </a:t>
            </a:r>
            <a:r>
              <a:rPr lang="de-DE" sz="3000" dirty="0"/>
              <a:t>Jeder Mensch soll und muss sich </a:t>
            </a:r>
          </a:p>
          <a:p>
            <a:r>
              <a:rPr lang="de-DE" sz="3000" dirty="0"/>
              <a:t>entscheiden. Entweder für den Weg der Gottlosen zu gehen, </a:t>
            </a:r>
          </a:p>
          <a:p>
            <a:r>
              <a:rPr lang="de-DE" sz="3000" dirty="0"/>
              <a:t>d.h. </a:t>
            </a:r>
            <a:r>
              <a:rPr lang="de-DE" sz="3000" u="sng" dirty="0"/>
              <a:t>ohne</a:t>
            </a:r>
            <a:r>
              <a:rPr lang="de-DE" sz="3000" dirty="0"/>
              <a:t> Jesus Christus, oder den Weg der Gerechten zu </a:t>
            </a:r>
          </a:p>
          <a:p>
            <a:r>
              <a:rPr lang="de-DE" sz="3000" dirty="0"/>
              <a:t>gehen, d.h. ein Leben </a:t>
            </a:r>
            <a:r>
              <a:rPr lang="de-DE" sz="3000" u="sng" dirty="0"/>
              <a:t>mit </a:t>
            </a:r>
            <a:r>
              <a:rPr lang="de-DE" sz="3000" dirty="0"/>
              <a:t>dem Herrn Jesus Christus.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257413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596162"/>
            <a:ext cx="588770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Jesajas Botschaft an alle Menschen: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3EFD03B-D224-4D9E-8742-0DC7130DB3D5}"/>
              </a:ext>
            </a:extLst>
          </p:cNvPr>
          <p:cNvSpPr txBox="1"/>
          <p:nvPr/>
        </p:nvSpPr>
        <p:spPr>
          <a:xfrm>
            <a:off x="449100" y="1492458"/>
            <a:ext cx="1016586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b="1" dirty="0">
                <a:latin typeface="Albertus Medium" panose="020E0602030304020304" pitchFamily="34" charset="0"/>
              </a:rPr>
              <a:t>OneLife-OneChance:</a:t>
            </a:r>
            <a:r>
              <a:rPr lang="de-DE" sz="3000" dirty="0">
                <a:latin typeface="Albertus Medium" panose="020E0602030304020304" pitchFamily="34" charset="0"/>
              </a:rPr>
              <a:t> </a:t>
            </a:r>
            <a:r>
              <a:rPr lang="de-DE" sz="3000" dirty="0"/>
              <a:t>Jeder Gläubige soll und muss sich </a:t>
            </a:r>
          </a:p>
          <a:p>
            <a:r>
              <a:rPr lang="de-DE" sz="3000" dirty="0"/>
              <a:t>entscheiden. Entweder für den </a:t>
            </a:r>
            <a:r>
              <a:rPr lang="de-DE" sz="3000" u="sng" dirty="0"/>
              <a:t>Weg des Glaubens</a:t>
            </a:r>
            <a:r>
              <a:rPr lang="de-DE" sz="3000" dirty="0"/>
              <a:t> oder </a:t>
            </a:r>
          </a:p>
          <a:p>
            <a:r>
              <a:rPr lang="de-DE" sz="3000" dirty="0"/>
              <a:t>den </a:t>
            </a:r>
            <a:r>
              <a:rPr lang="de-DE" sz="3000" u="sng" dirty="0"/>
              <a:t>Weg des Unglaubens</a:t>
            </a:r>
            <a:r>
              <a:rPr lang="de-DE" sz="3000" dirty="0"/>
              <a:t>. Wer glaubt bleibt bestehen, wer </a:t>
            </a:r>
          </a:p>
          <a:p>
            <a:r>
              <a:rPr lang="de-DE" sz="3000" dirty="0"/>
              <a:t>nicht glaubt, kann nicht bestehen vor dem kommenden Gericht!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1804754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596162"/>
            <a:ext cx="588770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Jesajas Botschaft an alle Menschen: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3EFD03B-D224-4D9E-8742-0DC7130DB3D5}"/>
              </a:ext>
            </a:extLst>
          </p:cNvPr>
          <p:cNvSpPr txBox="1"/>
          <p:nvPr/>
        </p:nvSpPr>
        <p:spPr>
          <a:xfrm>
            <a:off x="449100" y="1492458"/>
            <a:ext cx="1003505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Jesaja fordert jeden Leser seiner Botschaft heraus, sein Leben </a:t>
            </a:r>
          </a:p>
          <a:p>
            <a:r>
              <a:rPr lang="de-CH" sz="3000" dirty="0"/>
              <a:t>im Glauben auf Gott auszurichten. Wer das tut wird das Neue </a:t>
            </a:r>
          </a:p>
          <a:p>
            <a:r>
              <a:rPr lang="de-CH" sz="3000" dirty="0"/>
              <a:t>Jerusalem "ererben". Wer ohne Gott (gottlos) in Rebellion und </a:t>
            </a:r>
          </a:p>
          <a:p>
            <a:r>
              <a:rPr lang="de-CH" sz="3000" dirty="0"/>
              <a:t>Sünde verharrt, wird keinen Frieden mit Gott erleben und wird </a:t>
            </a:r>
          </a:p>
          <a:p>
            <a:r>
              <a:rPr lang="de-CH" sz="3000" dirty="0"/>
              <a:t>am Ende auf der Müllhalde der Ewigkeit "entsorgt".</a:t>
            </a:r>
          </a:p>
        </p:txBody>
      </p:sp>
    </p:spTree>
    <p:extLst>
      <p:ext uri="{BB962C8B-B14F-4D97-AF65-F5344CB8AC3E}">
        <p14:creationId xmlns:p14="http://schemas.microsoft.com/office/powerpoint/2010/main" val="2070411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1263</Words>
  <Application>Microsoft Office PowerPoint</Application>
  <PresentationFormat>Breitbild</PresentationFormat>
  <Paragraphs>137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9" baseType="lpstr">
      <vt:lpstr>Albertus Medium</vt:lpstr>
      <vt:lpstr>Arial</vt:lpstr>
      <vt:lpstr>Calibri</vt:lpstr>
      <vt:lpstr>Calibri Light</vt:lpstr>
      <vt:lpstr>Times New Roman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Reinhard</dc:creator>
  <cp:lastModifiedBy>RB</cp:lastModifiedBy>
  <cp:revision>199</cp:revision>
  <dcterms:created xsi:type="dcterms:W3CDTF">2018-05-19T05:14:58Z</dcterms:created>
  <dcterms:modified xsi:type="dcterms:W3CDTF">2020-08-30T06:30:15Z</dcterms:modified>
</cp:coreProperties>
</file>