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404" r:id="rId3"/>
    <p:sldId id="406" r:id="rId4"/>
    <p:sldId id="407" r:id="rId5"/>
    <p:sldId id="391" r:id="rId6"/>
    <p:sldId id="409" r:id="rId7"/>
    <p:sldId id="410" r:id="rId8"/>
    <p:sldId id="408" r:id="rId9"/>
    <p:sldId id="411" r:id="rId10"/>
    <p:sldId id="412" r:id="rId11"/>
    <p:sldId id="414" r:id="rId12"/>
    <p:sldId id="413" r:id="rId13"/>
    <p:sldId id="415" r:id="rId14"/>
    <p:sldId id="416" r:id="rId15"/>
    <p:sldId id="418" r:id="rId16"/>
    <p:sldId id="419" r:id="rId17"/>
    <p:sldId id="420" r:id="rId18"/>
    <p:sldId id="417" r:id="rId19"/>
    <p:sldId id="422" r:id="rId20"/>
    <p:sldId id="423" r:id="rId21"/>
    <p:sldId id="389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268"/>
    <a:srgbClr val="DEEBF7"/>
    <a:srgbClr val="FF4B00"/>
    <a:srgbClr val="D4B3FF"/>
    <a:srgbClr val="E2F0D9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130" d="100"/>
          <a:sy n="130" d="100"/>
        </p:scale>
        <p:origin x="357" y="2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297302" y="4855618"/>
            <a:ext cx="359739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Jesaja Teil 6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1355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b="1" dirty="0"/>
              <a:t>Hiskias Kampf gegen die "Blutsauger" (Politische Reform / Unabhängigkeit)</a:t>
            </a:r>
            <a:endParaRPr lang="de-CH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981820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der HERR war mit ihm; und überall, wo er hinzog, </a:t>
            </a:r>
          </a:p>
          <a:p>
            <a:r>
              <a:rPr lang="de-CH" sz="3000" dirty="0"/>
              <a:t>hatte er Gelingen. Er fiel auch ab von dem König von Assyrien </a:t>
            </a:r>
          </a:p>
          <a:p>
            <a:r>
              <a:rPr lang="de-CH" sz="3000" dirty="0"/>
              <a:t>und diente ihm nicht. 8 Und er schlug die Philister bis hin </a:t>
            </a:r>
          </a:p>
          <a:p>
            <a:r>
              <a:rPr lang="de-CH" sz="3000" dirty="0"/>
              <a:t>nach Gaza und dessen Gebiet, vom Wachtturm bis zu den </a:t>
            </a:r>
          </a:p>
          <a:p>
            <a:r>
              <a:rPr lang="de-CH" sz="3000" dirty="0"/>
              <a:t>festen Städten." </a:t>
            </a:r>
            <a:r>
              <a:rPr lang="de-CH" sz="3000" b="1" dirty="0"/>
              <a:t>(2Kö 18,7)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07146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1355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b="1" dirty="0"/>
              <a:t>Hiskias Kampf gegen die "Blutsauger" (Politische Reform / Unabhängigkeit)</a:t>
            </a:r>
            <a:endParaRPr lang="de-CH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1134650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"Viele" Christen dulden geistliche Blutsauger in ihrem Leben, </a:t>
            </a:r>
          </a:p>
          <a:p>
            <a:r>
              <a:rPr lang="de-CH" sz="3000" dirty="0"/>
              <a:t>ohne zu merken, dass sie der geistlichen Schätze beraubt werden. </a:t>
            </a:r>
          </a:p>
          <a:p>
            <a:r>
              <a:rPr lang="de-CH" sz="3000" dirty="0"/>
              <a:t>Dies oft mit Dingen, die nicht wirklich als Sünde zu erkennen sind, </a:t>
            </a:r>
          </a:p>
          <a:p>
            <a:r>
              <a:rPr lang="de-CH" sz="3000" dirty="0"/>
              <a:t>sondern meistens harmlos scheinende Hobbys oder sonstige </a:t>
            </a:r>
          </a:p>
          <a:p>
            <a:r>
              <a:rPr lang="de-CH" sz="3000" dirty="0"/>
              <a:t>Aktivitäten, die dann gefährlich werden, wenn sie Interesse, </a:t>
            </a:r>
          </a:p>
          <a:p>
            <a:r>
              <a:rPr lang="de-CH" sz="3000" dirty="0"/>
              <a:t>Zeit und Kraft stehlen und uns hindern den wahren Reichtum </a:t>
            </a:r>
          </a:p>
          <a:p>
            <a:r>
              <a:rPr lang="de-CH" sz="3000" dirty="0"/>
              <a:t>geistlicher Schätze in Anspruch zu nehmen, bzw. sich daran zu erfreuen.</a:t>
            </a:r>
          </a:p>
        </p:txBody>
      </p:sp>
    </p:spTree>
    <p:extLst>
      <p:ext uri="{BB962C8B-B14F-4D97-AF65-F5344CB8AC3E}">
        <p14:creationId xmlns:p14="http://schemas.microsoft.com/office/powerpoint/2010/main" val="232269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441492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Hiskias "goldene" 13 Jahre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98051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in all seinem Werk, das er im Dienst des Hauses Gottes </a:t>
            </a:r>
          </a:p>
          <a:p>
            <a:r>
              <a:rPr lang="de-CH" sz="3000" dirty="0"/>
              <a:t>und nach dem Gesetz und Gebot unternahm, um seinen Gott </a:t>
            </a:r>
          </a:p>
          <a:p>
            <a:r>
              <a:rPr lang="de-CH" sz="3000" dirty="0"/>
              <a:t>zu suchen, handelte er von ganzem Herzen, und so gelang </a:t>
            </a:r>
          </a:p>
          <a:p>
            <a:r>
              <a:rPr lang="de-CH" sz="3000" dirty="0"/>
              <a:t>es ihm auch." </a:t>
            </a:r>
            <a:r>
              <a:rPr lang="de-CH" sz="3000" b="1" dirty="0"/>
              <a:t>(2Chr 31,21)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86379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05677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Jahr der Prüfung – Das 14. Regierungsjahr Hiskias (713 v.Chr.)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89750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1. Sanherib, der König von Assyrien greift Juda an nimmt </a:t>
            </a:r>
          </a:p>
          <a:p>
            <a:r>
              <a:rPr lang="de-CH" sz="3000" dirty="0"/>
              <a:t>alle befestigten Städte Judas ein (ausser Jerusalem)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7D8B36E-EA1F-4D81-8C37-8D35E2344370}"/>
              </a:ext>
            </a:extLst>
          </p:cNvPr>
          <p:cNvSpPr txBox="1"/>
          <p:nvPr/>
        </p:nvSpPr>
        <p:spPr>
          <a:xfrm>
            <a:off x="435121" y="2743956"/>
            <a:ext cx="38386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2. Hiskia wird todkrank </a:t>
            </a:r>
          </a:p>
        </p:txBody>
      </p:sp>
    </p:spTree>
    <p:extLst>
      <p:ext uri="{BB962C8B-B14F-4D97-AF65-F5344CB8AC3E}">
        <p14:creationId xmlns:p14="http://schemas.microsoft.com/office/powerpoint/2010/main" val="111558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05677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Jahr der Prüfung – Das 14. Regierungsjahr Hiskias (713 v.Chr.)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1110502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"Aber im vierzehnten Jahr des Königs Hiskia zog Sanherib, der König </a:t>
            </a:r>
          </a:p>
          <a:p>
            <a:r>
              <a:rPr lang="de-CH" sz="2800" dirty="0"/>
              <a:t>von Assyrien, gegen alle festen Städte Judas herauf und nahm sie ein. </a:t>
            </a:r>
          </a:p>
          <a:p>
            <a:r>
              <a:rPr lang="de-CH" sz="2800" dirty="0"/>
              <a:t>14 Da sandte Hiskia, der König von Juda, [Boten] zum König von Assyrien </a:t>
            </a:r>
          </a:p>
          <a:p>
            <a:r>
              <a:rPr lang="de-CH" sz="2800" dirty="0"/>
              <a:t>nach Lachis und ließ ihm sagen: Ich habe mich versündigt! Ziehe ab von </a:t>
            </a:r>
          </a:p>
          <a:p>
            <a:r>
              <a:rPr lang="de-CH" sz="2800" dirty="0"/>
              <a:t>mir; was du mir auferlegst, das will ich tragen! Da legte der König von </a:t>
            </a:r>
          </a:p>
          <a:p>
            <a:r>
              <a:rPr lang="de-CH" sz="2800" dirty="0"/>
              <a:t>Assyrien Hiskia, dem König von Juda, 300 Talente Silber (10t) und </a:t>
            </a:r>
          </a:p>
          <a:p>
            <a:r>
              <a:rPr lang="de-CH" sz="2800" dirty="0"/>
              <a:t>30 Talente Gold (1t) auf. 15 Und Hiskia gab ihm alles Silber, das sich im </a:t>
            </a:r>
          </a:p>
          <a:p>
            <a:r>
              <a:rPr lang="de-CH" sz="2800" dirty="0"/>
              <a:t>Haus des HERRN und in den Schätzen des königlichen Hauses vorfand. </a:t>
            </a:r>
          </a:p>
          <a:p>
            <a:r>
              <a:rPr lang="de-CH" sz="2800" dirty="0"/>
              <a:t>16 Zu jener Zeit ließ Hiskia, der König von Juda, das [Gold] abschneiden </a:t>
            </a:r>
          </a:p>
          <a:p>
            <a:r>
              <a:rPr lang="de-CH" sz="2800" dirty="0"/>
              <a:t>von den Türen an der Tempelhalle des HERRN und von den Pfosten, </a:t>
            </a:r>
          </a:p>
          <a:p>
            <a:r>
              <a:rPr lang="de-CH" sz="2800" dirty="0"/>
              <a:t>die er selbst hatte überziehen lassen, und gab es dem König von Assyrien." </a:t>
            </a:r>
          </a:p>
          <a:p>
            <a:r>
              <a:rPr lang="de-CH" sz="2800" b="1" dirty="0"/>
              <a:t>								(2Kö 18,13-16)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156875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05677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Jahr der Prüfung – Das 14. Regierungsjahr Hiskias (713 v.Chr.)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103312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Prüfungen des Glaubens machen deutlich, was wir in der </a:t>
            </a:r>
          </a:p>
          <a:p>
            <a:r>
              <a:rPr lang="de-CH" sz="3000" dirty="0"/>
              <a:t>Jüngerschaft gelernt haben. Unser Vertrauen auf Gott und </a:t>
            </a:r>
          </a:p>
          <a:p>
            <a:r>
              <a:rPr lang="de-CH" sz="3000" dirty="0"/>
              <a:t>unsere Beständigkeit muss immer wieder mal auf den Prüfstand. </a:t>
            </a:r>
          </a:p>
          <a:p>
            <a:r>
              <a:rPr lang="de-CH" sz="3000" dirty="0"/>
              <a:t>Die Bibel lehrt uns, dass unsere Herzen alles andere als </a:t>
            </a:r>
          </a:p>
          <a:p>
            <a:r>
              <a:rPr lang="de-CH" sz="3000" dirty="0"/>
              <a:t>stabil sind. Schnell stehen wir in Gefahr stolz zu werden und </a:t>
            </a:r>
          </a:p>
          <a:p>
            <a:r>
              <a:rPr lang="de-CH" sz="3000" dirty="0"/>
              <a:t>den "Erfolg" uns selbst zuzuschreiben.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8440BE-5E1C-4B38-849C-7FCBFEED1ED7}"/>
              </a:ext>
            </a:extLst>
          </p:cNvPr>
          <p:cNvSpPr txBox="1"/>
          <p:nvPr/>
        </p:nvSpPr>
        <p:spPr>
          <a:xfrm>
            <a:off x="435115" y="5159987"/>
            <a:ext cx="72847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Ein ungeprüfter Glaube ist kein echter Glaube</a:t>
            </a:r>
          </a:p>
        </p:txBody>
      </p:sp>
    </p:spTree>
    <p:extLst>
      <p:ext uri="{BB962C8B-B14F-4D97-AF65-F5344CB8AC3E}">
        <p14:creationId xmlns:p14="http://schemas.microsoft.com/office/powerpoint/2010/main" val="379168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05677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Jahr der Prüfung – Das 14. Regierungsjahr Hiskias (713 v.Chr.)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9455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„Deshalb ergreift die ganze Waffenrüstung Gottes, damit </a:t>
            </a:r>
          </a:p>
          <a:p>
            <a:r>
              <a:rPr lang="de-DE" sz="3000" dirty="0"/>
              <a:t>ihr am </a:t>
            </a:r>
            <a:r>
              <a:rPr lang="de-DE" sz="3000" b="1" dirty="0"/>
              <a:t>bösen Tag</a:t>
            </a:r>
            <a:r>
              <a:rPr lang="de-DE" sz="3000" dirty="0"/>
              <a:t> widerstehen und, nachdem ihr alles wohl </a:t>
            </a:r>
          </a:p>
          <a:p>
            <a:r>
              <a:rPr lang="de-DE" sz="3000" dirty="0"/>
              <a:t>ausgerichtet habt, euch behaupten könnt!“ </a:t>
            </a:r>
            <a:r>
              <a:rPr lang="de-DE" sz="3000" b="1" dirty="0"/>
              <a:t>(Eph 6,13)</a:t>
            </a:r>
            <a:endParaRPr lang="de-CH" sz="3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8440BE-5E1C-4B38-849C-7FCBFEED1ED7}"/>
              </a:ext>
            </a:extLst>
          </p:cNvPr>
          <p:cNvSpPr txBox="1"/>
          <p:nvPr/>
        </p:nvSpPr>
        <p:spPr>
          <a:xfrm>
            <a:off x="435115" y="3834533"/>
            <a:ext cx="97206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"…, indem ihr </a:t>
            </a:r>
            <a:r>
              <a:rPr lang="de-CH" sz="3000" u="sng" dirty="0"/>
              <a:t>zu jeder Zeit betet</a:t>
            </a:r>
            <a:r>
              <a:rPr lang="de-CH" sz="3000" dirty="0"/>
              <a:t> mit allem Gebet und Flehen </a:t>
            </a:r>
          </a:p>
          <a:p>
            <a:r>
              <a:rPr lang="de-CH" sz="3000" dirty="0"/>
              <a:t>im Geist, und wacht zu diesem Zweck in aller Ausdauer und </a:t>
            </a:r>
          </a:p>
          <a:p>
            <a:r>
              <a:rPr lang="de-CH" sz="3000" dirty="0"/>
              <a:t>Fürbitte für alle Heiligen," </a:t>
            </a:r>
            <a:r>
              <a:rPr lang="de-CH" sz="3000" b="1" dirty="0"/>
              <a:t>(Eph 6,18)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41869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105677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Jahr der Prüfung – Das 14. Regierungsjahr Hiskias (713 v.Chr.)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1025101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Mein Gebetsleben ist entscheidend um am "bösen" Tag </a:t>
            </a:r>
          </a:p>
          <a:p>
            <a:r>
              <a:rPr lang="de-CH" sz="3000" dirty="0"/>
              <a:t>zu überwinden. Es ist aber wichtig zu erkennen, dass es </a:t>
            </a:r>
          </a:p>
          <a:p>
            <a:r>
              <a:rPr lang="de-CH" sz="3000" u="sng" dirty="0"/>
              <a:t>keinen</a:t>
            </a:r>
            <a:r>
              <a:rPr lang="de-CH" sz="3000" dirty="0"/>
              <a:t> "Gebets-Startknopf" im Leben eines Christen gibt. </a:t>
            </a:r>
          </a:p>
          <a:p>
            <a:r>
              <a:rPr lang="de-CH" sz="3000" dirty="0"/>
              <a:t>Gebet ist Teil meiner täglichen Jüngerschaft und keine </a:t>
            </a:r>
          </a:p>
          <a:p>
            <a:r>
              <a:rPr lang="de-CH" sz="3000" dirty="0"/>
              <a:t>Schnellhandlung. Knopfdruckgebet sind selten erfolgreich, </a:t>
            </a:r>
          </a:p>
          <a:p>
            <a:r>
              <a:rPr lang="de-CH" sz="3000" dirty="0"/>
              <a:t>weil dazu der Lebensstil des Glaubens fehlt. Wer erst anfängt </a:t>
            </a:r>
          </a:p>
          <a:p>
            <a:r>
              <a:rPr lang="de-CH" sz="3000" dirty="0"/>
              <a:t>zu beten, wenn der böse Tag da ist, wird schwerlich überwinden.</a:t>
            </a:r>
          </a:p>
        </p:txBody>
      </p:sp>
    </p:spTree>
    <p:extLst>
      <p:ext uri="{BB962C8B-B14F-4D97-AF65-F5344CB8AC3E}">
        <p14:creationId xmlns:p14="http://schemas.microsoft.com/office/powerpoint/2010/main" val="14114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514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Krankheit Hiskias - Anfechtungen kommen meist in Rudeln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1132489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"In jenen Tagen wurde Hiskia todkrank. Da kam der Prophet Jesaja, </a:t>
            </a:r>
          </a:p>
          <a:p>
            <a:r>
              <a:rPr lang="de-DE" sz="3000" dirty="0"/>
              <a:t>der Sohn des Amoz, zu ihm und sprach zu ihm: So spricht der HERR: </a:t>
            </a:r>
          </a:p>
          <a:p>
            <a:r>
              <a:rPr lang="de-DE" sz="3000" dirty="0"/>
              <a:t>Bestelle dein Haus; denn du sollst sterben und nicht am Leben bleiben! </a:t>
            </a:r>
          </a:p>
          <a:p>
            <a:r>
              <a:rPr lang="de-DE" sz="3000" dirty="0"/>
              <a:t>2 Da wandte Hiskia sein Angesicht gegen die Wand und betete zum </a:t>
            </a:r>
          </a:p>
          <a:p>
            <a:r>
              <a:rPr lang="de-DE" sz="3000" dirty="0"/>
              <a:t>HERRN; 3 und er sprach: Ach, HERR, gedenke doch daran, dass ich in </a:t>
            </a:r>
          </a:p>
          <a:p>
            <a:r>
              <a:rPr lang="de-DE" sz="3000" dirty="0"/>
              <a:t>Wahrheit und mit ganzem Herzen vor dir gewandelt bin und getan </a:t>
            </a:r>
          </a:p>
          <a:p>
            <a:r>
              <a:rPr lang="de-DE" sz="3000" dirty="0"/>
              <a:t>habe, was gut ist in deinen Augen! Und Hiskia weinte sehr. 4 Da erging </a:t>
            </a:r>
          </a:p>
          <a:p>
            <a:r>
              <a:rPr lang="de-DE" sz="3000" dirty="0"/>
              <a:t>das Wort des HERRN folgendermaßen an Jesaja: 5 Geh hin und sage </a:t>
            </a:r>
          </a:p>
          <a:p>
            <a:r>
              <a:rPr lang="de-DE" sz="3000" dirty="0"/>
              <a:t>zu Hiskia: So spricht der HERR, der Gott deines Vaters David: Ich habe </a:t>
            </a:r>
          </a:p>
          <a:p>
            <a:r>
              <a:rPr lang="de-DE" sz="3000" dirty="0"/>
              <a:t>dein Gebet erhört und deine Tränen angesehen. …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74730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514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Krankheit Hiskias - Anfechtungen kommen meist in Rudeln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1114087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"Siehe, ich will zu deinen Lebenstagen noch 15 Jahre hinzufügen; </a:t>
            </a:r>
          </a:p>
          <a:p>
            <a:r>
              <a:rPr lang="de-DE" sz="3000" dirty="0"/>
              <a:t>6 und ich will dich und diese Stadt aus der Hand des Königs von </a:t>
            </a:r>
          </a:p>
          <a:p>
            <a:r>
              <a:rPr lang="de-DE" sz="3000" dirty="0"/>
              <a:t>Assyrien erretten; und ich will diese Stadt beschirmen. 7 Und das sei </a:t>
            </a:r>
          </a:p>
          <a:p>
            <a:r>
              <a:rPr lang="de-DE" sz="3000" dirty="0"/>
              <a:t>dir das Zeichen von dem HERRN, dass der HERR das Wort erfüllen </a:t>
            </a:r>
          </a:p>
          <a:p>
            <a:r>
              <a:rPr lang="de-DE" sz="3000" dirty="0"/>
              <a:t>wird, das er gesprochen hat: 8 Siehe, ich lasse den Schatten an der </a:t>
            </a:r>
          </a:p>
          <a:p>
            <a:r>
              <a:rPr lang="de-DE" sz="3000" dirty="0"/>
              <a:t>Sonnenuhr des Ahas um zehn Stufen zurückkehren, [nämlich um so </a:t>
            </a:r>
          </a:p>
          <a:p>
            <a:r>
              <a:rPr lang="de-DE" sz="3000" dirty="0"/>
              <a:t>viel], wie die Sonne ihn bereits an der Sonnenuhr hatte abwärtsgehen </a:t>
            </a:r>
          </a:p>
          <a:p>
            <a:r>
              <a:rPr lang="de-DE" sz="3000" dirty="0"/>
              <a:t>lassen! So ging die Sonne an der Sonnenuhr um zehn Stufen zurück, </a:t>
            </a:r>
          </a:p>
          <a:p>
            <a:r>
              <a:rPr lang="de-DE" sz="3000" dirty="0"/>
              <a:t>die sie abwärtsgegangen war."</a:t>
            </a:r>
            <a:r>
              <a:rPr lang="de-DE" sz="3000" b="1" dirty="0"/>
              <a:t> (Jes 38,1-8)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78760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924053"/>
            <a:ext cx="101695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Entscheidend für einen Christen ist nicht, </a:t>
            </a:r>
          </a:p>
          <a:p>
            <a:r>
              <a:rPr lang="de-CH" sz="3000" dirty="0"/>
              <a:t>dass wir anderen Menschen gefallen! </a:t>
            </a:r>
          </a:p>
          <a:p>
            <a:r>
              <a:rPr lang="de-CH" sz="3000" dirty="0"/>
              <a:t>Entscheidend ist, dass wir Gott gefallen! Das ist unsere Priorität!</a:t>
            </a:r>
          </a:p>
        </p:txBody>
      </p:sp>
    </p:spTree>
    <p:extLst>
      <p:ext uri="{BB962C8B-B14F-4D97-AF65-F5344CB8AC3E}">
        <p14:creationId xmlns:p14="http://schemas.microsoft.com/office/powerpoint/2010/main" val="46925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514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Krankheit Hiskias - Anfechtungen kommen meist in Rudeln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96993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OneLife-OneChance! Von Gott Zeit geschenkt zu bekommen, </a:t>
            </a:r>
          </a:p>
          <a:p>
            <a:r>
              <a:rPr lang="de-CH" sz="3000" dirty="0"/>
              <a:t>bedeutet für alle Menschen diese Zeit zu nutzen, bzw. zu </a:t>
            </a:r>
          </a:p>
          <a:p>
            <a:r>
              <a:rPr lang="de-CH" sz="3000" dirty="0"/>
              <a:t>verwalten als treue Verwalter Gottes. </a:t>
            </a:r>
          </a:p>
        </p:txBody>
      </p:sp>
    </p:spTree>
    <p:extLst>
      <p:ext uri="{BB962C8B-B14F-4D97-AF65-F5344CB8AC3E}">
        <p14:creationId xmlns:p14="http://schemas.microsoft.com/office/powerpoint/2010/main" val="427424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297302" y="4855618"/>
            <a:ext cx="359739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Jesaja Teil 6</a:t>
            </a:r>
          </a:p>
        </p:txBody>
      </p:sp>
    </p:spTree>
    <p:extLst>
      <p:ext uri="{BB962C8B-B14F-4D97-AF65-F5344CB8AC3E}">
        <p14:creationId xmlns:p14="http://schemas.microsoft.com/office/powerpoint/2010/main" val="189948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924053"/>
            <a:ext cx="109273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"Wie wir es zuvor gesagt haben, so sage ich auch jetzt wiederum: </a:t>
            </a:r>
          </a:p>
          <a:p>
            <a:r>
              <a:rPr lang="de-CH" sz="3000" dirty="0"/>
              <a:t>Wenn jemand euch etwas anderes als Evangelium verkündigt </a:t>
            </a:r>
          </a:p>
          <a:p>
            <a:r>
              <a:rPr lang="de-CH" sz="3000" dirty="0"/>
              <a:t>als das, welches ihr empfangen habt, der sei verflucht! 10 Rede </a:t>
            </a:r>
          </a:p>
          <a:p>
            <a:r>
              <a:rPr lang="de-CH" sz="3000" dirty="0"/>
              <a:t>ich denn jetzt Menschen oder Gott zuliebe? Oder suche ich </a:t>
            </a:r>
          </a:p>
          <a:p>
            <a:r>
              <a:rPr lang="de-CH" sz="3000" dirty="0"/>
              <a:t>Menschen zu gefallen? Wenn ich allerdings den Menschen noch </a:t>
            </a:r>
          </a:p>
          <a:p>
            <a:r>
              <a:rPr lang="de-CH" sz="3000" dirty="0"/>
              <a:t>gefällig wäre, so wäre ich nicht ein Knecht des Christus." </a:t>
            </a:r>
            <a:r>
              <a:rPr lang="de-CH" sz="3000" b="1" dirty="0"/>
              <a:t>(Gal 1,9+10)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34780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924053"/>
            <a:ext cx="101077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"Ohne Glauben aber ist es unmöglich, ihm wohlzugefallen; </a:t>
            </a:r>
          </a:p>
          <a:p>
            <a:r>
              <a:rPr lang="de-CH" sz="3000" dirty="0"/>
              <a:t>denn wer zu Gott kommt, muss glauben, dass er ist</a:t>
            </a:r>
            <a:r>
              <a:rPr lang="de-CH" sz="3000" b="1" dirty="0"/>
              <a:t> </a:t>
            </a:r>
            <a:r>
              <a:rPr lang="de-CH" sz="3000" dirty="0"/>
              <a:t>und dass er </a:t>
            </a:r>
          </a:p>
          <a:p>
            <a:r>
              <a:rPr lang="de-CH" sz="3000" dirty="0"/>
              <a:t>die belohnen wird, welche ihn suchen." </a:t>
            </a:r>
            <a:r>
              <a:rPr lang="de-CH" sz="3000" b="1" dirty="0"/>
              <a:t>(Hebr 11,6)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95647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9E4364-75D6-4B12-853F-9F33C8136D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012"/>
            <a:ext cx="12192000" cy="536797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D5A1F892-831F-414E-8FB1-44BF2AA8B35C}"/>
              </a:ext>
            </a:extLst>
          </p:cNvPr>
          <p:cNvSpPr/>
          <p:nvPr/>
        </p:nvSpPr>
        <p:spPr>
          <a:xfrm>
            <a:off x="6186244" y="-42308"/>
            <a:ext cx="913823" cy="69586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3C7AF35-B021-4169-B9E8-5B65E703C617}"/>
              </a:ext>
            </a:extLst>
          </p:cNvPr>
          <p:cNvSpPr/>
          <p:nvPr/>
        </p:nvSpPr>
        <p:spPr>
          <a:xfrm>
            <a:off x="-16103" y="1390"/>
            <a:ext cx="6183567" cy="685661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6AC2C5D-44E4-4D7D-ABE3-1A26F8CB086F}"/>
              </a:ext>
            </a:extLst>
          </p:cNvPr>
          <p:cNvSpPr/>
          <p:nvPr/>
        </p:nvSpPr>
        <p:spPr>
          <a:xfrm>
            <a:off x="7107382" y="-42308"/>
            <a:ext cx="5156477" cy="6903445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600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924053"/>
            <a:ext cx="975940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"Mit 25 Jahren wurde er König, und er regierte 29 Jahre </a:t>
            </a:r>
          </a:p>
          <a:p>
            <a:r>
              <a:rPr lang="de-CH" sz="3000" dirty="0"/>
              <a:t>lang in Jerusalem. Und der Name seiner Mutter war Abija, </a:t>
            </a:r>
          </a:p>
          <a:p>
            <a:r>
              <a:rPr lang="de-CH" sz="3000" dirty="0"/>
              <a:t>eine Tochter Sacharjas. 3 Und er tat, was recht war in den </a:t>
            </a:r>
          </a:p>
          <a:p>
            <a:r>
              <a:rPr lang="de-CH" sz="3000" dirty="0"/>
              <a:t>Augen des HERRN, ganz wie es sein Vater David getan hatte." </a:t>
            </a:r>
          </a:p>
          <a:p>
            <a:r>
              <a:rPr lang="de-CH" sz="3000" b="1" dirty="0"/>
              <a:t>							(2Kö 18,2+3)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32094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1924053"/>
            <a:ext cx="91535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"Er </a:t>
            </a:r>
            <a:r>
              <a:rPr lang="de-CH" sz="3000" u="sng" dirty="0"/>
              <a:t>vertraute</a:t>
            </a:r>
            <a:r>
              <a:rPr lang="de-CH" sz="3000" dirty="0"/>
              <a:t> dem HERRN, dem Gott Israels, sodass unter </a:t>
            </a:r>
          </a:p>
          <a:p>
            <a:r>
              <a:rPr lang="de-CH" sz="3000" dirty="0"/>
              <a:t>allen Königen von Juda keiner seinesgleichen war, weder </a:t>
            </a:r>
          </a:p>
          <a:p>
            <a:r>
              <a:rPr lang="de-CH" sz="3000" dirty="0"/>
              <a:t>nach ihm noch vor ihm." </a:t>
            </a:r>
            <a:r>
              <a:rPr lang="de-CH" sz="3000" b="1" dirty="0"/>
              <a:t>(2Kö 18,5)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5196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037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geistlicher Aufbruch (Reformation, d.h. Erneuerung)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981454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"Er schaffte die Höhen ab und zerbrach die Steinmale und </a:t>
            </a:r>
          </a:p>
          <a:p>
            <a:r>
              <a:rPr lang="de-CH" sz="3000" dirty="0"/>
              <a:t>hieb die Aschera-Standbilder um und zertrümmerte die </a:t>
            </a:r>
          </a:p>
          <a:p>
            <a:r>
              <a:rPr lang="de-CH" sz="3000" dirty="0"/>
              <a:t>eherne Schlange, die Mose gemacht hatte; denn bis zu dieser </a:t>
            </a:r>
          </a:p>
          <a:p>
            <a:r>
              <a:rPr lang="de-CH" sz="3000" dirty="0"/>
              <a:t>Zeit hatten die Kinder Israels ihr geräuchert, und man nannte </a:t>
            </a:r>
          </a:p>
          <a:p>
            <a:r>
              <a:rPr lang="de-CH" sz="3000" dirty="0"/>
              <a:t>sie </a:t>
            </a:r>
            <a:r>
              <a:rPr lang="de-CH" sz="3000" dirty="0" err="1"/>
              <a:t>Nechuschtan</a:t>
            </a:r>
            <a:r>
              <a:rPr lang="de-CH" sz="3000" dirty="0"/>
              <a:t>." </a:t>
            </a:r>
            <a:r>
              <a:rPr lang="de-CH" sz="3000" b="1" dirty="0"/>
              <a:t>(2Kö 18,4)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8773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037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geistlicher Aufbruch (Reformation, d.h. Erneuerung)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517779"/>
            <a:ext cx="987635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Götzen, Dinge, die mit Gott in Konkurrenz stehen, sollen </a:t>
            </a:r>
          </a:p>
          <a:p>
            <a:r>
              <a:rPr lang="de-DE" sz="3000" dirty="0"/>
              <a:t>bekämpft und aus unserem Leben entfernt werden. Was </a:t>
            </a:r>
          </a:p>
          <a:p>
            <a:r>
              <a:rPr lang="de-DE" sz="3000" dirty="0"/>
              <a:t>auch immer unsere Zeit, unsere Talente, unser Geld, usw. in </a:t>
            </a:r>
          </a:p>
          <a:p>
            <a:r>
              <a:rPr lang="de-DE" sz="3000" dirty="0"/>
              <a:t>ungebührlicher Weise in Anspruch nimmt, soll im Glauben </a:t>
            </a:r>
          </a:p>
          <a:p>
            <a:r>
              <a:rPr lang="de-DE" sz="3000" dirty="0"/>
              <a:t>entfernt werden. Je länger sich Dinge einnisten, desto </a:t>
            </a:r>
          </a:p>
          <a:p>
            <a:r>
              <a:rPr lang="de-DE" sz="3000" dirty="0"/>
              <a:t>schwieriger wird es, sie wieder los zu werden. Im Entfernen </a:t>
            </a:r>
          </a:p>
          <a:p>
            <a:r>
              <a:rPr lang="de-DE" sz="3000" dirty="0"/>
              <a:t>der Schlage zeigt sich Hiskias furchtlose Entschlossenheit, den </a:t>
            </a:r>
          </a:p>
          <a:p>
            <a:r>
              <a:rPr lang="de-DE" sz="3000" dirty="0"/>
              <a:t>Kampf gegen die Götzen aufzunehmen.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81805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1403</Words>
  <Application>Microsoft Office PowerPoint</Application>
  <PresentationFormat>Breitbild</PresentationFormat>
  <Paragraphs>121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179</cp:revision>
  <dcterms:created xsi:type="dcterms:W3CDTF">2018-05-19T05:14:58Z</dcterms:created>
  <dcterms:modified xsi:type="dcterms:W3CDTF">2020-08-26T10:14:36Z</dcterms:modified>
</cp:coreProperties>
</file>