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5" r:id="rId2"/>
    <p:sldId id="259" r:id="rId3"/>
    <p:sldId id="366" r:id="rId4"/>
    <p:sldId id="390" r:id="rId5"/>
    <p:sldId id="391" r:id="rId6"/>
    <p:sldId id="392" r:id="rId7"/>
    <p:sldId id="370" r:id="rId8"/>
    <p:sldId id="394" r:id="rId9"/>
    <p:sldId id="395" r:id="rId10"/>
    <p:sldId id="397" r:id="rId11"/>
    <p:sldId id="400" r:id="rId12"/>
    <p:sldId id="401" r:id="rId13"/>
    <p:sldId id="402" r:id="rId14"/>
    <p:sldId id="403" r:id="rId15"/>
    <p:sldId id="404" r:id="rId16"/>
    <p:sldId id="405" r:id="rId17"/>
    <p:sldId id="406" r:id="rId18"/>
    <p:sldId id="408" r:id="rId19"/>
    <p:sldId id="409" r:id="rId20"/>
    <p:sldId id="410" r:id="rId21"/>
    <p:sldId id="411" r:id="rId22"/>
    <p:sldId id="412" r:id="rId23"/>
    <p:sldId id="389" r:id="rId2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A268"/>
    <a:srgbClr val="DEEBF7"/>
    <a:srgbClr val="FF4B00"/>
    <a:srgbClr val="D4B3FF"/>
    <a:srgbClr val="E2F0D9"/>
    <a:srgbClr val="FFE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36" d="100"/>
          <a:sy n="136" d="100"/>
        </p:scale>
        <p:origin x="130" y="69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DF089-39DA-47E3-A74C-E64C6DBBD5AE}" type="datetimeFigureOut">
              <a:rPr lang="de-CH" smtClean="0"/>
              <a:t>16.08.2020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E9142-EC7B-4178-ABB6-310B1AAD4A5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665414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EDF089-39DA-47E3-A74C-E64C6DBBD5AE}" type="datetimeFigureOut">
              <a:rPr lang="de-CH" smtClean="0"/>
              <a:t>16.08.2020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2E9142-EC7B-4178-ABB6-310B1AAD4A5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51459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591" y="-1034427"/>
            <a:ext cx="10527956" cy="6359405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4297302" y="4855618"/>
            <a:ext cx="3597395" cy="9387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5500" b="1" dirty="0"/>
              <a:t>Jesaja Teil 4</a:t>
            </a:r>
          </a:p>
        </p:txBody>
      </p:sp>
    </p:spTree>
    <p:extLst>
      <p:ext uri="{BB962C8B-B14F-4D97-AF65-F5344CB8AC3E}">
        <p14:creationId xmlns:p14="http://schemas.microsoft.com/office/powerpoint/2010/main" val="39804447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7F1AA8BD-5272-4CDA-A9A3-61A409112EC7}"/>
              </a:ext>
            </a:extLst>
          </p:cNvPr>
          <p:cNvSpPr txBox="1"/>
          <p:nvPr/>
        </p:nvSpPr>
        <p:spPr>
          <a:xfrm>
            <a:off x="449100" y="724434"/>
            <a:ext cx="513858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b="1" dirty="0"/>
              <a:t>Der Überrest aus den Nationen</a:t>
            </a:r>
            <a:endParaRPr lang="de-CH" sz="3000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66448F38-1CF0-427C-B535-0EBA083D516F}"/>
              </a:ext>
            </a:extLst>
          </p:cNvPr>
          <p:cNvSpPr txBox="1"/>
          <p:nvPr/>
        </p:nvSpPr>
        <p:spPr>
          <a:xfrm>
            <a:off x="433713" y="1325673"/>
            <a:ext cx="11324575" cy="5262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2800" dirty="0"/>
              <a:t>"… Und einer von den Ältesten ergriff das Wort und sprach zu mir: Wer sind </a:t>
            </a:r>
          </a:p>
          <a:p>
            <a:r>
              <a:rPr lang="de-CH" sz="2800" dirty="0"/>
              <a:t>diese, die mit weißen Kleidern bekleidet sind, und woher sind sie </a:t>
            </a:r>
          </a:p>
          <a:p>
            <a:r>
              <a:rPr lang="de-CH" sz="2800" dirty="0"/>
              <a:t>gekommen? 14 Und ich sprach zu ihm: Herr, du weißt es! Und er sprach zu </a:t>
            </a:r>
          </a:p>
          <a:p>
            <a:r>
              <a:rPr lang="de-CH" sz="2800" dirty="0"/>
              <a:t>mir: Das sind die, welche aus der großen Drangsal kommen; und sie haben </a:t>
            </a:r>
          </a:p>
          <a:p>
            <a:r>
              <a:rPr lang="de-CH" sz="2800" dirty="0"/>
              <a:t>ihre Kleider gewaschen, und sie haben ihre Kleider weiß gemacht in dem </a:t>
            </a:r>
          </a:p>
          <a:p>
            <a:r>
              <a:rPr lang="de-CH" sz="2800" dirty="0"/>
              <a:t>Blut des Lammes. 15 Darum sind sie vor dem Thron Gottes und dienen ihm </a:t>
            </a:r>
          </a:p>
          <a:p>
            <a:r>
              <a:rPr lang="de-CH" sz="2800" dirty="0"/>
              <a:t>Tag und Nacht in seinem Tempel; und der auf dem Thron sitzt, wird sein Zelt </a:t>
            </a:r>
          </a:p>
          <a:p>
            <a:r>
              <a:rPr lang="de-CH" sz="2800" dirty="0"/>
              <a:t>aufschlagen über ihnen. 16 Und sie werden nicht mehr hungern und nicht </a:t>
            </a:r>
          </a:p>
          <a:p>
            <a:r>
              <a:rPr lang="de-CH" sz="2800" dirty="0"/>
              <a:t>mehr dürsten; auch wird sie die Sonne nicht treffen noch irgendeine Hitze; </a:t>
            </a:r>
          </a:p>
          <a:p>
            <a:r>
              <a:rPr lang="de-CH" sz="2800" dirty="0"/>
              <a:t>17 denn das Lamm, das inmitten des Thrones ist, wird sie weiden und sie </a:t>
            </a:r>
          </a:p>
          <a:p>
            <a:r>
              <a:rPr lang="de-CH" sz="2800" dirty="0"/>
              <a:t>leiten zu lebendigen Wasserquellen, und Gott wird abwischen alle Tränen </a:t>
            </a:r>
          </a:p>
          <a:p>
            <a:r>
              <a:rPr lang="de-CH" sz="2800" dirty="0"/>
              <a:t>von ihren Augen." Offb 7,9-17</a:t>
            </a:r>
          </a:p>
        </p:txBody>
      </p:sp>
    </p:spTree>
    <p:extLst>
      <p:ext uri="{BB962C8B-B14F-4D97-AF65-F5344CB8AC3E}">
        <p14:creationId xmlns:p14="http://schemas.microsoft.com/office/powerpoint/2010/main" val="683901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7F1AA8BD-5272-4CDA-A9A3-61A409112EC7}"/>
              </a:ext>
            </a:extLst>
          </p:cNvPr>
          <p:cNvSpPr txBox="1"/>
          <p:nvPr/>
        </p:nvSpPr>
        <p:spPr>
          <a:xfrm>
            <a:off x="449100" y="724434"/>
            <a:ext cx="375923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b="1" dirty="0"/>
              <a:t>Gerichte über die Erde</a:t>
            </a:r>
            <a:endParaRPr lang="de-CH" sz="3000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66448F38-1CF0-427C-B535-0EBA083D516F}"/>
              </a:ext>
            </a:extLst>
          </p:cNvPr>
          <p:cNvSpPr txBox="1"/>
          <p:nvPr/>
        </p:nvSpPr>
        <p:spPr>
          <a:xfrm>
            <a:off x="433713" y="1451506"/>
            <a:ext cx="11444480" cy="5170646"/>
          </a:xfrm>
          <a:prstGeom prst="rect">
            <a:avLst/>
          </a:prstGeom>
          <a:solidFill>
            <a:srgbClr val="FEA268"/>
          </a:solidFill>
        </p:spPr>
        <p:txBody>
          <a:bodyPr wrap="none" rtlCol="0">
            <a:spAutoFit/>
          </a:bodyPr>
          <a:lstStyle/>
          <a:p>
            <a:r>
              <a:rPr lang="de-CH" sz="3000" dirty="0"/>
              <a:t>"Ich aber sprach: Ich vergehe, ich vergehe! Wehe mir! Räuber rauben, </a:t>
            </a:r>
          </a:p>
          <a:p>
            <a:r>
              <a:rPr lang="de-CH" sz="3000" dirty="0"/>
              <a:t>ja, räuberisch rauben die Räuber! 17 Grauen, Grube und Garn </a:t>
            </a:r>
          </a:p>
          <a:p>
            <a:r>
              <a:rPr lang="de-CH" sz="3000" dirty="0"/>
              <a:t>kommen über dich, du Bewohner der Erde! 18 Und es wird geschehen, </a:t>
            </a:r>
          </a:p>
          <a:p>
            <a:r>
              <a:rPr lang="de-CH" sz="3000" dirty="0"/>
              <a:t>wer vor der grauenerregenden Stimme flieht, der wird in die Grube </a:t>
            </a:r>
          </a:p>
          <a:p>
            <a:r>
              <a:rPr lang="de-CH" sz="3000" dirty="0"/>
              <a:t>fallen, wer aber aus der Grube heraufsteigt, wird im Garn gefangen </a:t>
            </a:r>
          </a:p>
          <a:p>
            <a:r>
              <a:rPr lang="de-CH" sz="3000" dirty="0"/>
              <a:t>werden; denn die Fenster der Höhe werden sich öffnen und die </a:t>
            </a:r>
          </a:p>
          <a:p>
            <a:r>
              <a:rPr lang="de-CH" sz="3000" dirty="0"/>
              <a:t>Grundfesten der Erde erbeben. 19 Die Erde wird krachend zerbersten, </a:t>
            </a:r>
          </a:p>
          <a:p>
            <a:r>
              <a:rPr lang="de-CH" sz="3000" dirty="0"/>
              <a:t>die Erde wird reißen und bersten, die Erde wird hin- und herschwanken. </a:t>
            </a:r>
          </a:p>
          <a:p>
            <a:r>
              <a:rPr lang="de-CH" sz="3000" dirty="0"/>
              <a:t>20 Die Erde wird hin- und </a:t>
            </a:r>
            <a:r>
              <a:rPr lang="de-CH" sz="3000" dirty="0" err="1"/>
              <a:t>hertaumeln</a:t>
            </a:r>
            <a:r>
              <a:rPr lang="de-CH" sz="3000" dirty="0"/>
              <a:t> wie ein Betrunkener und </a:t>
            </a:r>
          </a:p>
          <a:p>
            <a:r>
              <a:rPr lang="de-CH" sz="3000" dirty="0"/>
              <a:t>schaukeln wie eine Hängematte; ihre Missetat lastet schwer auf ihr; </a:t>
            </a:r>
          </a:p>
          <a:p>
            <a:r>
              <a:rPr lang="de-CH" sz="3000" dirty="0"/>
              <a:t>sie fällt und steht nicht wieder auf."</a:t>
            </a:r>
            <a:r>
              <a:rPr lang="de-DE" sz="3000" dirty="0"/>
              <a:t> 24,16b-20</a:t>
            </a:r>
            <a:endParaRPr lang="de-CH" sz="3000" dirty="0"/>
          </a:p>
        </p:txBody>
      </p:sp>
    </p:spTree>
    <p:extLst>
      <p:ext uri="{BB962C8B-B14F-4D97-AF65-F5344CB8AC3E}">
        <p14:creationId xmlns:p14="http://schemas.microsoft.com/office/powerpoint/2010/main" val="2367353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7F1AA8BD-5272-4CDA-A9A3-61A409112EC7}"/>
              </a:ext>
            </a:extLst>
          </p:cNvPr>
          <p:cNvSpPr txBox="1"/>
          <p:nvPr/>
        </p:nvSpPr>
        <p:spPr>
          <a:xfrm>
            <a:off x="449100" y="724434"/>
            <a:ext cx="375923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b="1" dirty="0"/>
              <a:t>Gerichte über die Erde</a:t>
            </a:r>
            <a:endParaRPr lang="de-CH" sz="3000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66448F38-1CF0-427C-B535-0EBA083D516F}"/>
              </a:ext>
            </a:extLst>
          </p:cNvPr>
          <p:cNvSpPr txBox="1"/>
          <p:nvPr/>
        </p:nvSpPr>
        <p:spPr>
          <a:xfrm>
            <a:off x="433713" y="1451506"/>
            <a:ext cx="10972876" cy="51706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"Und es geschahen Stimmen und Donner und Blitze, und ein </a:t>
            </a:r>
          </a:p>
          <a:p>
            <a:r>
              <a:rPr lang="de-CH" sz="3000" dirty="0"/>
              <a:t>großes Erdbeben geschah, wie es dergleichen noch nie gegeben hat, </a:t>
            </a:r>
          </a:p>
          <a:p>
            <a:r>
              <a:rPr lang="de-CH" sz="3000" dirty="0"/>
              <a:t>seit es Menschen gab auf Erden, ein solch gewaltiges und großes </a:t>
            </a:r>
          </a:p>
          <a:p>
            <a:r>
              <a:rPr lang="de-CH" sz="3000" dirty="0"/>
              <a:t>Erdbeben. 19 Und die große Stadt wurde in drei Teile [zerrissen], </a:t>
            </a:r>
          </a:p>
          <a:p>
            <a:r>
              <a:rPr lang="de-CH" sz="3000" dirty="0"/>
              <a:t>und die Städte der Heidenvölker fielen, und Babylon, der Großen, </a:t>
            </a:r>
          </a:p>
          <a:p>
            <a:r>
              <a:rPr lang="de-CH" sz="3000" dirty="0"/>
              <a:t>wurde vor Gott gedacht, damit er ihr den Becher des Glutweines </a:t>
            </a:r>
          </a:p>
          <a:p>
            <a:r>
              <a:rPr lang="de-CH" sz="3000" dirty="0"/>
              <a:t>seines Zornes gebe. 20 Und jede Insel entfloh, und es waren keine </a:t>
            </a:r>
          </a:p>
          <a:p>
            <a:r>
              <a:rPr lang="de-CH" sz="3000" dirty="0"/>
              <a:t>Berge mehr zu finden. 21 Und ein großer Hagel mit zentnerschweren </a:t>
            </a:r>
          </a:p>
          <a:p>
            <a:r>
              <a:rPr lang="de-CH" sz="3000" dirty="0"/>
              <a:t>Steinen kam aus dem Himmel auf die Menschen herab, und die </a:t>
            </a:r>
          </a:p>
          <a:p>
            <a:r>
              <a:rPr lang="de-CH" sz="3000" dirty="0"/>
              <a:t>Menschen lästerten Gott wegen der Plage des Hagels, weil seine </a:t>
            </a:r>
          </a:p>
          <a:p>
            <a:r>
              <a:rPr lang="de-CH" sz="3000" dirty="0"/>
              <a:t>Plage sehr groß war." Offb 16,18-21</a:t>
            </a:r>
          </a:p>
        </p:txBody>
      </p:sp>
    </p:spTree>
    <p:extLst>
      <p:ext uri="{BB962C8B-B14F-4D97-AF65-F5344CB8AC3E}">
        <p14:creationId xmlns:p14="http://schemas.microsoft.com/office/powerpoint/2010/main" val="3286838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7F1AA8BD-5272-4CDA-A9A3-61A409112EC7}"/>
              </a:ext>
            </a:extLst>
          </p:cNvPr>
          <p:cNvSpPr txBox="1"/>
          <p:nvPr/>
        </p:nvSpPr>
        <p:spPr>
          <a:xfrm>
            <a:off x="449100" y="724434"/>
            <a:ext cx="975106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000" b="1" dirty="0"/>
              <a:t>Gericht über Satan, seine Dämonen und die Könige der Erde</a:t>
            </a:r>
            <a:endParaRPr lang="de-CH" sz="3000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66448F38-1CF0-427C-B535-0EBA083D516F}"/>
              </a:ext>
            </a:extLst>
          </p:cNvPr>
          <p:cNvSpPr txBox="1"/>
          <p:nvPr/>
        </p:nvSpPr>
        <p:spPr>
          <a:xfrm>
            <a:off x="433713" y="1451506"/>
            <a:ext cx="9716699" cy="2400657"/>
          </a:xfrm>
          <a:prstGeom prst="rect">
            <a:avLst/>
          </a:prstGeom>
          <a:solidFill>
            <a:srgbClr val="FF4B00"/>
          </a:solidFill>
        </p:spPr>
        <p:txBody>
          <a:bodyPr wrap="none" rtlCol="0">
            <a:spAutoFit/>
          </a:bodyPr>
          <a:lstStyle/>
          <a:p>
            <a:r>
              <a:rPr lang="de-DE" sz="3000" dirty="0"/>
              <a:t>"</a:t>
            </a:r>
            <a:r>
              <a:rPr lang="de-CH" sz="3000" dirty="0"/>
              <a:t>Und es wird geschehen an jenem Tag, da wird der HERR das </a:t>
            </a:r>
          </a:p>
          <a:p>
            <a:r>
              <a:rPr lang="de-CH" sz="3000" dirty="0"/>
              <a:t>Heer der Höhe in der Höhe heimsuchen und die Könige der </a:t>
            </a:r>
          </a:p>
          <a:p>
            <a:r>
              <a:rPr lang="de-CH" sz="3000" dirty="0"/>
              <a:t>Erde auf Erden; 22 und sie werden eingesperrt, wie man </a:t>
            </a:r>
          </a:p>
          <a:p>
            <a:r>
              <a:rPr lang="de-CH" sz="3000" dirty="0"/>
              <a:t>Gefangene in die Grube einsperrt, und im Kerker werden sie </a:t>
            </a:r>
          </a:p>
          <a:p>
            <a:r>
              <a:rPr lang="de-CH" sz="3000" dirty="0" err="1"/>
              <a:t>eingeschlosse</a:t>
            </a:r>
            <a:r>
              <a:rPr lang="de-DE" sz="3000" dirty="0"/>
              <a:t>n." 24,21+22</a:t>
            </a:r>
            <a:endParaRPr lang="de-CH" sz="3000" dirty="0"/>
          </a:p>
        </p:txBody>
      </p:sp>
    </p:spTree>
    <p:extLst>
      <p:ext uri="{BB962C8B-B14F-4D97-AF65-F5344CB8AC3E}">
        <p14:creationId xmlns:p14="http://schemas.microsoft.com/office/powerpoint/2010/main" val="196624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7F1AA8BD-5272-4CDA-A9A3-61A409112EC7}"/>
              </a:ext>
            </a:extLst>
          </p:cNvPr>
          <p:cNvSpPr txBox="1"/>
          <p:nvPr/>
        </p:nvSpPr>
        <p:spPr>
          <a:xfrm>
            <a:off x="449100" y="724434"/>
            <a:ext cx="975106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000" b="1" dirty="0"/>
              <a:t>Gericht über Satan, Seine Dämonen und die Könige der Erde</a:t>
            </a:r>
            <a:endParaRPr lang="de-CH" sz="3000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66448F38-1CF0-427C-B535-0EBA083D516F}"/>
              </a:ext>
            </a:extLst>
          </p:cNvPr>
          <p:cNvSpPr txBox="1"/>
          <p:nvPr/>
        </p:nvSpPr>
        <p:spPr>
          <a:xfrm>
            <a:off x="433713" y="1451506"/>
            <a:ext cx="10553530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"Und ich sah einen Engel aus dem Himmel herabsteigen, der </a:t>
            </a:r>
          </a:p>
          <a:p>
            <a:r>
              <a:rPr lang="de-CH" sz="3000" dirty="0"/>
              <a:t>hatte den Schlüssel des Abgrundes und eine große Kette in seiner </a:t>
            </a:r>
          </a:p>
          <a:p>
            <a:r>
              <a:rPr lang="de-CH" sz="3000" dirty="0"/>
              <a:t>Hand. 2 Und er ergriff den Drachen, die alte Schlange, die der </a:t>
            </a:r>
          </a:p>
          <a:p>
            <a:r>
              <a:rPr lang="de-CH" sz="3000" dirty="0"/>
              <a:t>Teufel und der Satan ist, und band ihn für 1 000 Jahre 3 und warf </a:t>
            </a:r>
          </a:p>
          <a:p>
            <a:r>
              <a:rPr lang="de-CH" sz="3000" dirty="0"/>
              <a:t>ihn in den Abgrund und schloss ihn ein und versiegelte über ihm, </a:t>
            </a:r>
          </a:p>
          <a:p>
            <a:r>
              <a:rPr lang="de-CH" sz="3000" dirty="0"/>
              <a:t>damit er die Völker nicht mehr verführen kann, bis die 1 000 Jahre </a:t>
            </a:r>
          </a:p>
          <a:p>
            <a:r>
              <a:rPr lang="de-CH" sz="3000" dirty="0"/>
              <a:t>vollendet sind. Und nach diesen muss er für kurze Zeit losgelassen </a:t>
            </a:r>
          </a:p>
          <a:p>
            <a:r>
              <a:rPr lang="de-CH" sz="3000" dirty="0"/>
              <a:t>werden." Offb 20,1-3</a:t>
            </a:r>
          </a:p>
        </p:txBody>
      </p:sp>
    </p:spTree>
    <p:extLst>
      <p:ext uri="{BB962C8B-B14F-4D97-AF65-F5344CB8AC3E}">
        <p14:creationId xmlns:p14="http://schemas.microsoft.com/office/powerpoint/2010/main" val="2417762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7F1AA8BD-5272-4CDA-A9A3-61A409112EC7}"/>
              </a:ext>
            </a:extLst>
          </p:cNvPr>
          <p:cNvSpPr txBox="1"/>
          <p:nvPr/>
        </p:nvSpPr>
        <p:spPr>
          <a:xfrm>
            <a:off x="449100" y="724434"/>
            <a:ext cx="473456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000" b="1" dirty="0"/>
              <a:t>Zeichen an Sonne und Mond</a:t>
            </a:r>
            <a:endParaRPr lang="de-CH" sz="3000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66448F38-1CF0-427C-B535-0EBA083D516F}"/>
              </a:ext>
            </a:extLst>
          </p:cNvPr>
          <p:cNvSpPr txBox="1"/>
          <p:nvPr/>
        </p:nvSpPr>
        <p:spPr>
          <a:xfrm>
            <a:off x="449100" y="1423677"/>
            <a:ext cx="10804561" cy="553998"/>
          </a:xfrm>
          <a:prstGeom prst="rect">
            <a:avLst/>
          </a:prstGeom>
          <a:solidFill>
            <a:srgbClr val="FF4B00"/>
          </a:solidFill>
        </p:spPr>
        <p:txBody>
          <a:bodyPr wrap="none" rtlCol="0">
            <a:spAutoFit/>
          </a:bodyPr>
          <a:lstStyle/>
          <a:p>
            <a:r>
              <a:rPr lang="de-CH" sz="3000" dirty="0"/>
              <a:t>"Da wird der Mond erröten und die Sonne schamrot werden</a:t>
            </a:r>
            <a:r>
              <a:rPr lang="de-DE" sz="3000" dirty="0"/>
              <a:t>." 24,23</a:t>
            </a:r>
            <a:endParaRPr lang="de-CH" sz="3000" dirty="0"/>
          </a:p>
        </p:txBody>
      </p:sp>
    </p:spTree>
    <p:extLst>
      <p:ext uri="{BB962C8B-B14F-4D97-AF65-F5344CB8AC3E}">
        <p14:creationId xmlns:p14="http://schemas.microsoft.com/office/powerpoint/2010/main" val="2536895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7F1AA8BD-5272-4CDA-A9A3-61A409112EC7}"/>
              </a:ext>
            </a:extLst>
          </p:cNvPr>
          <p:cNvSpPr txBox="1"/>
          <p:nvPr/>
        </p:nvSpPr>
        <p:spPr>
          <a:xfrm>
            <a:off x="449100" y="724434"/>
            <a:ext cx="473456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000" b="1" dirty="0"/>
              <a:t>Zeichen an Sonne und Mond</a:t>
            </a:r>
            <a:endParaRPr lang="de-CH" sz="3000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66448F38-1CF0-427C-B535-0EBA083D516F}"/>
              </a:ext>
            </a:extLst>
          </p:cNvPr>
          <p:cNvSpPr txBox="1"/>
          <p:nvPr/>
        </p:nvSpPr>
        <p:spPr>
          <a:xfrm>
            <a:off x="433713" y="1451506"/>
            <a:ext cx="1026627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"Und ich sah, als es das sechste Siegel öffnete, und siehe, </a:t>
            </a:r>
          </a:p>
          <a:p>
            <a:r>
              <a:rPr lang="de-CH" sz="3000" dirty="0"/>
              <a:t>ein großes Erdbeben entstand, und die Sonne wurde schwarz </a:t>
            </a:r>
          </a:p>
          <a:p>
            <a:r>
              <a:rPr lang="de-CH" sz="3000" dirty="0"/>
              <a:t>wie ein härener Sack, und der Mond wurde wie Blut." Offb 6,12</a:t>
            </a:r>
          </a:p>
        </p:txBody>
      </p:sp>
    </p:spTree>
    <p:extLst>
      <p:ext uri="{BB962C8B-B14F-4D97-AF65-F5344CB8AC3E}">
        <p14:creationId xmlns:p14="http://schemas.microsoft.com/office/powerpoint/2010/main" val="2656787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7F1AA8BD-5272-4CDA-A9A3-61A409112EC7}"/>
              </a:ext>
            </a:extLst>
          </p:cNvPr>
          <p:cNvSpPr txBox="1"/>
          <p:nvPr/>
        </p:nvSpPr>
        <p:spPr>
          <a:xfrm>
            <a:off x="449100" y="724434"/>
            <a:ext cx="8634480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000" b="1" dirty="0"/>
              <a:t>Das Friedensreich (Millennium | 1000-jähriges Reich)</a:t>
            </a:r>
            <a:endParaRPr lang="de-CH" sz="3000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66448F38-1CF0-427C-B535-0EBA083D516F}"/>
              </a:ext>
            </a:extLst>
          </p:cNvPr>
          <p:cNvSpPr txBox="1"/>
          <p:nvPr/>
        </p:nvSpPr>
        <p:spPr>
          <a:xfrm>
            <a:off x="433713" y="1451506"/>
            <a:ext cx="11190436" cy="4247317"/>
          </a:xfrm>
          <a:prstGeom prst="rect">
            <a:avLst/>
          </a:prstGeom>
          <a:solidFill>
            <a:srgbClr val="DEEBF7"/>
          </a:solidFill>
        </p:spPr>
        <p:txBody>
          <a:bodyPr wrap="none" rtlCol="0">
            <a:spAutoFit/>
          </a:bodyPr>
          <a:lstStyle/>
          <a:p>
            <a:r>
              <a:rPr lang="de-CH" sz="3000" dirty="0"/>
              <a:t>"Und der HERR der Heerscharen wird auf diesem Berg allen Völkern </a:t>
            </a:r>
          </a:p>
          <a:p>
            <a:r>
              <a:rPr lang="de-CH" sz="3000" dirty="0"/>
              <a:t>ein Mahl von fetten (köstlichen) Speisen bereiten, ein Mahl von alten </a:t>
            </a:r>
          </a:p>
          <a:p>
            <a:r>
              <a:rPr lang="de-CH" sz="3000" dirty="0"/>
              <a:t> (herrlichen) Weinen, von fetten, markigen (</a:t>
            </a:r>
            <a:r>
              <a:rPr lang="de-CH" sz="3000" dirty="0" err="1"/>
              <a:t>bestenm</a:t>
            </a:r>
            <a:r>
              <a:rPr lang="de-CH" sz="3000" dirty="0"/>
              <a:t> Fleisch) Speisen, </a:t>
            </a:r>
          </a:p>
          <a:p>
            <a:r>
              <a:rPr lang="de-CH" sz="3000" dirty="0"/>
              <a:t>von alten, geläuterten (gut gelagerten) Weinen. 7 Und er wird auf </a:t>
            </a:r>
          </a:p>
          <a:p>
            <a:r>
              <a:rPr lang="de-CH" sz="3000" dirty="0"/>
              <a:t>diesem Berg die Schleierhülle wegnehmen, die alle Völker verhüllt, </a:t>
            </a:r>
          </a:p>
          <a:p>
            <a:r>
              <a:rPr lang="de-CH" sz="3000" dirty="0"/>
              <a:t>und die Decke, womit alle Nationen bedeckt sind. 8 Er wird den Tod </a:t>
            </a:r>
          </a:p>
          <a:p>
            <a:r>
              <a:rPr lang="de-CH" sz="3000" dirty="0"/>
              <a:t>auf ewig verschlingen. Und GOTT, der Herr, wird die Tränen abwischen </a:t>
            </a:r>
          </a:p>
          <a:p>
            <a:r>
              <a:rPr lang="de-CH" sz="3000" dirty="0"/>
              <a:t>von jedem Angesicht und die Schmach seines Volkes hinwegnehmen </a:t>
            </a:r>
          </a:p>
          <a:p>
            <a:r>
              <a:rPr lang="de-CH" sz="3000" dirty="0"/>
              <a:t>von der ganzen Erde. Ja, der HERR hat [es</a:t>
            </a:r>
            <a:r>
              <a:rPr lang="de-CH" sz="3000"/>
              <a:t>] gesprochen</a:t>
            </a:r>
            <a:r>
              <a:rPr lang="de-CH" sz="3000" dirty="0"/>
              <a:t>." 25,6-8</a:t>
            </a:r>
          </a:p>
        </p:txBody>
      </p:sp>
    </p:spTree>
    <p:extLst>
      <p:ext uri="{BB962C8B-B14F-4D97-AF65-F5344CB8AC3E}">
        <p14:creationId xmlns:p14="http://schemas.microsoft.com/office/powerpoint/2010/main" val="1453090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7F1AA8BD-5272-4CDA-A9A3-61A409112EC7}"/>
              </a:ext>
            </a:extLst>
          </p:cNvPr>
          <p:cNvSpPr txBox="1"/>
          <p:nvPr/>
        </p:nvSpPr>
        <p:spPr>
          <a:xfrm>
            <a:off x="449100" y="724434"/>
            <a:ext cx="8634480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000" b="1" dirty="0"/>
              <a:t>Das Friedensreich (Millennium | 1000-jähriges Reich)</a:t>
            </a:r>
            <a:endParaRPr lang="de-CH" sz="3000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66448F38-1CF0-427C-B535-0EBA083D516F}"/>
              </a:ext>
            </a:extLst>
          </p:cNvPr>
          <p:cNvSpPr txBox="1"/>
          <p:nvPr/>
        </p:nvSpPr>
        <p:spPr>
          <a:xfrm>
            <a:off x="433713" y="1451506"/>
            <a:ext cx="11199156" cy="44781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b="1" dirty="0"/>
              <a:t>Die Schmach seines Volkes wird weggenommen!</a:t>
            </a:r>
            <a:endParaRPr lang="de-CH" sz="3000" dirty="0"/>
          </a:p>
          <a:p>
            <a:endParaRPr lang="de-CH" sz="1500" dirty="0"/>
          </a:p>
          <a:p>
            <a:r>
              <a:rPr lang="de-CH" sz="3000" dirty="0"/>
              <a:t>Der kommende König ist ein Jude. Das Volk der Juden (Überrest) </a:t>
            </a:r>
          </a:p>
          <a:p>
            <a:r>
              <a:rPr lang="de-CH" sz="3000" dirty="0"/>
              <a:t>wird das Zentrum sein im Friedensreich. Denken wir an die Geschichte </a:t>
            </a:r>
          </a:p>
          <a:p>
            <a:r>
              <a:rPr lang="de-CH" sz="3000" dirty="0"/>
              <a:t>Israels – bis in unsere Tage hinein: Kein Volk wurde über so lange </a:t>
            </a:r>
          </a:p>
          <a:p>
            <a:r>
              <a:rPr lang="de-CH" sz="3000" dirty="0"/>
              <a:t>Zeit und von der ganzen Welt dermassen beleidigt, beschimpft, </a:t>
            </a:r>
          </a:p>
          <a:p>
            <a:r>
              <a:rPr lang="de-CH" sz="3000" dirty="0"/>
              <a:t>erniedrigt, verfolgt, misshandelt, terrorisiert, bekriegt und </a:t>
            </a:r>
          </a:p>
          <a:p>
            <a:r>
              <a:rPr lang="de-CH" sz="3000" dirty="0"/>
              <a:t>boykottiert wie das jüdische Volk. Welch eine Befreiung wird es </a:t>
            </a:r>
          </a:p>
          <a:p>
            <a:r>
              <a:rPr lang="de-CH" sz="3000" dirty="0"/>
              <a:t>sein, wenn der Herr zurückkommt, um diese Schmach Seines </a:t>
            </a:r>
          </a:p>
          <a:p>
            <a:r>
              <a:rPr lang="de-CH" sz="3000" dirty="0"/>
              <a:t>Volkes von der ganzen Erde wegzunehmen!</a:t>
            </a:r>
          </a:p>
        </p:txBody>
      </p:sp>
    </p:spTree>
    <p:extLst>
      <p:ext uri="{BB962C8B-B14F-4D97-AF65-F5344CB8AC3E}">
        <p14:creationId xmlns:p14="http://schemas.microsoft.com/office/powerpoint/2010/main" val="1180119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7F1AA8BD-5272-4CDA-A9A3-61A409112EC7}"/>
              </a:ext>
            </a:extLst>
          </p:cNvPr>
          <p:cNvSpPr txBox="1"/>
          <p:nvPr/>
        </p:nvSpPr>
        <p:spPr>
          <a:xfrm>
            <a:off x="449100" y="724434"/>
            <a:ext cx="740497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b="1" dirty="0"/>
              <a:t>Gottes Langmut, Sein Gnaden- und Heilswerk</a:t>
            </a:r>
            <a:endParaRPr lang="de-CH" sz="3000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66448F38-1CF0-427C-B535-0EBA083D516F}"/>
              </a:ext>
            </a:extLst>
          </p:cNvPr>
          <p:cNvSpPr txBox="1"/>
          <p:nvPr/>
        </p:nvSpPr>
        <p:spPr>
          <a:xfrm>
            <a:off x="433713" y="1451506"/>
            <a:ext cx="10183172" cy="2400657"/>
          </a:xfrm>
          <a:prstGeom prst="rect">
            <a:avLst/>
          </a:prstGeom>
          <a:solidFill>
            <a:srgbClr val="FEA268"/>
          </a:solidFill>
        </p:spPr>
        <p:txBody>
          <a:bodyPr wrap="none" rtlCol="0">
            <a:spAutoFit/>
          </a:bodyPr>
          <a:lstStyle/>
          <a:p>
            <a:r>
              <a:rPr lang="de-CH" sz="3000" dirty="0"/>
              <a:t>"… denn sobald deine Gerichte die Erde treffen, lernen die </a:t>
            </a:r>
          </a:p>
          <a:p>
            <a:r>
              <a:rPr lang="de-CH" sz="3000" dirty="0"/>
              <a:t>Bewohner des Erdkreises Gerechtigkeit. 10 Wird dem Gottlosen </a:t>
            </a:r>
          </a:p>
          <a:p>
            <a:r>
              <a:rPr lang="de-CH" sz="3000" dirty="0"/>
              <a:t>Gnade erwiesen, so lernt er nicht Gerechtigkeit; in dem Land, </a:t>
            </a:r>
          </a:p>
          <a:p>
            <a:r>
              <a:rPr lang="de-CH" sz="3000" dirty="0"/>
              <a:t>wo Ordnung herrscht, handelt er verkehrt und sieht nicht die </a:t>
            </a:r>
          </a:p>
          <a:p>
            <a:r>
              <a:rPr lang="de-CH" sz="3000" dirty="0"/>
              <a:t>Majestät des HERRN." (Jes 26,9b+10)</a:t>
            </a:r>
          </a:p>
        </p:txBody>
      </p:sp>
    </p:spTree>
    <p:extLst>
      <p:ext uri="{BB962C8B-B14F-4D97-AF65-F5344CB8AC3E}">
        <p14:creationId xmlns:p14="http://schemas.microsoft.com/office/powerpoint/2010/main" val="1055183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553480" y="313038"/>
            <a:ext cx="1770036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5000" b="1" dirty="0"/>
              <a:t>Jesaja</a:t>
            </a:r>
            <a:endParaRPr lang="de-CH" sz="5000" dirty="0">
              <a:latin typeface="Trebuchet MS" panose="020B0603020202020204" pitchFamily="34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553480" y="1549904"/>
            <a:ext cx="4620752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de-CH" sz="3400" dirty="0"/>
              <a:t>Kapitel: 66 | Verse:  1292</a:t>
            </a:r>
          </a:p>
        </p:txBody>
      </p:sp>
    </p:spTree>
    <p:extLst>
      <p:ext uri="{BB962C8B-B14F-4D97-AF65-F5344CB8AC3E}">
        <p14:creationId xmlns:p14="http://schemas.microsoft.com/office/powerpoint/2010/main" val="611185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7F1AA8BD-5272-4CDA-A9A3-61A409112EC7}"/>
              </a:ext>
            </a:extLst>
          </p:cNvPr>
          <p:cNvSpPr txBox="1"/>
          <p:nvPr/>
        </p:nvSpPr>
        <p:spPr>
          <a:xfrm>
            <a:off x="449100" y="724434"/>
            <a:ext cx="740497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b="1" dirty="0"/>
              <a:t>Gottes Langmut, Sein Gnaden- und Heilswerk</a:t>
            </a:r>
            <a:endParaRPr lang="de-CH" sz="3000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66448F38-1CF0-427C-B535-0EBA083D516F}"/>
              </a:ext>
            </a:extLst>
          </p:cNvPr>
          <p:cNvSpPr txBox="1"/>
          <p:nvPr/>
        </p:nvSpPr>
        <p:spPr>
          <a:xfrm>
            <a:off x="433713" y="1451506"/>
            <a:ext cx="9938490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In diesen Versen finden wir eine Erklärung für die Situation </a:t>
            </a:r>
          </a:p>
          <a:p>
            <a:r>
              <a:rPr lang="de-CH" sz="3000" dirty="0"/>
              <a:t>in unserer Welt. Solange Gott noch zuwartet und alles duldet, </a:t>
            </a:r>
          </a:p>
          <a:p>
            <a:r>
              <a:rPr lang="de-CH" sz="3000" dirty="0"/>
              <a:t>wird die Welt nicht etwa besser, sondern immer schlechter. </a:t>
            </a:r>
          </a:p>
          <a:p>
            <a:r>
              <a:rPr lang="de-CH" sz="3000" dirty="0"/>
              <a:t>Darum wird die Apokalypse (Gerichte Gottes) notwendig sein. </a:t>
            </a:r>
          </a:p>
          <a:p>
            <a:r>
              <a:rPr lang="de-CH" sz="3000" dirty="0"/>
              <a:t>Der Herr lässt der Menschheit bis zur Zeit der Trübsal sehr viel </a:t>
            </a:r>
          </a:p>
          <a:p>
            <a:r>
              <a:rPr lang="de-CH" sz="3000" dirty="0"/>
              <a:t>Handlungsspielraum, aber es geht immer nur bergab. Es wird </a:t>
            </a:r>
          </a:p>
          <a:p>
            <a:r>
              <a:rPr lang="de-CH" sz="3000" dirty="0"/>
              <a:t>moralisch, religiös und zwischenmenschlich immer schlimmer, </a:t>
            </a:r>
          </a:p>
          <a:p>
            <a:r>
              <a:rPr lang="de-CH" sz="3000" dirty="0"/>
              <a:t>ketzerischer und brutaler, und es ist keine Besserung in Sicht.</a:t>
            </a:r>
          </a:p>
        </p:txBody>
      </p:sp>
    </p:spTree>
    <p:extLst>
      <p:ext uri="{BB962C8B-B14F-4D97-AF65-F5344CB8AC3E}">
        <p14:creationId xmlns:p14="http://schemas.microsoft.com/office/powerpoint/2010/main" val="1612776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7F1AA8BD-5272-4CDA-A9A3-61A409112EC7}"/>
              </a:ext>
            </a:extLst>
          </p:cNvPr>
          <p:cNvSpPr txBox="1"/>
          <p:nvPr/>
        </p:nvSpPr>
        <p:spPr>
          <a:xfrm>
            <a:off x="449100" y="724434"/>
            <a:ext cx="740497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b="1" dirty="0"/>
              <a:t>Gottes Langmut, Sein Gnaden- und Heilswerk</a:t>
            </a:r>
            <a:endParaRPr lang="de-CH" sz="3000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66448F38-1CF0-427C-B535-0EBA083D516F}"/>
              </a:ext>
            </a:extLst>
          </p:cNvPr>
          <p:cNvSpPr txBox="1"/>
          <p:nvPr/>
        </p:nvSpPr>
        <p:spPr>
          <a:xfrm>
            <a:off x="433713" y="1451506"/>
            <a:ext cx="11009617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"Machen wir uns keine Illusionen: Europa wendet sich vom </a:t>
            </a:r>
          </a:p>
          <a:p>
            <a:r>
              <a:rPr lang="de-CH" sz="3000" dirty="0"/>
              <a:t>Christentum ab, wird agnostisch, aggressiv, aufklärerisch, atheistisch. </a:t>
            </a:r>
          </a:p>
          <a:p>
            <a:r>
              <a:rPr lang="de-CH" sz="3000" dirty="0"/>
              <a:t>Die Frömmigkeit wird weiter nachlassen und die Verhöhnung </a:t>
            </a:r>
          </a:p>
          <a:p>
            <a:r>
              <a:rPr lang="de-CH" sz="3000" dirty="0"/>
              <a:t>der Religion weiter zunehmen." Peter Scholl-Latour</a:t>
            </a:r>
          </a:p>
        </p:txBody>
      </p:sp>
    </p:spTree>
    <p:extLst>
      <p:ext uri="{BB962C8B-B14F-4D97-AF65-F5344CB8AC3E}">
        <p14:creationId xmlns:p14="http://schemas.microsoft.com/office/powerpoint/2010/main" val="1684554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7F1AA8BD-5272-4CDA-A9A3-61A409112EC7}"/>
              </a:ext>
            </a:extLst>
          </p:cNvPr>
          <p:cNvSpPr txBox="1"/>
          <p:nvPr/>
        </p:nvSpPr>
        <p:spPr>
          <a:xfrm>
            <a:off x="449100" y="724434"/>
            <a:ext cx="740497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b="1" dirty="0"/>
              <a:t>Gottes Langmut, Sein Gnaden- und Heilswerk</a:t>
            </a:r>
            <a:endParaRPr lang="de-CH" sz="3000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66448F38-1CF0-427C-B535-0EBA083D516F}"/>
              </a:ext>
            </a:extLst>
          </p:cNvPr>
          <p:cNvSpPr txBox="1"/>
          <p:nvPr/>
        </p:nvSpPr>
        <p:spPr>
          <a:xfrm>
            <a:off x="433713" y="1451506"/>
            <a:ext cx="9746194" cy="33239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Darum wird der Tag des Herrn kommen; darum wird der Tag </a:t>
            </a:r>
          </a:p>
          <a:p>
            <a:r>
              <a:rPr lang="de-CH" sz="3000" dirty="0"/>
              <a:t>des Zornes kommen. Das tut Gott nicht willkürlich, sondern </a:t>
            </a:r>
          </a:p>
          <a:p>
            <a:r>
              <a:rPr lang="de-CH" sz="3000" dirty="0"/>
              <a:t>um die Menschen durch Seinen gerechten und kontrollierten </a:t>
            </a:r>
          </a:p>
          <a:p>
            <a:r>
              <a:rPr lang="de-CH" sz="3000" dirty="0"/>
              <a:t>Zorn zum Besseren, d.h. zur Umkehr zu führen.</a:t>
            </a:r>
          </a:p>
          <a:p>
            <a:endParaRPr lang="de-CH" sz="3000" dirty="0"/>
          </a:p>
          <a:p>
            <a:r>
              <a:rPr lang="de-CH" sz="3000" dirty="0">
                <a:highlight>
                  <a:srgbClr val="FEA268"/>
                </a:highlight>
              </a:rPr>
              <a:t>"… denn sobald deine Gerichte die Erde treffen, lernen die </a:t>
            </a:r>
          </a:p>
          <a:p>
            <a:r>
              <a:rPr lang="de-CH" sz="3000" dirty="0">
                <a:highlight>
                  <a:srgbClr val="FEA268"/>
                </a:highlight>
              </a:rPr>
              <a:t>Bewohner des Erdkreises Gerechtigkeit."</a:t>
            </a:r>
          </a:p>
        </p:txBody>
      </p:sp>
    </p:spTree>
    <p:extLst>
      <p:ext uri="{BB962C8B-B14F-4D97-AF65-F5344CB8AC3E}">
        <p14:creationId xmlns:p14="http://schemas.microsoft.com/office/powerpoint/2010/main" val="2992841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591" y="-1034427"/>
            <a:ext cx="10527956" cy="6359405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4297302" y="4855618"/>
            <a:ext cx="3597395" cy="9387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5500" b="1" dirty="0"/>
              <a:t>Jesaja Teil 4</a:t>
            </a:r>
          </a:p>
        </p:txBody>
      </p:sp>
    </p:spTree>
    <p:extLst>
      <p:ext uri="{BB962C8B-B14F-4D97-AF65-F5344CB8AC3E}">
        <p14:creationId xmlns:p14="http://schemas.microsoft.com/office/powerpoint/2010/main" val="18994888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9E4364-75D6-4B12-853F-9F33C8136D4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45012"/>
            <a:ext cx="12192000" cy="5367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69445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9E4364-75D6-4B12-853F-9F33C8136D4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45012"/>
            <a:ext cx="12192000" cy="5367976"/>
          </a:xfrm>
          <a:prstGeom prst="rect">
            <a:avLst/>
          </a:prstGeom>
        </p:spPr>
      </p:pic>
      <p:sp>
        <p:nvSpPr>
          <p:cNvPr id="3" name="Rechteck 2">
            <a:extLst>
              <a:ext uri="{FF2B5EF4-FFF2-40B4-BE49-F238E27FC236}">
                <a16:creationId xmlns:a16="http://schemas.microsoft.com/office/drawing/2014/main" id="{D5A1F892-831F-414E-8FB1-44BF2AA8B35C}"/>
              </a:ext>
            </a:extLst>
          </p:cNvPr>
          <p:cNvSpPr/>
          <p:nvPr/>
        </p:nvSpPr>
        <p:spPr>
          <a:xfrm>
            <a:off x="1668733" y="-42308"/>
            <a:ext cx="755685" cy="695866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13C7AF35-B021-4169-B9E8-5B65E703C617}"/>
              </a:ext>
            </a:extLst>
          </p:cNvPr>
          <p:cNvSpPr/>
          <p:nvPr/>
        </p:nvSpPr>
        <p:spPr>
          <a:xfrm>
            <a:off x="-16102" y="1390"/>
            <a:ext cx="1668733" cy="6856610"/>
          </a:xfrm>
          <a:prstGeom prst="rect">
            <a:avLst/>
          </a:prstGeom>
          <a:solidFill>
            <a:schemeClr val="tx1"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F6AC2C5D-44E4-4D7D-ABE3-1A26F8CB086F}"/>
              </a:ext>
            </a:extLst>
          </p:cNvPr>
          <p:cNvSpPr/>
          <p:nvPr/>
        </p:nvSpPr>
        <p:spPr>
          <a:xfrm>
            <a:off x="2440520" y="-42308"/>
            <a:ext cx="9823340" cy="6907639"/>
          </a:xfrm>
          <a:prstGeom prst="rect">
            <a:avLst/>
          </a:prstGeom>
          <a:solidFill>
            <a:schemeClr val="tx1"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82450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9E4364-75D6-4B12-853F-9F33C8136D4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45012"/>
            <a:ext cx="12192000" cy="5367976"/>
          </a:xfrm>
          <a:prstGeom prst="rect">
            <a:avLst/>
          </a:prstGeom>
        </p:spPr>
      </p:pic>
      <p:sp>
        <p:nvSpPr>
          <p:cNvPr id="3" name="Rechteck 2">
            <a:extLst>
              <a:ext uri="{FF2B5EF4-FFF2-40B4-BE49-F238E27FC236}">
                <a16:creationId xmlns:a16="http://schemas.microsoft.com/office/drawing/2014/main" id="{D5A1F892-831F-414E-8FB1-44BF2AA8B35C}"/>
              </a:ext>
            </a:extLst>
          </p:cNvPr>
          <p:cNvSpPr/>
          <p:nvPr/>
        </p:nvSpPr>
        <p:spPr>
          <a:xfrm>
            <a:off x="4039300" y="-42308"/>
            <a:ext cx="926966" cy="695866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13C7AF35-B021-4169-B9E8-5B65E703C617}"/>
              </a:ext>
            </a:extLst>
          </p:cNvPr>
          <p:cNvSpPr/>
          <p:nvPr/>
        </p:nvSpPr>
        <p:spPr>
          <a:xfrm>
            <a:off x="-16102" y="1390"/>
            <a:ext cx="4046996" cy="6856610"/>
          </a:xfrm>
          <a:prstGeom prst="rect">
            <a:avLst/>
          </a:prstGeom>
          <a:solidFill>
            <a:schemeClr val="tx1"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F6AC2C5D-44E4-4D7D-ABE3-1A26F8CB086F}"/>
              </a:ext>
            </a:extLst>
          </p:cNvPr>
          <p:cNvSpPr/>
          <p:nvPr/>
        </p:nvSpPr>
        <p:spPr>
          <a:xfrm>
            <a:off x="4974672" y="-42308"/>
            <a:ext cx="7289188" cy="6903445"/>
          </a:xfrm>
          <a:prstGeom prst="rect">
            <a:avLst/>
          </a:prstGeom>
          <a:solidFill>
            <a:schemeClr val="tx1"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36001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7F1AA8BD-5272-4CDA-A9A3-61A409112EC7}"/>
              </a:ext>
            </a:extLst>
          </p:cNvPr>
          <p:cNvSpPr txBox="1"/>
          <p:nvPr/>
        </p:nvSpPr>
        <p:spPr>
          <a:xfrm>
            <a:off x="449100" y="724434"/>
            <a:ext cx="542706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b="1" dirty="0"/>
              <a:t>Die kleine Apokalypse (Kp 24-27)</a:t>
            </a:r>
            <a:endParaRPr lang="de-CH" sz="3000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66448F38-1CF0-427C-B535-0EBA083D516F}"/>
              </a:ext>
            </a:extLst>
          </p:cNvPr>
          <p:cNvSpPr txBox="1"/>
          <p:nvPr/>
        </p:nvSpPr>
        <p:spPr>
          <a:xfrm>
            <a:off x="433713" y="1636056"/>
            <a:ext cx="10713061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000" dirty="0"/>
              <a:t>Die Jesaja-Kapitel 24 bis 27 werden auch als "Kleine Apokalypse" </a:t>
            </a:r>
          </a:p>
          <a:p>
            <a:r>
              <a:rPr lang="de-DE" sz="3000" dirty="0"/>
              <a:t>des Jesaja bezeichnet. Sie behandeln Gottes Gericht über die ganze </a:t>
            </a:r>
          </a:p>
          <a:p>
            <a:r>
              <a:rPr lang="de-DE" sz="3000" dirty="0"/>
              <a:t>Erde: über Juda, über Israel, über die Nachbarnationen und </a:t>
            </a:r>
          </a:p>
          <a:p>
            <a:r>
              <a:rPr lang="de-DE" sz="3000" dirty="0"/>
              <a:t>schliesslich über die ganze Welt. </a:t>
            </a:r>
            <a:r>
              <a:rPr lang="de-CH" sz="3000" dirty="0"/>
              <a:t>Die Prophetie aus den Kp 13-23 </a:t>
            </a:r>
          </a:p>
          <a:p>
            <a:r>
              <a:rPr lang="de-CH" sz="3000" dirty="0"/>
              <a:t>über einzelne Nationen läuft nun zusammen zu einer </a:t>
            </a:r>
          </a:p>
          <a:p>
            <a:r>
              <a:rPr lang="de-CH" sz="3000" dirty="0"/>
              <a:t>prophetische Gesamtschau in den Kp 24-27.</a:t>
            </a:r>
          </a:p>
        </p:txBody>
      </p:sp>
    </p:spTree>
    <p:extLst>
      <p:ext uri="{BB962C8B-B14F-4D97-AF65-F5344CB8AC3E}">
        <p14:creationId xmlns:p14="http://schemas.microsoft.com/office/powerpoint/2010/main" val="4202679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52D1886C-4AB6-4F51-A483-0D84D0202DB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50183"/>
            <a:ext cx="12192000" cy="4357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41041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7F1AA8BD-5272-4CDA-A9A3-61A409112EC7}"/>
              </a:ext>
            </a:extLst>
          </p:cNvPr>
          <p:cNvSpPr txBox="1"/>
          <p:nvPr/>
        </p:nvSpPr>
        <p:spPr>
          <a:xfrm>
            <a:off x="449100" y="724434"/>
            <a:ext cx="513858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b="1" dirty="0"/>
              <a:t>Der Überrest aus den Nationen</a:t>
            </a:r>
            <a:endParaRPr lang="de-CH" sz="3000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66448F38-1CF0-427C-B535-0EBA083D516F}"/>
              </a:ext>
            </a:extLst>
          </p:cNvPr>
          <p:cNvSpPr txBox="1"/>
          <p:nvPr/>
        </p:nvSpPr>
        <p:spPr>
          <a:xfrm>
            <a:off x="433713" y="1636056"/>
            <a:ext cx="10672409" cy="2862322"/>
          </a:xfrm>
          <a:prstGeom prst="rect">
            <a:avLst/>
          </a:prstGeom>
          <a:solidFill>
            <a:schemeClr val="accent2"/>
          </a:solidFill>
        </p:spPr>
        <p:txBody>
          <a:bodyPr wrap="none" rtlCol="0">
            <a:spAutoFit/>
          </a:bodyPr>
          <a:lstStyle/>
          <a:p>
            <a:r>
              <a:rPr lang="de-DE" sz="3000" dirty="0"/>
              <a:t>Jene [Übriggebliebenen] aber werden ihre Stimme erheben und </a:t>
            </a:r>
          </a:p>
          <a:p>
            <a:r>
              <a:rPr lang="de-DE" sz="3000" dirty="0"/>
              <a:t>frohlocken; sie jubeln auf dem Meer über die Majestät des HERRN. </a:t>
            </a:r>
          </a:p>
          <a:p>
            <a:r>
              <a:rPr lang="de-DE" sz="3000" dirty="0"/>
              <a:t>15 Darum rühmt den HERRN in den Ländern des Sonnenaufgangs, </a:t>
            </a:r>
          </a:p>
          <a:p>
            <a:r>
              <a:rPr lang="de-DE" sz="3000" dirty="0"/>
              <a:t>[preist] den Namen des HERRN, des Gottes Israels, auf den Inseln </a:t>
            </a:r>
          </a:p>
          <a:p>
            <a:r>
              <a:rPr lang="de-DE" sz="3000" dirty="0"/>
              <a:t>des Meeres! 16 Wir hören Lobgesänge vom Ende der Erde: </a:t>
            </a:r>
          </a:p>
          <a:p>
            <a:r>
              <a:rPr lang="de-DE" sz="3000" dirty="0"/>
              <a:t>Herrlichkeit dem Gerechten! 24,14-16a</a:t>
            </a:r>
            <a:endParaRPr lang="de-CH" sz="3000" dirty="0"/>
          </a:p>
        </p:txBody>
      </p:sp>
    </p:spTree>
    <p:extLst>
      <p:ext uri="{BB962C8B-B14F-4D97-AF65-F5344CB8AC3E}">
        <p14:creationId xmlns:p14="http://schemas.microsoft.com/office/powerpoint/2010/main" val="1325951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7F1AA8BD-5272-4CDA-A9A3-61A409112EC7}"/>
              </a:ext>
            </a:extLst>
          </p:cNvPr>
          <p:cNvSpPr txBox="1"/>
          <p:nvPr/>
        </p:nvSpPr>
        <p:spPr>
          <a:xfrm>
            <a:off x="449100" y="724434"/>
            <a:ext cx="513858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b="1" dirty="0"/>
              <a:t>Der Überrest aus den Nationen</a:t>
            </a:r>
            <a:endParaRPr lang="de-CH" sz="3000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66448F38-1CF0-427C-B535-0EBA083D516F}"/>
              </a:ext>
            </a:extLst>
          </p:cNvPr>
          <p:cNvSpPr txBox="1"/>
          <p:nvPr/>
        </p:nvSpPr>
        <p:spPr>
          <a:xfrm>
            <a:off x="433713" y="1325673"/>
            <a:ext cx="11277190" cy="51706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"Nach diesem sah ich, und siehe, eine große Schar, die niemand </a:t>
            </a:r>
          </a:p>
          <a:p>
            <a:r>
              <a:rPr lang="de-CH" sz="3000" dirty="0"/>
              <a:t>zählen konnte, aus allen Nationen und Stämmen und Völkern und </a:t>
            </a:r>
          </a:p>
          <a:p>
            <a:r>
              <a:rPr lang="de-CH" sz="3000" dirty="0"/>
              <a:t>Sprachen; die standen vor dem Thron und vor dem Lamm, bekleidet </a:t>
            </a:r>
          </a:p>
          <a:p>
            <a:r>
              <a:rPr lang="de-CH" sz="3000" dirty="0"/>
              <a:t>mit weißen Kleidern, und Palmzweige waren in ihren Händen. </a:t>
            </a:r>
          </a:p>
          <a:p>
            <a:r>
              <a:rPr lang="de-CH" sz="3000" dirty="0"/>
              <a:t>10 Und sie riefen mit lauter Stimme und sprachen: Das Heil ist bei </a:t>
            </a:r>
          </a:p>
          <a:p>
            <a:r>
              <a:rPr lang="de-CH" sz="3000" dirty="0"/>
              <a:t>unserem Gott, der auf dem Thron sitzt, und bei dem Lamm! 11 Und </a:t>
            </a:r>
          </a:p>
          <a:p>
            <a:r>
              <a:rPr lang="de-CH" sz="3000" dirty="0"/>
              <a:t>alle Engel standen rings um den Thron und um die Ältesten und die </a:t>
            </a:r>
          </a:p>
          <a:p>
            <a:r>
              <a:rPr lang="de-CH" sz="3000" dirty="0"/>
              <a:t>vier lebendigen Wesen und fielen vor dem Thron auf ihr Angesicht und </a:t>
            </a:r>
          </a:p>
          <a:p>
            <a:r>
              <a:rPr lang="de-CH" sz="3000" dirty="0"/>
              <a:t>beteten Gott an 12 und sprachen: Amen! Lob und Herrlichkeit und </a:t>
            </a:r>
          </a:p>
          <a:p>
            <a:r>
              <a:rPr lang="de-CH" sz="3000" dirty="0"/>
              <a:t>Weisheit und Dank und Ehre und Macht und Stärke gebührt unserem </a:t>
            </a:r>
          </a:p>
          <a:p>
            <a:r>
              <a:rPr lang="de-CH" sz="3000" dirty="0"/>
              <a:t>Gott von Ewigkeit zu Ewigkeit! Amen. …</a:t>
            </a:r>
          </a:p>
        </p:txBody>
      </p:sp>
    </p:spTree>
    <p:extLst>
      <p:ext uri="{BB962C8B-B14F-4D97-AF65-F5344CB8AC3E}">
        <p14:creationId xmlns:p14="http://schemas.microsoft.com/office/powerpoint/2010/main" val="1910009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1495</Words>
  <Application>Microsoft Office PowerPoint</Application>
  <PresentationFormat>Breitbild</PresentationFormat>
  <Paragraphs>137</Paragraphs>
  <Slides>23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23</vt:i4>
      </vt:variant>
    </vt:vector>
  </HeadingPairs>
  <TitlesOfParts>
    <vt:vector size="28" baseType="lpstr">
      <vt:lpstr>Arial</vt:lpstr>
      <vt:lpstr>Calibri</vt:lpstr>
      <vt:lpstr>Calibri Light</vt:lpstr>
      <vt:lpstr>Trebuchet MS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Reinhard</dc:creator>
  <cp:lastModifiedBy>RB</cp:lastModifiedBy>
  <cp:revision>163</cp:revision>
  <dcterms:created xsi:type="dcterms:W3CDTF">2018-05-19T05:14:58Z</dcterms:created>
  <dcterms:modified xsi:type="dcterms:W3CDTF">2020-08-16T06:27:42Z</dcterms:modified>
</cp:coreProperties>
</file>