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87" r:id="rId4"/>
    <p:sldId id="331" r:id="rId5"/>
    <p:sldId id="332" r:id="rId6"/>
    <p:sldId id="334" r:id="rId7"/>
    <p:sldId id="330" r:id="rId8"/>
    <p:sldId id="335" r:id="rId9"/>
    <p:sldId id="336" r:id="rId10"/>
    <p:sldId id="338" r:id="rId11"/>
    <p:sldId id="337" r:id="rId12"/>
    <p:sldId id="339" r:id="rId13"/>
    <p:sldId id="341" r:id="rId14"/>
    <p:sldId id="340" r:id="rId15"/>
    <p:sldId id="342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29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DEEBF7"/>
    <a:srgbClr val="FF4B00"/>
    <a:srgbClr val="E2F0D9"/>
    <a:srgbClr val="FEA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97302" y="4855618"/>
            <a:ext cx="359739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Jesaja Teil 1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695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Das "Gesetz des doppelten Bezugs"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188283"/>
            <a:ext cx="1114196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CH" sz="3000" dirty="0">
                <a:highlight>
                  <a:srgbClr val="E2F0D9"/>
                </a:highlight>
              </a:rPr>
              <a:t>Der Geist des HERRN, des Herrschers, ist auf mir, weil der HERR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mich gesalbt hat, den Armen frohe Botschaft zu verkünden;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er hat mich gesandt, zu verbinden, die zerbrochenen Herzens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sind, den Gefangenen Befreiung zu verkünden und Öffnung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des Kerkers den Gebundenen, 2 um zu verkündigen das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angenehme Jahr des HERRN </a:t>
            </a:r>
            <a:r>
              <a:rPr lang="de-CH" sz="3000" dirty="0">
                <a:highlight>
                  <a:srgbClr val="FF4B00"/>
                </a:highlight>
              </a:rPr>
              <a:t>und den Tag der Rache unseres Gottes, </a:t>
            </a:r>
          </a:p>
          <a:p>
            <a:r>
              <a:rPr lang="de-CH" sz="3000" dirty="0">
                <a:highlight>
                  <a:srgbClr val="DEEBF7"/>
                </a:highlight>
              </a:rPr>
              <a:t>und um zu trösten alle Trauernden; 3 um den Trauernden von Zion </a:t>
            </a:r>
          </a:p>
          <a:p>
            <a:r>
              <a:rPr lang="de-CH" sz="3000" dirty="0">
                <a:highlight>
                  <a:srgbClr val="DEEBF7"/>
                </a:highlight>
              </a:rPr>
              <a:t>zu verleihen, dass ihnen Kopfschmuck statt Asche gegeben werde, </a:t>
            </a:r>
          </a:p>
          <a:p>
            <a:r>
              <a:rPr lang="de-CH" sz="3000" dirty="0">
                <a:highlight>
                  <a:srgbClr val="DEEBF7"/>
                </a:highlight>
              </a:rPr>
              <a:t>Freudenöl statt Trauer und Feierkleider statt eines betrübten Geistes, </a:t>
            </a:r>
          </a:p>
          <a:p>
            <a:r>
              <a:rPr lang="de-CH" sz="3000" dirty="0">
                <a:highlight>
                  <a:srgbClr val="DEEBF7"/>
                </a:highlight>
              </a:rPr>
              <a:t>dass sie genannt werden »Bäume der Gerechtigkeit«, eine »Pflanzung </a:t>
            </a:r>
          </a:p>
          <a:p>
            <a:r>
              <a:rPr lang="de-CH" sz="3000" dirty="0">
                <a:highlight>
                  <a:srgbClr val="DEEBF7"/>
                </a:highlight>
              </a:rPr>
              <a:t>des HERRN« zu seinem Ruhm.</a:t>
            </a:r>
            <a:r>
              <a:rPr lang="de-CH" sz="3000" dirty="0"/>
              <a:t>" </a:t>
            </a:r>
            <a:r>
              <a:rPr lang="de-CH" sz="3000" b="1" dirty="0"/>
              <a:t>(Jes 61,1-3)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917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348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Person Jesaja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7570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Name Jesaja bedeutet: „Rettung ist JHWH“.</a:t>
            </a:r>
          </a:p>
        </p:txBody>
      </p:sp>
    </p:spTree>
    <p:extLst>
      <p:ext uri="{BB962C8B-B14F-4D97-AF65-F5344CB8AC3E}">
        <p14:creationId xmlns:p14="http://schemas.microsoft.com/office/powerpoint/2010/main" val="30993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348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Person Jesaja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80313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 err="1"/>
              <a:t>Schear-Jaschub</a:t>
            </a:r>
            <a:endParaRPr lang="de-CH" sz="3000" dirty="0"/>
          </a:p>
          <a:p>
            <a:r>
              <a:rPr lang="de-CH" sz="3000" dirty="0"/>
              <a:t>"ein Überrest wird umkehren/zurückkehren" (7,3)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CH" sz="3000" dirty="0"/>
              <a:t>zukünftige Erfüllung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de-CH" sz="3000" dirty="0"/>
          </a:p>
          <a:p>
            <a:r>
              <a:rPr lang="de-CH" sz="3000" dirty="0"/>
              <a:t>Maher-</a:t>
            </a:r>
            <a:r>
              <a:rPr lang="de-CH" sz="3000" dirty="0" err="1"/>
              <a:t>schalal</a:t>
            </a:r>
            <a:r>
              <a:rPr lang="de-CH" sz="3000" dirty="0"/>
              <a:t>-hasch-</a:t>
            </a:r>
            <a:r>
              <a:rPr lang="de-CH" sz="3000" dirty="0" err="1"/>
              <a:t>bas</a:t>
            </a:r>
            <a:endParaRPr lang="de-CH" sz="3000" dirty="0"/>
          </a:p>
          <a:p>
            <a:r>
              <a:rPr lang="de-CH" sz="3000" dirty="0"/>
              <a:t>"bald kommt Plünderung, rasch Raub" (8,3) </a:t>
            </a:r>
          </a:p>
          <a:p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unmittelbare Erfüllung</a:t>
            </a:r>
          </a:p>
        </p:txBody>
      </p:sp>
    </p:spTree>
    <p:extLst>
      <p:ext uri="{BB962C8B-B14F-4D97-AF65-F5344CB8AC3E}">
        <p14:creationId xmlns:p14="http://schemas.microsoft.com/office/powerpoint/2010/main" val="14605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1062701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Gläubige, sei es im AT oder im NT, lebt unter der Herrschaft </a:t>
            </a:r>
          </a:p>
          <a:p>
            <a:r>
              <a:rPr lang="de-CH" sz="3000" dirty="0"/>
              <a:t>Gottes. Das Reich Gottes ist eine sogenannte Theokratie. Die </a:t>
            </a:r>
          </a:p>
          <a:p>
            <a:r>
              <a:rPr lang="de-CH" sz="3000" dirty="0"/>
              <a:t>Herrschaft Gottes! Gott hat Seine Verfassung, bzw. Sein Gesetz </a:t>
            </a:r>
          </a:p>
          <a:p>
            <a:r>
              <a:rPr lang="de-CH" sz="3000" dirty="0"/>
              <a:t>erlassen. Das AT Gesetz finden wir "nur" in der sogenannten Thora </a:t>
            </a:r>
          </a:p>
          <a:p>
            <a:r>
              <a:rPr lang="de-CH" sz="3000" dirty="0"/>
              <a:t>(Gesetz), den fünf Büchern Mose. Mose ist der Gesetzgeber </a:t>
            </a:r>
          </a:p>
          <a:p>
            <a:r>
              <a:rPr lang="de-CH" sz="3000" dirty="0"/>
              <a:t>des AT. Das Gesetz des Messias finden wir im "Gesetz" (ausser </a:t>
            </a:r>
          </a:p>
          <a:p>
            <a:r>
              <a:rPr lang="de-CH" sz="3000" dirty="0"/>
              <a:t>dem Mosaischen Gesetz) und im NT.</a:t>
            </a:r>
          </a:p>
        </p:txBody>
      </p:sp>
    </p:spTree>
    <p:extLst>
      <p:ext uri="{BB962C8B-B14F-4D97-AF65-F5344CB8AC3E}">
        <p14:creationId xmlns:p14="http://schemas.microsoft.com/office/powerpoint/2010/main" val="14064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8D124EF7-45DA-4B4F-B234-EDAC2BA2C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71288"/>
              </p:ext>
            </p:extLst>
          </p:nvPr>
        </p:nvGraphicFramePr>
        <p:xfrm>
          <a:off x="1939735" y="458908"/>
          <a:ext cx="8030742" cy="615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2552400" imgH="1955160" progId="">
                  <p:embed/>
                </p:oleObj>
              </mc:Choice>
              <mc:Fallback>
                <p:oleObj r:id="rId3" imgW="2552400" imgH="1955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9735" y="458908"/>
                        <a:ext cx="8030742" cy="6152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25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49737"/>
            <a:ext cx="1032494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"Im Todesjahr des Königs Ussija sah ich den Herrn sitzen auf </a:t>
            </a:r>
          </a:p>
          <a:p>
            <a:r>
              <a:rPr lang="de-CH" sz="3000" dirty="0"/>
              <a:t>einem hohen und erhabenen Thron, und seine Säume erfüllten </a:t>
            </a:r>
          </a:p>
          <a:p>
            <a:r>
              <a:rPr lang="de-CH" sz="3000" dirty="0"/>
              <a:t>den Tempel. 2 Seraphim standen über ihm; jeder von ihnen </a:t>
            </a:r>
          </a:p>
          <a:p>
            <a:r>
              <a:rPr lang="de-CH" sz="3000" dirty="0"/>
              <a:t>hatte sechs Flügel: mit zweien bedeckten sie ihr Angesicht, </a:t>
            </a:r>
          </a:p>
          <a:p>
            <a:r>
              <a:rPr lang="de-CH" sz="3000" dirty="0"/>
              <a:t>mit zweien bedeckten sie ihre Füße, und mit zweien flogen sie. </a:t>
            </a:r>
          </a:p>
          <a:p>
            <a:r>
              <a:rPr lang="de-CH" sz="3000" dirty="0"/>
              <a:t>3 Und einer rief dem anderen zu und sprach: Heilig, heilig, </a:t>
            </a:r>
          </a:p>
          <a:p>
            <a:r>
              <a:rPr lang="de-CH" sz="3000" dirty="0"/>
              <a:t>heilig ist der HERR der Heerscharen; die ganze Erde ist erfüllt </a:t>
            </a:r>
          </a:p>
          <a:p>
            <a:r>
              <a:rPr lang="de-CH" sz="3000" dirty="0"/>
              <a:t>von seiner Herrlichkeit! 4 Da erbebten die Pfosten der Schwellen </a:t>
            </a:r>
          </a:p>
          <a:p>
            <a:r>
              <a:rPr lang="de-CH" sz="3000" dirty="0"/>
              <a:t>von der Stimme des Rufenden, und das Haus wurde mit Rauch</a:t>
            </a:r>
          </a:p>
          <a:p>
            <a:r>
              <a:rPr lang="de-CH" sz="3000" dirty="0"/>
              <a:t> erfüllt. 5 Da sprach ich: Wehe mir, ich vergehe!" </a:t>
            </a:r>
            <a:r>
              <a:rPr lang="de-CH" sz="3000" b="1" dirty="0"/>
              <a:t>(Jes 6,1-5)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9785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49737"/>
            <a:ext cx="91802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hörte die Stimme des Herrn fragen: Wen soll ich </a:t>
            </a:r>
          </a:p>
          <a:p>
            <a:r>
              <a:rPr lang="de-CH" sz="3000" dirty="0"/>
              <a:t>senden, und wer wird für uns gehen? Da sprach ich: </a:t>
            </a:r>
          </a:p>
          <a:p>
            <a:r>
              <a:rPr lang="de-CH" sz="3000" dirty="0"/>
              <a:t>Hier bin ich, sende mich! " </a:t>
            </a:r>
            <a:r>
              <a:rPr lang="de-CH" sz="3000" b="1" dirty="0"/>
              <a:t>(Jes 6,8)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7355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137615"/>
            <a:ext cx="1170371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"Und er sprach: Geh und sprich zu diesem Volk: Hört immerfort und versteht </a:t>
            </a:r>
          </a:p>
          <a:p>
            <a:r>
              <a:rPr lang="de-CH" sz="2800" dirty="0"/>
              <a:t>nicht, seht immerzu und erkennt nicht! 10 Mache das Herz dieses Volkes </a:t>
            </a:r>
          </a:p>
          <a:p>
            <a:r>
              <a:rPr lang="de-CH" sz="2800" dirty="0"/>
              <a:t>unempfänglich, und mache seine Ohren schwer und verklebe seine Augen, </a:t>
            </a:r>
          </a:p>
          <a:p>
            <a:r>
              <a:rPr lang="de-CH" sz="2800" dirty="0"/>
              <a:t>damit es mit seinen Augen nicht sieht und mit seinen Ohren nicht hört, </a:t>
            </a:r>
          </a:p>
          <a:p>
            <a:r>
              <a:rPr lang="de-CH" sz="2800" dirty="0"/>
              <a:t>und damit sein Herz nicht zur Einsicht kommt und es sich nicht bekehrt </a:t>
            </a:r>
          </a:p>
          <a:p>
            <a:r>
              <a:rPr lang="de-CH" sz="2800" dirty="0"/>
              <a:t>und für sich Heilung findet! 11 </a:t>
            </a:r>
            <a:r>
              <a:rPr lang="de-CH" sz="2800" dirty="0">
                <a:highlight>
                  <a:srgbClr val="FFE699"/>
                </a:highlight>
              </a:rPr>
              <a:t>Und ich fragte: Wie lange, Herr? Er antwortete: </a:t>
            </a:r>
          </a:p>
          <a:p>
            <a:r>
              <a:rPr lang="de-CH" sz="2800" dirty="0">
                <a:highlight>
                  <a:srgbClr val="FFE699"/>
                </a:highlight>
              </a:rPr>
              <a:t>Bis die Städte verwüstet liegen, sodass niemand mehr darin wohnt, und die </a:t>
            </a:r>
          </a:p>
          <a:p>
            <a:r>
              <a:rPr lang="de-CH" sz="2800" dirty="0">
                <a:highlight>
                  <a:srgbClr val="FFE699"/>
                </a:highlight>
              </a:rPr>
              <a:t>Häuser menschenleer sein werden und das Land in eine Einöde verwandelt ist. </a:t>
            </a:r>
          </a:p>
          <a:p>
            <a:r>
              <a:rPr lang="de-CH" sz="2800" dirty="0">
                <a:highlight>
                  <a:srgbClr val="FFE699"/>
                </a:highlight>
              </a:rPr>
              <a:t>12 Denn der HERR wird die Menschen weit wegführen, und die Verödung </a:t>
            </a:r>
          </a:p>
          <a:p>
            <a:r>
              <a:rPr lang="de-CH" sz="2800" dirty="0">
                <a:highlight>
                  <a:srgbClr val="FFE699"/>
                </a:highlight>
              </a:rPr>
              <a:t>inmitten des Landes wird groß sein. 13 Und bleibt noch ein Zehntel darin, </a:t>
            </a:r>
          </a:p>
          <a:p>
            <a:r>
              <a:rPr lang="de-CH" sz="2800" dirty="0">
                <a:highlight>
                  <a:srgbClr val="FFE699"/>
                </a:highlight>
              </a:rPr>
              <a:t>so fällt auch dieses wiederum der Vertilgung anheim. Aber wie die Terebinthe </a:t>
            </a:r>
          </a:p>
          <a:p>
            <a:r>
              <a:rPr lang="de-CH" sz="2800" dirty="0">
                <a:highlight>
                  <a:srgbClr val="FFE699"/>
                </a:highlight>
              </a:rPr>
              <a:t>und die Eiche beim Fällen doch noch ihren Wurzelstock behalten, so bleibt ein </a:t>
            </a:r>
          </a:p>
          <a:p>
            <a:r>
              <a:rPr lang="de-CH" sz="2800" dirty="0">
                <a:highlight>
                  <a:srgbClr val="FFE699"/>
                </a:highlight>
              </a:rPr>
              <a:t>heiliger Same als Wurzelstock!"</a:t>
            </a:r>
            <a:r>
              <a:rPr lang="de-CH" sz="2800" dirty="0"/>
              <a:t> </a:t>
            </a:r>
            <a:r>
              <a:rPr lang="de-CH" sz="2800" b="1" dirty="0"/>
              <a:t>(Jes 6,9-13)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515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32156"/>
            <a:ext cx="100431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"Aus diesem Anlass zogen sich viele seiner Jünger zurück und </a:t>
            </a:r>
          </a:p>
          <a:p>
            <a:r>
              <a:rPr lang="de-CH" sz="3000" dirty="0"/>
              <a:t>gingen nicht mehr mit ihm. 67 Da sprach Jesus zu den Zwölfen: </a:t>
            </a:r>
          </a:p>
          <a:p>
            <a:r>
              <a:rPr lang="de-CH" sz="3000" dirty="0"/>
              <a:t>Wollt ihr nicht auch weggehen? 68 Da antwortete ihm Simon </a:t>
            </a:r>
          </a:p>
          <a:p>
            <a:r>
              <a:rPr lang="de-CH" sz="3000" dirty="0"/>
              <a:t>Petrus: Herr, zu wem sollen wir gehen? Du hast Worte ewigen </a:t>
            </a:r>
          </a:p>
          <a:p>
            <a:r>
              <a:rPr lang="de-CH" sz="3000" dirty="0"/>
              <a:t>Lebens; 69 und wir haben geglaubt und erkannt, dass du der </a:t>
            </a:r>
          </a:p>
          <a:p>
            <a:r>
              <a:rPr lang="de-CH" sz="3000" dirty="0"/>
              <a:t>Christus bist, der Sohn des lebendigen Gottes!" </a:t>
            </a:r>
            <a:r>
              <a:rPr lang="de-CH" sz="3000" b="1" dirty="0"/>
              <a:t>(Joh 6,66-69)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0500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32156"/>
            <a:ext cx="106804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Wenn wir die AT-Berufung der (Schrift-) Propheten verstehen, </a:t>
            </a:r>
          </a:p>
          <a:p>
            <a:r>
              <a:rPr lang="de-CH" sz="3000" dirty="0"/>
              <a:t>verstehen wir auch die (Schrift-) Propheten des NT. So ist es </a:t>
            </a:r>
          </a:p>
          <a:p>
            <a:r>
              <a:rPr lang="de-CH" sz="3000" dirty="0"/>
              <a:t>auffallend, dass in den NT-Schriften die Autoren sich oft nicht </a:t>
            </a:r>
          </a:p>
          <a:p>
            <a:r>
              <a:rPr lang="de-CH" sz="3000" dirty="0"/>
              <a:t>als Autoren identifizieren, es sein denn, um der Autorität der </a:t>
            </a:r>
          </a:p>
          <a:p>
            <a:r>
              <a:rPr lang="de-CH" sz="3000" dirty="0"/>
              <a:t>Botschaft wegen, aber nie, um sich selbst in Zentrum zu rücken. </a:t>
            </a:r>
          </a:p>
          <a:p>
            <a:r>
              <a:rPr lang="de-CH" sz="3000" dirty="0"/>
              <a:t>Nie wollten die Schriftpropheten einen Hauch von dem Licht </a:t>
            </a:r>
          </a:p>
          <a:p>
            <a:r>
              <a:rPr lang="de-CH" sz="3000" dirty="0"/>
              <a:t>wegnehmen, der das wahre Licht ist! Sie alle schilderten den Herrn </a:t>
            </a:r>
          </a:p>
          <a:p>
            <a:r>
              <a:rPr lang="de-CH" sz="3000" dirty="0"/>
              <a:t>Jesus als Abbild der Herrlichkeit Gottes in dessen Gegenwart </a:t>
            </a:r>
            <a:r>
              <a:rPr lang="de-CH" sz="3000" b="1" u="sng" dirty="0"/>
              <a:t>alles </a:t>
            </a:r>
          </a:p>
          <a:p>
            <a:r>
              <a:rPr lang="de-CH" sz="3000" dirty="0"/>
              <a:t>verblassen muss!</a:t>
            </a:r>
          </a:p>
        </p:txBody>
      </p:sp>
    </p:spTree>
    <p:extLst>
      <p:ext uri="{BB962C8B-B14F-4D97-AF65-F5344CB8AC3E}">
        <p14:creationId xmlns:p14="http://schemas.microsoft.com/office/powerpoint/2010/main" val="18740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1770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Jesaja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620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66 | Verse:  1292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32156"/>
            <a:ext cx="96554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"So sind wir nun Botschafter für Christus, und zwar so, </a:t>
            </a:r>
          </a:p>
          <a:p>
            <a:r>
              <a:rPr lang="de-CH" sz="3000" dirty="0"/>
              <a:t>dass Gott selbst durch uns ermahnt; so bitten wir nun </a:t>
            </a:r>
          </a:p>
          <a:p>
            <a:r>
              <a:rPr lang="de-CH" sz="3000" dirty="0"/>
              <a:t>stellvertretend für Christus: Lasst euch versöhnen mit Gott!" </a:t>
            </a:r>
          </a:p>
          <a:p>
            <a:r>
              <a:rPr lang="de-CH" sz="3000" b="1" dirty="0"/>
              <a:t>(2Kor 5,20) </a:t>
            </a:r>
            <a:r>
              <a:rPr lang="de-CH" sz="3000" dirty="0"/>
              <a:t>(Dienst der Versöhnung)</a:t>
            </a:r>
          </a:p>
        </p:txBody>
      </p:sp>
    </p:spTree>
    <p:extLst>
      <p:ext uri="{BB962C8B-B14F-4D97-AF65-F5344CB8AC3E}">
        <p14:creationId xmlns:p14="http://schemas.microsoft.com/office/powerpoint/2010/main" val="2542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32156"/>
            <a:ext cx="90935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"Einen Propheten wie mich wird dir der HERR, dein Gott, </a:t>
            </a:r>
          </a:p>
          <a:p>
            <a:r>
              <a:rPr lang="de-CH" sz="3000" dirty="0"/>
              <a:t>erwecken aus deiner Mitte, aus deinen Brüdern; </a:t>
            </a:r>
          </a:p>
          <a:p>
            <a:r>
              <a:rPr lang="de-CH" sz="3000" dirty="0"/>
              <a:t>auf ihn sollst du hören! " </a:t>
            </a:r>
            <a:r>
              <a:rPr lang="de-CH" sz="3000" b="1" dirty="0"/>
              <a:t>(</a:t>
            </a:r>
            <a:r>
              <a:rPr lang="de-CH" sz="3000" b="1" dirty="0" err="1"/>
              <a:t>Dt</a:t>
            </a:r>
            <a:r>
              <a:rPr lang="de-CH" sz="3000" b="1" dirty="0"/>
              <a:t> 18,15)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223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Autorität des Propheten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32156"/>
            <a:ext cx="98271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Von Mose lesen wir zusätzlich, dass er ein demütiger </a:t>
            </a:r>
          </a:p>
          <a:p>
            <a:r>
              <a:rPr lang="de-CH" sz="3000" dirty="0"/>
              <a:t>(sanftmütiger) Mensch war, demütiger als alle Menschen </a:t>
            </a:r>
          </a:p>
          <a:p>
            <a:r>
              <a:rPr lang="de-CH" sz="3000" dirty="0"/>
              <a:t>auf Erden. </a:t>
            </a:r>
            <a:r>
              <a:rPr lang="de-CH" sz="3000" b="1" dirty="0"/>
              <a:t>(Nu 12,3) </a:t>
            </a:r>
            <a:r>
              <a:rPr lang="de-CH" sz="3000" dirty="0"/>
              <a:t>Mose hat den "ultimativen" </a:t>
            </a:r>
          </a:p>
          <a:p>
            <a:r>
              <a:rPr lang="de-CH" sz="3000" dirty="0"/>
              <a:t>Propheten angekündigt: Den Messias, der Sohn Gottes! </a:t>
            </a:r>
          </a:p>
          <a:p>
            <a:r>
              <a:rPr lang="de-CH" sz="3000" dirty="0"/>
              <a:t>Von Ihm heisst es: "Kommt her zu mir alle, die ihr mühselig </a:t>
            </a:r>
          </a:p>
          <a:p>
            <a:r>
              <a:rPr lang="de-CH" sz="3000" dirty="0"/>
              <a:t>und beladen seid, so will ich euch erquicken! Nehmt auf euch </a:t>
            </a:r>
          </a:p>
          <a:p>
            <a:r>
              <a:rPr lang="de-CH" sz="3000" dirty="0"/>
              <a:t>mein Joch und lernt von mir, denn ich bin sanftmütig und von </a:t>
            </a:r>
          </a:p>
          <a:p>
            <a:r>
              <a:rPr lang="de-CH" sz="3000" dirty="0"/>
              <a:t>Herzen demütig; so werdet ihr Ruhe finden für eure Seelen!" </a:t>
            </a:r>
          </a:p>
          <a:p>
            <a:r>
              <a:rPr lang="de-CH" sz="3000" b="1" dirty="0"/>
              <a:t>(Mt 11,28+29)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4129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6754" y="486987"/>
            <a:ext cx="1100224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König:</a:t>
            </a:r>
          </a:p>
          <a:p>
            <a:r>
              <a:rPr lang="de-CH" sz="3000" dirty="0"/>
              <a:t>ER ist der Sohn Davids, von Gott angekündigter und eingesetzter </a:t>
            </a:r>
          </a:p>
          <a:p>
            <a:r>
              <a:rPr lang="de-CH" sz="3000" dirty="0"/>
              <a:t>treuer und ewiger König!</a:t>
            </a:r>
          </a:p>
          <a:p>
            <a:endParaRPr lang="de-CH" sz="3000" dirty="0"/>
          </a:p>
          <a:p>
            <a:r>
              <a:rPr lang="de-CH" sz="3000" b="1" dirty="0"/>
              <a:t>Priester:</a:t>
            </a:r>
          </a:p>
          <a:p>
            <a:r>
              <a:rPr lang="de-CH" sz="3000" dirty="0"/>
              <a:t>ER hat sich als Opfer hingegeben und als Hohepriester auch </a:t>
            </a:r>
          </a:p>
          <a:p>
            <a:r>
              <a:rPr lang="de-CH" sz="3000" dirty="0"/>
              <a:t>selber dargebracht und tritt beständig für uns ein.</a:t>
            </a:r>
          </a:p>
          <a:p>
            <a:endParaRPr lang="de-CH" sz="3000" dirty="0"/>
          </a:p>
          <a:p>
            <a:r>
              <a:rPr lang="de-CH" sz="3000" b="1" dirty="0"/>
              <a:t>Prophet:</a:t>
            </a:r>
          </a:p>
          <a:p>
            <a:r>
              <a:rPr lang="de-CH" sz="3000" dirty="0"/>
              <a:t>ER ist sanftmütig und von Herzen demütig und verkündigte die </a:t>
            </a:r>
          </a:p>
          <a:p>
            <a:r>
              <a:rPr lang="de-CH" sz="3000" dirty="0"/>
              <a:t>Wahrheit Gottes kompromisslos und in Herrlichkeit, eine Herrlichkeit </a:t>
            </a:r>
          </a:p>
          <a:p>
            <a:r>
              <a:rPr lang="de-CH" sz="3000" dirty="0"/>
              <a:t>als des Eingeborenen vom Vater, voller Gnade und Wahrheit! </a:t>
            </a:r>
          </a:p>
        </p:txBody>
      </p:sp>
    </p:spTree>
    <p:extLst>
      <p:ext uri="{BB962C8B-B14F-4D97-AF65-F5344CB8AC3E}">
        <p14:creationId xmlns:p14="http://schemas.microsoft.com/office/powerpoint/2010/main" val="25395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4196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Christus ist uns alles!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32156"/>
            <a:ext cx="92191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Welch ein Freund ist unser Jesus:</a:t>
            </a:r>
          </a:p>
          <a:p>
            <a:endParaRPr lang="de-CH" sz="3000" dirty="0"/>
          </a:p>
          <a:p>
            <a:r>
              <a:rPr lang="de-CH" sz="3000" dirty="0"/>
              <a:t>3) Sind mit Sorgen wir beladen, sei es frühe oder spät,</a:t>
            </a:r>
            <a:br>
              <a:rPr lang="de-CH" sz="3000" dirty="0"/>
            </a:br>
            <a:r>
              <a:rPr lang="de-CH" sz="3000" dirty="0"/>
              <a:t>hilft uns sicher unser Jesus, </a:t>
            </a:r>
            <a:r>
              <a:rPr lang="de-CH" sz="3000" dirty="0" err="1"/>
              <a:t>fliehn</a:t>
            </a:r>
            <a:r>
              <a:rPr lang="de-CH" sz="3000" dirty="0"/>
              <a:t> zu Ihm wir im Gebet.</a:t>
            </a:r>
            <a:br>
              <a:rPr lang="de-CH" sz="3000" dirty="0"/>
            </a:br>
            <a:r>
              <a:rPr lang="de-CH" sz="3000" dirty="0"/>
              <a:t>Sind von Freunden wir verlassen und wir gehen ins Gebet,</a:t>
            </a:r>
            <a:br>
              <a:rPr lang="de-CH" sz="3000" dirty="0"/>
            </a:br>
            <a:r>
              <a:rPr lang="de-CH" sz="3000" dirty="0"/>
              <a:t>o so ist uns Jesus alles: </a:t>
            </a:r>
            <a:r>
              <a:rPr lang="de-CH" sz="3000" b="1" dirty="0"/>
              <a:t>König, Priester und Prophet.</a:t>
            </a:r>
          </a:p>
        </p:txBody>
      </p:sp>
    </p:spTree>
    <p:extLst>
      <p:ext uri="{BB962C8B-B14F-4D97-AF65-F5344CB8AC3E}">
        <p14:creationId xmlns:p14="http://schemas.microsoft.com/office/powerpoint/2010/main" val="36050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97302" y="4855618"/>
            <a:ext cx="359739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Jesaja Teil 1</a:t>
            </a:r>
          </a:p>
        </p:txBody>
      </p:sp>
    </p:spTree>
    <p:extLst>
      <p:ext uri="{BB962C8B-B14F-4D97-AF65-F5344CB8AC3E}">
        <p14:creationId xmlns:p14="http://schemas.microsoft.com/office/powerpoint/2010/main" val="179742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6631" y="450007"/>
            <a:ext cx="99480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Gottes Wort ist nicht von dieser Welt! Seine Tiefen, Breiten </a:t>
            </a:r>
          </a:p>
          <a:p>
            <a:r>
              <a:rPr lang="de-CH" sz="3000" dirty="0"/>
              <a:t>und Höhen können uns nur durch den eigentlichen Autor </a:t>
            </a:r>
          </a:p>
          <a:p>
            <a:r>
              <a:rPr lang="de-CH" sz="3000" dirty="0"/>
              <a:t>zugänglich gemacht werden, das ist der Hl. Geist. Er allein </a:t>
            </a:r>
          </a:p>
          <a:p>
            <a:r>
              <a:rPr lang="de-CH" sz="3000" dirty="0"/>
              <a:t>wirkt das Leben im Gläubigen und wirkt Überführung in den </a:t>
            </a:r>
          </a:p>
          <a:p>
            <a:r>
              <a:rPr lang="de-CH" sz="3000" dirty="0"/>
              <a:t>Ungläubigen. Durch Ihn allein ist die neue Schöpfung Gottes </a:t>
            </a:r>
          </a:p>
          <a:p>
            <a:r>
              <a:rPr lang="de-CH" sz="3000" dirty="0"/>
              <a:t>durch die Wiedergeburt erfahrbar und durch Ihn allein kommt </a:t>
            </a:r>
          </a:p>
          <a:p>
            <a:r>
              <a:rPr lang="de-CH" sz="3000" dirty="0"/>
              <a:t>göttliche Offenbarung, Weisheit und Erkenntnis in das Leben </a:t>
            </a:r>
          </a:p>
          <a:p>
            <a:r>
              <a:rPr lang="de-CH" sz="3000" dirty="0"/>
              <a:t>des Gläubigen. Demütig anerkennen wir die Unfassbarkeit des </a:t>
            </a:r>
          </a:p>
          <a:p>
            <a:r>
              <a:rPr lang="de-CH" sz="3000" dirty="0"/>
              <a:t>Wortes Gottes und die Unendlichkeit der Liebe Gottes. Aus </a:t>
            </a:r>
          </a:p>
          <a:p>
            <a:r>
              <a:rPr lang="de-CH" sz="3000" dirty="0"/>
              <a:t>Gnade und durch den Glauben hören, lesen, studieren und </a:t>
            </a:r>
          </a:p>
          <a:p>
            <a:r>
              <a:rPr lang="de-CH" sz="3000" dirty="0"/>
              <a:t>praktizieren wir Gottes Wort, welches Gottes Kraft für jeden </a:t>
            </a:r>
          </a:p>
          <a:p>
            <a:r>
              <a:rPr lang="de-CH" sz="3000" dirty="0"/>
              <a:t>gläubigen Menschen, ohne Ansehen der Person, ist.</a:t>
            </a:r>
          </a:p>
        </p:txBody>
      </p:sp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6631" y="1706313"/>
            <a:ext cx="98539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"Jesaja … ist der hervorragendste der hebräischen Propheten </a:t>
            </a:r>
          </a:p>
          <a:p>
            <a:r>
              <a:rPr lang="de-CH" sz="3000" dirty="0"/>
              <a:t>und Schriftsteller. Unübertroffen sind die Großartigkeit seiner </a:t>
            </a:r>
          </a:p>
          <a:p>
            <a:r>
              <a:rPr lang="de-CH" sz="3000" dirty="0"/>
              <a:t>Sprache, die Strahlkraft seiner Metaphorik, die Gewandtheit </a:t>
            </a:r>
          </a:p>
          <a:p>
            <a:r>
              <a:rPr lang="de-CH" sz="3000" dirty="0"/>
              <a:t>und Schönheit seines Stils. Zu Recht hat man ihn den ›Fürsten </a:t>
            </a:r>
          </a:p>
          <a:p>
            <a:r>
              <a:rPr lang="de-CH" sz="3000" dirty="0"/>
              <a:t>der alttestamentlichen Propheten‹ genannt."</a:t>
            </a:r>
          </a:p>
          <a:p>
            <a:r>
              <a:rPr lang="de-CH" sz="3000" dirty="0"/>
              <a:t>Merrill F. Unger</a:t>
            </a:r>
          </a:p>
        </p:txBody>
      </p:sp>
    </p:spTree>
    <p:extLst>
      <p:ext uri="{BB962C8B-B14F-4D97-AF65-F5344CB8AC3E}">
        <p14:creationId xmlns:p14="http://schemas.microsoft.com/office/powerpoint/2010/main" val="19194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2794" y="1185502"/>
            <a:ext cx="112849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"Obwohl er aber so viele Zeichen vor ihnen getan hatte, glaubten </a:t>
            </a:r>
          </a:p>
          <a:p>
            <a:r>
              <a:rPr lang="de-CH" sz="3000" dirty="0"/>
              <a:t>sie nicht an ihn; 38 damit das Wort des Propheten Jesaja erfüllt würde, </a:t>
            </a:r>
          </a:p>
          <a:p>
            <a:r>
              <a:rPr lang="de-CH" sz="3000" dirty="0"/>
              <a:t>das er gesprochen hat: »Herr, wer hat unserer Verkündigung geglaubt, </a:t>
            </a:r>
          </a:p>
          <a:p>
            <a:r>
              <a:rPr lang="de-CH" sz="3000" dirty="0"/>
              <a:t>und wem ist der Arm des Herrn geoffenbart worden?«[Jes 53,1] </a:t>
            </a:r>
          </a:p>
          <a:p>
            <a:r>
              <a:rPr lang="de-CH" sz="3000" dirty="0"/>
              <a:t>39 Darum konnten sie nicht glauben, denn Jesaja hat wiederum </a:t>
            </a:r>
          </a:p>
          <a:p>
            <a:r>
              <a:rPr lang="de-CH" sz="3000" dirty="0"/>
              <a:t>gesprochen: 40 »Er hat ihre Augen verblendet und ihr Herz verhärtet, </a:t>
            </a:r>
          </a:p>
          <a:p>
            <a:r>
              <a:rPr lang="de-CH" sz="3000" dirty="0"/>
              <a:t>damit sie nicht mit den Augen sehen, noch mit dem Herzen verstehen </a:t>
            </a:r>
          </a:p>
          <a:p>
            <a:r>
              <a:rPr lang="de-CH" sz="3000" dirty="0"/>
              <a:t>und sich bekehren und ich sie heile«.[Jes 6,10] 41 Dies sprach Jesaja, </a:t>
            </a:r>
          </a:p>
          <a:p>
            <a:r>
              <a:rPr lang="de-CH" sz="3000" dirty="0"/>
              <a:t>als er seine Herrlichkeit sah und von ihm redete." </a:t>
            </a:r>
            <a:r>
              <a:rPr lang="de-CH" sz="3000" b="1" dirty="0"/>
              <a:t>(Joh 12,37-41)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2392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42773" y="1209356"/>
            <a:ext cx="505055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Grundlagen der AT-Prophetie</a:t>
            </a:r>
          </a:p>
          <a:p>
            <a:pPr lvl="0"/>
            <a:endParaRPr lang="de-CH" sz="3000" dirty="0"/>
          </a:p>
          <a:p>
            <a:pPr lvl="0"/>
            <a:r>
              <a:rPr lang="de-CH" sz="3000" dirty="0"/>
              <a:t>Kontext des Jesajabuches</a:t>
            </a:r>
          </a:p>
          <a:p>
            <a:pPr lvl="0"/>
            <a:endParaRPr lang="de-CH" sz="3000" dirty="0"/>
          </a:p>
          <a:p>
            <a:pPr lvl="0"/>
            <a:r>
              <a:rPr lang="de-CH" sz="3000" dirty="0"/>
              <a:t>Aufbau, Übersicht und Struktur</a:t>
            </a:r>
          </a:p>
          <a:p>
            <a:pPr lvl="0"/>
            <a:endParaRPr lang="de-CH" sz="3000" dirty="0"/>
          </a:p>
          <a:p>
            <a:pPr lvl="0"/>
            <a:r>
              <a:rPr lang="de-CH" sz="3000" dirty="0"/>
              <a:t>Botschaft / Inhalt</a:t>
            </a:r>
          </a:p>
        </p:txBody>
      </p:sp>
    </p:spTree>
    <p:extLst>
      <p:ext uri="{BB962C8B-B14F-4D97-AF65-F5344CB8AC3E}">
        <p14:creationId xmlns:p14="http://schemas.microsoft.com/office/powerpoint/2010/main" val="36656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695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Das "Gesetz des doppelten Bezugs"</a:t>
            </a:r>
          </a:p>
        </p:txBody>
      </p:sp>
    </p:spTree>
    <p:extLst>
      <p:ext uri="{BB962C8B-B14F-4D97-AF65-F5344CB8AC3E}">
        <p14:creationId xmlns:p14="http://schemas.microsoft.com/office/powerpoint/2010/main" val="32070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523DEFE-E01E-404D-8C9F-AE84D0C1E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58"/>
            <a:ext cx="12192000" cy="66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1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19064"/>
            <a:ext cx="695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Das "Gesetz des doppelten Bezugs"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188283"/>
            <a:ext cx="1167800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CH" sz="3000" dirty="0">
                <a:highlight>
                  <a:srgbClr val="E2F0D9"/>
                </a:highlight>
              </a:rPr>
              <a:t>Und nach diesem wird es geschehen, dass ich meinen Geist ausgieße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über alles Fleisch</a:t>
            </a:r>
            <a:r>
              <a:rPr lang="de-CH" sz="3000" dirty="0">
                <a:highlight>
                  <a:srgbClr val="DEEBF7"/>
                </a:highlight>
              </a:rPr>
              <a:t>; und eure Söhne und eure Töchter werden </a:t>
            </a:r>
          </a:p>
          <a:p>
            <a:r>
              <a:rPr lang="de-CH" sz="3000" dirty="0">
                <a:highlight>
                  <a:srgbClr val="DEEBF7"/>
                </a:highlight>
              </a:rPr>
              <a:t>weissagen, eure Ältesten werden Träume haben, eure jungen Männer </a:t>
            </a:r>
          </a:p>
          <a:p>
            <a:r>
              <a:rPr lang="de-CH" sz="3000" dirty="0">
                <a:highlight>
                  <a:srgbClr val="DEEBF7"/>
                </a:highlight>
              </a:rPr>
              <a:t>werden Gesichte sehen; </a:t>
            </a:r>
            <a:r>
              <a:rPr lang="de-CH" sz="3000" dirty="0">
                <a:highlight>
                  <a:srgbClr val="FF4B00"/>
                </a:highlight>
              </a:rPr>
              <a:t>2 und auch über die Knechte und über die </a:t>
            </a:r>
          </a:p>
          <a:p>
            <a:r>
              <a:rPr lang="de-CH" sz="3000" dirty="0">
                <a:highlight>
                  <a:srgbClr val="FF4B00"/>
                </a:highlight>
              </a:rPr>
              <a:t>Mägde will ich in jenen Tagen meinen Geist ausgießen</a:t>
            </a:r>
            <a:r>
              <a:rPr lang="de-CH" sz="3000" dirty="0">
                <a:highlight>
                  <a:srgbClr val="FEA268"/>
                </a:highlight>
              </a:rPr>
              <a:t>; 3 und ich </a:t>
            </a:r>
          </a:p>
          <a:p>
            <a:r>
              <a:rPr lang="de-CH" sz="3000" dirty="0">
                <a:highlight>
                  <a:srgbClr val="FEA268"/>
                </a:highlight>
              </a:rPr>
              <a:t>werde Zeichen geben am Himmel und auf Erden: Blut und Feuer und </a:t>
            </a:r>
          </a:p>
          <a:p>
            <a:r>
              <a:rPr lang="de-CH" sz="3000" dirty="0">
                <a:highlight>
                  <a:srgbClr val="FEA268"/>
                </a:highlight>
              </a:rPr>
              <a:t>Rauchsäulen; 4 die Sonne soll verwandelt werden in Finsternis und </a:t>
            </a:r>
          </a:p>
          <a:p>
            <a:r>
              <a:rPr lang="de-CH" sz="3000" dirty="0">
                <a:highlight>
                  <a:srgbClr val="FEA268"/>
                </a:highlight>
              </a:rPr>
              <a:t>der Mond in Blut, ehe der große und schreckliche Tag des HERRN kommt.</a:t>
            </a:r>
            <a:r>
              <a:rPr lang="de-CH" sz="3000" dirty="0"/>
              <a:t>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5 Und es wird geschehen: Jeder, der den Namen des HERRN anruft, </a:t>
            </a:r>
          </a:p>
          <a:p>
            <a:r>
              <a:rPr lang="de-CH" sz="3000" dirty="0">
                <a:highlight>
                  <a:srgbClr val="E2F0D9"/>
                </a:highlight>
              </a:rPr>
              <a:t>wird gerettet werden; </a:t>
            </a:r>
            <a:r>
              <a:rPr lang="de-CH" sz="3000" dirty="0">
                <a:highlight>
                  <a:srgbClr val="FF4B00"/>
                </a:highlight>
              </a:rPr>
              <a:t>denn auf dem Berg Zion und in Jerusalem wird </a:t>
            </a:r>
          </a:p>
          <a:p>
            <a:r>
              <a:rPr lang="de-CH" sz="3000" dirty="0">
                <a:highlight>
                  <a:srgbClr val="FF4B00"/>
                </a:highlight>
              </a:rPr>
              <a:t>Errettung sein, wie der HERR verheißen hat, und bei den </a:t>
            </a:r>
          </a:p>
          <a:p>
            <a:r>
              <a:rPr lang="de-CH" sz="3000" dirty="0">
                <a:highlight>
                  <a:srgbClr val="FF4B00"/>
                </a:highlight>
              </a:rPr>
              <a:t>Übriggebliebenen, die der HERR beruft.</a:t>
            </a:r>
            <a:r>
              <a:rPr lang="de-CH" sz="3000" dirty="0"/>
              <a:t>" </a:t>
            </a:r>
            <a:r>
              <a:rPr lang="de-CH" sz="3000" b="1" dirty="0"/>
              <a:t>(Joel 3,1,5)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826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Breitbild</PresentationFormat>
  <Paragraphs>163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112</cp:revision>
  <dcterms:created xsi:type="dcterms:W3CDTF">2018-05-19T05:14:58Z</dcterms:created>
  <dcterms:modified xsi:type="dcterms:W3CDTF">2020-06-23T10:24:47Z</dcterms:modified>
</cp:coreProperties>
</file>