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259" r:id="rId3"/>
    <p:sldId id="350" r:id="rId4"/>
    <p:sldId id="363" r:id="rId5"/>
    <p:sldId id="365" r:id="rId6"/>
    <p:sldId id="366" r:id="rId7"/>
    <p:sldId id="367" r:id="rId8"/>
    <p:sldId id="368" r:id="rId9"/>
    <p:sldId id="369" r:id="rId10"/>
    <p:sldId id="370" r:id="rId11"/>
    <p:sldId id="371" r:id="rId12"/>
    <p:sldId id="372" r:id="rId13"/>
    <p:sldId id="373" r:id="rId14"/>
    <p:sldId id="374" r:id="rId15"/>
    <p:sldId id="335"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99"/>
    <a:srgbClr val="DEEBF7"/>
    <a:srgbClr val="FF4B00"/>
    <a:srgbClr val="E2F0D9"/>
    <a:srgbClr val="FEA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24" d="100"/>
          <a:sy n="124" d="100"/>
        </p:scale>
        <p:origin x="72" y="37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22.08.2021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6654147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DF089-39DA-47E3-A74C-E64C6DBBD5AE}" type="datetimeFigureOut">
              <a:rPr lang="de-CH" smtClean="0"/>
              <a:t>22.08.2021</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E9142-EC7B-4178-ABB6-310B1AAD4A55}" type="slidenum">
              <a:rPr lang="de-CH" smtClean="0"/>
              <a:t>‹Nr.›</a:t>
            </a:fld>
            <a:endParaRPr lang="de-CH"/>
          </a:p>
        </p:txBody>
      </p:sp>
    </p:spTree>
    <p:extLst>
      <p:ext uri="{BB962C8B-B14F-4D97-AF65-F5344CB8AC3E}">
        <p14:creationId xmlns:p14="http://schemas.microsoft.com/office/powerpoint/2010/main" val="365145962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imgres?imgurl=x-raw-image%3A%2F%2F%2F89d6f78ad021e80db8d9b39d33caa470bb490ddbcf76cee26860a46493e220ae&amp;imgrefurl=https%3A%2F%2Fabsg.adventist.org%2Fhtml%3Fcode%3DADLT4Q15WK01LESN&amp;tbnid=Degh0Ir31olxRM&amp;vet=12ahUKEwj6iMabgLryAhVICuwKHWPhAukQMygDegUIARCyAQ..i&amp;docid=mdugsJNbiHwjTM&amp;w=500&amp;h=233&amp;q=Jeremiah%20calling&amp;client=firefox-b-d&amp;ved=2ahUKEwj6iMabgLryAhVICuwKHWPhAukQMygDegUIARCyAQ"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4153137" y="4855618"/>
            <a:ext cx="4132863" cy="938719"/>
          </a:xfrm>
          <a:prstGeom prst="rect">
            <a:avLst/>
          </a:prstGeom>
          <a:noFill/>
        </p:spPr>
        <p:txBody>
          <a:bodyPr wrap="none" rtlCol="0">
            <a:spAutoFit/>
          </a:bodyPr>
          <a:lstStyle/>
          <a:p>
            <a:r>
              <a:rPr lang="de-CH" sz="5500" b="1" dirty="0"/>
              <a:t>Jeremia Teil 4</a:t>
            </a:r>
          </a:p>
        </p:txBody>
      </p:sp>
    </p:spTree>
    <p:extLst>
      <p:ext uri="{BB962C8B-B14F-4D97-AF65-F5344CB8AC3E}">
        <p14:creationId xmlns:p14="http://schemas.microsoft.com/office/powerpoint/2010/main" val="3980444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147546"/>
            <a:ext cx="7317452" cy="1015663"/>
          </a:xfrm>
          <a:prstGeom prst="rect">
            <a:avLst/>
          </a:prstGeom>
          <a:noFill/>
        </p:spPr>
        <p:txBody>
          <a:bodyPr wrap="square" rtlCol="0">
            <a:spAutoFit/>
          </a:bodyPr>
          <a:lstStyle/>
          <a:p>
            <a:r>
              <a:rPr lang="de-DE" sz="3000" b="1" dirty="0"/>
              <a:t>Das zerbrochene Joch (28,1-17)</a:t>
            </a:r>
          </a:p>
          <a:p>
            <a:r>
              <a:rPr lang="de-CH" sz="3000" dirty="0"/>
              <a:t>Datierung: 4. Jahr Zedekias (594)</a:t>
            </a:r>
          </a:p>
        </p:txBody>
      </p:sp>
      <p:sp>
        <p:nvSpPr>
          <p:cNvPr id="13" name="Textfeld 12">
            <a:extLst>
              <a:ext uri="{FF2B5EF4-FFF2-40B4-BE49-F238E27FC236}">
                <a16:creationId xmlns:a16="http://schemas.microsoft.com/office/drawing/2014/main" id="{036456F2-424D-4534-96D8-0E311B65960F}"/>
              </a:ext>
            </a:extLst>
          </p:cNvPr>
          <p:cNvSpPr txBox="1"/>
          <p:nvPr/>
        </p:nvSpPr>
        <p:spPr>
          <a:xfrm>
            <a:off x="437362" y="1378773"/>
            <a:ext cx="7598807" cy="3785652"/>
          </a:xfrm>
          <a:prstGeom prst="rect">
            <a:avLst/>
          </a:prstGeom>
          <a:noFill/>
        </p:spPr>
        <p:txBody>
          <a:bodyPr wrap="square" rtlCol="0">
            <a:spAutoFit/>
          </a:bodyPr>
          <a:lstStyle/>
          <a:p>
            <a:r>
              <a:rPr lang="de-CH" sz="3000" dirty="0"/>
              <a:t>"Da nahm der Prophet Hananja das Joch vom Hals des Propheten Jeremia und zerbrach es. 11 Dann sagte Hananja vor den Augen des ganzen Volkes: So spricht der HERR: Ebenso werde ich nach zwei Jahren das Joch Nebukadnezars, des Königs von Babel, zerbrechen vom Hals aller Nationen. Der Prophet Jeremia aber ging seines Weges." </a:t>
            </a:r>
            <a:r>
              <a:rPr lang="de-CH" sz="3000" b="1" dirty="0"/>
              <a:t>(28,10-11)</a:t>
            </a:r>
            <a:endParaRPr lang="de-CH" sz="3000" dirty="0"/>
          </a:p>
        </p:txBody>
      </p:sp>
      <p:pic>
        <p:nvPicPr>
          <p:cNvPr id="7" name="Grafik 6">
            <a:extLst>
              <a:ext uri="{FF2B5EF4-FFF2-40B4-BE49-F238E27FC236}">
                <a16:creationId xmlns:a16="http://schemas.microsoft.com/office/drawing/2014/main" id="{6FB76EB6-0BFD-4B69-ACAF-00FBA8479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4621" y="38099"/>
            <a:ext cx="4208585" cy="4208585"/>
          </a:xfrm>
          <a:prstGeom prst="rect">
            <a:avLst/>
          </a:prstGeom>
        </p:spPr>
      </p:pic>
    </p:spTree>
    <p:extLst>
      <p:ext uri="{BB962C8B-B14F-4D97-AF65-F5344CB8AC3E}">
        <p14:creationId xmlns:p14="http://schemas.microsoft.com/office/powerpoint/2010/main" val="264196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147546"/>
            <a:ext cx="7317452" cy="1015663"/>
          </a:xfrm>
          <a:prstGeom prst="rect">
            <a:avLst/>
          </a:prstGeom>
          <a:noFill/>
        </p:spPr>
        <p:txBody>
          <a:bodyPr wrap="square" rtlCol="0">
            <a:spAutoFit/>
          </a:bodyPr>
          <a:lstStyle/>
          <a:p>
            <a:r>
              <a:rPr lang="de-CH" sz="3000" b="1" dirty="0"/>
              <a:t>Kauf eines Feldes in Anatot (32,1-33,26)</a:t>
            </a:r>
            <a:endParaRPr lang="de-CH" sz="3000" dirty="0"/>
          </a:p>
          <a:p>
            <a:r>
              <a:rPr lang="de-CH" sz="3000" dirty="0"/>
              <a:t>Datierung: 588 (Im Gefängnishof)</a:t>
            </a:r>
          </a:p>
        </p:txBody>
      </p:sp>
      <p:sp>
        <p:nvSpPr>
          <p:cNvPr id="13" name="Textfeld 12">
            <a:extLst>
              <a:ext uri="{FF2B5EF4-FFF2-40B4-BE49-F238E27FC236}">
                <a16:creationId xmlns:a16="http://schemas.microsoft.com/office/drawing/2014/main" id="{036456F2-424D-4534-96D8-0E311B65960F}"/>
              </a:ext>
            </a:extLst>
          </p:cNvPr>
          <p:cNvSpPr txBox="1"/>
          <p:nvPr/>
        </p:nvSpPr>
        <p:spPr>
          <a:xfrm>
            <a:off x="437363" y="1383169"/>
            <a:ext cx="7808140" cy="5293757"/>
          </a:xfrm>
          <a:prstGeom prst="rect">
            <a:avLst/>
          </a:prstGeom>
          <a:noFill/>
        </p:spPr>
        <p:txBody>
          <a:bodyPr wrap="square" rtlCol="0">
            <a:spAutoFit/>
          </a:bodyPr>
          <a:lstStyle/>
          <a:p>
            <a:r>
              <a:rPr lang="de-DE" sz="2600" dirty="0"/>
              <a:t>"Und Jeremia sprach: Das Wort des HERRN geschah zu mir: 7 Siehe, Hanamel, der Sohn des </a:t>
            </a:r>
            <a:r>
              <a:rPr lang="de-DE" sz="2600" dirty="0" err="1"/>
              <a:t>Schallum</a:t>
            </a:r>
            <a:r>
              <a:rPr lang="de-DE" sz="2600" dirty="0"/>
              <a:t>, deines Onkels, wird zu dir kommen und sagen: Kauf dir meinen Acker, der in Anatot ⟨liegt⟩! Denn du hast das Lösungs-recht, um ⟨ihn⟩ zu kaufen. 8 Und Hanamel, der Sohn meines Onkels, kam zu mir nach dem Wort des HERRN in den </a:t>
            </a:r>
            <a:r>
              <a:rPr lang="de-DE" sz="2600" dirty="0" err="1"/>
              <a:t>Wachhof</a:t>
            </a:r>
            <a:r>
              <a:rPr lang="de-DE" sz="2600" dirty="0"/>
              <a:t> und sagte zu mir: Kauf doch meinen Acker, der in Anatot im Land Benjamin ⟨liegt⟩! Denn du hast das Erbrecht, und du hast das Lösungsrecht. Kauf ihn dir! Da erkannte ich, dass es das Wort des HERRN war. 9 Und ich kaufte von Hanamel, dem Sohn meines Onkels, den Acker, der in Anatot ⟨liegt⟩, und wog ihm das Geld dar: siebzehn Schekel Silber." </a:t>
            </a:r>
            <a:r>
              <a:rPr lang="de-DE" sz="2600" b="1" dirty="0"/>
              <a:t>(32,6-9)</a:t>
            </a:r>
            <a:endParaRPr lang="de-CH" sz="2600" b="1" dirty="0"/>
          </a:p>
        </p:txBody>
      </p:sp>
      <p:pic>
        <p:nvPicPr>
          <p:cNvPr id="4" name="Grafik 3">
            <a:extLst>
              <a:ext uri="{FF2B5EF4-FFF2-40B4-BE49-F238E27FC236}">
                <a16:creationId xmlns:a16="http://schemas.microsoft.com/office/drawing/2014/main" id="{CAC80326-BA2F-45DF-A1AF-277E6A1ED5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2681" y="0"/>
            <a:ext cx="3159319" cy="4600223"/>
          </a:xfrm>
          <a:prstGeom prst="rect">
            <a:avLst/>
          </a:prstGeom>
        </p:spPr>
      </p:pic>
    </p:spTree>
    <p:extLst>
      <p:ext uri="{BB962C8B-B14F-4D97-AF65-F5344CB8AC3E}">
        <p14:creationId xmlns:p14="http://schemas.microsoft.com/office/powerpoint/2010/main" val="27937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6" presetClass="entr" presetSubtype="16"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1000"/>
                                        <p:tgtEl>
                                          <p:spTgt spid="4"/>
                                        </p:tgtEl>
                                      </p:cBhvr>
                                    </p:animEffect>
                                  </p:childTnLst>
                                </p:cTn>
                              </p:par>
                            </p:childTnLst>
                          </p:cTn>
                        </p:par>
                        <p:par>
                          <p:cTn id="14" fill="hold">
                            <p:stCondLst>
                              <p:cond delay="2500"/>
                            </p:stCondLst>
                            <p:childTnLst>
                              <p:par>
                                <p:cTn id="15" presetID="53" presetClass="entr" presetSubtype="16" fill="hold" grpId="0" nodeType="afterEffect">
                                  <p:stCondLst>
                                    <p:cond delay="100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2" y="147546"/>
            <a:ext cx="11754637" cy="1015663"/>
          </a:xfrm>
          <a:prstGeom prst="rect">
            <a:avLst/>
          </a:prstGeom>
          <a:noFill/>
        </p:spPr>
        <p:txBody>
          <a:bodyPr wrap="square" rtlCol="0">
            <a:spAutoFit/>
          </a:bodyPr>
          <a:lstStyle/>
          <a:p>
            <a:r>
              <a:rPr lang="de-CH" sz="3000" b="1" dirty="0"/>
              <a:t>Die Rechabiter (35,1-19) </a:t>
            </a:r>
            <a:r>
              <a:rPr lang="de-DE" sz="3000" b="1" dirty="0"/>
              <a:t>| Familien-Erbe von Treue und Gehorsam</a:t>
            </a:r>
            <a:endParaRPr lang="de-CH" sz="3000" dirty="0"/>
          </a:p>
          <a:p>
            <a:r>
              <a:rPr lang="de-CH" sz="3000" dirty="0"/>
              <a:t>Datierung: 11. Jahr Jojakims (598)</a:t>
            </a:r>
          </a:p>
        </p:txBody>
      </p:sp>
      <p:pic>
        <p:nvPicPr>
          <p:cNvPr id="7" name="Grafik 6">
            <a:extLst>
              <a:ext uri="{FF2B5EF4-FFF2-40B4-BE49-F238E27FC236}">
                <a16:creationId xmlns:a16="http://schemas.microsoft.com/office/drawing/2014/main" id="{063EF39C-DEC5-4C34-B437-BCD2D6FE5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76" y="1530594"/>
            <a:ext cx="7397261" cy="4818638"/>
          </a:xfrm>
          <a:prstGeom prst="rect">
            <a:avLst/>
          </a:prstGeom>
        </p:spPr>
      </p:pic>
    </p:spTree>
    <p:extLst>
      <p:ext uri="{BB962C8B-B14F-4D97-AF65-F5344CB8AC3E}">
        <p14:creationId xmlns:p14="http://schemas.microsoft.com/office/powerpoint/2010/main" val="224768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6" presetClass="entr" presetSubtype="16" fill="hold" nodeType="after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147546"/>
            <a:ext cx="7317452" cy="1015663"/>
          </a:xfrm>
          <a:prstGeom prst="rect">
            <a:avLst/>
          </a:prstGeom>
          <a:noFill/>
        </p:spPr>
        <p:txBody>
          <a:bodyPr wrap="square" rtlCol="0">
            <a:spAutoFit/>
          </a:bodyPr>
          <a:lstStyle/>
          <a:p>
            <a:r>
              <a:rPr lang="de-CH" sz="3000" b="1" dirty="0"/>
              <a:t>Die vergrabenen Steine (43,8-13)</a:t>
            </a:r>
            <a:endParaRPr lang="de-CH" sz="3000" dirty="0"/>
          </a:p>
          <a:p>
            <a:r>
              <a:rPr lang="de-CH" sz="3000" dirty="0"/>
              <a:t>Datierung: Nach dem Fall Jerusalems (586)</a:t>
            </a:r>
          </a:p>
        </p:txBody>
      </p:sp>
      <p:grpSp>
        <p:nvGrpSpPr>
          <p:cNvPr id="7" name="Gruppieren 6">
            <a:extLst>
              <a:ext uri="{FF2B5EF4-FFF2-40B4-BE49-F238E27FC236}">
                <a16:creationId xmlns:a16="http://schemas.microsoft.com/office/drawing/2014/main" id="{02426560-C250-40A5-8C97-90F85FA67763}"/>
              </a:ext>
            </a:extLst>
          </p:cNvPr>
          <p:cNvGrpSpPr/>
          <p:nvPr/>
        </p:nvGrpSpPr>
        <p:grpSpPr>
          <a:xfrm>
            <a:off x="580293" y="1148049"/>
            <a:ext cx="10304584" cy="5709951"/>
            <a:chOff x="557474" y="1045273"/>
            <a:chExt cx="10490060" cy="5812727"/>
          </a:xfrm>
        </p:grpSpPr>
        <p:pic>
          <p:nvPicPr>
            <p:cNvPr id="5" name="Grafik 4">
              <a:extLst>
                <a:ext uri="{FF2B5EF4-FFF2-40B4-BE49-F238E27FC236}">
                  <a16:creationId xmlns:a16="http://schemas.microsoft.com/office/drawing/2014/main" id="{F23007B1-71AD-4565-9B36-F96917D53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74" y="1073852"/>
              <a:ext cx="5064097" cy="5784148"/>
            </a:xfrm>
            <a:prstGeom prst="rect">
              <a:avLst/>
            </a:prstGeom>
          </p:spPr>
        </p:pic>
        <p:pic>
          <p:nvPicPr>
            <p:cNvPr id="6" name="Grafik 5">
              <a:extLst>
                <a:ext uri="{FF2B5EF4-FFF2-40B4-BE49-F238E27FC236}">
                  <a16:creationId xmlns:a16="http://schemas.microsoft.com/office/drawing/2014/main" id="{C879D7CF-65C4-45A5-BE31-6C2C28749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1681" y="1045273"/>
              <a:ext cx="5305853" cy="2920653"/>
            </a:xfrm>
            <a:prstGeom prst="rect">
              <a:avLst/>
            </a:prstGeom>
          </p:spPr>
        </p:pic>
      </p:grpSp>
    </p:spTree>
    <p:extLst>
      <p:ext uri="{BB962C8B-B14F-4D97-AF65-F5344CB8AC3E}">
        <p14:creationId xmlns:p14="http://schemas.microsoft.com/office/powerpoint/2010/main" val="292242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6" presetClass="entr" presetSubtype="16" fill="hold" nodeType="after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147546"/>
            <a:ext cx="7317452" cy="1015663"/>
          </a:xfrm>
          <a:prstGeom prst="rect">
            <a:avLst/>
          </a:prstGeom>
          <a:noFill/>
        </p:spPr>
        <p:txBody>
          <a:bodyPr wrap="square" rtlCol="0">
            <a:spAutoFit/>
          </a:bodyPr>
          <a:lstStyle/>
          <a:p>
            <a:r>
              <a:rPr lang="de-CH" sz="3000" b="1" dirty="0"/>
              <a:t>Versenkung der Unheilsschrift (51,59-64)</a:t>
            </a:r>
            <a:endParaRPr lang="de-CH" sz="3000" dirty="0"/>
          </a:p>
          <a:p>
            <a:r>
              <a:rPr lang="de-CH" sz="3000" dirty="0"/>
              <a:t>Datierung: 4. Jahr Zedekias (594)</a:t>
            </a:r>
          </a:p>
        </p:txBody>
      </p:sp>
      <p:pic>
        <p:nvPicPr>
          <p:cNvPr id="4" name="Grafik 3">
            <a:extLst>
              <a:ext uri="{FF2B5EF4-FFF2-40B4-BE49-F238E27FC236}">
                <a16:creationId xmlns:a16="http://schemas.microsoft.com/office/drawing/2014/main" id="{6081962E-8BD6-458C-A1C8-4C6141418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141" y="1313209"/>
            <a:ext cx="8458452" cy="4757879"/>
          </a:xfrm>
          <a:prstGeom prst="rect">
            <a:avLst/>
          </a:prstGeom>
        </p:spPr>
      </p:pic>
    </p:spTree>
    <p:extLst>
      <p:ext uri="{BB962C8B-B14F-4D97-AF65-F5344CB8AC3E}">
        <p14:creationId xmlns:p14="http://schemas.microsoft.com/office/powerpoint/2010/main" val="197279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6" presetClass="entr" presetSubtype="16"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4153137" y="4855618"/>
            <a:ext cx="4132863" cy="938719"/>
          </a:xfrm>
          <a:prstGeom prst="rect">
            <a:avLst/>
          </a:prstGeom>
          <a:noFill/>
        </p:spPr>
        <p:txBody>
          <a:bodyPr wrap="none" rtlCol="0">
            <a:spAutoFit/>
          </a:bodyPr>
          <a:lstStyle/>
          <a:p>
            <a:r>
              <a:rPr lang="de-CH" sz="5500" b="1" dirty="0"/>
              <a:t>Jeremia Teil 4</a:t>
            </a:r>
          </a:p>
        </p:txBody>
      </p:sp>
    </p:spTree>
    <p:extLst>
      <p:ext uri="{BB962C8B-B14F-4D97-AF65-F5344CB8AC3E}">
        <p14:creationId xmlns:p14="http://schemas.microsoft.com/office/powerpoint/2010/main" val="429458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53480" y="313038"/>
            <a:ext cx="2254976" cy="861774"/>
          </a:xfrm>
          <a:prstGeom prst="rect">
            <a:avLst/>
          </a:prstGeom>
          <a:noFill/>
        </p:spPr>
        <p:txBody>
          <a:bodyPr wrap="none" rtlCol="0">
            <a:spAutoFit/>
          </a:bodyPr>
          <a:lstStyle/>
          <a:p>
            <a:r>
              <a:rPr lang="de-CH" sz="5000" b="1" dirty="0"/>
              <a:t>Jeremia</a:t>
            </a:r>
            <a:endParaRPr lang="de-CH" sz="5000" dirty="0">
              <a:latin typeface="Trebuchet MS" panose="020B0603020202020204" pitchFamily="34" charset="0"/>
            </a:endParaRPr>
          </a:p>
        </p:txBody>
      </p:sp>
      <p:sp>
        <p:nvSpPr>
          <p:cNvPr id="4" name="Textfeld 3"/>
          <p:cNvSpPr txBox="1"/>
          <p:nvPr/>
        </p:nvSpPr>
        <p:spPr>
          <a:xfrm>
            <a:off x="553480" y="1549904"/>
            <a:ext cx="4620752" cy="615553"/>
          </a:xfrm>
          <a:prstGeom prst="rect">
            <a:avLst/>
          </a:prstGeom>
          <a:noFill/>
        </p:spPr>
        <p:txBody>
          <a:bodyPr wrap="none" rtlCol="0">
            <a:spAutoFit/>
          </a:bodyPr>
          <a:lstStyle/>
          <a:p>
            <a:pPr lvl="0"/>
            <a:r>
              <a:rPr lang="de-CH" sz="3400" dirty="0"/>
              <a:t>Kapitel: 52 | Verse:  1364</a:t>
            </a:r>
          </a:p>
        </p:txBody>
      </p:sp>
    </p:spTree>
    <p:extLst>
      <p:ext uri="{BB962C8B-B14F-4D97-AF65-F5344CB8AC3E}">
        <p14:creationId xmlns:p14="http://schemas.microsoft.com/office/powerpoint/2010/main" val="61118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1288558"/>
            <a:ext cx="10714342" cy="553998"/>
          </a:xfrm>
          <a:prstGeom prst="rect">
            <a:avLst/>
          </a:prstGeom>
          <a:noFill/>
        </p:spPr>
        <p:txBody>
          <a:bodyPr wrap="square" rtlCol="0">
            <a:spAutoFit/>
          </a:bodyPr>
          <a:lstStyle/>
          <a:p>
            <a:r>
              <a:rPr lang="de-CH" sz="3000" b="1" dirty="0"/>
              <a:t>10 symbolische Zeichenhandlungen von Jeremia</a:t>
            </a:r>
            <a:endParaRPr lang="de-CH" sz="3000" dirty="0"/>
          </a:p>
        </p:txBody>
      </p:sp>
    </p:spTree>
    <p:extLst>
      <p:ext uri="{BB962C8B-B14F-4D97-AF65-F5344CB8AC3E}">
        <p14:creationId xmlns:p14="http://schemas.microsoft.com/office/powerpoint/2010/main" val="363855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147546"/>
            <a:ext cx="10714342" cy="1015663"/>
          </a:xfrm>
          <a:prstGeom prst="rect">
            <a:avLst/>
          </a:prstGeom>
          <a:noFill/>
        </p:spPr>
        <p:txBody>
          <a:bodyPr wrap="square" rtlCol="0">
            <a:spAutoFit/>
          </a:bodyPr>
          <a:lstStyle/>
          <a:p>
            <a:r>
              <a:rPr lang="de-CH" sz="3000" b="1" dirty="0"/>
              <a:t>Der leinene Hüftschurz (Gürtel / Ephod) (13,1-11) </a:t>
            </a:r>
            <a:endParaRPr lang="de-CH" sz="3000" dirty="0"/>
          </a:p>
          <a:p>
            <a:r>
              <a:rPr lang="de-CH" sz="3000" dirty="0"/>
              <a:t>Datierung: 1.-4. Jahr Jojakims (609-606/5)</a:t>
            </a:r>
          </a:p>
        </p:txBody>
      </p:sp>
      <p:grpSp>
        <p:nvGrpSpPr>
          <p:cNvPr id="4" name="Gruppieren 3">
            <a:extLst>
              <a:ext uri="{FF2B5EF4-FFF2-40B4-BE49-F238E27FC236}">
                <a16:creationId xmlns:a16="http://schemas.microsoft.com/office/drawing/2014/main" id="{1D783FFB-719F-49A0-8C41-14AF589C14A7}"/>
              </a:ext>
            </a:extLst>
          </p:cNvPr>
          <p:cNvGrpSpPr/>
          <p:nvPr/>
        </p:nvGrpSpPr>
        <p:grpSpPr>
          <a:xfrm>
            <a:off x="666583" y="1474967"/>
            <a:ext cx="7896972" cy="5383033"/>
            <a:chOff x="666583" y="1474967"/>
            <a:chExt cx="7896972" cy="5383033"/>
          </a:xfrm>
        </p:grpSpPr>
        <p:grpSp>
          <p:nvGrpSpPr>
            <p:cNvPr id="10" name="Gruppieren 9">
              <a:extLst>
                <a:ext uri="{FF2B5EF4-FFF2-40B4-BE49-F238E27FC236}">
                  <a16:creationId xmlns:a16="http://schemas.microsoft.com/office/drawing/2014/main" id="{17C7F807-1ED4-47B8-8499-AC31FFA331A5}"/>
                </a:ext>
              </a:extLst>
            </p:cNvPr>
            <p:cNvGrpSpPr/>
            <p:nvPr/>
          </p:nvGrpSpPr>
          <p:grpSpPr>
            <a:xfrm>
              <a:off x="666583" y="1474967"/>
              <a:ext cx="7896972" cy="5383033"/>
              <a:chOff x="666583" y="1474967"/>
              <a:chExt cx="7896972" cy="5383033"/>
            </a:xfrm>
          </p:grpSpPr>
          <p:grpSp>
            <p:nvGrpSpPr>
              <p:cNvPr id="8" name="Gruppieren 7">
                <a:extLst>
                  <a:ext uri="{FF2B5EF4-FFF2-40B4-BE49-F238E27FC236}">
                    <a16:creationId xmlns:a16="http://schemas.microsoft.com/office/drawing/2014/main" id="{436D110D-8DC2-435E-B5AF-29BB0128AA94}"/>
                  </a:ext>
                </a:extLst>
              </p:cNvPr>
              <p:cNvGrpSpPr/>
              <p:nvPr/>
            </p:nvGrpSpPr>
            <p:grpSpPr>
              <a:xfrm>
                <a:off x="666583" y="1546529"/>
                <a:ext cx="7896972" cy="5311471"/>
                <a:chOff x="666583" y="1546529"/>
                <a:chExt cx="7896972" cy="5311471"/>
              </a:xfrm>
            </p:grpSpPr>
            <p:pic>
              <p:nvPicPr>
                <p:cNvPr id="5" name="Grafik 4">
                  <a:extLst>
                    <a:ext uri="{FF2B5EF4-FFF2-40B4-BE49-F238E27FC236}">
                      <a16:creationId xmlns:a16="http://schemas.microsoft.com/office/drawing/2014/main" id="{3375F063-B3DF-472F-AFDF-AAD6FF7B1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583" y="1546529"/>
                  <a:ext cx="6184032" cy="3877099"/>
                </a:xfrm>
                <a:prstGeom prst="rect">
                  <a:avLst/>
                </a:prstGeom>
              </p:spPr>
            </p:pic>
            <p:pic>
              <p:nvPicPr>
                <p:cNvPr id="7" name="Grafik 6">
                  <a:extLst>
                    <a:ext uri="{FF2B5EF4-FFF2-40B4-BE49-F238E27FC236}">
                      <a16:creationId xmlns:a16="http://schemas.microsoft.com/office/drawing/2014/main" id="{227E030D-0F29-45B3-AE54-E7211E6EA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2165" y="2165207"/>
                  <a:ext cx="2401390" cy="4692793"/>
                </a:xfrm>
                <a:prstGeom prst="rect">
                  <a:avLst/>
                </a:prstGeom>
              </p:spPr>
            </p:pic>
          </p:grpSp>
          <p:sp>
            <p:nvSpPr>
              <p:cNvPr id="9" name="Ellipse 8">
                <a:extLst>
                  <a:ext uri="{FF2B5EF4-FFF2-40B4-BE49-F238E27FC236}">
                    <a16:creationId xmlns:a16="http://schemas.microsoft.com/office/drawing/2014/main" id="{14D20FE2-9B1D-43CC-827E-1A97F8C041E7}"/>
                  </a:ext>
                </a:extLst>
              </p:cNvPr>
              <p:cNvSpPr/>
              <p:nvPr/>
            </p:nvSpPr>
            <p:spPr>
              <a:xfrm>
                <a:off x="1439186" y="1474967"/>
                <a:ext cx="2019631" cy="11608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2" name="Ellipse 1">
              <a:extLst>
                <a:ext uri="{FF2B5EF4-FFF2-40B4-BE49-F238E27FC236}">
                  <a16:creationId xmlns:a16="http://schemas.microsoft.com/office/drawing/2014/main" id="{46D08AA6-8331-4E35-8FB4-1D025700C3A5}"/>
                </a:ext>
              </a:extLst>
            </p:cNvPr>
            <p:cNvSpPr/>
            <p:nvPr/>
          </p:nvSpPr>
          <p:spPr>
            <a:xfrm>
              <a:off x="964095" y="4224131"/>
              <a:ext cx="155050" cy="1550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Tree>
    <p:extLst>
      <p:ext uri="{BB962C8B-B14F-4D97-AF65-F5344CB8AC3E}">
        <p14:creationId xmlns:p14="http://schemas.microsoft.com/office/powerpoint/2010/main" val="396041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6" presetClass="entr" presetSubtype="16"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147546"/>
            <a:ext cx="10714342" cy="1015663"/>
          </a:xfrm>
          <a:prstGeom prst="rect">
            <a:avLst/>
          </a:prstGeom>
          <a:noFill/>
        </p:spPr>
        <p:txBody>
          <a:bodyPr wrap="square" rtlCol="0">
            <a:spAutoFit/>
          </a:bodyPr>
          <a:lstStyle/>
          <a:p>
            <a:r>
              <a:rPr lang="de-CH" sz="3000" b="1" dirty="0"/>
              <a:t>Sein Leben (16,1-13)</a:t>
            </a:r>
            <a:endParaRPr lang="de-CH" sz="3000" dirty="0"/>
          </a:p>
          <a:p>
            <a:r>
              <a:rPr lang="de-CH" sz="3000" dirty="0"/>
              <a:t>Datierung: (628/627)</a:t>
            </a:r>
          </a:p>
        </p:txBody>
      </p:sp>
      <p:pic>
        <p:nvPicPr>
          <p:cNvPr id="1026" name="Picture 2" descr="Lesson">
            <a:hlinkClick r:id="rId2"/>
            <a:extLst>
              <a:ext uri="{FF2B5EF4-FFF2-40B4-BE49-F238E27FC236}">
                <a16:creationId xmlns:a16="http://schemas.microsoft.com/office/drawing/2014/main" id="{8B1E37AB-19E9-46DF-8D84-132EE5039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405" y="1468034"/>
            <a:ext cx="6375156" cy="2984115"/>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CEC127F0-696F-4610-8F5E-46AE56B969F8}"/>
              </a:ext>
            </a:extLst>
          </p:cNvPr>
          <p:cNvSpPr txBox="1"/>
          <p:nvPr/>
        </p:nvSpPr>
        <p:spPr>
          <a:xfrm>
            <a:off x="629727" y="2819713"/>
            <a:ext cx="5250861" cy="553998"/>
          </a:xfrm>
          <a:prstGeom prst="rect">
            <a:avLst/>
          </a:prstGeom>
          <a:noFill/>
        </p:spPr>
        <p:txBody>
          <a:bodyPr wrap="none" rtlCol="0">
            <a:spAutoFit/>
          </a:bodyPr>
          <a:lstStyle/>
          <a:p>
            <a:r>
              <a:rPr lang="de-DE" sz="3000" b="1" dirty="0"/>
              <a:t>Ehe- und Kinderlosigkeit: 16,1-4</a:t>
            </a:r>
            <a:endParaRPr lang="de-CH" sz="3000" dirty="0"/>
          </a:p>
        </p:txBody>
      </p:sp>
      <p:sp>
        <p:nvSpPr>
          <p:cNvPr id="11" name="Textfeld 10">
            <a:extLst>
              <a:ext uri="{FF2B5EF4-FFF2-40B4-BE49-F238E27FC236}">
                <a16:creationId xmlns:a16="http://schemas.microsoft.com/office/drawing/2014/main" id="{F44ABE37-D9F1-4993-BC72-5052FB7545B2}"/>
              </a:ext>
            </a:extLst>
          </p:cNvPr>
          <p:cNvSpPr txBox="1"/>
          <p:nvPr/>
        </p:nvSpPr>
        <p:spPr>
          <a:xfrm>
            <a:off x="632661" y="3657911"/>
            <a:ext cx="3460050" cy="553998"/>
          </a:xfrm>
          <a:prstGeom prst="rect">
            <a:avLst/>
          </a:prstGeom>
          <a:noFill/>
        </p:spPr>
        <p:txBody>
          <a:bodyPr wrap="none" rtlCol="0">
            <a:spAutoFit/>
          </a:bodyPr>
          <a:lstStyle/>
          <a:p>
            <a:r>
              <a:rPr lang="de-DE" sz="3000" b="1" dirty="0"/>
              <a:t>Trauerverbot: 16,5-7</a:t>
            </a:r>
            <a:endParaRPr lang="de-CH" sz="3000" dirty="0"/>
          </a:p>
        </p:txBody>
      </p:sp>
      <p:sp>
        <p:nvSpPr>
          <p:cNvPr id="12" name="Textfeld 11">
            <a:extLst>
              <a:ext uri="{FF2B5EF4-FFF2-40B4-BE49-F238E27FC236}">
                <a16:creationId xmlns:a16="http://schemas.microsoft.com/office/drawing/2014/main" id="{3EFB3B6F-12A8-4DA1-BA79-3857745378EB}"/>
              </a:ext>
            </a:extLst>
          </p:cNvPr>
          <p:cNvSpPr txBox="1"/>
          <p:nvPr/>
        </p:nvSpPr>
        <p:spPr>
          <a:xfrm>
            <a:off x="629727" y="4452149"/>
            <a:ext cx="3078984" cy="553998"/>
          </a:xfrm>
          <a:prstGeom prst="rect">
            <a:avLst/>
          </a:prstGeom>
          <a:noFill/>
        </p:spPr>
        <p:txBody>
          <a:bodyPr wrap="none" rtlCol="0">
            <a:spAutoFit/>
          </a:bodyPr>
          <a:lstStyle/>
          <a:p>
            <a:r>
              <a:rPr lang="de-CH" sz="3000" b="1" dirty="0"/>
              <a:t>Festverbot: 16,8-9</a:t>
            </a:r>
            <a:endParaRPr lang="de-CH" sz="3000" dirty="0"/>
          </a:p>
        </p:txBody>
      </p:sp>
    </p:spTree>
    <p:extLst>
      <p:ext uri="{BB962C8B-B14F-4D97-AF65-F5344CB8AC3E}">
        <p14:creationId xmlns:p14="http://schemas.microsoft.com/office/powerpoint/2010/main" val="421213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6" presetClass="entr" presetSubtype="16" fill="hold" nodeType="afterEffect">
                                  <p:stCondLst>
                                    <p:cond delay="100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1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147546"/>
            <a:ext cx="10714342" cy="1015663"/>
          </a:xfrm>
          <a:prstGeom prst="rect">
            <a:avLst/>
          </a:prstGeom>
          <a:noFill/>
        </p:spPr>
        <p:txBody>
          <a:bodyPr wrap="square" rtlCol="0">
            <a:spAutoFit/>
          </a:bodyPr>
          <a:lstStyle/>
          <a:p>
            <a:r>
              <a:rPr lang="de-CH" sz="3000" b="1" dirty="0"/>
              <a:t>Das Gefäss des Töpfers (18,1-23) | Gottes </a:t>
            </a:r>
            <a:r>
              <a:rPr lang="de-CH" sz="3000" b="1"/>
              <a:t>gerechtes Handeln</a:t>
            </a:r>
            <a:endParaRPr lang="de-CH" sz="3000" dirty="0"/>
          </a:p>
          <a:p>
            <a:r>
              <a:rPr lang="de-CH" sz="3000" dirty="0"/>
              <a:t>Datierung: (609 | nach dem Tod Josias)</a:t>
            </a:r>
          </a:p>
        </p:txBody>
      </p:sp>
      <p:pic>
        <p:nvPicPr>
          <p:cNvPr id="7" name="Grafik 6">
            <a:extLst>
              <a:ext uri="{FF2B5EF4-FFF2-40B4-BE49-F238E27FC236}">
                <a16:creationId xmlns:a16="http://schemas.microsoft.com/office/drawing/2014/main" id="{75D96866-CCEC-42D3-A50A-1B11417000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5442" y="1065478"/>
            <a:ext cx="4661388" cy="4050255"/>
          </a:xfrm>
          <a:prstGeom prst="rect">
            <a:avLst/>
          </a:prstGeom>
        </p:spPr>
      </p:pic>
      <p:sp>
        <p:nvSpPr>
          <p:cNvPr id="13" name="Textfeld 12">
            <a:extLst>
              <a:ext uri="{FF2B5EF4-FFF2-40B4-BE49-F238E27FC236}">
                <a16:creationId xmlns:a16="http://schemas.microsoft.com/office/drawing/2014/main" id="{036456F2-424D-4534-96D8-0E311B65960F}"/>
              </a:ext>
            </a:extLst>
          </p:cNvPr>
          <p:cNvSpPr txBox="1"/>
          <p:nvPr/>
        </p:nvSpPr>
        <p:spPr>
          <a:xfrm>
            <a:off x="437364" y="1383169"/>
            <a:ext cx="7251510" cy="4401205"/>
          </a:xfrm>
          <a:prstGeom prst="rect">
            <a:avLst/>
          </a:prstGeom>
          <a:noFill/>
        </p:spPr>
        <p:txBody>
          <a:bodyPr wrap="square" rtlCol="0">
            <a:spAutoFit/>
          </a:bodyPr>
          <a:lstStyle/>
          <a:p>
            <a:r>
              <a:rPr lang="de-CH" sz="2800" dirty="0"/>
              <a:t>"</a:t>
            </a:r>
            <a:r>
              <a:rPr lang="de-DE" sz="2800" dirty="0"/>
              <a:t>Das Wort, das durch den HERRN zu Jeremia geschah: 2 Mache dich auf und geh in das Haus des Töpfers hinab, und dort werde ich dich mein Wort hören lassen! 3 Und ich ging in das Haus des Töpfers hinab, und siehe, er war ⟨gerade⟩ mit einer Arbeit auf der Scheibe beschäftigt. 4 Und das Gefäß, das er aus dem Ton machte, missriet in der Hand des Töpfers. Und er machte wieder ein anderes Gefäß daraus, wie es in den Augen des Töpfers recht war zu tun. </a:t>
            </a:r>
            <a:r>
              <a:rPr lang="de-CH" sz="2800" dirty="0"/>
              <a:t>" </a:t>
            </a:r>
            <a:r>
              <a:rPr lang="de-CH" sz="2800" b="1" dirty="0"/>
              <a:t>(18,1-4)</a:t>
            </a:r>
            <a:endParaRPr lang="de-CH" sz="2800" dirty="0"/>
          </a:p>
        </p:txBody>
      </p:sp>
    </p:spTree>
    <p:extLst>
      <p:ext uri="{BB962C8B-B14F-4D97-AF65-F5344CB8AC3E}">
        <p14:creationId xmlns:p14="http://schemas.microsoft.com/office/powerpoint/2010/main" val="91853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100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147546"/>
            <a:ext cx="10714342" cy="1015663"/>
          </a:xfrm>
          <a:prstGeom prst="rect">
            <a:avLst/>
          </a:prstGeom>
          <a:noFill/>
        </p:spPr>
        <p:txBody>
          <a:bodyPr wrap="square" rtlCol="0">
            <a:spAutoFit/>
          </a:bodyPr>
          <a:lstStyle/>
          <a:p>
            <a:r>
              <a:rPr lang="de-CH" sz="3000" b="1" dirty="0"/>
              <a:t>Der (zerbrochene) Tonkrug des Töpfers (19,1-13)</a:t>
            </a:r>
            <a:endParaRPr lang="de-CH" sz="3000" dirty="0"/>
          </a:p>
          <a:p>
            <a:r>
              <a:rPr lang="de-CH" sz="3000" dirty="0"/>
              <a:t>Datierung: 1.-4. Jahr Jojakims (609-606/5)</a:t>
            </a:r>
          </a:p>
        </p:txBody>
      </p:sp>
      <p:sp>
        <p:nvSpPr>
          <p:cNvPr id="13" name="Textfeld 12">
            <a:extLst>
              <a:ext uri="{FF2B5EF4-FFF2-40B4-BE49-F238E27FC236}">
                <a16:creationId xmlns:a16="http://schemas.microsoft.com/office/drawing/2014/main" id="{036456F2-424D-4534-96D8-0E311B65960F}"/>
              </a:ext>
            </a:extLst>
          </p:cNvPr>
          <p:cNvSpPr txBox="1"/>
          <p:nvPr/>
        </p:nvSpPr>
        <p:spPr>
          <a:xfrm>
            <a:off x="437364" y="1383169"/>
            <a:ext cx="7251510" cy="4247317"/>
          </a:xfrm>
          <a:prstGeom prst="rect">
            <a:avLst/>
          </a:prstGeom>
          <a:noFill/>
        </p:spPr>
        <p:txBody>
          <a:bodyPr wrap="square" rtlCol="0">
            <a:spAutoFit/>
          </a:bodyPr>
          <a:lstStyle/>
          <a:p>
            <a:r>
              <a:rPr lang="de-CH" sz="3000" dirty="0"/>
              <a:t>"Und du sollst den Krug vor den Augen der Männer zerbrechen, die mit dir gegangen sind, 11 und zu ihnen sagen: So spricht der HERR der Heerscharen: Ebenso werde ich dieses Volk und diese Stadt zerbrechen, wie man ein Gefäß des Töpfers zerbricht, das nicht wiederhergestellt werden kann. Und man wird im Tofet</a:t>
            </a:r>
            <a:r>
              <a:rPr lang="de-CH" sz="3000" baseline="30000" dirty="0"/>
              <a:t>1</a:t>
            </a:r>
            <a:r>
              <a:rPr lang="de-CH" sz="3000" dirty="0"/>
              <a:t> begraben, weil kein Platz zum Begraben ⟨mehr da ist⟩." </a:t>
            </a:r>
            <a:r>
              <a:rPr lang="de-CH" sz="3000" b="1" dirty="0"/>
              <a:t>(19,10-11)</a:t>
            </a:r>
            <a:endParaRPr lang="de-CH" sz="3000" dirty="0"/>
          </a:p>
        </p:txBody>
      </p:sp>
      <p:pic>
        <p:nvPicPr>
          <p:cNvPr id="10" name="Grafik 9">
            <a:extLst>
              <a:ext uri="{FF2B5EF4-FFF2-40B4-BE49-F238E27FC236}">
                <a16:creationId xmlns:a16="http://schemas.microsoft.com/office/drawing/2014/main" id="{58B9F869-B99A-4D76-A106-F3D19B338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2952" y="1073760"/>
            <a:ext cx="3504101" cy="3504101"/>
          </a:xfrm>
          <a:prstGeom prst="rect">
            <a:avLst/>
          </a:prstGeom>
        </p:spPr>
      </p:pic>
    </p:spTree>
    <p:extLst>
      <p:ext uri="{BB962C8B-B14F-4D97-AF65-F5344CB8AC3E}">
        <p14:creationId xmlns:p14="http://schemas.microsoft.com/office/powerpoint/2010/main" val="338042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1000"/>
                                        <p:tgtEl>
                                          <p:spTgt spid="10"/>
                                        </p:tgtEl>
                                      </p:cBhvr>
                                    </p:animEffect>
                                  </p:childTnLst>
                                </p:cTn>
                              </p:par>
                              <p:par>
                                <p:cTn id="15" presetID="53" presetClass="entr" presetSubtype="16" fill="hold" grpId="0" nodeType="withEffect">
                                  <p:stCondLst>
                                    <p:cond delay="100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147546"/>
            <a:ext cx="10714342" cy="1015663"/>
          </a:xfrm>
          <a:prstGeom prst="rect">
            <a:avLst/>
          </a:prstGeom>
          <a:noFill/>
        </p:spPr>
        <p:txBody>
          <a:bodyPr wrap="square" rtlCol="0">
            <a:spAutoFit/>
          </a:bodyPr>
          <a:lstStyle/>
          <a:p>
            <a:r>
              <a:rPr lang="de-CH" sz="3000" b="1" dirty="0"/>
              <a:t>Das (Rinder) Joch (27,1-22)</a:t>
            </a:r>
            <a:endParaRPr lang="de-CH" sz="3000" dirty="0"/>
          </a:p>
          <a:p>
            <a:r>
              <a:rPr lang="de-CH" sz="3000" dirty="0"/>
              <a:t>Datierung: 4. Jahr Zedekias (594)</a:t>
            </a:r>
          </a:p>
        </p:txBody>
      </p:sp>
      <p:sp>
        <p:nvSpPr>
          <p:cNvPr id="13" name="Textfeld 12">
            <a:extLst>
              <a:ext uri="{FF2B5EF4-FFF2-40B4-BE49-F238E27FC236}">
                <a16:creationId xmlns:a16="http://schemas.microsoft.com/office/drawing/2014/main" id="{036456F2-424D-4534-96D8-0E311B65960F}"/>
              </a:ext>
            </a:extLst>
          </p:cNvPr>
          <p:cNvSpPr txBox="1"/>
          <p:nvPr/>
        </p:nvSpPr>
        <p:spPr>
          <a:xfrm>
            <a:off x="437363" y="1383169"/>
            <a:ext cx="7537259" cy="4708981"/>
          </a:xfrm>
          <a:prstGeom prst="rect">
            <a:avLst/>
          </a:prstGeom>
          <a:noFill/>
        </p:spPr>
        <p:txBody>
          <a:bodyPr wrap="square" rtlCol="0">
            <a:spAutoFit/>
          </a:bodyPr>
          <a:lstStyle/>
          <a:p>
            <a:r>
              <a:rPr lang="de-CH" sz="3000" dirty="0"/>
              <a:t>"Im Anfang der Regierung Zedekias, des Sohnes Josias, des Königs von Juda, geschah vom HERRN dieses Wort zu Jeremia: 2 So sprach der HERR zu mir: Mach dir Stricke und Jochstangen und lege sie auf deinen Hals 3 und sende sie an den König von Edom, an den König von Moab, an den König der Söhne Ammon, an den König von </a:t>
            </a:r>
            <a:r>
              <a:rPr lang="de-CH" sz="3000" dirty="0" err="1"/>
              <a:t>Tyrus</a:t>
            </a:r>
            <a:r>
              <a:rPr lang="de-CH" sz="3000" dirty="0"/>
              <a:t> und an den König von Sidon durch die Boten, die zu Zedekia, dem König von Juda, nach Jerusalem gekommen sind!" </a:t>
            </a:r>
            <a:r>
              <a:rPr lang="de-CH" sz="3000" b="1" dirty="0"/>
              <a:t>(27,1-3)</a:t>
            </a:r>
            <a:endParaRPr lang="de-CH" sz="3000" dirty="0"/>
          </a:p>
        </p:txBody>
      </p:sp>
      <p:pic>
        <p:nvPicPr>
          <p:cNvPr id="4" name="Grafik 3">
            <a:extLst>
              <a:ext uri="{FF2B5EF4-FFF2-40B4-BE49-F238E27FC236}">
                <a16:creationId xmlns:a16="http://schemas.microsoft.com/office/drawing/2014/main" id="{81F67C89-A829-427D-8CF1-B3F8ED1B5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3464" y="-12337"/>
            <a:ext cx="3808535" cy="4455987"/>
          </a:xfrm>
          <a:prstGeom prst="rect">
            <a:avLst/>
          </a:prstGeom>
        </p:spPr>
      </p:pic>
    </p:spTree>
    <p:extLst>
      <p:ext uri="{BB962C8B-B14F-4D97-AF65-F5344CB8AC3E}">
        <p14:creationId xmlns:p14="http://schemas.microsoft.com/office/powerpoint/2010/main" val="109497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6" presetClass="entr" presetSubtype="16"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1000"/>
                                        <p:tgtEl>
                                          <p:spTgt spid="4"/>
                                        </p:tgtEl>
                                      </p:cBhvr>
                                    </p:animEffect>
                                  </p:childTnLst>
                                </p:cTn>
                              </p:par>
                            </p:childTnLst>
                          </p:cTn>
                        </p:par>
                        <p:par>
                          <p:cTn id="14" fill="hold">
                            <p:stCondLst>
                              <p:cond delay="2500"/>
                            </p:stCondLst>
                            <p:childTnLst>
                              <p:par>
                                <p:cTn id="15" presetID="53" presetClass="entr" presetSubtype="16" fill="hold" grpId="0" nodeType="afterEffect">
                                  <p:stCondLst>
                                    <p:cond delay="100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147546"/>
            <a:ext cx="7317452" cy="1015663"/>
          </a:xfrm>
          <a:prstGeom prst="rect">
            <a:avLst/>
          </a:prstGeom>
          <a:noFill/>
        </p:spPr>
        <p:txBody>
          <a:bodyPr wrap="square" rtlCol="0">
            <a:spAutoFit/>
          </a:bodyPr>
          <a:lstStyle/>
          <a:p>
            <a:r>
              <a:rPr lang="de-DE" sz="3000" b="1" dirty="0"/>
              <a:t>Das zerbrochene Joch (28,1-17)</a:t>
            </a:r>
          </a:p>
          <a:p>
            <a:r>
              <a:rPr lang="de-CH" sz="3000" dirty="0"/>
              <a:t>Datierung: 4. Jahr Zedekias (594)</a:t>
            </a:r>
          </a:p>
        </p:txBody>
      </p:sp>
      <p:sp>
        <p:nvSpPr>
          <p:cNvPr id="13" name="Textfeld 12">
            <a:extLst>
              <a:ext uri="{FF2B5EF4-FFF2-40B4-BE49-F238E27FC236}">
                <a16:creationId xmlns:a16="http://schemas.microsoft.com/office/drawing/2014/main" id="{036456F2-424D-4534-96D8-0E311B65960F}"/>
              </a:ext>
            </a:extLst>
          </p:cNvPr>
          <p:cNvSpPr txBox="1"/>
          <p:nvPr/>
        </p:nvSpPr>
        <p:spPr>
          <a:xfrm>
            <a:off x="437363" y="1383169"/>
            <a:ext cx="7537259" cy="5293757"/>
          </a:xfrm>
          <a:prstGeom prst="rect">
            <a:avLst/>
          </a:prstGeom>
          <a:noFill/>
        </p:spPr>
        <p:txBody>
          <a:bodyPr wrap="square" rtlCol="0">
            <a:spAutoFit/>
          </a:bodyPr>
          <a:lstStyle/>
          <a:p>
            <a:r>
              <a:rPr lang="de-DE" sz="2600" dirty="0"/>
              <a:t>… da sagte zu mir der Prophet Hananja, der Sohn des </a:t>
            </a:r>
            <a:r>
              <a:rPr lang="de-DE" sz="2600" dirty="0" err="1"/>
              <a:t>Asur</a:t>
            </a:r>
            <a:r>
              <a:rPr lang="de-DE" sz="2600" dirty="0"/>
              <a:t>, der von Gibeon war, im Haus des HERRN vor den Augen der Priester und des ganzen Volkes: 2 So spricht der HERR der Heerscharen, der Gott Israels: Ich zerbreche das Joch des Königs von Babel. 3 Nach zwei Jahren bringe ich alle Geräte des Hauses des HERRN an diesen Ort zurück, die Nebukadnezar, der König von Babel, von diesem Ort weggenommen und nach Babel gebracht hat. 4 Und Jechonja, den Sohn Jojakims, den König von Juda, und alle Weggeführten von Juda, die nach Babel gekommen sind, bringe ich an diesen Ort zurück, spricht der HERR; denn ich zerbreche das Joch des Königs von Babel. </a:t>
            </a:r>
            <a:r>
              <a:rPr lang="de-DE" sz="2600" b="1" dirty="0"/>
              <a:t>(28,1-4)</a:t>
            </a:r>
            <a:endParaRPr lang="de-CH" sz="2600" dirty="0"/>
          </a:p>
        </p:txBody>
      </p:sp>
      <p:pic>
        <p:nvPicPr>
          <p:cNvPr id="7" name="Grafik 6">
            <a:extLst>
              <a:ext uri="{FF2B5EF4-FFF2-40B4-BE49-F238E27FC236}">
                <a16:creationId xmlns:a16="http://schemas.microsoft.com/office/drawing/2014/main" id="{6FB76EB6-0BFD-4B69-ACAF-00FBA8479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4621" y="38099"/>
            <a:ext cx="4208585" cy="4208585"/>
          </a:xfrm>
          <a:prstGeom prst="rect">
            <a:avLst/>
          </a:prstGeom>
        </p:spPr>
      </p:pic>
    </p:spTree>
    <p:extLst>
      <p:ext uri="{BB962C8B-B14F-4D97-AF65-F5344CB8AC3E}">
        <p14:creationId xmlns:p14="http://schemas.microsoft.com/office/powerpoint/2010/main" val="42556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1000"/>
                                        <p:tgtEl>
                                          <p:spTgt spid="7"/>
                                        </p:tgtEl>
                                      </p:cBhvr>
                                    </p:animEffect>
                                  </p:childTnLst>
                                </p:cTn>
                              </p:par>
                            </p:childTnLst>
                          </p:cTn>
                        </p:par>
                        <p:par>
                          <p:cTn id="15" fill="hold">
                            <p:stCondLst>
                              <p:cond delay="1000"/>
                            </p:stCondLst>
                            <p:childTnLst>
                              <p:par>
                                <p:cTn id="16" presetID="53" presetClass="entr" presetSubtype="16" fill="hold" grpId="0" nodeType="afterEffect">
                                  <p:stCondLst>
                                    <p:cond delay="100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858</Words>
  <Application>Microsoft Office PowerPoint</Application>
  <PresentationFormat>Breitbild</PresentationFormat>
  <Paragraphs>36</Paragraphs>
  <Slides>15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Calibri Light</vt:lpstr>
      <vt:lpstr>Trebuchet MS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Reinhard</dc:creator>
  <cp:lastModifiedBy>RB</cp:lastModifiedBy>
  <cp:revision>173</cp:revision>
  <dcterms:created xsi:type="dcterms:W3CDTF">2018-05-19T05:14:58Z</dcterms:created>
  <dcterms:modified xsi:type="dcterms:W3CDTF">2021-08-22T06:40:05Z</dcterms:modified>
</cp:coreProperties>
</file>