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1" r:id="rId2"/>
    <p:sldId id="531" r:id="rId3"/>
    <p:sldId id="569" r:id="rId4"/>
    <p:sldId id="689" r:id="rId5"/>
    <p:sldId id="616" r:id="rId6"/>
    <p:sldId id="625" r:id="rId7"/>
    <p:sldId id="627" r:id="rId8"/>
    <p:sldId id="657" r:id="rId9"/>
    <p:sldId id="658" r:id="rId10"/>
    <p:sldId id="660" r:id="rId11"/>
    <p:sldId id="663" r:id="rId12"/>
    <p:sldId id="664" r:id="rId13"/>
    <p:sldId id="665" r:id="rId14"/>
    <p:sldId id="666" r:id="rId15"/>
    <p:sldId id="667" r:id="rId16"/>
    <p:sldId id="668" r:id="rId17"/>
    <p:sldId id="669" r:id="rId18"/>
    <p:sldId id="661" r:id="rId19"/>
    <p:sldId id="670" r:id="rId20"/>
    <p:sldId id="671" r:id="rId21"/>
    <p:sldId id="672" r:id="rId22"/>
    <p:sldId id="673" r:id="rId23"/>
    <p:sldId id="674" r:id="rId24"/>
    <p:sldId id="675" r:id="rId25"/>
    <p:sldId id="676" r:id="rId26"/>
    <p:sldId id="662" r:id="rId27"/>
    <p:sldId id="677" r:id="rId28"/>
    <p:sldId id="678" r:id="rId29"/>
    <p:sldId id="679" r:id="rId30"/>
    <p:sldId id="680" r:id="rId31"/>
    <p:sldId id="681" r:id="rId32"/>
    <p:sldId id="682" r:id="rId33"/>
    <p:sldId id="686" r:id="rId34"/>
    <p:sldId id="687" r:id="rId35"/>
    <p:sldId id="688" r:id="rId36"/>
    <p:sldId id="621" r:id="rId37"/>
  </p:sldIdLst>
  <p:sldSz cx="12192000" cy="6858000"/>
  <p:notesSz cx="6742113" cy="987266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a:srgbClr val="3399FF"/>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autoAdjust="0"/>
  </p:normalViewPr>
  <p:slideViewPr>
    <p:cSldViewPr snapToGrid="0">
      <p:cViewPr varScale="1">
        <p:scale>
          <a:sx n="106" d="100"/>
          <a:sy n="106" d="100"/>
        </p:scale>
        <p:origin x="126" y="564"/>
      </p:cViewPr>
      <p:guideLst>
        <p:guide orient="horz" pos="2160"/>
        <p:guide pos="3840"/>
      </p:guideLst>
    </p:cSldViewPr>
  </p:slideViewPr>
  <p:outlineViewPr>
    <p:cViewPr>
      <p:scale>
        <a:sx n="33" d="100"/>
        <a:sy n="33" d="100"/>
      </p:scale>
      <p:origin x="0" y="2898"/>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BD7CE7-2DB1-4AF6-A0CF-700C2A751B25}"/>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CH"/>
          </a:p>
        </p:txBody>
      </p:sp>
      <p:sp>
        <p:nvSpPr>
          <p:cNvPr id="3" name="Untertitel 2">
            <a:extLst>
              <a:ext uri="{FF2B5EF4-FFF2-40B4-BE49-F238E27FC236}">
                <a16:creationId xmlns:a16="http://schemas.microsoft.com/office/drawing/2014/main" id="{91D32DCB-3ED5-406E-A743-AE4A913841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CH"/>
          </a:p>
        </p:txBody>
      </p:sp>
      <p:sp>
        <p:nvSpPr>
          <p:cNvPr id="4" name="Datumsplatzhalter 3">
            <a:extLst>
              <a:ext uri="{FF2B5EF4-FFF2-40B4-BE49-F238E27FC236}">
                <a16:creationId xmlns:a16="http://schemas.microsoft.com/office/drawing/2014/main" id="{BEF23B1A-96F3-4F0F-BFD2-4C84241104C1}"/>
              </a:ext>
            </a:extLst>
          </p:cNvPr>
          <p:cNvSpPr>
            <a:spLocks noGrp="1"/>
          </p:cNvSpPr>
          <p:nvPr>
            <p:ph type="dt" sz="half" idx="10"/>
          </p:nvPr>
        </p:nvSpPr>
        <p:spPr/>
        <p:txBody>
          <a:bodyPr/>
          <a:lstStyle/>
          <a:p>
            <a:fld id="{F933B1AF-C5F1-46A7-8E1D-2AF154C39C49}" type="datetimeFigureOut">
              <a:rPr lang="de-CH" smtClean="0"/>
              <a:t>01.03.2021</a:t>
            </a:fld>
            <a:endParaRPr lang="de-CH" dirty="0"/>
          </a:p>
        </p:txBody>
      </p:sp>
      <p:sp>
        <p:nvSpPr>
          <p:cNvPr id="5" name="Fußzeilenplatzhalter 4">
            <a:extLst>
              <a:ext uri="{FF2B5EF4-FFF2-40B4-BE49-F238E27FC236}">
                <a16:creationId xmlns:a16="http://schemas.microsoft.com/office/drawing/2014/main" id="{2E05BB20-5DCD-4760-9D5E-988C0503BB5C}"/>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27BB85F7-8805-41EF-A275-7C0285D50BE4}"/>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260168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6D30CB-1657-4FA1-903F-161524140F17}"/>
              </a:ext>
            </a:extLst>
          </p:cNvPr>
          <p:cNvSpPr>
            <a:spLocks noGrp="1"/>
          </p:cNvSpPr>
          <p:nvPr>
            <p:ph type="title"/>
          </p:nvPr>
        </p:nvSpPr>
        <p:spPr/>
        <p:txBody>
          <a:bodyPr/>
          <a:lstStyle/>
          <a:p>
            <a:r>
              <a:rPr lang="de-DE"/>
              <a:t>Mastertitelformat bearbeiten</a:t>
            </a:r>
            <a:endParaRPr lang="de-CH"/>
          </a:p>
        </p:txBody>
      </p:sp>
      <p:sp>
        <p:nvSpPr>
          <p:cNvPr id="3" name="Vertikaler Textplatzhalter 2">
            <a:extLst>
              <a:ext uri="{FF2B5EF4-FFF2-40B4-BE49-F238E27FC236}">
                <a16:creationId xmlns:a16="http://schemas.microsoft.com/office/drawing/2014/main" id="{51A94D06-4036-4BF4-ACEB-4528D840FE9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92E8DDB8-B72D-46C5-9063-3BDE6D2862AD}"/>
              </a:ext>
            </a:extLst>
          </p:cNvPr>
          <p:cNvSpPr>
            <a:spLocks noGrp="1"/>
          </p:cNvSpPr>
          <p:nvPr>
            <p:ph type="dt" sz="half" idx="10"/>
          </p:nvPr>
        </p:nvSpPr>
        <p:spPr/>
        <p:txBody>
          <a:bodyPr/>
          <a:lstStyle/>
          <a:p>
            <a:fld id="{F933B1AF-C5F1-46A7-8E1D-2AF154C39C49}" type="datetimeFigureOut">
              <a:rPr lang="de-CH" smtClean="0"/>
              <a:t>01.03.2021</a:t>
            </a:fld>
            <a:endParaRPr lang="de-CH" dirty="0"/>
          </a:p>
        </p:txBody>
      </p:sp>
      <p:sp>
        <p:nvSpPr>
          <p:cNvPr id="5" name="Fußzeilenplatzhalter 4">
            <a:extLst>
              <a:ext uri="{FF2B5EF4-FFF2-40B4-BE49-F238E27FC236}">
                <a16:creationId xmlns:a16="http://schemas.microsoft.com/office/drawing/2014/main" id="{F6542659-DAC6-4426-B04C-9806088DA22C}"/>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87F2D852-73B3-4FA5-9623-1E47AB4FB7E5}"/>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3733694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43E65004-336F-44A3-84A8-5BD8175DF612}"/>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CH"/>
          </a:p>
        </p:txBody>
      </p:sp>
      <p:sp>
        <p:nvSpPr>
          <p:cNvPr id="3" name="Vertikaler Textplatzhalter 2">
            <a:extLst>
              <a:ext uri="{FF2B5EF4-FFF2-40B4-BE49-F238E27FC236}">
                <a16:creationId xmlns:a16="http://schemas.microsoft.com/office/drawing/2014/main" id="{40EA1F4F-7F10-4E0A-93CD-3C363B727A43}"/>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E9E2BEBF-AAC5-4D43-B70E-A04EEF2F7A7F}"/>
              </a:ext>
            </a:extLst>
          </p:cNvPr>
          <p:cNvSpPr>
            <a:spLocks noGrp="1"/>
          </p:cNvSpPr>
          <p:nvPr>
            <p:ph type="dt" sz="half" idx="10"/>
          </p:nvPr>
        </p:nvSpPr>
        <p:spPr/>
        <p:txBody>
          <a:bodyPr/>
          <a:lstStyle/>
          <a:p>
            <a:fld id="{F933B1AF-C5F1-46A7-8E1D-2AF154C39C49}" type="datetimeFigureOut">
              <a:rPr lang="de-CH" smtClean="0"/>
              <a:t>01.03.2021</a:t>
            </a:fld>
            <a:endParaRPr lang="de-CH" dirty="0"/>
          </a:p>
        </p:txBody>
      </p:sp>
      <p:sp>
        <p:nvSpPr>
          <p:cNvPr id="5" name="Fußzeilenplatzhalter 4">
            <a:extLst>
              <a:ext uri="{FF2B5EF4-FFF2-40B4-BE49-F238E27FC236}">
                <a16:creationId xmlns:a16="http://schemas.microsoft.com/office/drawing/2014/main" id="{48B2E89A-CF8F-4D6D-AF35-EB171072BA42}"/>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4FAB6095-5F4C-42A4-80F1-F4051660D9F5}"/>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1369504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6DEDF089-39DA-47E3-A74C-E64C6DBBD5AE}" type="datetimeFigureOut">
              <a:rPr lang="de-CH" smtClean="0"/>
              <a:t>01.03.2021</a:t>
            </a:fld>
            <a:endParaRPr lang="de-CH" dirty="0"/>
          </a:p>
        </p:txBody>
      </p:sp>
      <p:sp>
        <p:nvSpPr>
          <p:cNvPr id="5" name="Fußzeilenplatzhalter 4"/>
          <p:cNvSpPr>
            <a:spLocks noGrp="1"/>
          </p:cNvSpPr>
          <p:nvPr>
            <p:ph type="ftr" sz="quarter" idx="11"/>
          </p:nvPr>
        </p:nvSpPr>
        <p:spPr/>
        <p:txBody>
          <a:bodyPr/>
          <a:lstStyle/>
          <a:p>
            <a:endParaRPr lang="de-CH" dirty="0"/>
          </a:p>
        </p:txBody>
      </p:sp>
      <p:sp>
        <p:nvSpPr>
          <p:cNvPr id="6" name="Foliennummernplatzhalter 5"/>
          <p:cNvSpPr>
            <a:spLocks noGrp="1"/>
          </p:cNvSpPr>
          <p:nvPr>
            <p:ph type="sldNum" sz="quarter" idx="12"/>
          </p:nvPr>
        </p:nvSpPr>
        <p:spPr/>
        <p:txBody>
          <a:bodyPr/>
          <a:lstStyle/>
          <a:p>
            <a:fld id="{7D2E9142-EC7B-4178-ABB6-310B1AAD4A55}" type="slidenum">
              <a:rPr lang="de-CH" smtClean="0"/>
              <a:t>‹Nr.›</a:t>
            </a:fld>
            <a:endParaRPr lang="de-CH" dirty="0"/>
          </a:p>
        </p:txBody>
      </p:sp>
    </p:spTree>
    <p:extLst>
      <p:ext uri="{BB962C8B-B14F-4D97-AF65-F5344CB8AC3E}">
        <p14:creationId xmlns:p14="http://schemas.microsoft.com/office/powerpoint/2010/main" val="209730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8CD364-4700-4021-8F2E-36B088308AA3}"/>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31206AB2-998A-4A8A-BB3F-E86453B83336}"/>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2D6E1858-1D4C-4ADD-B509-1F04E75243FE}"/>
              </a:ext>
            </a:extLst>
          </p:cNvPr>
          <p:cNvSpPr>
            <a:spLocks noGrp="1"/>
          </p:cNvSpPr>
          <p:nvPr>
            <p:ph type="dt" sz="half" idx="10"/>
          </p:nvPr>
        </p:nvSpPr>
        <p:spPr/>
        <p:txBody>
          <a:bodyPr/>
          <a:lstStyle/>
          <a:p>
            <a:fld id="{F933B1AF-C5F1-46A7-8E1D-2AF154C39C49}" type="datetimeFigureOut">
              <a:rPr lang="de-CH" smtClean="0"/>
              <a:t>01.03.2021</a:t>
            </a:fld>
            <a:endParaRPr lang="de-CH" dirty="0"/>
          </a:p>
        </p:txBody>
      </p:sp>
      <p:sp>
        <p:nvSpPr>
          <p:cNvPr id="5" name="Fußzeilenplatzhalter 4">
            <a:extLst>
              <a:ext uri="{FF2B5EF4-FFF2-40B4-BE49-F238E27FC236}">
                <a16:creationId xmlns:a16="http://schemas.microsoft.com/office/drawing/2014/main" id="{95C59EC5-C91E-46FC-8100-8D0AB9B55B1C}"/>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25601D86-82B7-4B9B-912E-5DEABD9852ED}"/>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4171221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DFF81D-87E6-41EC-A954-ACA41584E5E4}"/>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CH"/>
          </a:p>
        </p:txBody>
      </p:sp>
      <p:sp>
        <p:nvSpPr>
          <p:cNvPr id="3" name="Textplatzhalter 2">
            <a:extLst>
              <a:ext uri="{FF2B5EF4-FFF2-40B4-BE49-F238E27FC236}">
                <a16:creationId xmlns:a16="http://schemas.microsoft.com/office/drawing/2014/main" id="{982A3BA4-578F-4055-B266-4B992E82B1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88409907-D7A5-4B12-B3C9-2AA2CE918A2D}"/>
              </a:ext>
            </a:extLst>
          </p:cNvPr>
          <p:cNvSpPr>
            <a:spLocks noGrp="1"/>
          </p:cNvSpPr>
          <p:nvPr>
            <p:ph type="dt" sz="half" idx="10"/>
          </p:nvPr>
        </p:nvSpPr>
        <p:spPr/>
        <p:txBody>
          <a:bodyPr/>
          <a:lstStyle/>
          <a:p>
            <a:fld id="{F933B1AF-C5F1-46A7-8E1D-2AF154C39C49}" type="datetimeFigureOut">
              <a:rPr lang="de-CH" smtClean="0"/>
              <a:t>01.03.2021</a:t>
            </a:fld>
            <a:endParaRPr lang="de-CH" dirty="0"/>
          </a:p>
        </p:txBody>
      </p:sp>
      <p:sp>
        <p:nvSpPr>
          <p:cNvPr id="5" name="Fußzeilenplatzhalter 4">
            <a:extLst>
              <a:ext uri="{FF2B5EF4-FFF2-40B4-BE49-F238E27FC236}">
                <a16:creationId xmlns:a16="http://schemas.microsoft.com/office/drawing/2014/main" id="{B1C82FC5-7446-4D67-9B17-F0C553B5CB7A}"/>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41F5F2E0-2353-473D-A61F-F4EF6B54E071}"/>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2630088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E4132A-EE5A-488A-9B3D-340F9899BB5D}"/>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6965D868-C7E8-49B4-A02B-D4CCC5B6F655}"/>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a:extLst>
              <a:ext uri="{FF2B5EF4-FFF2-40B4-BE49-F238E27FC236}">
                <a16:creationId xmlns:a16="http://schemas.microsoft.com/office/drawing/2014/main" id="{DE501BB0-9E49-46B0-9901-FC42B12B7767}"/>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4">
            <a:extLst>
              <a:ext uri="{FF2B5EF4-FFF2-40B4-BE49-F238E27FC236}">
                <a16:creationId xmlns:a16="http://schemas.microsoft.com/office/drawing/2014/main" id="{46FD0CDA-4EBC-4AF5-9AA0-9D5E46821411}"/>
              </a:ext>
            </a:extLst>
          </p:cNvPr>
          <p:cNvSpPr>
            <a:spLocks noGrp="1"/>
          </p:cNvSpPr>
          <p:nvPr>
            <p:ph type="dt" sz="half" idx="10"/>
          </p:nvPr>
        </p:nvSpPr>
        <p:spPr/>
        <p:txBody>
          <a:bodyPr/>
          <a:lstStyle/>
          <a:p>
            <a:fld id="{F933B1AF-C5F1-46A7-8E1D-2AF154C39C49}" type="datetimeFigureOut">
              <a:rPr lang="de-CH" smtClean="0"/>
              <a:t>01.03.2021</a:t>
            </a:fld>
            <a:endParaRPr lang="de-CH" dirty="0"/>
          </a:p>
        </p:txBody>
      </p:sp>
      <p:sp>
        <p:nvSpPr>
          <p:cNvPr id="6" name="Fußzeilenplatzhalter 5">
            <a:extLst>
              <a:ext uri="{FF2B5EF4-FFF2-40B4-BE49-F238E27FC236}">
                <a16:creationId xmlns:a16="http://schemas.microsoft.com/office/drawing/2014/main" id="{8811F98A-9D23-49CA-956E-38001D1AF024}"/>
              </a:ext>
            </a:extLst>
          </p:cNvPr>
          <p:cNvSpPr>
            <a:spLocks noGrp="1"/>
          </p:cNvSpPr>
          <p:nvPr>
            <p:ph type="ftr" sz="quarter" idx="11"/>
          </p:nvPr>
        </p:nvSpPr>
        <p:spPr/>
        <p:txBody>
          <a:bodyPr/>
          <a:lstStyle/>
          <a:p>
            <a:endParaRPr lang="de-CH" dirty="0"/>
          </a:p>
        </p:txBody>
      </p:sp>
      <p:sp>
        <p:nvSpPr>
          <p:cNvPr id="7" name="Foliennummernplatzhalter 6">
            <a:extLst>
              <a:ext uri="{FF2B5EF4-FFF2-40B4-BE49-F238E27FC236}">
                <a16:creationId xmlns:a16="http://schemas.microsoft.com/office/drawing/2014/main" id="{AEDF1F2D-2700-4CE5-874E-E7647953A703}"/>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3421654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F36BBD-C2D6-4AFA-A9A8-03B1E2C6CB19}"/>
              </a:ext>
            </a:extLst>
          </p:cNvPr>
          <p:cNvSpPr>
            <a:spLocks noGrp="1"/>
          </p:cNvSpPr>
          <p:nvPr>
            <p:ph type="title"/>
          </p:nvPr>
        </p:nvSpPr>
        <p:spPr>
          <a:xfrm>
            <a:off x="839788" y="365125"/>
            <a:ext cx="10515600" cy="1325563"/>
          </a:xfrm>
        </p:spPr>
        <p:txBody>
          <a:bodyPr/>
          <a:lstStyle/>
          <a:p>
            <a:r>
              <a:rPr lang="de-DE"/>
              <a:t>Mastertitelformat bearbeiten</a:t>
            </a:r>
            <a:endParaRPr lang="de-CH"/>
          </a:p>
        </p:txBody>
      </p:sp>
      <p:sp>
        <p:nvSpPr>
          <p:cNvPr id="3" name="Textplatzhalter 2">
            <a:extLst>
              <a:ext uri="{FF2B5EF4-FFF2-40B4-BE49-F238E27FC236}">
                <a16:creationId xmlns:a16="http://schemas.microsoft.com/office/drawing/2014/main" id="{E910BEDD-D6C3-40E8-954B-EC17C8D8A4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70C77C37-93CC-45A8-8BAC-5855B8F7C46E}"/>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a:extLst>
              <a:ext uri="{FF2B5EF4-FFF2-40B4-BE49-F238E27FC236}">
                <a16:creationId xmlns:a16="http://schemas.microsoft.com/office/drawing/2014/main" id="{8DEDC76C-9014-405D-AD19-5DC13A1DE4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E48BB4DE-4C7B-4716-A81B-B57C41815951}"/>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a:extLst>
              <a:ext uri="{FF2B5EF4-FFF2-40B4-BE49-F238E27FC236}">
                <a16:creationId xmlns:a16="http://schemas.microsoft.com/office/drawing/2014/main" id="{482359C6-AEA3-4B63-8993-CB4563C1AD24}"/>
              </a:ext>
            </a:extLst>
          </p:cNvPr>
          <p:cNvSpPr>
            <a:spLocks noGrp="1"/>
          </p:cNvSpPr>
          <p:nvPr>
            <p:ph type="dt" sz="half" idx="10"/>
          </p:nvPr>
        </p:nvSpPr>
        <p:spPr/>
        <p:txBody>
          <a:bodyPr/>
          <a:lstStyle/>
          <a:p>
            <a:fld id="{F933B1AF-C5F1-46A7-8E1D-2AF154C39C49}" type="datetimeFigureOut">
              <a:rPr lang="de-CH" smtClean="0"/>
              <a:t>01.03.2021</a:t>
            </a:fld>
            <a:endParaRPr lang="de-CH" dirty="0"/>
          </a:p>
        </p:txBody>
      </p:sp>
      <p:sp>
        <p:nvSpPr>
          <p:cNvPr id="8" name="Fußzeilenplatzhalter 7">
            <a:extLst>
              <a:ext uri="{FF2B5EF4-FFF2-40B4-BE49-F238E27FC236}">
                <a16:creationId xmlns:a16="http://schemas.microsoft.com/office/drawing/2014/main" id="{320B9363-56C1-41C6-9A23-DEA4A69272D3}"/>
              </a:ext>
            </a:extLst>
          </p:cNvPr>
          <p:cNvSpPr>
            <a:spLocks noGrp="1"/>
          </p:cNvSpPr>
          <p:nvPr>
            <p:ph type="ftr" sz="quarter" idx="11"/>
          </p:nvPr>
        </p:nvSpPr>
        <p:spPr/>
        <p:txBody>
          <a:bodyPr/>
          <a:lstStyle/>
          <a:p>
            <a:endParaRPr lang="de-CH" dirty="0"/>
          </a:p>
        </p:txBody>
      </p:sp>
      <p:sp>
        <p:nvSpPr>
          <p:cNvPr id="9" name="Foliennummernplatzhalter 8">
            <a:extLst>
              <a:ext uri="{FF2B5EF4-FFF2-40B4-BE49-F238E27FC236}">
                <a16:creationId xmlns:a16="http://schemas.microsoft.com/office/drawing/2014/main" id="{2C01CC76-0673-4BF6-A7CE-998944A28D9E}"/>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1860243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D4ED79-DC66-4940-8719-19CC1329C9C8}"/>
              </a:ext>
            </a:extLst>
          </p:cNvPr>
          <p:cNvSpPr>
            <a:spLocks noGrp="1"/>
          </p:cNvSpPr>
          <p:nvPr>
            <p:ph type="title"/>
          </p:nvPr>
        </p:nvSpPr>
        <p:spPr/>
        <p:txBody>
          <a:bodyPr/>
          <a:lstStyle/>
          <a:p>
            <a:r>
              <a:rPr lang="de-DE"/>
              <a:t>Mastertitelformat bearbeiten</a:t>
            </a:r>
            <a:endParaRPr lang="de-CH"/>
          </a:p>
        </p:txBody>
      </p:sp>
      <p:sp>
        <p:nvSpPr>
          <p:cNvPr id="3" name="Datumsplatzhalter 2">
            <a:extLst>
              <a:ext uri="{FF2B5EF4-FFF2-40B4-BE49-F238E27FC236}">
                <a16:creationId xmlns:a16="http://schemas.microsoft.com/office/drawing/2014/main" id="{9A08B6F9-0046-400B-B7DE-E02781BD3544}"/>
              </a:ext>
            </a:extLst>
          </p:cNvPr>
          <p:cNvSpPr>
            <a:spLocks noGrp="1"/>
          </p:cNvSpPr>
          <p:nvPr>
            <p:ph type="dt" sz="half" idx="10"/>
          </p:nvPr>
        </p:nvSpPr>
        <p:spPr/>
        <p:txBody>
          <a:bodyPr/>
          <a:lstStyle/>
          <a:p>
            <a:fld id="{F933B1AF-C5F1-46A7-8E1D-2AF154C39C49}" type="datetimeFigureOut">
              <a:rPr lang="de-CH" smtClean="0"/>
              <a:t>01.03.2021</a:t>
            </a:fld>
            <a:endParaRPr lang="de-CH" dirty="0"/>
          </a:p>
        </p:txBody>
      </p:sp>
      <p:sp>
        <p:nvSpPr>
          <p:cNvPr id="4" name="Fußzeilenplatzhalter 3">
            <a:extLst>
              <a:ext uri="{FF2B5EF4-FFF2-40B4-BE49-F238E27FC236}">
                <a16:creationId xmlns:a16="http://schemas.microsoft.com/office/drawing/2014/main" id="{6F19CFC8-DB1C-4D03-9B72-4747664E3732}"/>
              </a:ext>
            </a:extLst>
          </p:cNvPr>
          <p:cNvSpPr>
            <a:spLocks noGrp="1"/>
          </p:cNvSpPr>
          <p:nvPr>
            <p:ph type="ftr" sz="quarter" idx="11"/>
          </p:nvPr>
        </p:nvSpPr>
        <p:spPr/>
        <p:txBody>
          <a:bodyPr/>
          <a:lstStyle/>
          <a:p>
            <a:endParaRPr lang="de-CH" dirty="0"/>
          </a:p>
        </p:txBody>
      </p:sp>
      <p:sp>
        <p:nvSpPr>
          <p:cNvPr id="5" name="Foliennummernplatzhalter 4">
            <a:extLst>
              <a:ext uri="{FF2B5EF4-FFF2-40B4-BE49-F238E27FC236}">
                <a16:creationId xmlns:a16="http://schemas.microsoft.com/office/drawing/2014/main" id="{F1498AED-C42A-4C99-AC5C-48A9537F60C8}"/>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714284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4BF38C16-A59E-407F-A95C-C6905CB042E3}"/>
              </a:ext>
            </a:extLst>
          </p:cNvPr>
          <p:cNvSpPr>
            <a:spLocks noGrp="1"/>
          </p:cNvSpPr>
          <p:nvPr>
            <p:ph type="dt" sz="half" idx="10"/>
          </p:nvPr>
        </p:nvSpPr>
        <p:spPr/>
        <p:txBody>
          <a:bodyPr/>
          <a:lstStyle/>
          <a:p>
            <a:fld id="{F933B1AF-C5F1-46A7-8E1D-2AF154C39C49}" type="datetimeFigureOut">
              <a:rPr lang="de-CH" smtClean="0"/>
              <a:t>01.03.2021</a:t>
            </a:fld>
            <a:endParaRPr lang="de-CH" dirty="0"/>
          </a:p>
        </p:txBody>
      </p:sp>
      <p:sp>
        <p:nvSpPr>
          <p:cNvPr id="3" name="Fußzeilenplatzhalter 2">
            <a:extLst>
              <a:ext uri="{FF2B5EF4-FFF2-40B4-BE49-F238E27FC236}">
                <a16:creationId xmlns:a16="http://schemas.microsoft.com/office/drawing/2014/main" id="{8F9EE877-C1C5-4795-8461-AD707E5B4C61}"/>
              </a:ext>
            </a:extLst>
          </p:cNvPr>
          <p:cNvSpPr>
            <a:spLocks noGrp="1"/>
          </p:cNvSpPr>
          <p:nvPr>
            <p:ph type="ftr" sz="quarter" idx="11"/>
          </p:nvPr>
        </p:nvSpPr>
        <p:spPr/>
        <p:txBody>
          <a:bodyPr/>
          <a:lstStyle/>
          <a:p>
            <a:endParaRPr lang="de-CH" dirty="0"/>
          </a:p>
        </p:txBody>
      </p:sp>
      <p:sp>
        <p:nvSpPr>
          <p:cNvPr id="4" name="Foliennummernplatzhalter 3">
            <a:extLst>
              <a:ext uri="{FF2B5EF4-FFF2-40B4-BE49-F238E27FC236}">
                <a16:creationId xmlns:a16="http://schemas.microsoft.com/office/drawing/2014/main" id="{FCC84BEF-EBCD-4583-AB65-42AF29F8E87F}"/>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465463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4F4727-1538-439D-84A0-A54F00A4C93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Inhaltsplatzhalter 2">
            <a:extLst>
              <a:ext uri="{FF2B5EF4-FFF2-40B4-BE49-F238E27FC236}">
                <a16:creationId xmlns:a16="http://schemas.microsoft.com/office/drawing/2014/main" id="{5A7B8EF9-A9C2-424D-89BA-FC57AA77FA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a:extLst>
              <a:ext uri="{FF2B5EF4-FFF2-40B4-BE49-F238E27FC236}">
                <a16:creationId xmlns:a16="http://schemas.microsoft.com/office/drawing/2014/main" id="{FABF0ACE-E9BE-492C-BD12-28E61284A1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E0D299D-222D-44B7-8E23-A1D3F7591BF0}"/>
              </a:ext>
            </a:extLst>
          </p:cNvPr>
          <p:cNvSpPr>
            <a:spLocks noGrp="1"/>
          </p:cNvSpPr>
          <p:nvPr>
            <p:ph type="dt" sz="half" idx="10"/>
          </p:nvPr>
        </p:nvSpPr>
        <p:spPr/>
        <p:txBody>
          <a:bodyPr/>
          <a:lstStyle/>
          <a:p>
            <a:fld id="{F933B1AF-C5F1-46A7-8E1D-2AF154C39C49}" type="datetimeFigureOut">
              <a:rPr lang="de-CH" smtClean="0"/>
              <a:t>01.03.2021</a:t>
            </a:fld>
            <a:endParaRPr lang="de-CH" dirty="0"/>
          </a:p>
        </p:txBody>
      </p:sp>
      <p:sp>
        <p:nvSpPr>
          <p:cNvPr id="6" name="Fußzeilenplatzhalter 5">
            <a:extLst>
              <a:ext uri="{FF2B5EF4-FFF2-40B4-BE49-F238E27FC236}">
                <a16:creationId xmlns:a16="http://schemas.microsoft.com/office/drawing/2014/main" id="{BDDF0475-7058-4858-B2E6-5AD06A6440B6}"/>
              </a:ext>
            </a:extLst>
          </p:cNvPr>
          <p:cNvSpPr>
            <a:spLocks noGrp="1"/>
          </p:cNvSpPr>
          <p:nvPr>
            <p:ph type="ftr" sz="quarter" idx="11"/>
          </p:nvPr>
        </p:nvSpPr>
        <p:spPr/>
        <p:txBody>
          <a:bodyPr/>
          <a:lstStyle/>
          <a:p>
            <a:endParaRPr lang="de-CH" dirty="0"/>
          </a:p>
        </p:txBody>
      </p:sp>
      <p:sp>
        <p:nvSpPr>
          <p:cNvPr id="7" name="Foliennummernplatzhalter 6">
            <a:extLst>
              <a:ext uri="{FF2B5EF4-FFF2-40B4-BE49-F238E27FC236}">
                <a16:creationId xmlns:a16="http://schemas.microsoft.com/office/drawing/2014/main" id="{EE66D134-F535-4DF3-9799-55CD813A0496}"/>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4010699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C2FDA9-B748-416B-BDDB-E384A727D56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Bildplatzhalter 2">
            <a:extLst>
              <a:ext uri="{FF2B5EF4-FFF2-40B4-BE49-F238E27FC236}">
                <a16:creationId xmlns:a16="http://schemas.microsoft.com/office/drawing/2014/main" id="{933A6277-9647-48CE-8F33-88191EF21B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dirty="0"/>
          </a:p>
        </p:txBody>
      </p:sp>
      <p:sp>
        <p:nvSpPr>
          <p:cNvPr id="4" name="Textplatzhalter 3">
            <a:extLst>
              <a:ext uri="{FF2B5EF4-FFF2-40B4-BE49-F238E27FC236}">
                <a16:creationId xmlns:a16="http://schemas.microsoft.com/office/drawing/2014/main" id="{B00A29AF-4245-4E7B-B9BA-7E6BE9F1CE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7F2B3D4-0E4E-455D-BE8A-465AC680EB0E}"/>
              </a:ext>
            </a:extLst>
          </p:cNvPr>
          <p:cNvSpPr>
            <a:spLocks noGrp="1"/>
          </p:cNvSpPr>
          <p:nvPr>
            <p:ph type="dt" sz="half" idx="10"/>
          </p:nvPr>
        </p:nvSpPr>
        <p:spPr/>
        <p:txBody>
          <a:bodyPr/>
          <a:lstStyle/>
          <a:p>
            <a:fld id="{F933B1AF-C5F1-46A7-8E1D-2AF154C39C49}" type="datetimeFigureOut">
              <a:rPr lang="de-CH" smtClean="0"/>
              <a:t>01.03.2021</a:t>
            </a:fld>
            <a:endParaRPr lang="de-CH" dirty="0"/>
          </a:p>
        </p:txBody>
      </p:sp>
      <p:sp>
        <p:nvSpPr>
          <p:cNvPr id="6" name="Fußzeilenplatzhalter 5">
            <a:extLst>
              <a:ext uri="{FF2B5EF4-FFF2-40B4-BE49-F238E27FC236}">
                <a16:creationId xmlns:a16="http://schemas.microsoft.com/office/drawing/2014/main" id="{114A8470-CCF7-4C1E-A4D7-DC0ACDDFBFBF}"/>
              </a:ext>
            </a:extLst>
          </p:cNvPr>
          <p:cNvSpPr>
            <a:spLocks noGrp="1"/>
          </p:cNvSpPr>
          <p:nvPr>
            <p:ph type="ftr" sz="quarter" idx="11"/>
          </p:nvPr>
        </p:nvSpPr>
        <p:spPr/>
        <p:txBody>
          <a:bodyPr/>
          <a:lstStyle/>
          <a:p>
            <a:endParaRPr lang="de-CH" dirty="0"/>
          </a:p>
        </p:txBody>
      </p:sp>
      <p:sp>
        <p:nvSpPr>
          <p:cNvPr id="7" name="Foliennummernplatzhalter 6">
            <a:extLst>
              <a:ext uri="{FF2B5EF4-FFF2-40B4-BE49-F238E27FC236}">
                <a16:creationId xmlns:a16="http://schemas.microsoft.com/office/drawing/2014/main" id="{A43348C7-996C-44CB-B6DA-D3BEC3439BBE}"/>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1191364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B28A8FA9-7037-48E0-87CE-C291E6A32B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CH"/>
          </a:p>
        </p:txBody>
      </p:sp>
      <p:sp>
        <p:nvSpPr>
          <p:cNvPr id="3" name="Textplatzhalter 2">
            <a:extLst>
              <a:ext uri="{FF2B5EF4-FFF2-40B4-BE49-F238E27FC236}">
                <a16:creationId xmlns:a16="http://schemas.microsoft.com/office/drawing/2014/main" id="{D4393CE9-EE60-4605-86E1-70BF199507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D278C31F-EA15-4F46-8119-611DD6A88E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33B1AF-C5F1-46A7-8E1D-2AF154C39C49}" type="datetimeFigureOut">
              <a:rPr lang="de-CH" smtClean="0"/>
              <a:t>01.03.2021</a:t>
            </a:fld>
            <a:endParaRPr lang="de-CH" dirty="0"/>
          </a:p>
        </p:txBody>
      </p:sp>
      <p:sp>
        <p:nvSpPr>
          <p:cNvPr id="5" name="Fußzeilenplatzhalter 4">
            <a:extLst>
              <a:ext uri="{FF2B5EF4-FFF2-40B4-BE49-F238E27FC236}">
                <a16:creationId xmlns:a16="http://schemas.microsoft.com/office/drawing/2014/main" id="{18D171EC-EC57-4628-BB60-D38675B872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dirty="0"/>
          </a:p>
        </p:txBody>
      </p:sp>
      <p:sp>
        <p:nvSpPr>
          <p:cNvPr id="6" name="Foliennummernplatzhalter 5">
            <a:extLst>
              <a:ext uri="{FF2B5EF4-FFF2-40B4-BE49-F238E27FC236}">
                <a16:creationId xmlns:a16="http://schemas.microsoft.com/office/drawing/2014/main" id="{6BBB871B-06C3-4E4B-B98F-5C5099D854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4B4F7E-EA6C-4221-906A-7DBFB559F18F}" type="slidenum">
              <a:rPr lang="de-CH" smtClean="0"/>
              <a:t>‹Nr.›</a:t>
            </a:fld>
            <a:endParaRPr lang="de-CH" dirty="0"/>
          </a:p>
        </p:txBody>
      </p:sp>
    </p:spTree>
    <p:extLst>
      <p:ext uri="{BB962C8B-B14F-4D97-AF65-F5344CB8AC3E}">
        <p14:creationId xmlns:p14="http://schemas.microsoft.com/office/powerpoint/2010/main" val="804326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4265252" y="4855618"/>
            <a:ext cx="3661516" cy="938719"/>
          </a:xfrm>
          <a:prstGeom prst="rect">
            <a:avLst/>
          </a:prstGeom>
          <a:noFill/>
        </p:spPr>
        <p:txBody>
          <a:bodyPr wrap="none" rtlCol="0">
            <a:spAutoFit/>
          </a:bodyPr>
          <a:lstStyle/>
          <a:p>
            <a:pPr algn="ctr"/>
            <a:r>
              <a:rPr lang="de-CH" sz="5500" b="1" dirty="0"/>
              <a:t>Hosea Teil 2</a:t>
            </a:r>
          </a:p>
        </p:txBody>
      </p:sp>
    </p:spTree>
    <p:extLst>
      <p:ext uri="{BB962C8B-B14F-4D97-AF65-F5344CB8AC3E}">
        <p14:creationId xmlns:p14="http://schemas.microsoft.com/office/powerpoint/2010/main" val="3788338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le 2">
            <a:extLst>
              <a:ext uri="{FF2B5EF4-FFF2-40B4-BE49-F238E27FC236}">
                <a16:creationId xmlns:a16="http://schemas.microsoft.com/office/drawing/2014/main" id="{F50CDE89-72DE-4DF4-964D-74B1F0E5E98B}"/>
              </a:ext>
            </a:extLst>
          </p:cNvPr>
          <p:cNvGraphicFramePr>
            <a:graphicFrameLocks noGrp="1"/>
          </p:cNvGraphicFramePr>
          <p:nvPr>
            <p:extLst>
              <p:ext uri="{D42A27DB-BD31-4B8C-83A1-F6EECF244321}">
                <p14:modId xmlns:p14="http://schemas.microsoft.com/office/powerpoint/2010/main" val="3119504210"/>
              </p:ext>
            </p:extLst>
          </p:nvPr>
        </p:nvGraphicFramePr>
        <p:xfrm>
          <a:off x="412459" y="1239784"/>
          <a:ext cx="11367082" cy="3352800"/>
        </p:xfrm>
        <a:graphic>
          <a:graphicData uri="http://schemas.openxmlformats.org/drawingml/2006/table">
            <a:tbl>
              <a:tblPr firstRow="1" bandRow="1">
                <a:tableStyleId>{5C22544A-7EE6-4342-B048-85BDC9FD1C3A}</a:tableStyleId>
              </a:tblPr>
              <a:tblGrid>
                <a:gridCol w="2045515">
                  <a:extLst>
                    <a:ext uri="{9D8B030D-6E8A-4147-A177-3AD203B41FA5}">
                      <a16:colId xmlns:a16="http://schemas.microsoft.com/office/drawing/2014/main" val="2717808503"/>
                    </a:ext>
                  </a:extLst>
                </a:gridCol>
                <a:gridCol w="3624044">
                  <a:extLst>
                    <a:ext uri="{9D8B030D-6E8A-4147-A177-3AD203B41FA5}">
                      <a16:colId xmlns:a16="http://schemas.microsoft.com/office/drawing/2014/main" val="412130700"/>
                    </a:ext>
                  </a:extLst>
                </a:gridCol>
                <a:gridCol w="1862356">
                  <a:extLst>
                    <a:ext uri="{9D8B030D-6E8A-4147-A177-3AD203B41FA5}">
                      <a16:colId xmlns:a16="http://schemas.microsoft.com/office/drawing/2014/main" val="3880123983"/>
                    </a:ext>
                  </a:extLst>
                </a:gridCol>
                <a:gridCol w="1837189">
                  <a:extLst>
                    <a:ext uri="{9D8B030D-6E8A-4147-A177-3AD203B41FA5}">
                      <a16:colId xmlns:a16="http://schemas.microsoft.com/office/drawing/2014/main" val="3365375475"/>
                    </a:ext>
                  </a:extLst>
                </a:gridCol>
                <a:gridCol w="1997978">
                  <a:extLst>
                    <a:ext uri="{9D8B030D-6E8A-4147-A177-3AD203B41FA5}">
                      <a16:colId xmlns:a16="http://schemas.microsoft.com/office/drawing/2014/main" val="1153385797"/>
                    </a:ext>
                  </a:extLst>
                </a:gridCol>
              </a:tblGrid>
              <a:tr h="370840">
                <a:tc>
                  <a:txBody>
                    <a:bodyPr/>
                    <a:lstStyle/>
                    <a:p>
                      <a:r>
                        <a:rPr lang="de-DE" sz="2800" dirty="0">
                          <a:solidFill>
                            <a:schemeClr val="tx1"/>
                          </a:solidFill>
                        </a:rPr>
                        <a:t>Bibelstelle</a:t>
                      </a:r>
                      <a:endParaRPr lang="de-CH" sz="2800" dirty="0">
                        <a:solidFill>
                          <a:schemeClr val="tx1"/>
                        </a:solidFill>
                      </a:endParaRPr>
                    </a:p>
                  </a:txBody>
                  <a:tcPr>
                    <a:solidFill>
                      <a:schemeClr val="bg2">
                        <a:lumMod val="90000"/>
                      </a:schemeClr>
                    </a:solidFill>
                  </a:tcPr>
                </a:tc>
                <a:tc>
                  <a:txBody>
                    <a:bodyPr/>
                    <a:lstStyle/>
                    <a:p>
                      <a:r>
                        <a:rPr lang="de-DE" sz="2800" dirty="0">
                          <a:solidFill>
                            <a:schemeClr val="tx1"/>
                          </a:solidFill>
                        </a:rPr>
                        <a:t>Schuldspruch</a:t>
                      </a:r>
                      <a:endParaRPr lang="de-CH" sz="2800" dirty="0">
                        <a:solidFill>
                          <a:schemeClr val="tx1"/>
                        </a:solidFill>
                      </a:endParaRPr>
                    </a:p>
                  </a:txBody>
                  <a:tcPr>
                    <a:solidFill>
                      <a:schemeClr val="bg2">
                        <a:lumMod val="90000"/>
                      </a:schemeClr>
                    </a:solidFill>
                  </a:tcPr>
                </a:tc>
                <a:tc>
                  <a:txBody>
                    <a:bodyPr/>
                    <a:lstStyle/>
                    <a:p>
                      <a:pPr marL="0" indent="0">
                        <a:buNone/>
                      </a:pPr>
                      <a:r>
                        <a:rPr lang="de-DE" sz="2800" dirty="0">
                          <a:solidFill>
                            <a:schemeClr val="tx1"/>
                          </a:solidFill>
                        </a:rPr>
                        <a:t>Schuld</a:t>
                      </a:r>
                      <a:endParaRPr lang="de-CH" sz="2800" dirty="0">
                        <a:solidFill>
                          <a:schemeClr val="tx1"/>
                        </a:solidFill>
                      </a:endParaRPr>
                    </a:p>
                  </a:txBody>
                  <a:tcPr>
                    <a:solidFill>
                      <a:schemeClr val="bg2">
                        <a:lumMod val="90000"/>
                      </a:schemeClr>
                    </a:solidFill>
                  </a:tcPr>
                </a:tc>
                <a:tc>
                  <a:txBody>
                    <a:bodyPr/>
                    <a:lstStyle/>
                    <a:p>
                      <a:r>
                        <a:rPr lang="de-DE" sz="2800" dirty="0">
                          <a:solidFill>
                            <a:schemeClr val="tx1"/>
                          </a:solidFill>
                        </a:rPr>
                        <a:t>Drohung</a:t>
                      </a:r>
                      <a:endParaRPr lang="de-CH" sz="2800" dirty="0">
                        <a:solidFill>
                          <a:schemeClr val="tx1"/>
                        </a:solidFill>
                      </a:endParaRPr>
                    </a:p>
                  </a:txBody>
                  <a:tcPr>
                    <a:solidFill>
                      <a:schemeClr val="bg2">
                        <a:lumMod val="90000"/>
                      </a:schemeClr>
                    </a:solidFill>
                  </a:tcPr>
                </a:tc>
                <a:tc>
                  <a:txBody>
                    <a:bodyPr/>
                    <a:lstStyle/>
                    <a:p>
                      <a:r>
                        <a:rPr lang="de-DE" sz="2800" dirty="0">
                          <a:solidFill>
                            <a:schemeClr val="tx1"/>
                          </a:solidFill>
                        </a:rPr>
                        <a:t>Verheissung</a:t>
                      </a:r>
                      <a:endParaRPr lang="de-CH" sz="2800" dirty="0">
                        <a:solidFill>
                          <a:schemeClr val="tx1"/>
                        </a:solidFill>
                      </a:endParaRPr>
                    </a:p>
                  </a:txBody>
                  <a:tcPr>
                    <a:solidFill>
                      <a:schemeClr val="bg2">
                        <a:lumMod val="90000"/>
                      </a:schemeClr>
                    </a:solidFill>
                  </a:tcPr>
                </a:tc>
                <a:extLst>
                  <a:ext uri="{0D108BD9-81ED-4DB2-BD59-A6C34878D82A}">
                    <a16:rowId xmlns:a16="http://schemas.microsoft.com/office/drawing/2014/main" val="162880431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800" dirty="0">
                          <a:solidFill>
                            <a:schemeClr val="tx1"/>
                          </a:solidFill>
                        </a:rPr>
                        <a:t>1. Anklage</a:t>
                      </a:r>
                    </a:p>
                    <a:p>
                      <a:pPr marL="0" marR="0" lvl="0" indent="0" algn="l" defTabSz="914400" rtl="0" eaLnBrk="1" fontAlgn="auto" latinLnBrk="0" hangingPunct="1">
                        <a:lnSpc>
                          <a:spcPct val="100000"/>
                        </a:lnSpc>
                        <a:spcBef>
                          <a:spcPts val="0"/>
                        </a:spcBef>
                        <a:spcAft>
                          <a:spcPts val="0"/>
                        </a:spcAft>
                        <a:buClrTx/>
                        <a:buSzTx/>
                        <a:buFontTx/>
                        <a:buNone/>
                        <a:tabLst/>
                        <a:defRPr/>
                      </a:pPr>
                      <a:r>
                        <a:rPr lang="de-CH"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4,1 – 6,3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CH"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Gott nicht richtig zu kennen</a:t>
                      </a:r>
                    </a:p>
                  </a:txBody>
                  <a:tcPr/>
                </a:tc>
                <a:tc>
                  <a:txBody>
                    <a:bodyPr/>
                    <a:lstStyle/>
                    <a:p>
                      <a:r>
                        <a:rPr lang="de-DE"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4,1 – 5,7 </a:t>
                      </a:r>
                      <a:endParaRPr lang="de-CH" sz="2800" dirty="0">
                        <a:solidFill>
                          <a:schemeClr val="tx1"/>
                        </a:solidFill>
                      </a:endParaRPr>
                    </a:p>
                  </a:txBody>
                  <a:tcPr/>
                </a:tc>
                <a:tc>
                  <a:txBody>
                    <a:bodyPr/>
                    <a:lstStyle/>
                    <a:p>
                      <a:r>
                        <a:rPr lang="de-DE"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5,8 – 15 </a:t>
                      </a:r>
                      <a:endParaRPr lang="de-CH" sz="2800" dirty="0">
                        <a:solidFill>
                          <a:schemeClr val="tx1"/>
                        </a:solidFill>
                      </a:endParaRPr>
                    </a:p>
                  </a:txBody>
                  <a:tcPr/>
                </a:tc>
                <a:tc>
                  <a:txBody>
                    <a:bodyPr/>
                    <a:lstStyle/>
                    <a:p>
                      <a:r>
                        <a:rPr lang="de-DE" sz="2800" dirty="0">
                          <a:solidFill>
                            <a:schemeClr val="tx1"/>
                          </a:solidFill>
                        </a:rPr>
                        <a:t>6,1 – 6,3 </a:t>
                      </a:r>
                      <a:endParaRPr lang="de-CH" sz="2800" dirty="0">
                        <a:solidFill>
                          <a:schemeClr val="tx1"/>
                        </a:solidFill>
                      </a:endParaRPr>
                    </a:p>
                  </a:txBody>
                  <a:tcPr/>
                </a:tc>
                <a:extLst>
                  <a:ext uri="{0D108BD9-81ED-4DB2-BD59-A6C34878D82A}">
                    <a16:rowId xmlns:a16="http://schemas.microsoft.com/office/drawing/2014/main" val="115689959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 Anklage</a:t>
                      </a:r>
                      <a:endParaRPr lang="de-CH"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e-CH"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6,4 – 10,15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CH"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Den Bund mit Gott gebrochen zu haben</a:t>
                      </a:r>
                    </a:p>
                  </a:txBody>
                  <a:tcPr/>
                </a:tc>
                <a:tc>
                  <a:txBody>
                    <a:bodyPr/>
                    <a:lstStyle/>
                    <a:p>
                      <a:r>
                        <a:rPr lang="de-DE" sz="2800" dirty="0">
                          <a:solidFill>
                            <a:schemeClr val="tx1"/>
                          </a:solidFill>
                        </a:rPr>
                        <a:t>6,4 – 7,16</a:t>
                      </a:r>
                      <a:endParaRPr lang="de-CH" sz="2800" dirty="0">
                        <a:solidFill>
                          <a:schemeClr val="tx1"/>
                        </a:solidFill>
                      </a:endParaRPr>
                    </a:p>
                  </a:txBody>
                  <a:tcPr/>
                </a:tc>
                <a:tc>
                  <a:txBody>
                    <a:bodyPr/>
                    <a:lstStyle/>
                    <a:p>
                      <a:r>
                        <a:rPr lang="de-DE" sz="2800" dirty="0">
                          <a:solidFill>
                            <a:schemeClr val="tx1"/>
                          </a:solidFill>
                        </a:rPr>
                        <a:t>8,1 – 11,7 </a:t>
                      </a:r>
                      <a:endParaRPr lang="de-CH" sz="2800" dirty="0">
                        <a:solidFill>
                          <a:schemeClr val="tx1"/>
                        </a:solidFill>
                      </a:endParaRPr>
                    </a:p>
                  </a:txBody>
                  <a:tcPr/>
                </a:tc>
                <a:tc>
                  <a:txBody>
                    <a:bodyPr/>
                    <a:lstStyle/>
                    <a:p>
                      <a:r>
                        <a:rPr lang="de-DE" sz="2800" dirty="0">
                          <a:solidFill>
                            <a:schemeClr val="tx1"/>
                          </a:solidFill>
                        </a:rPr>
                        <a:t>11,8 - 11</a:t>
                      </a:r>
                      <a:endParaRPr lang="de-CH" sz="2800" dirty="0">
                        <a:solidFill>
                          <a:schemeClr val="tx1"/>
                        </a:solidFill>
                      </a:endParaRPr>
                    </a:p>
                  </a:txBody>
                  <a:tcPr/>
                </a:tc>
                <a:extLst>
                  <a:ext uri="{0D108BD9-81ED-4DB2-BD59-A6C34878D82A}">
                    <a16:rowId xmlns:a16="http://schemas.microsoft.com/office/drawing/2014/main" val="46402732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 Anklage</a:t>
                      </a:r>
                      <a:endParaRPr lang="de-CH"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e-CH"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11,1 – 14,10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CH"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Dem HERRN nicht treu zu sein</a:t>
                      </a:r>
                    </a:p>
                  </a:txBody>
                  <a:tcPr/>
                </a:tc>
                <a:tc>
                  <a:txBody>
                    <a:bodyPr/>
                    <a:lstStyle/>
                    <a:p>
                      <a:r>
                        <a:rPr lang="de-DE" sz="2800" dirty="0">
                          <a:solidFill>
                            <a:schemeClr val="tx1"/>
                          </a:solidFill>
                        </a:rPr>
                        <a:t>12,1 – 13,6 </a:t>
                      </a:r>
                      <a:endParaRPr lang="de-CH" sz="2800" dirty="0">
                        <a:solidFill>
                          <a:schemeClr val="tx1"/>
                        </a:solidFill>
                      </a:endParaRPr>
                    </a:p>
                  </a:txBody>
                  <a:tcPr/>
                </a:tc>
                <a:tc>
                  <a:txBody>
                    <a:bodyPr/>
                    <a:lstStyle/>
                    <a:p>
                      <a:r>
                        <a:rPr lang="de-DE" sz="2800" dirty="0">
                          <a:solidFill>
                            <a:schemeClr val="tx1"/>
                          </a:solidFill>
                        </a:rPr>
                        <a:t>13,7 – 14,1 </a:t>
                      </a:r>
                      <a:endParaRPr lang="de-CH" sz="2800" dirty="0">
                        <a:solidFill>
                          <a:schemeClr val="tx1"/>
                        </a:solidFill>
                      </a:endParaRPr>
                    </a:p>
                  </a:txBody>
                  <a:tcPr/>
                </a:tc>
                <a:tc>
                  <a:txBody>
                    <a:bodyPr/>
                    <a:lstStyle/>
                    <a:p>
                      <a:r>
                        <a:rPr lang="de-DE" sz="2800" dirty="0">
                          <a:solidFill>
                            <a:schemeClr val="tx1"/>
                          </a:solidFill>
                        </a:rPr>
                        <a:t>14,2 - 10</a:t>
                      </a:r>
                      <a:endParaRPr lang="de-CH" sz="2800" dirty="0">
                        <a:solidFill>
                          <a:schemeClr val="tx1"/>
                        </a:solidFill>
                      </a:endParaRPr>
                    </a:p>
                  </a:txBody>
                  <a:tcPr/>
                </a:tc>
                <a:extLst>
                  <a:ext uri="{0D108BD9-81ED-4DB2-BD59-A6C34878D82A}">
                    <a16:rowId xmlns:a16="http://schemas.microsoft.com/office/drawing/2014/main" val="1766964888"/>
                  </a:ext>
                </a:extLst>
              </a:tr>
            </a:tbl>
          </a:graphicData>
        </a:graphic>
      </p:graphicFrame>
      <p:sp>
        <p:nvSpPr>
          <p:cNvPr id="4" name="Rechteck 3">
            <a:extLst>
              <a:ext uri="{FF2B5EF4-FFF2-40B4-BE49-F238E27FC236}">
                <a16:creationId xmlns:a16="http://schemas.microsoft.com/office/drawing/2014/main" id="{4826BD7A-C4A3-451E-8724-EFB6845C7ADD}"/>
              </a:ext>
            </a:extLst>
          </p:cNvPr>
          <p:cNvSpPr/>
          <p:nvPr/>
        </p:nvSpPr>
        <p:spPr>
          <a:xfrm>
            <a:off x="209725" y="2709644"/>
            <a:ext cx="11694253" cy="28354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5" name="Textfeld 4">
            <a:extLst>
              <a:ext uri="{FF2B5EF4-FFF2-40B4-BE49-F238E27FC236}">
                <a16:creationId xmlns:a16="http://schemas.microsoft.com/office/drawing/2014/main" id="{A928171E-8BAC-457C-B08E-037958657609}"/>
              </a:ext>
            </a:extLst>
          </p:cNvPr>
          <p:cNvSpPr txBox="1"/>
          <p:nvPr/>
        </p:nvSpPr>
        <p:spPr>
          <a:xfrm>
            <a:off x="288022" y="2782072"/>
            <a:ext cx="9688898" cy="3539430"/>
          </a:xfrm>
          <a:prstGeom prst="rect">
            <a:avLst/>
          </a:prstGeom>
          <a:noFill/>
        </p:spPr>
        <p:txBody>
          <a:bodyPr wrap="square">
            <a:spAutoFit/>
          </a:bodyPr>
          <a:lstStyle/>
          <a:p>
            <a:r>
              <a:rPr lang="de-CH" sz="2800" spc="75"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"Mein Volk kommt um aus Mangel an Erkenntnis. Weil du die Erkenntnis verworfen hast, so verwerfe ich dich, dass du mir nicht mehr als Priester dienst. Du hast das Gesetz deines Gottes vergessen, so vergesse auch ich deine Kinder." </a:t>
            </a:r>
            <a:r>
              <a:rPr lang="de-CH" sz="2800" dirty="0">
                <a:latin typeface="Calibri" panose="020F0502020204030204" pitchFamily="34" charset="0"/>
                <a:ea typeface="Calibri" panose="020F0502020204030204" pitchFamily="34" charset="0"/>
                <a:cs typeface="Times New Roman" panose="02020603050405020304" pitchFamily="18" charset="0"/>
              </a:rPr>
              <a:t>Hos 4,6</a:t>
            </a:r>
          </a:p>
          <a:p>
            <a:endParaRPr lang="de-CH" sz="2800" spc="75"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r>
              <a:rPr lang="de-CH" sz="2800" spc="75"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"Ihre Taten gestatten ihnen nicht, zu ihrem Gott umzukehren. Denn der Geist der Hurerei ist in ihrem Innern, und den HERRN erkennen sie nicht." Hos 5,4</a:t>
            </a:r>
          </a:p>
        </p:txBody>
      </p:sp>
    </p:spTree>
    <p:extLst>
      <p:ext uri="{BB962C8B-B14F-4D97-AF65-F5344CB8AC3E}">
        <p14:creationId xmlns:p14="http://schemas.microsoft.com/office/powerpoint/2010/main" val="3196790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52528" y="585934"/>
            <a:ext cx="5867825" cy="523220"/>
          </a:xfrm>
          <a:prstGeom prst="rect">
            <a:avLst/>
          </a:prstGeom>
        </p:spPr>
        <p:txBody>
          <a:bodyPr wrap="none">
            <a:spAutoFit/>
          </a:bodyPr>
          <a:lstStyle/>
          <a:p>
            <a:pPr lvl="0"/>
            <a:r>
              <a:rPr lang="de-CH" sz="2800" dirty="0"/>
              <a:t>1. Anklage = Gotteserkenntnis (4,1-6,3)</a:t>
            </a:r>
          </a:p>
        </p:txBody>
      </p:sp>
      <p:sp>
        <p:nvSpPr>
          <p:cNvPr id="3" name="Rechteck 2">
            <a:extLst>
              <a:ext uri="{FF2B5EF4-FFF2-40B4-BE49-F238E27FC236}">
                <a16:creationId xmlns:a16="http://schemas.microsoft.com/office/drawing/2014/main" id="{13AF2D53-A6AA-4E98-8166-E96497310DA2}"/>
              </a:ext>
            </a:extLst>
          </p:cNvPr>
          <p:cNvSpPr/>
          <p:nvPr/>
        </p:nvSpPr>
        <p:spPr>
          <a:xfrm>
            <a:off x="553623" y="2643092"/>
            <a:ext cx="11274853" cy="954107"/>
          </a:xfrm>
          <a:prstGeom prst="rect">
            <a:avLst/>
          </a:prstGeom>
        </p:spPr>
        <p:txBody>
          <a:bodyPr wrap="square">
            <a:spAutoFit/>
          </a:bodyPr>
          <a:lstStyle/>
          <a:p>
            <a:r>
              <a:rPr lang="de-CH" sz="2800" dirty="0"/>
              <a:t>"2 Fluchen und Lügen, Morden, Stehlen und Ehebrechen hat überhandgenommen, und Blutschuld reiht sich an Blutschuld." </a:t>
            </a:r>
            <a:r>
              <a:rPr lang="de-CH" sz="2800" b="1" dirty="0"/>
              <a:t>Hos 4,2</a:t>
            </a:r>
          </a:p>
        </p:txBody>
      </p:sp>
      <p:sp>
        <p:nvSpPr>
          <p:cNvPr id="4" name="Rechteck 3">
            <a:extLst>
              <a:ext uri="{FF2B5EF4-FFF2-40B4-BE49-F238E27FC236}">
                <a16:creationId xmlns:a16="http://schemas.microsoft.com/office/drawing/2014/main" id="{FA442AEE-CBFB-4574-A251-DCF3772ABEB2}"/>
              </a:ext>
            </a:extLst>
          </p:cNvPr>
          <p:cNvSpPr/>
          <p:nvPr/>
        </p:nvSpPr>
        <p:spPr>
          <a:xfrm>
            <a:off x="952528" y="1208117"/>
            <a:ext cx="2472152" cy="523220"/>
          </a:xfrm>
          <a:prstGeom prst="rect">
            <a:avLst/>
          </a:prstGeom>
        </p:spPr>
        <p:txBody>
          <a:bodyPr wrap="none">
            <a:spAutoFit/>
          </a:bodyPr>
          <a:lstStyle/>
          <a:p>
            <a:pPr lvl="0"/>
            <a:r>
              <a:rPr lang="de-CH" sz="2800" dirty="0"/>
              <a:t>Schuld (4,1-5,7)</a:t>
            </a:r>
          </a:p>
        </p:txBody>
      </p:sp>
      <p:sp>
        <p:nvSpPr>
          <p:cNvPr id="5" name="Rechteck 4">
            <a:extLst>
              <a:ext uri="{FF2B5EF4-FFF2-40B4-BE49-F238E27FC236}">
                <a16:creationId xmlns:a16="http://schemas.microsoft.com/office/drawing/2014/main" id="{71115F8C-6A1F-473A-BB75-23ECD0E1B9A9}"/>
              </a:ext>
            </a:extLst>
          </p:cNvPr>
          <p:cNvSpPr/>
          <p:nvPr/>
        </p:nvSpPr>
        <p:spPr>
          <a:xfrm>
            <a:off x="952528" y="1830300"/>
            <a:ext cx="4353115" cy="523220"/>
          </a:xfrm>
          <a:prstGeom prst="rect">
            <a:avLst/>
          </a:prstGeom>
        </p:spPr>
        <p:txBody>
          <a:bodyPr wrap="none">
            <a:spAutoFit/>
          </a:bodyPr>
          <a:lstStyle/>
          <a:p>
            <a:pPr marL="457200" lvl="0" indent="-457200">
              <a:buFont typeface="Arial" panose="020B0604020202020204" pitchFamily="34" charset="0"/>
              <a:buChar char="•"/>
            </a:pPr>
            <a:r>
              <a:rPr lang="de-CH" sz="2800" dirty="0"/>
              <a:t>Schuld des Volkes (4,1-5)</a:t>
            </a:r>
          </a:p>
        </p:txBody>
      </p:sp>
      <p:sp>
        <p:nvSpPr>
          <p:cNvPr id="7" name="Textfeld 6">
            <a:extLst>
              <a:ext uri="{FF2B5EF4-FFF2-40B4-BE49-F238E27FC236}">
                <a16:creationId xmlns:a16="http://schemas.microsoft.com/office/drawing/2014/main" id="{0402EB3F-66ED-4156-8679-8D3F2A0C009A}"/>
              </a:ext>
            </a:extLst>
          </p:cNvPr>
          <p:cNvSpPr txBox="1"/>
          <p:nvPr/>
        </p:nvSpPr>
        <p:spPr>
          <a:xfrm>
            <a:off x="553623" y="3886771"/>
            <a:ext cx="8708072" cy="1815882"/>
          </a:xfrm>
          <a:prstGeom prst="rect">
            <a:avLst/>
          </a:prstGeom>
          <a:noFill/>
        </p:spPr>
        <p:txBody>
          <a:bodyPr wrap="square">
            <a:spAutoFit/>
          </a:bodyPr>
          <a:lstStyle/>
          <a:p>
            <a:r>
              <a:rPr lang="de-CH" sz="2800" spc="75"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 </a:t>
            </a:r>
            <a:r>
              <a:rPr lang="de-CH" sz="2800" u="sng" spc="75"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Darum</a:t>
            </a:r>
            <a:r>
              <a:rPr lang="de-CH" sz="2800" spc="75"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trauert das Land, und alle müssen verschmachten, die darin wohnen; die Tiere des Feldes und die Vögel des Himmels; und auch die Fische im Meer werden dahingerafft." </a:t>
            </a:r>
            <a:r>
              <a:rPr lang="de-CH" sz="2800" dirty="0">
                <a:latin typeface="Calibri" panose="020F0502020204030204" pitchFamily="34" charset="0"/>
                <a:ea typeface="Calibri" panose="020F0502020204030204" pitchFamily="34" charset="0"/>
                <a:cs typeface="Times New Roman" panose="02020603050405020304" pitchFamily="18" charset="0"/>
              </a:rPr>
              <a:t>Hos 4,3</a:t>
            </a:r>
          </a:p>
        </p:txBody>
      </p:sp>
    </p:spTree>
    <p:extLst>
      <p:ext uri="{BB962C8B-B14F-4D97-AF65-F5344CB8AC3E}">
        <p14:creationId xmlns:p14="http://schemas.microsoft.com/office/powerpoint/2010/main" val="1485830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52528" y="585934"/>
            <a:ext cx="5867825" cy="523220"/>
          </a:xfrm>
          <a:prstGeom prst="rect">
            <a:avLst/>
          </a:prstGeom>
        </p:spPr>
        <p:txBody>
          <a:bodyPr wrap="none">
            <a:spAutoFit/>
          </a:bodyPr>
          <a:lstStyle/>
          <a:p>
            <a:pPr lvl="0"/>
            <a:r>
              <a:rPr lang="de-CH" sz="2800" dirty="0"/>
              <a:t>1. Anklage = Gotteserkenntnis (4,1-6,3)</a:t>
            </a:r>
          </a:p>
        </p:txBody>
      </p:sp>
      <p:sp>
        <p:nvSpPr>
          <p:cNvPr id="3" name="Rechteck 2">
            <a:extLst>
              <a:ext uri="{FF2B5EF4-FFF2-40B4-BE49-F238E27FC236}">
                <a16:creationId xmlns:a16="http://schemas.microsoft.com/office/drawing/2014/main" id="{13AF2D53-A6AA-4E98-8166-E96497310DA2}"/>
              </a:ext>
            </a:extLst>
          </p:cNvPr>
          <p:cNvSpPr/>
          <p:nvPr/>
        </p:nvSpPr>
        <p:spPr>
          <a:xfrm>
            <a:off x="553623" y="2643092"/>
            <a:ext cx="11274853" cy="1384995"/>
          </a:xfrm>
          <a:prstGeom prst="rect">
            <a:avLst/>
          </a:prstGeom>
        </p:spPr>
        <p:txBody>
          <a:bodyPr wrap="square">
            <a:spAutoFit/>
          </a:bodyPr>
          <a:lstStyle/>
          <a:p>
            <a:r>
              <a:rPr lang="de-CH" sz="2800" dirty="0"/>
              <a:t>"8 »Dieses Volk naht sich zu mir mit seinem Mund und ehrt mich mit den Lippen, aber ihr Herz ist fern von mir. 9 Vergeblich aber verehren sie mich, weil sie Lehren vortragen, die Menschengebote sind.«" </a:t>
            </a:r>
            <a:r>
              <a:rPr lang="de-CH" sz="2800" b="1" dirty="0"/>
              <a:t>Mt 15,8-9</a:t>
            </a:r>
          </a:p>
        </p:txBody>
      </p:sp>
      <p:sp>
        <p:nvSpPr>
          <p:cNvPr id="4" name="Rechteck 3">
            <a:extLst>
              <a:ext uri="{FF2B5EF4-FFF2-40B4-BE49-F238E27FC236}">
                <a16:creationId xmlns:a16="http://schemas.microsoft.com/office/drawing/2014/main" id="{FA442AEE-CBFB-4574-A251-DCF3772ABEB2}"/>
              </a:ext>
            </a:extLst>
          </p:cNvPr>
          <p:cNvSpPr/>
          <p:nvPr/>
        </p:nvSpPr>
        <p:spPr>
          <a:xfrm>
            <a:off x="952528" y="1208117"/>
            <a:ext cx="2472152" cy="523220"/>
          </a:xfrm>
          <a:prstGeom prst="rect">
            <a:avLst/>
          </a:prstGeom>
        </p:spPr>
        <p:txBody>
          <a:bodyPr wrap="none">
            <a:spAutoFit/>
          </a:bodyPr>
          <a:lstStyle/>
          <a:p>
            <a:pPr lvl="0"/>
            <a:r>
              <a:rPr lang="de-CH" sz="2800" dirty="0"/>
              <a:t>Schuld (4,1-5,7)</a:t>
            </a:r>
          </a:p>
        </p:txBody>
      </p:sp>
      <p:sp>
        <p:nvSpPr>
          <p:cNvPr id="5" name="Rechteck 4">
            <a:extLst>
              <a:ext uri="{FF2B5EF4-FFF2-40B4-BE49-F238E27FC236}">
                <a16:creationId xmlns:a16="http://schemas.microsoft.com/office/drawing/2014/main" id="{71115F8C-6A1F-473A-BB75-23ECD0E1B9A9}"/>
              </a:ext>
            </a:extLst>
          </p:cNvPr>
          <p:cNvSpPr/>
          <p:nvPr/>
        </p:nvSpPr>
        <p:spPr>
          <a:xfrm>
            <a:off x="952528" y="1830300"/>
            <a:ext cx="6889835" cy="523220"/>
          </a:xfrm>
          <a:prstGeom prst="rect">
            <a:avLst/>
          </a:prstGeom>
        </p:spPr>
        <p:txBody>
          <a:bodyPr wrap="none">
            <a:spAutoFit/>
          </a:bodyPr>
          <a:lstStyle/>
          <a:p>
            <a:pPr marL="457200" lvl="0" indent="-457200">
              <a:buFont typeface="Arial" panose="020B0604020202020204" pitchFamily="34" charset="0"/>
              <a:buChar char="•"/>
            </a:pPr>
            <a:r>
              <a:rPr lang="de-CH" sz="2800" dirty="0"/>
              <a:t>Schuld der Priester und Propheten (4,6-11)</a:t>
            </a:r>
          </a:p>
        </p:txBody>
      </p:sp>
      <p:sp>
        <p:nvSpPr>
          <p:cNvPr id="6" name="Rechteck 5">
            <a:extLst>
              <a:ext uri="{FF2B5EF4-FFF2-40B4-BE49-F238E27FC236}">
                <a16:creationId xmlns:a16="http://schemas.microsoft.com/office/drawing/2014/main" id="{60EACC37-F90A-4572-BACC-470E36B756BB}"/>
              </a:ext>
            </a:extLst>
          </p:cNvPr>
          <p:cNvSpPr/>
          <p:nvPr/>
        </p:nvSpPr>
        <p:spPr>
          <a:xfrm>
            <a:off x="553623" y="4317659"/>
            <a:ext cx="11274852" cy="954107"/>
          </a:xfrm>
          <a:prstGeom prst="rect">
            <a:avLst/>
          </a:prstGeom>
        </p:spPr>
        <p:txBody>
          <a:bodyPr wrap="square">
            <a:spAutoFit/>
          </a:bodyPr>
          <a:lstStyle/>
          <a:p>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"8 Von der Sünde meines Volkes nähren sie sich und sind gierig nach ihren Missetaten." </a:t>
            </a:r>
            <a:r>
              <a:rPr lang="de-CH" sz="2800" b="1" dirty="0">
                <a:latin typeface="Calibri" panose="020F0502020204030204" pitchFamily="34" charset="0"/>
                <a:ea typeface="Calibri" panose="020F0502020204030204" pitchFamily="34" charset="0"/>
                <a:cs typeface="Times New Roman" panose="02020603050405020304" pitchFamily="18" charset="0"/>
              </a:rPr>
              <a:t>Hos 4,8</a:t>
            </a:r>
          </a:p>
        </p:txBody>
      </p:sp>
    </p:spTree>
    <p:extLst>
      <p:ext uri="{BB962C8B-B14F-4D97-AF65-F5344CB8AC3E}">
        <p14:creationId xmlns:p14="http://schemas.microsoft.com/office/powerpoint/2010/main" val="1837736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52528" y="585934"/>
            <a:ext cx="5867825" cy="523220"/>
          </a:xfrm>
          <a:prstGeom prst="rect">
            <a:avLst/>
          </a:prstGeom>
        </p:spPr>
        <p:txBody>
          <a:bodyPr wrap="none">
            <a:spAutoFit/>
          </a:bodyPr>
          <a:lstStyle/>
          <a:p>
            <a:pPr lvl="0"/>
            <a:r>
              <a:rPr lang="de-CH" sz="2800" dirty="0"/>
              <a:t>1. Anklage = Gotteserkenntnis (4,1-6,3)</a:t>
            </a:r>
          </a:p>
        </p:txBody>
      </p:sp>
      <p:sp>
        <p:nvSpPr>
          <p:cNvPr id="3" name="Rechteck 2">
            <a:extLst>
              <a:ext uri="{FF2B5EF4-FFF2-40B4-BE49-F238E27FC236}">
                <a16:creationId xmlns:a16="http://schemas.microsoft.com/office/drawing/2014/main" id="{13AF2D53-A6AA-4E98-8166-E96497310DA2}"/>
              </a:ext>
            </a:extLst>
          </p:cNvPr>
          <p:cNvSpPr/>
          <p:nvPr/>
        </p:nvSpPr>
        <p:spPr>
          <a:xfrm>
            <a:off x="553623" y="2643092"/>
            <a:ext cx="11274853" cy="1384995"/>
          </a:xfrm>
          <a:prstGeom prst="rect">
            <a:avLst/>
          </a:prstGeom>
        </p:spPr>
        <p:txBody>
          <a:bodyPr wrap="square">
            <a:spAutoFit/>
          </a:bodyPr>
          <a:lstStyle/>
          <a:p>
            <a:r>
              <a:rPr lang="de-CH" sz="2800" dirty="0"/>
              <a:t>"2 Mein Volk befragt sein Holz, und sein Stab wahrsagt ihm; denn der Geist der Hurerei hat sie verführt, dass sie ihrem Gott durch Hurerei untreu geworden sind." </a:t>
            </a:r>
            <a:r>
              <a:rPr lang="de-CH" sz="2800" b="1" dirty="0"/>
              <a:t>Hos 4,12</a:t>
            </a:r>
          </a:p>
        </p:txBody>
      </p:sp>
      <p:sp>
        <p:nvSpPr>
          <p:cNvPr id="4" name="Rechteck 3">
            <a:extLst>
              <a:ext uri="{FF2B5EF4-FFF2-40B4-BE49-F238E27FC236}">
                <a16:creationId xmlns:a16="http://schemas.microsoft.com/office/drawing/2014/main" id="{FA442AEE-CBFB-4574-A251-DCF3772ABEB2}"/>
              </a:ext>
            </a:extLst>
          </p:cNvPr>
          <p:cNvSpPr/>
          <p:nvPr/>
        </p:nvSpPr>
        <p:spPr>
          <a:xfrm>
            <a:off x="952528" y="1208117"/>
            <a:ext cx="2472152" cy="523220"/>
          </a:xfrm>
          <a:prstGeom prst="rect">
            <a:avLst/>
          </a:prstGeom>
        </p:spPr>
        <p:txBody>
          <a:bodyPr wrap="none">
            <a:spAutoFit/>
          </a:bodyPr>
          <a:lstStyle/>
          <a:p>
            <a:pPr lvl="0"/>
            <a:r>
              <a:rPr lang="de-CH" sz="2800" dirty="0"/>
              <a:t>Schuld (4,1-5,7)</a:t>
            </a:r>
          </a:p>
        </p:txBody>
      </p:sp>
      <p:sp>
        <p:nvSpPr>
          <p:cNvPr id="5" name="Rechteck 4">
            <a:extLst>
              <a:ext uri="{FF2B5EF4-FFF2-40B4-BE49-F238E27FC236}">
                <a16:creationId xmlns:a16="http://schemas.microsoft.com/office/drawing/2014/main" id="{71115F8C-6A1F-473A-BB75-23ECD0E1B9A9}"/>
              </a:ext>
            </a:extLst>
          </p:cNvPr>
          <p:cNvSpPr/>
          <p:nvPr/>
        </p:nvSpPr>
        <p:spPr>
          <a:xfrm>
            <a:off x="952528" y="1830300"/>
            <a:ext cx="8422562" cy="523220"/>
          </a:xfrm>
          <a:prstGeom prst="rect">
            <a:avLst/>
          </a:prstGeom>
        </p:spPr>
        <p:txBody>
          <a:bodyPr wrap="none">
            <a:spAutoFit/>
          </a:bodyPr>
          <a:lstStyle/>
          <a:p>
            <a:pPr marL="457200" lvl="0" indent="-457200">
              <a:buFont typeface="Arial" panose="020B0604020202020204" pitchFamily="34" charset="0"/>
              <a:buChar char="•"/>
            </a:pPr>
            <a:r>
              <a:rPr lang="de-CH" sz="2800" dirty="0"/>
              <a:t>Schuld des Volkes wegen dem Götzendienst (4,12-14)</a:t>
            </a:r>
          </a:p>
        </p:txBody>
      </p:sp>
    </p:spTree>
    <p:extLst>
      <p:ext uri="{BB962C8B-B14F-4D97-AF65-F5344CB8AC3E}">
        <p14:creationId xmlns:p14="http://schemas.microsoft.com/office/powerpoint/2010/main" val="774445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52528" y="585934"/>
            <a:ext cx="5867825" cy="523220"/>
          </a:xfrm>
          <a:prstGeom prst="rect">
            <a:avLst/>
          </a:prstGeom>
        </p:spPr>
        <p:txBody>
          <a:bodyPr wrap="none">
            <a:spAutoFit/>
          </a:bodyPr>
          <a:lstStyle/>
          <a:p>
            <a:pPr lvl="0"/>
            <a:r>
              <a:rPr lang="de-CH" sz="2800" dirty="0"/>
              <a:t>1. Anklage = Gotteserkenntnis (4,1-6,3)</a:t>
            </a:r>
          </a:p>
        </p:txBody>
      </p:sp>
      <p:sp>
        <p:nvSpPr>
          <p:cNvPr id="3" name="Rechteck 2">
            <a:extLst>
              <a:ext uri="{FF2B5EF4-FFF2-40B4-BE49-F238E27FC236}">
                <a16:creationId xmlns:a16="http://schemas.microsoft.com/office/drawing/2014/main" id="{13AF2D53-A6AA-4E98-8166-E96497310DA2}"/>
              </a:ext>
            </a:extLst>
          </p:cNvPr>
          <p:cNvSpPr/>
          <p:nvPr/>
        </p:nvSpPr>
        <p:spPr>
          <a:xfrm>
            <a:off x="553623" y="2643092"/>
            <a:ext cx="11274853" cy="1384995"/>
          </a:xfrm>
          <a:prstGeom prst="rect">
            <a:avLst/>
          </a:prstGeom>
        </p:spPr>
        <p:txBody>
          <a:bodyPr wrap="square">
            <a:spAutoFit/>
          </a:bodyPr>
          <a:lstStyle/>
          <a:p>
            <a:r>
              <a:rPr lang="de-CH" sz="2800" dirty="0"/>
              <a:t>"15 Wenn du, Israel, Hurerei treibst, so soll sich doch Juda nicht versündigen! Geht doch nicht nach Gilgal, zieht nicht nach Beth-Awen hinauf und schwört nicht: »So wahr der HERR lebt!«" </a:t>
            </a:r>
            <a:r>
              <a:rPr lang="de-CH" sz="2800" b="1" dirty="0"/>
              <a:t>Hos 4,15</a:t>
            </a:r>
          </a:p>
        </p:txBody>
      </p:sp>
      <p:sp>
        <p:nvSpPr>
          <p:cNvPr id="4" name="Rechteck 3">
            <a:extLst>
              <a:ext uri="{FF2B5EF4-FFF2-40B4-BE49-F238E27FC236}">
                <a16:creationId xmlns:a16="http://schemas.microsoft.com/office/drawing/2014/main" id="{FA442AEE-CBFB-4574-A251-DCF3772ABEB2}"/>
              </a:ext>
            </a:extLst>
          </p:cNvPr>
          <p:cNvSpPr/>
          <p:nvPr/>
        </p:nvSpPr>
        <p:spPr>
          <a:xfrm>
            <a:off x="952528" y="1208117"/>
            <a:ext cx="2472152" cy="523220"/>
          </a:xfrm>
          <a:prstGeom prst="rect">
            <a:avLst/>
          </a:prstGeom>
        </p:spPr>
        <p:txBody>
          <a:bodyPr wrap="none">
            <a:spAutoFit/>
          </a:bodyPr>
          <a:lstStyle/>
          <a:p>
            <a:pPr lvl="0"/>
            <a:r>
              <a:rPr lang="de-CH" sz="2800" dirty="0"/>
              <a:t>Schuld (4,1-5,7)</a:t>
            </a:r>
          </a:p>
        </p:txBody>
      </p:sp>
      <p:sp>
        <p:nvSpPr>
          <p:cNvPr id="5" name="Rechteck 4">
            <a:extLst>
              <a:ext uri="{FF2B5EF4-FFF2-40B4-BE49-F238E27FC236}">
                <a16:creationId xmlns:a16="http://schemas.microsoft.com/office/drawing/2014/main" id="{71115F8C-6A1F-473A-BB75-23ECD0E1B9A9}"/>
              </a:ext>
            </a:extLst>
          </p:cNvPr>
          <p:cNvSpPr/>
          <p:nvPr/>
        </p:nvSpPr>
        <p:spPr>
          <a:xfrm>
            <a:off x="952528" y="1830300"/>
            <a:ext cx="4731423" cy="523220"/>
          </a:xfrm>
          <a:prstGeom prst="rect">
            <a:avLst/>
          </a:prstGeom>
        </p:spPr>
        <p:txBody>
          <a:bodyPr wrap="none">
            <a:spAutoFit/>
          </a:bodyPr>
          <a:lstStyle/>
          <a:p>
            <a:pPr marL="457200" lvl="0" indent="-457200">
              <a:buFont typeface="Arial" panose="020B0604020202020204" pitchFamily="34" charset="0"/>
              <a:buChar char="•"/>
            </a:pPr>
            <a:r>
              <a:rPr lang="de-CH" sz="2800" dirty="0"/>
              <a:t>Juda wird gewarnt (4,15-19)</a:t>
            </a:r>
          </a:p>
        </p:txBody>
      </p:sp>
    </p:spTree>
    <p:extLst>
      <p:ext uri="{BB962C8B-B14F-4D97-AF65-F5344CB8AC3E}">
        <p14:creationId xmlns:p14="http://schemas.microsoft.com/office/powerpoint/2010/main" val="463021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52528" y="585934"/>
            <a:ext cx="5867825" cy="523220"/>
          </a:xfrm>
          <a:prstGeom prst="rect">
            <a:avLst/>
          </a:prstGeom>
        </p:spPr>
        <p:txBody>
          <a:bodyPr wrap="none">
            <a:spAutoFit/>
          </a:bodyPr>
          <a:lstStyle/>
          <a:p>
            <a:pPr lvl="0"/>
            <a:r>
              <a:rPr lang="de-CH" sz="2800" dirty="0"/>
              <a:t>1. Anklage = Gotteserkenntnis (4,1-6,3)</a:t>
            </a:r>
          </a:p>
        </p:txBody>
      </p:sp>
      <p:sp>
        <p:nvSpPr>
          <p:cNvPr id="3" name="Rechteck 2">
            <a:extLst>
              <a:ext uri="{FF2B5EF4-FFF2-40B4-BE49-F238E27FC236}">
                <a16:creationId xmlns:a16="http://schemas.microsoft.com/office/drawing/2014/main" id="{13AF2D53-A6AA-4E98-8166-E96497310DA2}"/>
              </a:ext>
            </a:extLst>
          </p:cNvPr>
          <p:cNvSpPr/>
          <p:nvPr/>
        </p:nvSpPr>
        <p:spPr>
          <a:xfrm>
            <a:off x="578790" y="2643092"/>
            <a:ext cx="10519845" cy="1384995"/>
          </a:xfrm>
          <a:prstGeom prst="rect">
            <a:avLst/>
          </a:prstGeom>
        </p:spPr>
        <p:txBody>
          <a:bodyPr wrap="square">
            <a:spAutoFit/>
          </a:bodyPr>
          <a:lstStyle/>
          <a:p>
            <a:r>
              <a:rPr lang="de-CH" sz="2800" dirty="0"/>
              <a:t>"4 Ihre Taten erlauben ihnen nicht, zu ihrem Gott umzukehren; denn ein Geist der Hurerei ist in ihren Herzen, und den HERRN erkennen sie nicht." </a:t>
            </a:r>
            <a:r>
              <a:rPr lang="de-CH" sz="2800" b="1" dirty="0"/>
              <a:t>Hos 5,4</a:t>
            </a:r>
          </a:p>
        </p:txBody>
      </p:sp>
      <p:sp>
        <p:nvSpPr>
          <p:cNvPr id="4" name="Rechteck 3">
            <a:extLst>
              <a:ext uri="{FF2B5EF4-FFF2-40B4-BE49-F238E27FC236}">
                <a16:creationId xmlns:a16="http://schemas.microsoft.com/office/drawing/2014/main" id="{FA442AEE-CBFB-4574-A251-DCF3772ABEB2}"/>
              </a:ext>
            </a:extLst>
          </p:cNvPr>
          <p:cNvSpPr/>
          <p:nvPr/>
        </p:nvSpPr>
        <p:spPr>
          <a:xfrm>
            <a:off x="952528" y="1208117"/>
            <a:ext cx="2472152" cy="523220"/>
          </a:xfrm>
          <a:prstGeom prst="rect">
            <a:avLst/>
          </a:prstGeom>
        </p:spPr>
        <p:txBody>
          <a:bodyPr wrap="none">
            <a:spAutoFit/>
          </a:bodyPr>
          <a:lstStyle/>
          <a:p>
            <a:pPr lvl="0"/>
            <a:r>
              <a:rPr lang="de-CH" sz="2800" dirty="0"/>
              <a:t>Schuld (4,1-5,7)</a:t>
            </a:r>
          </a:p>
        </p:txBody>
      </p:sp>
      <p:sp>
        <p:nvSpPr>
          <p:cNvPr id="5" name="Rechteck 4">
            <a:extLst>
              <a:ext uri="{FF2B5EF4-FFF2-40B4-BE49-F238E27FC236}">
                <a16:creationId xmlns:a16="http://schemas.microsoft.com/office/drawing/2014/main" id="{71115F8C-6A1F-473A-BB75-23ECD0E1B9A9}"/>
              </a:ext>
            </a:extLst>
          </p:cNvPr>
          <p:cNvSpPr/>
          <p:nvPr/>
        </p:nvSpPr>
        <p:spPr>
          <a:xfrm>
            <a:off x="952528" y="1830300"/>
            <a:ext cx="6028125" cy="523220"/>
          </a:xfrm>
          <a:prstGeom prst="rect">
            <a:avLst/>
          </a:prstGeom>
        </p:spPr>
        <p:txBody>
          <a:bodyPr wrap="none">
            <a:spAutoFit/>
          </a:bodyPr>
          <a:lstStyle/>
          <a:p>
            <a:pPr marL="457200" lvl="0" indent="-457200">
              <a:buFont typeface="Arial" panose="020B0604020202020204" pitchFamily="34" charset="0"/>
              <a:buChar char="•"/>
            </a:pPr>
            <a:r>
              <a:rPr lang="de-CH" sz="2800" dirty="0"/>
              <a:t>Zusammenfassung der Schuld (5,1-7)</a:t>
            </a:r>
          </a:p>
        </p:txBody>
      </p:sp>
    </p:spTree>
    <p:extLst>
      <p:ext uri="{BB962C8B-B14F-4D97-AF65-F5344CB8AC3E}">
        <p14:creationId xmlns:p14="http://schemas.microsoft.com/office/powerpoint/2010/main" val="12336822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52528" y="585934"/>
            <a:ext cx="5867825" cy="523220"/>
          </a:xfrm>
          <a:prstGeom prst="rect">
            <a:avLst/>
          </a:prstGeom>
        </p:spPr>
        <p:txBody>
          <a:bodyPr wrap="none">
            <a:spAutoFit/>
          </a:bodyPr>
          <a:lstStyle/>
          <a:p>
            <a:pPr lvl="0"/>
            <a:r>
              <a:rPr lang="de-CH" sz="2800" dirty="0"/>
              <a:t>1. Anklage = Gotteserkenntnis (4,1-6,3)</a:t>
            </a:r>
          </a:p>
        </p:txBody>
      </p:sp>
      <p:sp>
        <p:nvSpPr>
          <p:cNvPr id="4" name="Rechteck 3">
            <a:extLst>
              <a:ext uri="{FF2B5EF4-FFF2-40B4-BE49-F238E27FC236}">
                <a16:creationId xmlns:a16="http://schemas.microsoft.com/office/drawing/2014/main" id="{FA442AEE-CBFB-4574-A251-DCF3772ABEB2}"/>
              </a:ext>
            </a:extLst>
          </p:cNvPr>
          <p:cNvSpPr/>
          <p:nvPr/>
        </p:nvSpPr>
        <p:spPr>
          <a:xfrm>
            <a:off x="952528" y="1208117"/>
            <a:ext cx="2681183" cy="523220"/>
          </a:xfrm>
          <a:prstGeom prst="rect">
            <a:avLst/>
          </a:prstGeom>
        </p:spPr>
        <p:txBody>
          <a:bodyPr wrap="none">
            <a:spAutoFit/>
          </a:bodyPr>
          <a:lstStyle/>
          <a:p>
            <a:pPr lvl="0"/>
            <a:r>
              <a:rPr lang="de-CH" sz="2800" dirty="0"/>
              <a:t>Drohung (5,8-15)</a:t>
            </a:r>
          </a:p>
        </p:txBody>
      </p:sp>
      <p:sp>
        <p:nvSpPr>
          <p:cNvPr id="5" name="Rechteck 4">
            <a:extLst>
              <a:ext uri="{FF2B5EF4-FFF2-40B4-BE49-F238E27FC236}">
                <a16:creationId xmlns:a16="http://schemas.microsoft.com/office/drawing/2014/main" id="{71115F8C-6A1F-473A-BB75-23ECD0E1B9A9}"/>
              </a:ext>
            </a:extLst>
          </p:cNvPr>
          <p:cNvSpPr/>
          <p:nvPr/>
        </p:nvSpPr>
        <p:spPr>
          <a:xfrm>
            <a:off x="397051" y="1830300"/>
            <a:ext cx="11406259" cy="1384995"/>
          </a:xfrm>
          <a:prstGeom prst="rect">
            <a:avLst/>
          </a:prstGeom>
        </p:spPr>
        <p:txBody>
          <a:bodyPr wrap="square">
            <a:spAutoFit/>
          </a:bodyPr>
          <a:lstStyle/>
          <a:p>
            <a:r>
              <a:rPr lang="de-CH" sz="2800" dirty="0"/>
              <a:t>"15 Ich werde davongehen, an meinen Ort zurückkehren, bis sie ihre Schuld erkennen und mein Angesicht </a:t>
            </a:r>
          </a:p>
          <a:p>
            <a:r>
              <a:rPr lang="de-CH" sz="2800" dirty="0"/>
              <a:t>suchen werden; in ihrer Drangsal werden sie mich ernstlich suchen:" </a:t>
            </a:r>
            <a:r>
              <a:rPr lang="de-CH" sz="2800" b="1" dirty="0"/>
              <a:t>Hos 5,15</a:t>
            </a:r>
          </a:p>
        </p:txBody>
      </p:sp>
    </p:spTree>
    <p:extLst>
      <p:ext uri="{BB962C8B-B14F-4D97-AF65-F5344CB8AC3E}">
        <p14:creationId xmlns:p14="http://schemas.microsoft.com/office/powerpoint/2010/main" val="2775576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52528" y="585934"/>
            <a:ext cx="5867825" cy="523220"/>
          </a:xfrm>
          <a:prstGeom prst="rect">
            <a:avLst/>
          </a:prstGeom>
        </p:spPr>
        <p:txBody>
          <a:bodyPr wrap="none">
            <a:spAutoFit/>
          </a:bodyPr>
          <a:lstStyle/>
          <a:p>
            <a:pPr lvl="0"/>
            <a:r>
              <a:rPr lang="de-CH" sz="2800" dirty="0"/>
              <a:t>1. Anklage = Gotteserkenntnis (4,1-6,3)</a:t>
            </a:r>
          </a:p>
        </p:txBody>
      </p:sp>
      <p:sp>
        <p:nvSpPr>
          <p:cNvPr id="4" name="Rechteck 3">
            <a:extLst>
              <a:ext uri="{FF2B5EF4-FFF2-40B4-BE49-F238E27FC236}">
                <a16:creationId xmlns:a16="http://schemas.microsoft.com/office/drawing/2014/main" id="{FA442AEE-CBFB-4574-A251-DCF3772ABEB2}"/>
              </a:ext>
            </a:extLst>
          </p:cNvPr>
          <p:cNvSpPr/>
          <p:nvPr/>
        </p:nvSpPr>
        <p:spPr>
          <a:xfrm>
            <a:off x="952528" y="1208117"/>
            <a:ext cx="2999283" cy="523220"/>
          </a:xfrm>
          <a:prstGeom prst="rect">
            <a:avLst/>
          </a:prstGeom>
        </p:spPr>
        <p:txBody>
          <a:bodyPr wrap="none">
            <a:spAutoFit/>
          </a:bodyPr>
          <a:lstStyle/>
          <a:p>
            <a:pPr lvl="0"/>
            <a:r>
              <a:rPr lang="de-CH" sz="2800" dirty="0"/>
              <a:t>Verheissung (6,1-3)</a:t>
            </a:r>
          </a:p>
        </p:txBody>
      </p:sp>
      <p:sp>
        <p:nvSpPr>
          <p:cNvPr id="5" name="Rechteck 4">
            <a:extLst>
              <a:ext uri="{FF2B5EF4-FFF2-40B4-BE49-F238E27FC236}">
                <a16:creationId xmlns:a16="http://schemas.microsoft.com/office/drawing/2014/main" id="{71115F8C-6A1F-473A-BB75-23ECD0E1B9A9}"/>
              </a:ext>
            </a:extLst>
          </p:cNvPr>
          <p:cNvSpPr/>
          <p:nvPr/>
        </p:nvSpPr>
        <p:spPr>
          <a:xfrm>
            <a:off x="397051" y="1830300"/>
            <a:ext cx="11406259" cy="3539430"/>
          </a:xfrm>
          <a:prstGeom prst="rect">
            <a:avLst/>
          </a:prstGeom>
        </p:spPr>
        <p:txBody>
          <a:bodyPr wrap="square">
            <a:spAutoFit/>
          </a:bodyPr>
          <a:lstStyle/>
          <a:p>
            <a:r>
              <a:rPr lang="de-CH" sz="2800" dirty="0"/>
              <a:t>"1 »Kommt, wir wollen wieder umkehren zum HERRN! Er hat uns zerrissen, er wird uns auch heilen; er hat uns geschlagen, er wird uns auch verbinden!</a:t>
            </a:r>
          </a:p>
          <a:p>
            <a:r>
              <a:rPr lang="de-CH" sz="2800" dirty="0"/>
              <a:t>2 Nach zwei Tagen wird er uns lebendig machen, am dritten Tag wird er uns aufrichten, dass wir vor ihm leben.</a:t>
            </a:r>
          </a:p>
          <a:p>
            <a:r>
              <a:rPr lang="de-CH" sz="2800" dirty="0"/>
              <a:t>3 So lasst uns [ihn] erkennen, ja, eifrig trachten nach der Erkenntnis des HERRN! Sein Hervorgehen ist so sicher wie das Licht des Morgens, und er wird zu uns kommen wie ein Regenguss, wie ein Spätregen, der das Land benetzt!« —" </a:t>
            </a:r>
            <a:r>
              <a:rPr lang="de-CH" sz="2800" b="1" dirty="0"/>
              <a:t>Hos 6,1-3</a:t>
            </a:r>
          </a:p>
        </p:txBody>
      </p:sp>
    </p:spTree>
    <p:extLst>
      <p:ext uri="{BB962C8B-B14F-4D97-AF65-F5344CB8AC3E}">
        <p14:creationId xmlns:p14="http://schemas.microsoft.com/office/powerpoint/2010/main" val="899056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le 2">
            <a:extLst>
              <a:ext uri="{FF2B5EF4-FFF2-40B4-BE49-F238E27FC236}">
                <a16:creationId xmlns:a16="http://schemas.microsoft.com/office/drawing/2014/main" id="{F50CDE89-72DE-4DF4-964D-74B1F0E5E98B}"/>
              </a:ext>
            </a:extLst>
          </p:cNvPr>
          <p:cNvGraphicFramePr>
            <a:graphicFrameLocks noGrp="1"/>
          </p:cNvGraphicFramePr>
          <p:nvPr>
            <p:extLst>
              <p:ext uri="{D42A27DB-BD31-4B8C-83A1-F6EECF244321}">
                <p14:modId xmlns:p14="http://schemas.microsoft.com/office/powerpoint/2010/main" val="3590105404"/>
              </p:ext>
            </p:extLst>
          </p:nvPr>
        </p:nvGraphicFramePr>
        <p:xfrm>
          <a:off x="412459" y="1239784"/>
          <a:ext cx="11367082" cy="3352800"/>
        </p:xfrm>
        <a:graphic>
          <a:graphicData uri="http://schemas.openxmlformats.org/drawingml/2006/table">
            <a:tbl>
              <a:tblPr firstRow="1" bandRow="1">
                <a:tableStyleId>{5C22544A-7EE6-4342-B048-85BDC9FD1C3A}</a:tableStyleId>
              </a:tblPr>
              <a:tblGrid>
                <a:gridCol w="2045515">
                  <a:extLst>
                    <a:ext uri="{9D8B030D-6E8A-4147-A177-3AD203B41FA5}">
                      <a16:colId xmlns:a16="http://schemas.microsoft.com/office/drawing/2014/main" val="2717808503"/>
                    </a:ext>
                  </a:extLst>
                </a:gridCol>
                <a:gridCol w="3624044">
                  <a:extLst>
                    <a:ext uri="{9D8B030D-6E8A-4147-A177-3AD203B41FA5}">
                      <a16:colId xmlns:a16="http://schemas.microsoft.com/office/drawing/2014/main" val="412130700"/>
                    </a:ext>
                  </a:extLst>
                </a:gridCol>
                <a:gridCol w="1862356">
                  <a:extLst>
                    <a:ext uri="{9D8B030D-6E8A-4147-A177-3AD203B41FA5}">
                      <a16:colId xmlns:a16="http://schemas.microsoft.com/office/drawing/2014/main" val="3880123983"/>
                    </a:ext>
                  </a:extLst>
                </a:gridCol>
                <a:gridCol w="1837189">
                  <a:extLst>
                    <a:ext uri="{9D8B030D-6E8A-4147-A177-3AD203B41FA5}">
                      <a16:colId xmlns:a16="http://schemas.microsoft.com/office/drawing/2014/main" val="3365375475"/>
                    </a:ext>
                  </a:extLst>
                </a:gridCol>
                <a:gridCol w="1997978">
                  <a:extLst>
                    <a:ext uri="{9D8B030D-6E8A-4147-A177-3AD203B41FA5}">
                      <a16:colId xmlns:a16="http://schemas.microsoft.com/office/drawing/2014/main" val="1153385797"/>
                    </a:ext>
                  </a:extLst>
                </a:gridCol>
              </a:tblGrid>
              <a:tr h="370840">
                <a:tc>
                  <a:txBody>
                    <a:bodyPr/>
                    <a:lstStyle/>
                    <a:p>
                      <a:r>
                        <a:rPr lang="de-DE" sz="2800" dirty="0">
                          <a:solidFill>
                            <a:schemeClr val="tx1"/>
                          </a:solidFill>
                        </a:rPr>
                        <a:t>Bibelstelle</a:t>
                      </a:r>
                      <a:endParaRPr lang="de-CH" sz="2800" dirty="0">
                        <a:solidFill>
                          <a:schemeClr val="tx1"/>
                        </a:solidFill>
                      </a:endParaRPr>
                    </a:p>
                  </a:txBody>
                  <a:tcPr>
                    <a:solidFill>
                      <a:schemeClr val="bg2">
                        <a:lumMod val="90000"/>
                      </a:schemeClr>
                    </a:solidFill>
                  </a:tcPr>
                </a:tc>
                <a:tc>
                  <a:txBody>
                    <a:bodyPr/>
                    <a:lstStyle/>
                    <a:p>
                      <a:r>
                        <a:rPr lang="de-DE" sz="2800" dirty="0">
                          <a:solidFill>
                            <a:schemeClr val="tx1"/>
                          </a:solidFill>
                        </a:rPr>
                        <a:t>Schuldspruch</a:t>
                      </a:r>
                      <a:endParaRPr lang="de-CH" sz="2800" dirty="0">
                        <a:solidFill>
                          <a:schemeClr val="tx1"/>
                        </a:solidFill>
                      </a:endParaRPr>
                    </a:p>
                  </a:txBody>
                  <a:tcPr>
                    <a:solidFill>
                      <a:schemeClr val="bg2">
                        <a:lumMod val="90000"/>
                      </a:schemeClr>
                    </a:solidFill>
                  </a:tcPr>
                </a:tc>
                <a:tc>
                  <a:txBody>
                    <a:bodyPr/>
                    <a:lstStyle/>
                    <a:p>
                      <a:pPr marL="0" indent="0">
                        <a:buNone/>
                      </a:pPr>
                      <a:r>
                        <a:rPr lang="de-DE" sz="2800" dirty="0">
                          <a:solidFill>
                            <a:schemeClr val="tx1"/>
                          </a:solidFill>
                        </a:rPr>
                        <a:t>Schuld</a:t>
                      </a:r>
                      <a:endParaRPr lang="de-CH" sz="2800" dirty="0">
                        <a:solidFill>
                          <a:schemeClr val="tx1"/>
                        </a:solidFill>
                      </a:endParaRPr>
                    </a:p>
                  </a:txBody>
                  <a:tcPr>
                    <a:solidFill>
                      <a:schemeClr val="bg2">
                        <a:lumMod val="90000"/>
                      </a:schemeClr>
                    </a:solidFill>
                  </a:tcPr>
                </a:tc>
                <a:tc>
                  <a:txBody>
                    <a:bodyPr/>
                    <a:lstStyle/>
                    <a:p>
                      <a:r>
                        <a:rPr lang="de-DE" sz="2800" dirty="0">
                          <a:solidFill>
                            <a:schemeClr val="tx1"/>
                          </a:solidFill>
                        </a:rPr>
                        <a:t>Drohung</a:t>
                      </a:r>
                      <a:endParaRPr lang="de-CH" sz="2800" dirty="0">
                        <a:solidFill>
                          <a:schemeClr val="tx1"/>
                        </a:solidFill>
                      </a:endParaRPr>
                    </a:p>
                  </a:txBody>
                  <a:tcPr>
                    <a:solidFill>
                      <a:schemeClr val="bg2">
                        <a:lumMod val="90000"/>
                      </a:schemeClr>
                    </a:solidFill>
                  </a:tcPr>
                </a:tc>
                <a:tc>
                  <a:txBody>
                    <a:bodyPr/>
                    <a:lstStyle/>
                    <a:p>
                      <a:r>
                        <a:rPr lang="de-DE" sz="2800" dirty="0">
                          <a:solidFill>
                            <a:schemeClr val="tx1"/>
                          </a:solidFill>
                        </a:rPr>
                        <a:t>Verheissung</a:t>
                      </a:r>
                      <a:endParaRPr lang="de-CH" sz="2800" dirty="0">
                        <a:solidFill>
                          <a:schemeClr val="tx1"/>
                        </a:solidFill>
                      </a:endParaRPr>
                    </a:p>
                  </a:txBody>
                  <a:tcPr>
                    <a:solidFill>
                      <a:schemeClr val="bg2">
                        <a:lumMod val="90000"/>
                      </a:schemeClr>
                    </a:solidFill>
                  </a:tcPr>
                </a:tc>
                <a:extLst>
                  <a:ext uri="{0D108BD9-81ED-4DB2-BD59-A6C34878D82A}">
                    <a16:rowId xmlns:a16="http://schemas.microsoft.com/office/drawing/2014/main" val="162880431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800" dirty="0">
                          <a:solidFill>
                            <a:schemeClr val="tx1"/>
                          </a:solidFill>
                        </a:rPr>
                        <a:t>1. Anklage</a:t>
                      </a:r>
                    </a:p>
                    <a:p>
                      <a:pPr marL="0" marR="0" lvl="0" indent="0" algn="l" defTabSz="914400" rtl="0" eaLnBrk="1" fontAlgn="auto" latinLnBrk="0" hangingPunct="1">
                        <a:lnSpc>
                          <a:spcPct val="100000"/>
                        </a:lnSpc>
                        <a:spcBef>
                          <a:spcPts val="0"/>
                        </a:spcBef>
                        <a:spcAft>
                          <a:spcPts val="0"/>
                        </a:spcAft>
                        <a:buClrTx/>
                        <a:buSzTx/>
                        <a:buFontTx/>
                        <a:buNone/>
                        <a:tabLst/>
                        <a:defRPr/>
                      </a:pPr>
                      <a:r>
                        <a:rPr lang="de-CH"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4,1 – 6,3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CH"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Gott nicht richtig zu kennen</a:t>
                      </a:r>
                    </a:p>
                  </a:txBody>
                  <a:tcPr/>
                </a:tc>
                <a:tc>
                  <a:txBody>
                    <a:bodyPr/>
                    <a:lstStyle/>
                    <a:p>
                      <a:r>
                        <a:rPr lang="de-DE"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4,1 – 5,7 </a:t>
                      </a:r>
                      <a:endParaRPr lang="de-CH" sz="2800" dirty="0">
                        <a:solidFill>
                          <a:schemeClr val="tx1"/>
                        </a:solidFill>
                      </a:endParaRPr>
                    </a:p>
                  </a:txBody>
                  <a:tcPr/>
                </a:tc>
                <a:tc>
                  <a:txBody>
                    <a:bodyPr/>
                    <a:lstStyle/>
                    <a:p>
                      <a:r>
                        <a:rPr lang="de-DE"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5,8 – 15 </a:t>
                      </a:r>
                      <a:endParaRPr lang="de-CH" sz="2800" dirty="0">
                        <a:solidFill>
                          <a:schemeClr val="tx1"/>
                        </a:solidFill>
                      </a:endParaRPr>
                    </a:p>
                  </a:txBody>
                  <a:tcPr/>
                </a:tc>
                <a:tc>
                  <a:txBody>
                    <a:bodyPr/>
                    <a:lstStyle/>
                    <a:p>
                      <a:r>
                        <a:rPr lang="de-DE" sz="2800" dirty="0">
                          <a:solidFill>
                            <a:schemeClr val="tx1"/>
                          </a:solidFill>
                        </a:rPr>
                        <a:t>6,1 – 6,3 </a:t>
                      </a:r>
                      <a:endParaRPr lang="de-CH" sz="2800" dirty="0">
                        <a:solidFill>
                          <a:schemeClr val="tx1"/>
                        </a:solidFill>
                      </a:endParaRPr>
                    </a:p>
                  </a:txBody>
                  <a:tcPr/>
                </a:tc>
                <a:extLst>
                  <a:ext uri="{0D108BD9-81ED-4DB2-BD59-A6C34878D82A}">
                    <a16:rowId xmlns:a16="http://schemas.microsoft.com/office/drawing/2014/main" val="115689959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 Anklage</a:t>
                      </a:r>
                      <a:endParaRPr lang="de-CH"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e-CH"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6,4 – 10,15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CH"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Den Bund mit Gott gebrochen zu haben</a:t>
                      </a:r>
                    </a:p>
                  </a:txBody>
                  <a:tcPr/>
                </a:tc>
                <a:tc>
                  <a:txBody>
                    <a:bodyPr/>
                    <a:lstStyle/>
                    <a:p>
                      <a:r>
                        <a:rPr lang="de-DE" sz="2800" dirty="0">
                          <a:solidFill>
                            <a:schemeClr val="tx1"/>
                          </a:solidFill>
                        </a:rPr>
                        <a:t>6,4 – 7,16</a:t>
                      </a:r>
                      <a:endParaRPr lang="de-CH" sz="2800" dirty="0">
                        <a:solidFill>
                          <a:schemeClr val="tx1"/>
                        </a:solidFill>
                      </a:endParaRPr>
                    </a:p>
                  </a:txBody>
                  <a:tcPr/>
                </a:tc>
                <a:tc>
                  <a:txBody>
                    <a:bodyPr/>
                    <a:lstStyle/>
                    <a:p>
                      <a:r>
                        <a:rPr lang="de-DE" sz="2800" dirty="0">
                          <a:solidFill>
                            <a:schemeClr val="tx1"/>
                          </a:solidFill>
                        </a:rPr>
                        <a:t>8,1 – 11,7 </a:t>
                      </a:r>
                      <a:endParaRPr lang="de-CH" sz="2800" dirty="0">
                        <a:solidFill>
                          <a:schemeClr val="tx1"/>
                        </a:solidFill>
                      </a:endParaRPr>
                    </a:p>
                  </a:txBody>
                  <a:tcPr/>
                </a:tc>
                <a:tc>
                  <a:txBody>
                    <a:bodyPr/>
                    <a:lstStyle/>
                    <a:p>
                      <a:r>
                        <a:rPr lang="de-DE" sz="2800" dirty="0">
                          <a:solidFill>
                            <a:schemeClr val="tx1"/>
                          </a:solidFill>
                        </a:rPr>
                        <a:t>11,8 - 11</a:t>
                      </a:r>
                      <a:endParaRPr lang="de-CH" sz="2800" dirty="0">
                        <a:solidFill>
                          <a:schemeClr val="tx1"/>
                        </a:solidFill>
                      </a:endParaRPr>
                    </a:p>
                  </a:txBody>
                  <a:tcPr/>
                </a:tc>
                <a:extLst>
                  <a:ext uri="{0D108BD9-81ED-4DB2-BD59-A6C34878D82A}">
                    <a16:rowId xmlns:a16="http://schemas.microsoft.com/office/drawing/2014/main" val="46402732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 Anklage</a:t>
                      </a:r>
                      <a:endParaRPr lang="de-CH"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e-CH"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11,1 – 14,10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CH"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Dem HERRN nicht treu zu sein</a:t>
                      </a:r>
                    </a:p>
                  </a:txBody>
                  <a:tcPr/>
                </a:tc>
                <a:tc>
                  <a:txBody>
                    <a:bodyPr/>
                    <a:lstStyle/>
                    <a:p>
                      <a:r>
                        <a:rPr lang="de-DE" sz="2800" dirty="0">
                          <a:solidFill>
                            <a:schemeClr val="tx1"/>
                          </a:solidFill>
                        </a:rPr>
                        <a:t>12,1 – 13,6 </a:t>
                      </a:r>
                      <a:endParaRPr lang="de-CH" sz="2800" dirty="0">
                        <a:solidFill>
                          <a:schemeClr val="tx1"/>
                        </a:solidFill>
                      </a:endParaRPr>
                    </a:p>
                  </a:txBody>
                  <a:tcPr/>
                </a:tc>
                <a:tc>
                  <a:txBody>
                    <a:bodyPr/>
                    <a:lstStyle/>
                    <a:p>
                      <a:r>
                        <a:rPr lang="de-DE" sz="2800" dirty="0">
                          <a:solidFill>
                            <a:schemeClr val="tx1"/>
                          </a:solidFill>
                        </a:rPr>
                        <a:t>13,7 – 14,1 </a:t>
                      </a:r>
                      <a:endParaRPr lang="de-CH" sz="2800" dirty="0">
                        <a:solidFill>
                          <a:schemeClr val="tx1"/>
                        </a:solidFill>
                      </a:endParaRPr>
                    </a:p>
                  </a:txBody>
                  <a:tcPr/>
                </a:tc>
                <a:tc>
                  <a:txBody>
                    <a:bodyPr/>
                    <a:lstStyle/>
                    <a:p>
                      <a:r>
                        <a:rPr lang="de-DE" sz="2800" dirty="0">
                          <a:solidFill>
                            <a:schemeClr val="tx1"/>
                          </a:solidFill>
                        </a:rPr>
                        <a:t>14,2 - 10</a:t>
                      </a:r>
                      <a:endParaRPr lang="de-CH" sz="2800" dirty="0">
                        <a:solidFill>
                          <a:schemeClr val="tx1"/>
                        </a:solidFill>
                      </a:endParaRPr>
                    </a:p>
                  </a:txBody>
                  <a:tcPr/>
                </a:tc>
                <a:extLst>
                  <a:ext uri="{0D108BD9-81ED-4DB2-BD59-A6C34878D82A}">
                    <a16:rowId xmlns:a16="http://schemas.microsoft.com/office/drawing/2014/main" val="1766964888"/>
                  </a:ext>
                </a:extLst>
              </a:tr>
            </a:tbl>
          </a:graphicData>
        </a:graphic>
      </p:graphicFrame>
      <p:sp>
        <p:nvSpPr>
          <p:cNvPr id="4" name="Rechteck 3">
            <a:extLst>
              <a:ext uri="{FF2B5EF4-FFF2-40B4-BE49-F238E27FC236}">
                <a16:creationId xmlns:a16="http://schemas.microsoft.com/office/drawing/2014/main" id="{4826BD7A-C4A3-451E-8724-EFB6845C7ADD}"/>
              </a:ext>
            </a:extLst>
          </p:cNvPr>
          <p:cNvSpPr/>
          <p:nvPr/>
        </p:nvSpPr>
        <p:spPr>
          <a:xfrm>
            <a:off x="248873" y="3653017"/>
            <a:ext cx="11694253" cy="18791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40209492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52528" y="585934"/>
            <a:ext cx="6637330" cy="523220"/>
          </a:xfrm>
          <a:prstGeom prst="rect">
            <a:avLst/>
          </a:prstGeom>
        </p:spPr>
        <p:txBody>
          <a:bodyPr wrap="none">
            <a:spAutoFit/>
          </a:bodyPr>
          <a:lstStyle/>
          <a:p>
            <a:pPr lvl="0"/>
            <a:r>
              <a:rPr lang="de-CH" sz="2800" dirty="0"/>
              <a:t>2. Anklage = Liebe / Frömmigkeit (6,4-11,11)</a:t>
            </a:r>
          </a:p>
        </p:txBody>
      </p:sp>
      <p:sp>
        <p:nvSpPr>
          <p:cNvPr id="3" name="Rechteck 2">
            <a:extLst>
              <a:ext uri="{FF2B5EF4-FFF2-40B4-BE49-F238E27FC236}">
                <a16:creationId xmlns:a16="http://schemas.microsoft.com/office/drawing/2014/main" id="{13AF2D53-A6AA-4E98-8166-E96497310DA2}"/>
              </a:ext>
            </a:extLst>
          </p:cNvPr>
          <p:cNvSpPr/>
          <p:nvPr/>
        </p:nvSpPr>
        <p:spPr>
          <a:xfrm>
            <a:off x="494900" y="1334410"/>
            <a:ext cx="11274853" cy="2246769"/>
          </a:xfrm>
          <a:prstGeom prst="rect">
            <a:avLst/>
          </a:prstGeom>
        </p:spPr>
        <p:txBody>
          <a:bodyPr wrap="square">
            <a:spAutoFit/>
          </a:bodyPr>
          <a:lstStyle/>
          <a:p>
            <a:r>
              <a:rPr lang="de-CH" sz="2800" dirty="0"/>
              <a:t>"4 Was soll ich mit dir tun, Ephraim? Was soll ich mit dir tun, Juda? Eure Liebe ist [so flüchtig] wie eine Morgenwolke, ja, wie der Tau, der früh vergeht!</a:t>
            </a:r>
          </a:p>
          <a:p>
            <a:r>
              <a:rPr lang="de-CH" sz="2800" dirty="0"/>
              <a:t>6 Denn an Liebe habe ich Wohlgefallen und nicht am Opfer, an der Gotteserkenntnis mehr als an Brandopfern." </a:t>
            </a:r>
            <a:r>
              <a:rPr lang="de-CH" sz="2800" b="1" dirty="0"/>
              <a:t>Hos 6,4.6</a:t>
            </a:r>
          </a:p>
        </p:txBody>
      </p:sp>
    </p:spTree>
    <p:extLst>
      <p:ext uri="{BB962C8B-B14F-4D97-AF65-F5344CB8AC3E}">
        <p14:creationId xmlns:p14="http://schemas.microsoft.com/office/powerpoint/2010/main" val="3274429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C0C2A17B-4E85-400B-94B8-73DEF1008FB6}"/>
              </a:ext>
            </a:extLst>
          </p:cNvPr>
          <p:cNvSpPr/>
          <p:nvPr/>
        </p:nvSpPr>
        <p:spPr>
          <a:xfrm>
            <a:off x="785044" y="1630782"/>
            <a:ext cx="3993594" cy="1354217"/>
          </a:xfrm>
          <a:prstGeom prst="rect">
            <a:avLst/>
          </a:prstGeom>
        </p:spPr>
        <p:txBody>
          <a:bodyPr wrap="none">
            <a:spAutoFit/>
          </a:bodyPr>
          <a:lstStyle/>
          <a:p>
            <a:pPr>
              <a:lnSpc>
                <a:spcPct val="107000"/>
              </a:lnSpc>
              <a:spcAft>
                <a:spcPts val="800"/>
              </a:spcAft>
            </a:pPr>
            <a:r>
              <a:rPr lang="de-CH" sz="3600" dirty="0">
                <a:latin typeface="Calibri" panose="020F0502020204030204" pitchFamily="34" charset="0"/>
                <a:ea typeface="Calibri" panose="020F0502020204030204" pitchFamily="34" charset="0"/>
                <a:cs typeface="Times New Roman" panose="02020603050405020304" pitchFamily="18" charset="0"/>
              </a:rPr>
              <a:t>Hosea: 	Kapitel 14 </a:t>
            </a:r>
          </a:p>
          <a:p>
            <a:pPr>
              <a:lnSpc>
                <a:spcPct val="107000"/>
              </a:lnSpc>
              <a:spcAft>
                <a:spcPts val="800"/>
              </a:spcAft>
            </a:pPr>
            <a:r>
              <a:rPr lang="de-CH" sz="3600" dirty="0">
                <a:latin typeface="Calibri" panose="020F0502020204030204" pitchFamily="34" charset="0"/>
                <a:ea typeface="Calibri" panose="020F0502020204030204" pitchFamily="34" charset="0"/>
                <a:cs typeface="Times New Roman" panose="02020603050405020304" pitchFamily="18" charset="0"/>
              </a:rPr>
              <a:t>		Verse 197</a:t>
            </a:r>
          </a:p>
        </p:txBody>
      </p:sp>
    </p:spTree>
    <p:extLst>
      <p:ext uri="{BB962C8B-B14F-4D97-AF65-F5344CB8AC3E}">
        <p14:creationId xmlns:p14="http://schemas.microsoft.com/office/powerpoint/2010/main" val="18900928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52528" y="585934"/>
            <a:ext cx="6637330" cy="523220"/>
          </a:xfrm>
          <a:prstGeom prst="rect">
            <a:avLst/>
          </a:prstGeom>
        </p:spPr>
        <p:txBody>
          <a:bodyPr wrap="none">
            <a:spAutoFit/>
          </a:bodyPr>
          <a:lstStyle/>
          <a:p>
            <a:pPr lvl="0"/>
            <a:r>
              <a:rPr lang="de-CH" sz="2800" dirty="0"/>
              <a:t>2. Anklage = Liebe / Frömmigkeit (6,4-11,11)</a:t>
            </a:r>
          </a:p>
        </p:txBody>
      </p:sp>
      <p:sp>
        <p:nvSpPr>
          <p:cNvPr id="3" name="Rechteck 2">
            <a:extLst>
              <a:ext uri="{FF2B5EF4-FFF2-40B4-BE49-F238E27FC236}">
                <a16:creationId xmlns:a16="http://schemas.microsoft.com/office/drawing/2014/main" id="{13AF2D53-A6AA-4E98-8166-E96497310DA2}"/>
              </a:ext>
            </a:extLst>
          </p:cNvPr>
          <p:cNvSpPr/>
          <p:nvPr/>
        </p:nvSpPr>
        <p:spPr>
          <a:xfrm>
            <a:off x="458573" y="1830300"/>
            <a:ext cx="11274853" cy="954107"/>
          </a:xfrm>
          <a:prstGeom prst="rect">
            <a:avLst/>
          </a:prstGeom>
        </p:spPr>
        <p:txBody>
          <a:bodyPr wrap="square">
            <a:spAutoFit/>
          </a:bodyPr>
          <a:lstStyle/>
          <a:p>
            <a:r>
              <a:rPr lang="de-CH" sz="2800" dirty="0"/>
              <a:t>"7 Sie aber haben wie Adam den Bund übertreten; dort sind sie mir untreu geworden." </a:t>
            </a:r>
            <a:r>
              <a:rPr lang="de-CH" sz="2800" b="1" dirty="0"/>
              <a:t>Hos 6,7</a:t>
            </a:r>
          </a:p>
        </p:txBody>
      </p:sp>
      <p:sp>
        <p:nvSpPr>
          <p:cNvPr id="4" name="Rechteck 3">
            <a:extLst>
              <a:ext uri="{FF2B5EF4-FFF2-40B4-BE49-F238E27FC236}">
                <a16:creationId xmlns:a16="http://schemas.microsoft.com/office/drawing/2014/main" id="{FA442AEE-CBFB-4574-A251-DCF3772ABEB2}"/>
              </a:ext>
            </a:extLst>
          </p:cNvPr>
          <p:cNvSpPr/>
          <p:nvPr/>
        </p:nvSpPr>
        <p:spPr>
          <a:xfrm>
            <a:off x="952528" y="1208117"/>
            <a:ext cx="2654894" cy="523220"/>
          </a:xfrm>
          <a:prstGeom prst="rect">
            <a:avLst/>
          </a:prstGeom>
        </p:spPr>
        <p:txBody>
          <a:bodyPr wrap="none">
            <a:spAutoFit/>
          </a:bodyPr>
          <a:lstStyle/>
          <a:p>
            <a:pPr lvl="0"/>
            <a:r>
              <a:rPr lang="de-CH" sz="2800" dirty="0"/>
              <a:t>Schuld (6,4-7,16)</a:t>
            </a:r>
          </a:p>
        </p:txBody>
      </p:sp>
      <p:sp>
        <p:nvSpPr>
          <p:cNvPr id="7" name="Rechteck 6">
            <a:extLst>
              <a:ext uri="{FF2B5EF4-FFF2-40B4-BE49-F238E27FC236}">
                <a16:creationId xmlns:a16="http://schemas.microsoft.com/office/drawing/2014/main" id="{6FA7CB86-1504-4928-9ADD-3EB209AE6661}"/>
              </a:ext>
            </a:extLst>
          </p:cNvPr>
          <p:cNvSpPr/>
          <p:nvPr/>
        </p:nvSpPr>
        <p:spPr>
          <a:xfrm>
            <a:off x="458573" y="2883370"/>
            <a:ext cx="11274852" cy="1384995"/>
          </a:xfrm>
          <a:prstGeom prst="rect">
            <a:avLst/>
          </a:prstGeom>
        </p:spPr>
        <p:txBody>
          <a:bodyPr wrap="square">
            <a:spAutoFit/>
          </a:bodyPr>
          <a:lstStyle/>
          <a:p>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"11 sondern Ephraim hat sich benommen wie eine einfältige Taube ohne Verstand; Ägypten haben sie herbeigerufen, nach Assyrien sind sie gelaufen." </a:t>
            </a:r>
            <a:r>
              <a:rPr lang="de-CH" sz="2800" b="1" dirty="0">
                <a:latin typeface="Calibri" panose="020F0502020204030204" pitchFamily="34" charset="0"/>
                <a:ea typeface="Calibri" panose="020F0502020204030204" pitchFamily="34" charset="0"/>
                <a:cs typeface="Times New Roman" panose="02020603050405020304" pitchFamily="18" charset="0"/>
              </a:rPr>
              <a:t>Hos 7,11</a:t>
            </a:r>
          </a:p>
        </p:txBody>
      </p:sp>
    </p:spTree>
    <p:extLst>
      <p:ext uri="{BB962C8B-B14F-4D97-AF65-F5344CB8AC3E}">
        <p14:creationId xmlns:p14="http://schemas.microsoft.com/office/powerpoint/2010/main" val="1656741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52528" y="585934"/>
            <a:ext cx="6637330" cy="523220"/>
          </a:xfrm>
          <a:prstGeom prst="rect">
            <a:avLst/>
          </a:prstGeom>
        </p:spPr>
        <p:txBody>
          <a:bodyPr wrap="none">
            <a:spAutoFit/>
          </a:bodyPr>
          <a:lstStyle/>
          <a:p>
            <a:pPr lvl="0"/>
            <a:r>
              <a:rPr lang="de-CH" sz="2800" dirty="0"/>
              <a:t>2. Anklage = Liebe / Frömmigkeit (6,4-11,11)</a:t>
            </a:r>
          </a:p>
        </p:txBody>
      </p:sp>
      <p:sp>
        <p:nvSpPr>
          <p:cNvPr id="3" name="Rechteck 2">
            <a:extLst>
              <a:ext uri="{FF2B5EF4-FFF2-40B4-BE49-F238E27FC236}">
                <a16:creationId xmlns:a16="http://schemas.microsoft.com/office/drawing/2014/main" id="{13AF2D53-A6AA-4E98-8166-E96497310DA2}"/>
              </a:ext>
            </a:extLst>
          </p:cNvPr>
          <p:cNvSpPr/>
          <p:nvPr/>
        </p:nvSpPr>
        <p:spPr>
          <a:xfrm>
            <a:off x="458573" y="1830300"/>
            <a:ext cx="11274853" cy="3970318"/>
          </a:xfrm>
          <a:prstGeom prst="rect">
            <a:avLst/>
          </a:prstGeom>
        </p:spPr>
        <p:txBody>
          <a:bodyPr wrap="square">
            <a:spAutoFit/>
          </a:bodyPr>
          <a:lstStyle/>
          <a:p>
            <a:r>
              <a:rPr lang="de-CH" sz="2800" dirty="0"/>
              <a:t>"13 Wehe ihnen, dass sie von mir weggeflohen sind! Verderben komme über sie, dass sie von mir abgefallen sind! Ich möchte sie erlösen, </a:t>
            </a:r>
            <a:r>
              <a:rPr lang="de-CH" sz="2800" u="sng" dirty="0"/>
              <a:t>aber sie reden Lügen gegen mich</a:t>
            </a:r>
            <a:r>
              <a:rPr lang="de-CH" sz="2800" dirty="0"/>
              <a:t>. 14 Und sie rufen nicht von Herzen zu mir, sondern jammern auf ihren Lagern. Wegen Korn und Most laufen sie zusammen; </a:t>
            </a:r>
            <a:r>
              <a:rPr lang="de-CH" sz="2800" u="sng" dirty="0"/>
              <a:t>von mir aber weichen sie ab</a:t>
            </a:r>
            <a:r>
              <a:rPr lang="de-CH" sz="2800" dirty="0"/>
              <a:t>. 15 Und ich lehrte und stärkte doch ihren Arm; </a:t>
            </a:r>
            <a:r>
              <a:rPr lang="de-CH" sz="2800" u="sng" dirty="0"/>
              <a:t>aber sie ersinnen Böses gegen mich</a:t>
            </a:r>
            <a:r>
              <a:rPr lang="de-CH" sz="2800" dirty="0"/>
              <a:t>. 16 Sie wenden sich wohl um, </a:t>
            </a:r>
            <a:r>
              <a:rPr lang="de-CH" sz="2800" u="sng" dirty="0"/>
              <a:t>aber nicht nach oben</a:t>
            </a:r>
            <a:r>
              <a:rPr lang="de-CH" sz="2800" dirty="0"/>
              <a:t>; sie sind wie ein trügerischer Bogen. Ihre Fürsten sollen durchs Schwert fallen wegen ihrer trotzigen Reden; das wird ihnen Spott eintragen im Land Ägypten!" </a:t>
            </a:r>
            <a:r>
              <a:rPr lang="de-CH" sz="2800" b="1" dirty="0"/>
              <a:t>Hos 7,13-16</a:t>
            </a:r>
          </a:p>
        </p:txBody>
      </p:sp>
      <p:sp>
        <p:nvSpPr>
          <p:cNvPr id="4" name="Rechteck 3">
            <a:extLst>
              <a:ext uri="{FF2B5EF4-FFF2-40B4-BE49-F238E27FC236}">
                <a16:creationId xmlns:a16="http://schemas.microsoft.com/office/drawing/2014/main" id="{FA442AEE-CBFB-4574-A251-DCF3772ABEB2}"/>
              </a:ext>
            </a:extLst>
          </p:cNvPr>
          <p:cNvSpPr/>
          <p:nvPr/>
        </p:nvSpPr>
        <p:spPr>
          <a:xfrm>
            <a:off x="952528" y="1208117"/>
            <a:ext cx="2654894" cy="523220"/>
          </a:xfrm>
          <a:prstGeom prst="rect">
            <a:avLst/>
          </a:prstGeom>
        </p:spPr>
        <p:txBody>
          <a:bodyPr wrap="none">
            <a:spAutoFit/>
          </a:bodyPr>
          <a:lstStyle/>
          <a:p>
            <a:pPr lvl="0"/>
            <a:r>
              <a:rPr lang="de-CH" sz="2800" dirty="0"/>
              <a:t>Schuld (6,4-7,16)</a:t>
            </a:r>
          </a:p>
        </p:txBody>
      </p:sp>
    </p:spTree>
    <p:extLst>
      <p:ext uri="{BB962C8B-B14F-4D97-AF65-F5344CB8AC3E}">
        <p14:creationId xmlns:p14="http://schemas.microsoft.com/office/powerpoint/2010/main" val="38449152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52528" y="585934"/>
            <a:ext cx="6637330" cy="523220"/>
          </a:xfrm>
          <a:prstGeom prst="rect">
            <a:avLst/>
          </a:prstGeom>
        </p:spPr>
        <p:txBody>
          <a:bodyPr wrap="none">
            <a:spAutoFit/>
          </a:bodyPr>
          <a:lstStyle/>
          <a:p>
            <a:pPr lvl="0"/>
            <a:r>
              <a:rPr lang="de-CH" sz="2800" dirty="0"/>
              <a:t>2. Anklage = Liebe / Frömmigkeit (6,4-11,11)</a:t>
            </a:r>
          </a:p>
        </p:txBody>
      </p:sp>
      <p:sp>
        <p:nvSpPr>
          <p:cNvPr id="3" name="Rechteck 2">
            <a:extLst>
              <a:ext uri="{FF2B5EF4-FFF2-40B4-BE49-F238E27FC236}">
                <a16:creationId xmlns:a16="http://schemas.microsoft.com/office/drawing/2014/main" id="{13AF2D53-A6AA-4E98-8166-E96497310DA2}"/>
              </a:ext>
            </a:extLst>
          </p:cNvPr>
          <p:cNvSpPr/>
          <p:nvPr/>
        </p:nvSpPr>
        <p:spPr>
          <a:xfrm>
            <a:off x="458573" y="1830300"/>
            <a:ext cx="11274853" cy="1384995"/>
          </a:xfrm>
          <a:prstGeom prst="rect">
            <a:avLst/>
          </a:prstGeom>
        </p:spPr>
        <p:txBody>
          <a:bodyPr wrap="square">
            <a:spAutoFit/>
          </a:bodyPr>
          <a:lstStyle/>
          <a:p>
            <a:r>
              <a:rPr lang="de-CH" sz="2800" dirty="0"/>
              <a:t>"4 Sie haben Könige eingesetzt ohne meinen Willen, Fürsten, ohne dass ich es billigte; aus ihrem Silber und Gold haben sie sich Götzen gemacht, damit sie sich selbst zugrunde richteten." </a:t>
            </a:r>
            <a:r>
              <a:rPr lang="de-CH" sz="2800" b="1" dirty="0"/>
              <a:t>Hos 8,4</a:t>
            </a:r>
          </a:p>
        </p:txBody>
      </p:sp>
      <p:sp>
        <p:nvSpPr>
          <p:cNvPr id="4" name="Rechteck 3">
            <a:extLst>
              <a:ext uri="{FF2B5EF4-FFF2-40B4-BE49-F238E27FC236}">
                <a16:creationId xmlns:a16="http://schemas.microsoft.com/office/drawing/2014/main" id="{FA442AEE-CBFB-4574-A251-DCF3772ABEB2}"/>
              </a:ext>
            </a:extLst>
          </p:cNvPr>
          <p:cNvSpPr/>
          <p:nvPr/>
        </p:nvSpPr>
        <p:spPr>
          <a:xfrm>
            <a:off x="952528" y="1208117"/>
            <a:ext cx="2953694" cy="523220"/>
          </a:xfrm>
          <a:prstGeom prst="rect">
            <a:avLst/>
          </a:prstGeom>
        </p:spPr>
        <p:txBody>
          <a:bodyPr wrap="none">
            <a:spAutoFit/>
          </a:bodyPr>
          <a:lstStyle/>
          <a:p>
            <a:pPr lvl="0"/>
            <a:r>
              <a:rPr lang="de-CH" sz="2800" dirty="0"/>
              <a:t>Drohung (8,1-11,7)</a:t>
            </a:r>
          </a:p>
        </p:txBody>
      </p:sp>
      <p:sp>
        <p:nvSpPr>
          <p:cNvPr id="5" name="Rechteck 4">
            <a:extLst>
              <a:ext uri="{FF2B5EF4-FFF2-40B4-BE49-F238E27FC236}">
                <a16:creationId xmlns:a16="http://schemas.microsoft.com/office/drawing/2014/main" id="{821938E7-1D70-483C-8B02-BD4002B34C06}"/>
              </a:ext>
            </a:extLst>
          </p:cNvPr>
          <p:cNvSpPr/>
          <p:nvPr/>
        </p:nvSpPr>
        <p:spPr>
          <a:xfrm>
            <a:off x="458573" y="3314258"/>
            <a:ext cx="11274852" cy="1815882"/>
          </a:xfrm>
          <a:prstGeom prst="rect">
            <a:avLst/>
          </a:prstGeom>
        </p:spPr>
        <p:txBody>
          <a:bodyPr wrap="square">
            <a:spAutoFit/>
          </a:bodyPr>
          <a:lstStyle/>
          <a:p>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"13 Die Schlachtopfer, die sie mir schenken, bringen sie dar wie [gewöhnliches] Fleisch und essen es. Der HERR hat kein Wohlgefallen an ihnen. Jetzt wird er an ihre Schuld gedenken und ihre Sünden strafen; sie sollen nach Ägypten zurückkehren!" </a:t>
            </a:r>
            <a:r>
              <a:rPr lang="de-CH" sz="2800" b="1" dirty="0">
                <a:latin typeface="Calibri" panose="020F0502020204030204" pitchFamily="34" charset="0"/>
                <a:ea typeface="Calibri" panose="020F0502020204030204" pitchFamily="34" charset="0"/>
                <a:cs typeface="Times New Roman" panose="02020603050405020304" pitchFamily="18" charset="0"/>
              </a:rPr>
              <a:t>Hos 8,13</a:t>
            </a:r>
          </a:p>
        </p:txBody>
      </p:sp>
    </p:spTree>
    <p:extLst>
      <p:ext uri="{BB962C8B-B14F-4D97-AF65-F5344CB8AC3E}">
        <p14:creationId xmlns:p14="http://schemas.microsoft.com/office/powerpoint/2010/main" val="329259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52528" y="585934"/>
            <a:ext cx="6637330" cy="523220"/>
          </a:xfrm>
          <a:prstGeom prst="rect">
            <a:avLst/>
          </a:prstGeom>
        </p:spPr>
        <p:txBody>
          <a:bodyPr wrap="none">
            <a:spAutoFit/>
          </a:bodyPr>
          <a:lstStyle/>
          <a:p>
            <a:pPr lvl="0"/>
            <a:r>
              <a:rPr lang="de-CH" sz="2800" dirty="0"/>
              <a:t>2. Anklage = Liebe / Frömmigkeit (6,4-11,11)</a:t>
            </a:r>
          </a:p>
        </p:txBody>
      </p:sp>
      <p:sp>
        <p:nvSpPr>
          <p:cNvPr id="3" name="Rechteck 2">
            <a:extLst>
              <a:ext uri="{FF2B5EF4-FFF2-40B4-BE49-F238E27FC236}">
                <a16:creationId xmlns:a16="http://schemas.microsoft.com/office/drawing/2014/main" id="{13AF2D53-A6AA-4E98-8166-E96497310DA2}"/>
              </a:ext>
            </a:extLst>
          </p:cNvPr>
          <p:cNvSpPr/>
          <p:nvPr/>
        </p:nvSpPr>
        <p:spPr>
          <a:xfrm>
            <a:off x="458573" y="2261187"/>
            <a:ext cx="11274853" cy="2246769"/>
          </a:xfrm>
          <a:prstGeom prst="rect">
            <a:avLst/>
          </a:prstGeom>
        </p:spPr>
        <p:txBody>
          <a:bodyPr wrap="square">
            <a:spAutoFit/>
          </a:bodyPr>
          <a:lstStyle/>
          <a:p>
            <a:r>
              <a:rPr lang="de-CH" sz="2800" dirty="0"/>
              <a:t>"10 Wie Trauben in der Wüste, so fand ich Israel; wie eine frühreife Frucht am jungen Feigenbaum erblickte ich eure Väter; "</a:t>
            </a:r>
          </a:p>
          <a:p>
            <a:r>
              <a:rPr lang="de-CH" sz="2800" dirty="0"/>
              <a:t>"16 Ephraim ist geschlagen, ihre Wurzel ist verdorrt; sie bringen keine Frucht! Wenn sie auch Kinder gebären, so werde ich doch die Lieblinge töten, die aus ihrem Leib hervorkommen." </a:t>
            </a:r>
            <a:r>
              <a:rPr lang="de-CH" sz="2800" b="1" dirty="0"/>
              <a:t>Hos 9,10a. 16</a:t>
            </a:r>
          </a:p>
        </p:txBody>
      </p:sp>
      <p:sp>
        <p:nvSpPr>
          <p:cNvPr id="4" name="Rechteck 3">
            <a:extLst>
              <a:ext uri="{FF2B5EF4-FFF2-40B4-BE49-F238E27FC236}">
                <a16:creationId xmlns:a16="http://schemas.microsoft.com/office/drawing/2014/main" id="{FA442AEE-CBFB-4574-A251-DCF3772ABEB2}"/>
              </a:ext>
            </a:extLst>
          </p:cNvPr>
          <p:cNvSpPr/>
          <p:nvPr/>
        </p:nvSpPr>
        <p:spPr>
          <a:xfrm>
            <a:off x="952528" y="1208117"/>
            <a:ext cx="8705717" cy="954107"/>
          </a:xfrm>
          <a:prstGeom prst="rect">
            <a:avLst/>
          </a:prstGeom>
        </p:spPr>
        <p:txBody>
          <a:bodyPr wrap="none">
            <a:spAutoFit/>
          </a:bodyPr>
          <a:lstStyle/>
          <a:p>
            <a:pPr lvl="0"/>
            <a:r>
              <a:rPr lang="de-CH" sz="2800" dirty="0"/>
              <a:t>Hier erkennen wir die Liebe Gottes zu seinem Bundesvolk, </a:t>
            </a:r>
          </a:p>
          <a:p>
            <a:pPr lvl="0"/>
            <a:r>
              <a:rPr lang="de-CH" sz="2800" dirty="0"/>
              <a:t>obschon sie ihn verlassen haben.</a:t>
            </a:r>
            <a:endParaRPr lang="de-CH" sz="4000" dirty="0"/>
          </a:p>
        </p:txBody>
      </p:sp>
    </p:spTree>
    <p:extLst>
      <p:ext uri="{BB962C8B-B14F-4D97-AF65-F5344CB8AC3E}">
        <p14:creationId xmlns:p14="http://schemas.microsoft.com/office/powerpoint/2010/main" val="4280854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52528" y="585934"/>
            <a:ext cx="6637330" cy="523220"/>
          </a:xfrm>
          <a:prstGeom prst="rect">
            <a:avLst/>
          </a:prstGeom>
        </p:spPr>
        <p:txBody>
          <a:bodyPr wrap="none">
            <a:spAutoFit/>
          </a:bodyPr>
          <a:lstStyle/>
          <a:p>
            <a:pPr lvl="0"/>
            <a:r>
              <a:rPr lang="de-CH" sz="2800" dirty="0"/>
              <a:t>2. Anklage = Liebe / Frömmigkeit (6,4-11,11)</a:t>
            </a:r>
          </a:p>
        </p:txBody>
      </p:sp>
      <p:sp>
        <p:nvSpPr>
          <p:cNvPr id="3" name="Rechteck 2">
            <a:extLst>
              <a:ext uri="{FF2B5EF4-FFF2-40B4-BE49-F238E27FC236}">
                <a16:creationId xmlns:a16="http://schemas.microsoft.com/office/drawing/2014/main" id="{13AF2D53-A6AA-4E98-8166-E96497310DA2}"/>
              </a:ext>
            </a:extLst>
          </p:cNvPr>
          <p:cNvSpPr/>
          <p:nvPr/>
        </p:nvSpPr>
        <p:spPr>
          <a:xfrm>
            <a:off x="458573" y="1830300"/>
            <a:ext cx="11274853" cy="3970318"/>
          </a:xfrm>
          <a:prstGeom prst="rect">
            <a:avLst/>
          </a:prstGeom>
        </p:spPr>
        <p:txBody>
          <a:bodyPr wrap="square">
            <a:spAutoFit/>
          </a:bodyPr>
          <a:lstStyle/>
          <a:p>
            <a:r>
              <a:rPr lang="de-CH" sz="2800" dirty="0"/>
              <a:t>"1 Als Israel jung war, liebte ich ihn, und aus Ägypten habe ich meinen Sohn gerufen.</a:t>
            </a:r>
          </a:p>
          <a:p>
            <a:r>
              <a:rPr lang="de-CH" sz="2800" dirty="0"/>
              <a:t>2 Aber sobald man sie rief, wandten sie sich vom Angesicht [der Rufenden] ab. Den Baalen opferten sie, und den Götzenbildern räucherten sie.</a:t>
            </a:r>
          </a:p>
          <a:p>
            <a:r>
              <a:rPr lang="de-CH" sz="2800" dirty="0"/>
              <a:t>3 Und ich war es doch, der Ephraim gehen lehrte, der sie auf seine Arme nahm. Aber sie haben nicht erkannt, dass ich sie heilte.</a:t>
            </a:r>
          </a:p>
          <a:p>
            <a:r>
              <a:rPr lang="de-CH" sz="2800" dirty="0"/>
              <a:t>4 Mit menschlichen Banden zog ich sie, mit Seilen der Liebe; ich hob ihnen gleichsam das Joch auf vom Kinn und neigte mich zu ihnen, um ihnen Nahrung zu geben." </a:t>
            </a:r>
            <a:r>
              <a:rPr lang="de-CH" sz="2800" b="1" dirty="0"/>
              <a:t>Hos 11,1-4</a:t>
            </a:r>
          </a:p>
        </p:txBody>
      </p:sp>
      <p:sp>
        <p:nvSpPr>
          <p:cNvPr id="4" name="Rechteck 3">
            <a:extLst>
              <a:ext uri="{FF2B5EF4-FFF2-40B4-BE49-F238E27FC236}">
                <a16:creationId xmlns:a16="http://schemas.microsoft.com/office/drawing/2014/main" id="{FA442AEE-CBFB-4574-A251-DCF3772ABEB2}"/>
              </a:ext>
            </a:extLst>
          </p:cNvPr>
          <p:cNvSpPr/>
          <p:nvPr/>
        </p:nvSpPr>
        <p:spPr>
          <a:xfrm>
            <a:off x="952528" y="1208117"/>
            <a:ext cx="2516138" cy="523220"/>
          </a:xfrm>
          <a:prstGeom prst="rect">
            <a:avLst/>
          </a:prstGeom>
        </p:spPr>
        <p:txBody>
          <a:bodyPr wrap="none">
            <a:spAutoFit/>
          </a:bodyPr>
          <a:lstStyle/>
          <a:p>
            <a:pPr lvl="0"/>
            <a:r>
              <a:rPr lang="de-CH" sz="2800" dirty="0"/>
              <a:t>Das Herz Gottes</a:t>
            </a:r>
            <a:endParaRPr lang="de-CH" sz="4000" dirty="0"/>
          </a:p>
        </p:txBody>
      </p:sp>
    </p:spTree>
    <p:extLst>
      <p:ext uri="{BB962C8B-B14F-4D97-AF65-F5344CB8AC3E}">
        <p14:creationId xmlns:p14="http://schemas.microsoft.com/office/powerpoint/2010/main" val="2484218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52528" y="585934"/>
            <a:ext cx="6637330" cy="523220"/>
          </a:xfrm>
          <a:prstGeom prst="rect">
            <a:avLst/>
          </a:prstGeom>
        </p:spPr>
        <p:txBody>
          <a:bodyPr wrap="none">
            <a:spAutoFit/>
          </a:bodyPr>
          <a:lstStyle/>
          <a:p>
            <a:pPr lvl="0"/>
            <a:r>
              <a:rPr lang="de-CH" sz="2800" dirty="0"/>
              <a:t>2. Anklage = Liebe / Frömmigkeit (6,4-11,11)</a:t>
            </a:r>
          </a:p>
        </p:txBody>
      </p:sp>
      <p:sp>
        <p:nvSpPr>
          <p:cNvPr id="3" name="Rechteck 2">
            <a:extLst>
              <a:ext uri="{FF2B5EF4-FFF2-40B4-BE49-F238E27FC236}">
                <a16:creationId xmlns:a16="http://schemas.microsoft.com/office/drawing/2014/main" id="{13AF2D53-A6AA-4E98-8166-E96497310DA2}"/>
              </a:ext>
            </a:extLst>
          </p:cNvPr>
          <p:cNvSpPr/>
          <p:nvPr/>
        </p:nvSpPr>
        <p:spPr>
          <a:xfrm>
            <a:off x="458573" y="1830300"/>
            <a:ext cx="11274853" cy="3108543"/>
          </a:xfrm>
          <a:prstGeom prst="rect">
            <a:avLst/>
          </a:prstGeom>
        </p:spPr>
        <p:txBody>
          <a:bodyPr wrap="square">
            <a:spAutoFit/>
          </a:bodyPr>
          <a:lstStyle/>
          <a:p>
            <a:r>
              <a:rPr lang="de-CH" sz="2800" spc="75"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 Wie sollte ich dich preisgeben, Ephraim, </a:t>
            </a:r>
            <a:r>
              <a:rPr lang="de-CH" sz="2800" spc="75" dirty="0">
                <a:solidFill>
                  <a:srgbClr val="000000"/>
                </a:solidFill>
                <a:effectLst/>
                <a:latin typeface="Cambria Math" panose="02040503050406030204" pitchFamily="18" charset="0"/>
                <a:ea typeface="Times New Roman" panose="02020603050405020304" pitchFamily="18" charset="0"/>
                <a:cs typeface="Cambria Math" panose="02040503050406030204" pitchFamily="18" charset="0"/>
              </a:rPr>
              <a:t>⟨</a:t>
            </a:r>
            <a:r>
              <a:rPr lang="de-CH" sz="2800" spc="75"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wie</a:t>
            </a:r>
            <a:r>
              <a:rPr lang="de-CH" sz="2800" spc="75" dirty="0">
                <a:solidFill>
                  <a:srgbClr val="000000"/>
                </a:solidFill>
                <a:effectLst/>
                <a:latin typeface="Cambria Math" panose="02040503050406030204" pitchFamily="18" charset="0"/>
                <a:ea typeface="Times New Roman" panose="02020603050405020304" pitchFamily="18" charset="0"/>
                <a:cs typeface="Cambria Math" panose="02040503050406030204" pitchFamily="18" charset="0"/>
              </a:rPr>
              <a:t>⟩</a:t>
            </a:r>
            <a:r>
              <a:rPr lang="de-CH" sz="2800" spc="75"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sollte ich dich ausliefern, Israel? Wie könnte ich dich preisgeben wie Adama, dich Zebojim gleichmachen? Mein Herz kehrt sich in mir um, ganz und gar erregt ist all mein Mitleid.</a:t>
            </a:r>
          </a:p>
          <a:p>
            <a:r>
              <a:rPr lang="de-CH" sz="2800" spc="75"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 Nicht ausführen will ich die Glut meines Zornes, will nicht noch einmal Ephraim vernichten. Denn Gott bin ich und nicht ein Mensch, in deiner Mitte der Heilige; ich will nicht in Zornglut kommen." </a:t>
            </a:r>
            <a:r>
              <a:rPr lang="de-CH" sz="2800" dirty="0">
                <a:latin typeface="Calibri" panose="020F0502020204030204" pitchFamily="34" charset="0"/>
                <a:ea typeface="Calibri" panose="020F0502020204030204" pitchFamily="34" charset="0"/>
                <a:cs typeface="Times New Roman" panose="02020603050405020304" pitchFamily="18" charset="0"/>
              </a:rPr>
              <a:t>Hos 11,8-9</a:t>
            </a:r>
          </a:p>
        </p:txBody>
      </p:sp>
      <p:sp>
        <p:nvSpPr>
          <p:cNvPr id="4" name="Rechteck 3">
            <a:extLst>
              <a:ext uri="{FF2B5EF4-FFF2-40B4-BE49-F238E27FC236}">
                <a16:creationId xmlns:a16="http://schemas.microsoft.com/office/drawing/2014/main" id="{FA442AEE-CBFB-4574-A251-DCF3772ABEB2}"/>
              </a:ext>
            </a:extLst>
          </p:cNvPr>
          <p:cNvSpPr/>
          <p:nvPr/>
        </p:nvSpPr>
        <p:spPr>
          <a:xfrm>
            <a:off x="952528" y="1208117"/>
            <a:ext cx="3364767" cy="523220"/>
          </a:xfrm>
          <a:prstGeom prst="rect">
            <a:avLst/>
          </a:prstGeom>
        </p:spPr>
        <p:txBody>
          <a:bodyPr wrap="none">
            <a:spAutoFit/>
          </a:bodyPr>
          <a:lstStyle/>
          <a:p>
            <a:pPr lvl="0"/>
            <a:r>
              <a:rPr lang="de-CH" sz="2800" dirty="0"/>
              <a:t>Verheissung (11,8-11)</a:t>
            </a:r>
          </a:p>
        </p:txBody>
      </p:sp>
    </p:spTree>
    <p:extLst>
      <p:ext uri="{BB962C8B-B14F-4D97-AF65-F5344CB8AC3E}">
        <p14:creationId xmlns:p14="http://schemas.microsoft.com/office/powerpoint/2010/main" val="33020031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le 2">
            <a:extLst>
              <a:ext uri="{FF2B5EF4-FFF2-40B4-BE49-F238E27FC236}">
                <a16:creationId xmlns:a16="http://schemas.microsoft.com/office/drawing/2014/main" id="{F50CDE89-72DE-4DF4-964D-74B1F0E5E98B}"/>
              </a:ext>
            </a:extLst>
          </p:cNvPr>
          <p:cNvGraphicFramePr>
            <a:graphicFrameLocks noGrp="1"/>
          </p:cNvGraphicFramePr>
          <p:nvPr>
            <p:extLst>
              <p:ext uri="{D42A27DB-BD31-4B8C-83A1-F6EECF244321}">
                <p14:modId xmlns:p14="http://schemas.microsoft.com/office/powerpoint/2010/main" val="2008124898"/>
              </p:ext>
            </p:extLst>
          </p:nvPr>
        </p:nvGraphicFramePr>
        <p:xfrm>
          <a:off x="412459" y="1239784"/>
          <a:ext cx="11367082" cy="3352800"/>
        </p:xfrm>
        <a:graphic>
          <a:graphicData uri="http://schemas.openxmlformats.org/drawingml/2006/table">
            <a:tbl>
              <a:tblPr firstRow="1" bandRow="1">
                <a:tableStyleId>{5C22544A-7EE6-4342-B048-85BDC9FD1C3A}</a:tableStyleId>
              </a:tblPr>
              <a:tblGrid>
                <a:gridCol w="2045515">
                  <a:extLst>
                    <a:ext uri="{9D8B030D-6E8A-4147-A177-3AD203B41FA5}">
                      <a16:colId xmlns:a16="http://schemas.microsoft.com/office/drawing/2014/main" val="2717808503"/>
                    </a:ext>
                  </a:extLst>
                </a:gridCol>
                <a:gridCol w="3624044">
                  <a:extLst>
                    <a:ext uri="{9D8B030D-6E8A-4147-A177-3AD203B41FA5}">
                      <a16:colId xmlns:a16="http://schemas.microsoft.com/office/drawing/2014/main" val="412130700"/>
                    </a:ext>
                  </a:extLst>
                </a:gridCol>
                <a:gridCol w="1862356">
                  <a:extLst>
                    <a:ext uri="{9D8B030D-6E8A-4147-A177-3AD203B41FA5}">
                      <a16:colId xmlns:a16="http://schemas.microsoft.com/office/drawing/2014/main" val="3880123983"/>
                    </a:ext>
                  </a:extLst>
                </a:gridCol>
                <a:gridCol w="1837189">
                  <a:extLst>
                    <a:ext uri="{9D8B030D-6E8A-4147-A177-3AD203B41FA5}">
                      <a16:colId xmlns:a16="http://schemas.microsoft.com/office/drawing/2014/main" val="3365375475"/>
                    </a:ext>
                  </a:extLst>
                </a:gridCol>
                <a:gridCol w="1997978">
                  <a:extLst>
                    <a:ext uri="{9D8B030D-6E8A-4147-A177-3AD203B41FA5}">
                      <a16:colId xmlns:a16="http://schemas.microsoft.com/office/drawing/2014/main" val="1153385797"/>
                    </a:ext>
                  </a:extLst>
                </a:gridCol>
              </a:tblGrid>
              <a:tr h="370840">
                <a:tc>
                  <a:txBody>
                    <a:bodyPr/>
                    <a:lstStyle/>
                    <a:p>
                      <a:r>
                        <a:rPr lang="de-DE" sz="2800" dirty="0">
                          <a:solidFill>
                            <a:schemeClr val="tx1"/>
                          </a:solidFill>
                        </a:rPr>
                        <a:t>Bibelstelle</a:t>
                      </a:r>
                      <a:endParaRPr lang="de-CH" sz="2800" dirty="0">
                        <a:solidFill>
                          <a:schemeClr val="tx1"/>
                        </a:solidFill>
                      </a:endParaRPr>
                    </a:p>
                  </a:txBody>
                  <a:tcPr>
                    <a:solidFill>
                      <a:schemeClr val="bg2">
                        <a:lumMod val="90000"/>
                      </a:schemeClr>
                    </a:solidFill>
                  </a:tcPr>
                </a:tc>
                <a:tc>
                  <a:txBody>
                    <a:bodyPr/>
                    <a:lstStyle/>
                    <a:p>
                      <a:r>
                        <a:rPr lang="de-DE" sz="2800" dirty="0">
                          <a:solidFill>
                            <a:schemeClr val="tx1"/>
                          </a:solidFill>
                        </a:rPr>
                        <a:t>Schuldspruch</a:t>
                      </a:r>
                      <a:endParaRPr lang="de-CH" sz="2800" dirty="0">
                        <a:solidFill>
                          <a:schemeClr val="tx1"/>
                        </a:solidFill>
                      </a:endParaRPr>
                    </a:p>
                  </a:txBody>
                  <a:tcPr>
                    <a:solidFill>
                      <a:schemeClr val="bg2">
                        <a:lumMod val="90000"/>
                      </a:schemeClr>
                    </a:solidFill>
                  </a:tcPr>
                </a:tc>
                <a:tc>
                  <a:txBody>
                    <a:bodyPr/>
                    <a:lstStyle/>
                    <a:p>
                      <a:pPr marL="0" indent="0">
                        <a:buNone/>
                      </a:pPr>
                      <a:r>
                        <a:rPr lang="de-DE" sz="2800" dirty="0">
                          <a:solidFill>
                            <a:schemeClr val="tx1"/>
                          </a:solidFill>
                        </a:rPr>
                        <a:t>Schuld</a:t>
                      </a:r>
                      <a:endParaRPr lang="de-CH" sz="2800" dirty="0">
                        <a:solidFill>
                          <a:schemeClr val="tx1"/>
                        </a:solidFill>
                      </a:endParaRPr>
                    </a:p>
                  </a:txBody>
                  <a:tcPr>
                    <a:solidFill>
                      <a:schemeClr val="bg2">
                        <a:lumMod val="90000"/>
                      </a:schemeClr>
                    </a:solidFill>
                  </a:tcPr>
                </a:tc>
                <a:tc>
                  <a:txBody>
                    <a:bodyPr/>
                    <a:lstStyle/>
                    <a:p>
                      <a:r>
                        <a:rPr lang="de-DE" sz="2800" dirty="0">
                          <a:solidFill>
                            <a:schemeClr val="tx1"/>
                          </a:solidFill>
                        </a:rPr>
                        <a:t>Drohung</a:t>
                      </a:r>
                      <a:endParaRPr lang="de-CH" sz="2800" dirty="0">
                        <a:solidFill>
                          <a:schemeClr val="tx1"/>
                        </a:solidFill>
                      </a:endParaRPr>
                    </a:p>
                  </a:txBody>
                  <a:tcPr>
                    <a:solidFill>
                      <a:schemeClr val="bg2">
                        <a:lumMod val="90000"/>
                      </a:schemeClr>
                    </a:solidFill>
                  </a:tcPr>
                </a:tc>
                <a:tc>
                  <a:txBody>
                    <a:bodyPr/>
                    <a:lstStyle/>
                    <a:p>
                      <a:r>
                        <a:rPr lang="de-DE" sz="2800" dirty="0">
                          <a:solidFill>
                            <a:schemeClr val="tx1"/>
                          </a:solidFill>
                        </a:rPr>
                        <a:t>Verheissung</a:t>
                      </a:r>
                      <a:endParaRPr lang="de-CH" sz="2800" dirty="0">
                        <a:solidFill>
                          <a:schemeClr val="tx1"/>
                        </a:solidFill>
                      </a:endParaRPr>
                    </a:p>
                  </a:txBody>
                  <a:tcPr>
                    <a:solidFill>
                      <a:schemeClr val="bg2">
                        <a:lumMod val="90000"/>
                      </a:schemeClr>
                    </a:solidFill>
                  </a:tcPr>
                </a:tc>
                <a:extLst>
                  <a:ext uri="{0D108BD9-81ED-4DB2-BD59-A6C34878D82A}">
                    <a16:rowId xmlns:a16="http://schemas.microsoft.com/office/drawing/2014/main" val="162880431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800" dirty="0">
                          <a:solidFill>
                            <a:schemeClr val="tx1"/>
                          </a:solidFill>
                        </a:rPr>
                        <a:t>1. Anklage</a:t>
                      </a:r>
                    </a:p>
                    <a:p>
                      <a:pPr marL="0" marR="0" lvl="0" indent="0" algn="l" defTabSz="914400" rtl="0" eaLnBrk="1" fontAlgn="auto" latinLnBrk="0" hangingPunct="1">
                        <a:lnSpc>
                          <a:spcPct val="100000"/>
                        </a:lnSpc>
                        <a:spcBef>
                          <a:spcPts val="0"/>
                        </a:spcBef>
                        <a:spcAft>
                          <a:spcPts val="0"/>
                        </a:spcAft>
                        <a:buClrTx/>
                        <a:buSzTx/>
                        <a:buFontTx/>
                        <a:buNone/>
                        <a:tabLst/>
                        <a:defRPr/>
                      </a:pPr>
                      <a:r>
                        <a:rPr lang="de-CH"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4,1 – 6,3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CH"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Gott nicht richtig zu kennen</a:t>
                      </a:r>
                    </a:p>
                  </a:txBody>
                  <a:tcPr/>
                </a:tc>
                <a:tc>
                  <a:txBody>
                    <a:bodyPr/>
                    <a:lstStyle/>
                    <a:p>
                      <a:r>
                        <a:rPr lang="de-DE"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4,1 – 5,7 </a:t>
                      </a:r>
                      <a:endParaRPr lang="de-CH" sz="2800" dirty="0">
                        <a:solidFill>
                          <a:schemeClr val="tx1"/>
                        </a:solidFill>
                      </a:endParaRPr>
                    </a:p>
                  </a:txBody>
                  <a:tcPr/>
                </a:tc>
                <a:tc>
                  <a:txBody>
                    <a:bodyPr/>
                    <a:lstStyle/>
                    <a:p>
                      <a:r>
                        <a:rPr lang="de-DE"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5,8 – 15 </a:t>
                      </a:r>
                      <a:endParaRPr lang="de-CH" sz="2800" dirty="0">
                        <a:solidFill>
                          <a:schemeClr val="tx1"/>
                        </a:solidFill>
                      </a:endParaRPr>
                    </a:p>
                  </a:txBody>
                  <a:tcPr/>
                </a:tc>
                <a:tc>
                  <a:txBody>
                    <a:bodyPr/>
                    <a:lstStyle/>
                    <a:p>
                      <a:r>
                        <a:rPr lang="de-DE" sz="2800" dirty="0">
                          <a:solidFill>
                            <a:schemeClr val="tx1"/>
                          </a:solidFill>
                        </a:rPr>
                        <a:t>6,1 – 6,3 </a:t>
                      </a:r>
                      <a:endParaRPr lang="de-CH" sz="2800" dirty="0">
                        <a:solidFill>
                          <a:schemeClr val="tx1"/>
                        </a:solidFill>
                      </a:endParaRPr>
                    </a:p>
                  </a:txBody>
                  <a:tcPr/>
                </a:tc>
                <a:extLst>
                  <a:ext uri="{0D108BD9-81ED-4DB2-BD59-A6C34878D82A}">
                    <a16:rowId xmlns:a16="http://schemas.microsoft.com/office/drawing/2014/main" val="115689959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 Anklage</a:t>
                      </a:r>
                      <a:endParaRPr lang="de-CH"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e-CH"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6,4 – 10,15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CH"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Den Bund mit Gott gebrochen zu haben</a:t>
                      </a:r>
                    </a:p>
                  </a:txBody>
                  <a:tcPr/>
                </a:tc>
                <a:tc>
                  <a:txBody>
                    <a:bodyPr/>
                    <a:lstStyle/>
                    <a:p>
                      <a:r>
                        <a:rPr lang="de-DE" sz="2800" dirty="0">
                          <a:solidFill>
                            <a:schemeClr val="tx1"/>
                          </a:solidFill>
                        </a:rPr>
                        <a:t>6,4 – 7,16</a:t>
                      </a:r>
                      <a:endParaRPr lang="de-CH" sz="2800" dirty="0">
                        <a:solidFill>
                          <a:schemeClr val="tx1"/>
                        </a:solidFill>
                      </a:endParaRPr>
                    </a:p>
                  </a:txBody>
                  <a:tcPr/>
                </a:tc>
                <a:tc>
                  <a:txBody>
                    <a:bodyPr/>
                    <a:lstStyle/>
                    <a:p>
                      <a:r>
                        <a:rPr lang="de-DE" sz="2800" dirty="0">
                          <a:solidFill>
                            <a:schemeClr val="tx1"/>
                          </a:solidFill>
                        </a:rPr>
                        <a:t>8,1 – 11,7 </a:t>
                      </a:r>
                      <a:endParaRPr lang="de-CH" sz="2800" dirty="0">
                        <a:solidFill>
                          <a:schemeClr val="tx1"/>
                        </a:solidFill>
                      </a:endParaRPr>
                    </a:p>
                  </a:txBody>
                  <a:tcPr/>
                </a:tc>
                <a:tc>
                  <a:txBody>
                    <a:bodyPr/>
                    <a:lstStyle/>
                    <a:p>
                      <a:r>
                        <a:rPr lang="de-DE" sz="2800" dirty="0">
                          <a:solidFill>
                            <a:schemeClr val="tx1"/>
                          </a:solidFill>
                        </a:rPr>
                        <a:t>11,8 - 11</a:t>
                      </a:r>
                      <a:endParaRPr lang="de-CH" sz="2800" dirty="0">
                        <a:solidFill>
                          <a:schemeClr val="tx1"/>
                        </a:solidFill>
                      </a:endParaRPr>
                    </a:p>
                  </a:txBody>
                  <a:tcPr/>
                </a:tc>
                <a:extLst>
                  <a:ext uri="{0D108BD9-81ED-4DB2-BD59-A6C34878D82A}">
                    <a16:rowId xmlns:a16="http://schemas.microsoft.com/office/drawing/2014/main" val="46402732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 Anklage</a:t>
                      </a:r>
                      <a:endParaRPr lang="de-CH"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e-CH"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11,1 – 14,10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CH"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Dem HERRN nicht treu zu sein</a:t>
                      </a:r>
                    </a:p>
                  </a:txBody>
                  <a:tcPr/>
                </a:tc>
                <a:tc>
                  <a:txBody>
                    <a:bodyPr/>
                    <a:lstStyle/>
                    <a:p>
                      <a:r>
                        <a:rPr lang="de-DE" sz="2800" dirty="0">
                          <a:solidFill>
                            <a:schemeClr val="tx1"/>
                          </a:solidFill>
                        </a:rPr>
                        <a:t>12,1 – 13,6 </a:t>
                      </a:r>
                      <a:endParaRPr lang="de-CH" sz="2800" dirty="0">
                        <a:solidFill>
                          <a:schemeClr val="tx1"/>
                        </a:solidFill>
                      </a:endParaRPr>
                    </a:p>
                  </a:txBody>
                  <a:tcPr/>
                </a:tc>
                <a:tc>
                  <a:txBody>
                    <a:bodyPr/>
                    <a:lstStyle/>
                    <a:p>
                      <a:r>
                        <a:rPr lang="de-DE" sz="2800" dirty="0">
                          <a:solidFill>
                            <a:schemeClr val="tx1"/>
                          </a:solidFill>
                        </a:rPr>
                        <a:t>13,7 – 14,1 </a:t>
                      </a:r>
                      <a:endParaRPr lang="de-CH" sz="2800" dirty="0">
                        <a:solidFill>
                          <a:schemeClr val="tx1"/>
                        </a:solidFill>
                      </a:endParaRPr>
                    </a:p>
                  </a:txBody>
                  <a:tcPr/>
                </a:tc>
                <a:tc>
                  <a:txBody>
                    <a:bodyPr/>
                    <a:lstStyle/>
                    <a:p>
                      <a:r>
                        <a:rPr lang="de-DE" sz="2800" dirty="0">
                          <a:solidFill>
                            <a:schemeClr val="tx1"/>
                          </a:solidFill>
                        </a:rPr>
                        <a:t>14,2 - 10</a:t>
                      </a:r>
                      <a:endParaRPr lang="de-CH" sz="2800" dirty="0">
                        <a:solidFill>
                          <a:schemeClr val="tx1"/>
                        </a:solidFill>
                      </a:endParaRPr>
                    </a:p>
                  </a:txBody>
                  <a:tcPr/>
                </a:tc>
                <a:extLst>
                  <a:ext uri="{0D108BD9-81ED-4DB2-BD59-A6C34878D82A}">
                    <a16:rowId xmlns:a16="http://schemas.microsoft.com/office/drawing/2014/main" val="1766964888"/>
                  </a:ext>
                </a:extLst>
              </a:tr>
            </a:tbl>
          </a:graphicData>
        </a:graphic>
      </p:graphicFrame>
    </p:spTree>
    <p:extLst>
      <p:ext uri="{BB962C8B-B14F-4D97-AF65-F5344CB8AC3E}">
        <p14:creationId xmlns:p14="http://schemas.microsoft.com/office/powerpoint/2010/main" val="4175846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52528" y="585934"/>
            <a:ext cx="6392391" cy="523220"/>
          </a:xfrm>
          <a:prstGeom prst="rect">
            <a:avLst/>
          </a:prstGeom>
        </p:spPr>
        <p:txBody>
          <a:bodyPr wrap="none">
            <a:spAutoFit/>
          </a:bodyPr>
          <a:lstStyle/>
          <a:p>
            <a:pPr lvl="0"/>
            <a:r>
              <a:rPr lang="de-CH" sz="2800" dirty="0"/>
              <a:t>3. Anklage = Treue / Wahrheit (12,1-14,10)</a:t>
            </a:r>
          </a:p>
        </p:txBody>
      </p:sp>
      <p:sp>
        <p:nvSpPr>
          <p:cNvPr id="3" name="Rechteck 2">
            <a:extLst>
              <a:ext uri="{FF2B5EF4-FFF2-40B4-BE49-F238E27FC236}">
                <a16:creationId xmlns:a16="http://schemas.microsoft.com/office/drawing/2014/main" id="{13AF2D53-A6AA-4E98-8166-E96497310DA2}"/>
              </a:ext>
            </a:extLst>
          </p:cNvPr>
          <p:cNvSpPr/>
          <p:nvPr/>
        </p:nvSpPr>
        <p:spPr>
          <a:xfrm>
            <a:off x="458573" y="1830300"/>
            <a:ext cx="11274853" cy="1384995"/>
          </a:xfrm>
          <a:prstGeom prst="rect">
            <a:avLst/>
          </a:prstGeom>
        </p:spPr>
        <p:txBody>
          <a:bodyPr wrap="square">
            <a:spAutoFit/>
          </a:bodyPr>
          <a:lstStyle/>
          <a:p>
            <a:r>
              <a:rPr lang="de-CH" sz="2800" dirty="0"/>
              <a:t>"1 Ephraim hat mich mit Lügen umgeben und das Haus Israel mit Betrug; auch Juda schweift immer noch umher neben Gott, dem Heiligen, der treu ist." </a:t>
            </a:r>
            <a:r>
              <a:rPr lang="de-CH" sz="2800" b="1" dirty="0"/>
              <a:t>Hos 12,1</a:t>
            </a:r>
          </a:p>
        </p:txBody>
      </p:sp>
      <p:sp>
        <p:nvSpPr>
          <p:cNvPr id="4" name="Rechteck 3">
            <a:extLst>
              <a:ext uri="{FF2B5EF4-FFF2-40B4-BE49-F238E27FC236}">
                <a16:creationId xmlns:a16="http://schemas.microsoft.com/office/drawing/2014/main" id="{FA442AEE-CBFB-4574-A251-DCF3772ABEB2}"/>
              </a:ext>
            </a:extLst>
          </p:cNvPr>
          <p:cNvSpPr/>
          <p:nvPr/>
        </p:nvSpPr>
        <p:spPr>
          <a:xfrm>
            <a:off x="952528" y="1208117"/>
            <a:ext cx="2837636" cy="523220"/>
          </a:xfrm>
          <a:prstGeom prst="rect">
            <a:avLst/>
          </a:prstGeom>
        </p:spPr>
        <p:txBody>
          <a:bodyPr wrap="none">
            <a:spAutoFit/>
          </a:bodyPr>
          <a:lstStyle/>
          <a:p>
            <a:pPr lvl="0"/>
            <a:r>
              <a:rPr lang="de-CH" sz="2800" dirty="0"/>
              <a:t>Schuld (12,1-13,6)</a:t>
            </a:r>
          </a:p>
        </p:txBody>
      </p:sp>
    </p:spTree>
    <p:extLst>
      <p:ext uri="{BB962C8B-B14F-4D97-AF65-F5344CB8AC3E}">
        <p14:creationId xmlns:p14="http://schemas.microsoft.com/office/powerpoint/2010/main" val="3446540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52528" y="585934"/>
            <a:ext cx="6392391" cy="523220"/>
          </a:xfrm>
          <a:prstGeom prst="rect">
            <a:avLst/>
          </a:prstGeom>
        </p:spPr>
        <p:txBody>
          <a:bodyPr wrap="none">
            <a:spAutoFit/>
          </a:bodyPr>
          <a:lstStyle/>
          <a:p>
            <a:pPr lvl="0"/>
            <a:r>
              <a:rPr lang="de-CH" sz="2800" dirty="0"/>
              <a:t>3. Anklage = Treue / Wahrheit (12,1-14,10)</a:t>
            </a:r>
          </a:p>
        </p:txBody>
      </p:sp>
      <p:sp>
        <p:nvSpPr>
          <p:cNvPr id="3" name="Rechteck 2">
            <a:extLst>
              <a:ext uri="{FF2B5EF4-FFF2-40B4-BE49-F238E27FC236}">
                <a16:creationId xmlns:a16="http://schemas.microsoft.com/office/drawing/2014/main" id="{13AF2D53-A6AA-4E98-8166-E96497310DA2}"/>
              </a:ext>
            </a:extLst>
          </p:cNvPr>
          <p:cNvSpPr/>
          <p:nvPr/>
        </p:nvSpPr>
        <p:spPr>
          <a:xfrm>
            <a:off x="578790" y="2453043"/>
            <a:ext cx="10519845" cy="1384995"/>
          </a:xfrm>
          <a:prstGeom prst="rect">
            <a:avLst/>
          </a:prstGeom>
        </p:spPr>
        <p:txBody>
          <a:bodyPr wrap="square">
            <a:spAutoFit/>
          </a:bodyPr>
          <a:lstStyle/>
          <a:p>
            <a:r>
              <a:rPr lang="de-CH" sz="2800" dirty="0"/>
              <a:t>"9 Auch Ephraim spricht: »Ich bin doch reich geworden, ich habe mir ein Vermögen erworben; an all meinem Erwerb wird man mir kein Unrecht nachweisen können, das Sünde wäre!«" </a:t>
            </a:r>
            <a:r>
              <a:rPr lang="de-CH" sz="2800" b="1" dirty="0"/>
              <a:t>Hos 12,9</a:t>
            </a:r>
          </a:p>
        </p:txBody>
      </p:sp>
      <p:sp>
        <p:nvSpPr>
          <p:cNvPr id="4" name="Rechteck 3">
            <a:extLst>
              <a:ext uri="{FF2B5EF4-FFF2-40B4-BE49-F238E27FC236}">
                <a16:creationId xmlns:a16="http://schemas.microsoft.com/office/drawing/2014/main" id="{FA442AEE-CBFB-4574-A251-DCF3772ABEB2}"/>
              </a:ext>
            </a:extLst>
          </p:cNvPr>
          <p:cNvSpPr/>
          <p:nvPr/>
        </p:nvSpPr>
        <p:spPr>
          <a:xfrm>
            <a:off x="952528" y="1208117"/>
            <a:ext cx="2837636" cy="523220"/>
          </a:xfrm>
          <a:prstGeom prst="rect">
            <a:avLst/>
          </a:prstGeom>
        </p:spPr>
        <p:txBody>
          <a:bodyPr wrap="none">
            <a:spAutoFit/>
          </a:bodyPr>
          <a:lstStyle/>
          <a:p>
            <a:pPr lvl="0"/>
            <a:r>
              <a:rPr lang="de-CH" sz="2800" dirty="0"/>
              <a:t>Schuld (12,1-13,6)</a:t>
            </a:r>
          </a:p>
        </p:txBody>
      </p:sp>
      <p:sp>
        <p:nvSpPr>
          <p:cNvPr id="5" name="Rechteck 4">
            <a:extLst>
              <a:ext uri="{FF2B5EF4-FFF2-40B4-BE49-F238E27FC236}">
                <a16:creationId xmlns:a16="http://schemas.microsoft.com/office/drawing/2014/main" id="{71115F8C-6A1F-473A-BB75-23ECD0E1B9A9}"/>
              </a:ext>
            </a:extLst>
          </p:cNvPr>
          <p:cNvSpPr/>
          <p:nvPr/>
        </p:nvSpPr>
        <p:spPr>
          <a:xfrm>
            <a:off x="952528" y="1830300"/>
            <a:ext cx="878446" cy="523220"/>
          </a:xfrm>
          <a:prstGeom prst="rect">
            <a:avLst/>
          </a:prstGeom>
        </p:spPr>
        <p:txBody>
          <a:bodyPr wrap="none">
            <a:spAutoFit/>
          </a:bodyPr>
          <a:lstStyle/>
          <a:p>
            <a:pPr lvl="0"/>
            <a:r>
              <a:rPr lang="de-CH" sz="2800" dirty="0"/>
              <a:t>Stolz</a:t>
            </a:r>
          </a:p>
        </p:txBody>
      </p:sp>
      <p:sp>
        <p:nvSpPr>
          <p:cNvPr id="6" name="Rechteck 5">
            <a:extLst>
              <a:ext uri="{FF2B5EF4-FFF2-40B4-BE49-F238E27FC236}">
                <a16:creationId xmlns:a16="http://schemas.microsoft.com/office/drawing/2014/main" id="{D4C142EE-825F-4CFA-86D8-B84E2B4009F5}"/>
              </a:ext>
            </a:extLst>
          </p:cNvPr>
          <p:cNvSpPr/>
          <p:nvPr/>
        </p:nvSpPr>
        <p:spPr>
          <a:xfrm>
            <a:off x="578789" y="3937561"/>
            <a:ext cx="10519845" cy="954107"/>
          </a:xfrm>
          <a:prstGeom prst="rect">
            <a:avLst/>
          </a:prstGeom>
        </p:spPr>
        <p:txBody>
          <a:bodyPr wrap="square">
            <a:spAutoFit/>
          </a:bodyPr>
          <a:lstStyle/>
          <a:p>
            <a:r>
              <a:rPr lang="de-CH" sz="2800" dirty="0"/>
              <a:t>"6 Als sie aber Weide fanden, wurden sie satt; und als sie satt wurden, überhob sich ihr Herz; darum vergaßen sie mich." </a:t>
            </a:r>
            <a:r>
              <a:rPr lang="de-CH" sz="2800" b="1" dirty="0"/>
              <a:t>Hos 13,6</a:t>
            </a:r>
          </a:p>
        </p:txBody>
      </p:sp>
    </p:spTree>
    <p:extLst>
      <p:ext uri="{BB962C8B-B14F-4D97-AF65-F5344CB8AC3E}">
        <p14:creationId xmlns:p14="http://schemas.microsoft.com/office/powerpoint/2010/main" val="1260133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52528" y="585934"/>
            <a:ext cx="6392391" cy="523220"/>
          </a:xfrm>
          <a:prstGeom prst="rect">
            <a:avLst/>
          </a:prstGeom>
        </p:spPr>
        <p:txBody>
          <a:bodyPr wrap="none">
            <a:spAutoFit/>
          </a:bodyPr>
          <a:lstStyle/>
          <a:p>
            <a:pPr lvl="0"/>
            <a:r>
              <a:rPr lang="de-CH" sz="2800" dirty="0"/>
              <a:t>3. Anklage = Treue / Wahrheit (12,1-14,10)</a:t>
            </a:r>
          </a:p>
        </p:txBody>
      </p:sp>
      <p:sp>
        <p:nvSpPr>
          <p:cNvPr id="3" name="Rechteck 2">
            <a:extLst>
              <a:ext uri="{FF2B5EF4-FFF2-40B4-BE49-F238E27FC236}">
                <a16:creationId xmlns:a16="http://schemas.microsoft.com/office/drawing/2014/main" id="{13AF2D53-A6AA-4E98-8166-E96497310DA2}"/>
              </a:ext>
            </a:extLst>
          </p:cNvPr>
          <p:cNvSpPr/>
          <p:nvPr/>
        </p:nvSpPr>
        <p:spPr>
          <a:xfrm>
            <a:off x="458573" y="1830300"/>
            <a:ext cx="11274853" cy="1815882"/>
          </a:xfrm>
          <a:prstGeom prst="rect">
            <a:avLst/>
          </a:prstGeom>
        </p:spPr>
        <p:txBody>
          <a:bodyPr wrap="square">
            <a:spAutoFit/>
          </a:bodyPr>
          <a:lstStyle/>
          <a:p>
            <a:r>
              <a:rPr lang="de-CH" sz="2800" dirty="0"/>
              <a:t>"9 Das ist dein Verderben, Israel, dass du gegen mich, deine Hilfe, bist!</a:t>
            </a:r>
          </a:p>
          <a:p>
            <a:r>
              <a:rPr lang="de-CH" sz="2800" dirty="0"/>
              <a:t>10 Wo ist denn nun dein König, dass er dir helfe in allen deinen Städten, und wo sind deine Richter? Denn du hast ja gesagt: »Gib mir einen König und Fürsten!«" </a:t>
            </a:r>
            <a:r>
              <a:rPr lang="de-CH" sz="2800" b="1" dirty="0"/>
              <a:t>Hos 13,9</a:t>
            </a:r>
          </a:p>
        </p:txBody>
      </p:sp>
      <p:sp>
        <p:nvSpPr>
          <p:cNvPr id="4" name="Rechteck 3">
            <a:extLst>
              <a:ext uri="{FF2B5EF4-FFF2-40B4-BE49-F238E27FC236}">
                <a16:creationId xmlns:a16="http://schemas.microsoft.com/office/drawing/2014/main" id="{FA442AEE-CBFB-4574-A251-DCF3772ABEB2}"/>
              </a:ext>
            </a:extLst>
          </p:cNvPr>
          <p:cNvSpPr/>
          <p:nvPr/>
        </p:nvSpPr>
        <p:spPr>
          <a:xfrm>
            <a:off x="952528" y="1208117"/>
            <a:ext cx="3136436" cy="523220"/>
          </a:xfrm>
          <a:prstGeom prst="rect">
            <a:avLst/>
          </a:prstGeom>
        </p:spPr>
        <p:txBody>
          <a:bodyPr wrap="none">
            <a:spAutoFit/>
          </a:bodyPr>
          <a:lstStyle/>
          <a:p>
            <a:pPr lvl="0"/>
            <a:r>
              <a:rPr lang="de-CH" sz="2800" dirty="0"/>
              <a:t>Drohung (13,7-14,1)</a:t>
            </a:r>
          </a:p>
        </p:txBody>
      </p:sp>
    </p:spTree>
    <p:extLst>
      <p:ext uri="{BB962C8B-B14F-4D97-AF65-F5344CB8AC3E}">
        <p14:creationId xmlns:p14="http://schemas.microsoft.com/office/powerpoint/2010/main" val="1676141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7F68FAFD-8CA7-4127-96EC-74E2FFF63FF2}"/>
              </a:ext>
            </a:extLst>
          </p:cNvPr>
          <p:cNvSpPr txBox="1"/>
          <p:nvPr/>
        </p:nvSpPr>
        <p:spPr>
          <a:xfrm>
            <a:off x="563103" y="647869"/>
            <a:ext cx="11417612" cy="1569660"/>
          </a:xfrm>
          <a:prstGeom prst="rect">
            <a:avLst/>
          </a:prstGeom>
          <a:noFill/>
        </p:spPr>
        <p:txBody>
          <a:bodyPr wrap="square" rtlCol="0">
            <a:spAutoFit/>
          </a:bodyPr>
          <a:lstStyle/>
          <a:p>
            <a:pPr lvl="0"/>
            <a:r>
              <a:rPr lang="de-CH" sz="3200" dirty="0"/>
              <a:t>Thema:</a:t>
            </a:r>
          </a:p>
          <a:p>
            <a:r>
              <a:rPr lang="de-CH" sz="3200" b="1" dirty="0">
                <a:latin typeface="+mj-lt"/>
              </a:rPr>
              <a:t>Gottes unbegreifliche Liebe führt aus dem Sumpf der Sünde hin zum herrlichsten Segen!</a:t>
            </a:r>
          </a:p>
        </p:txBody>
      </p:sp>
      <p:sp>
        <p:nvSpPr>
          <p:cNvPr id="8" name="Textfeld 7">
            <a:extLst>
              <a:ext uri="{FF2B5EF4-FFF2-40B4-BE49-F238E27FC236}">
                <a16:creationId xmlns:a16="http://schemas.microsoft.com/office/drawing/2014/main" id="{321DC817-B0B6-4742-9BE2-F038ED435A12}"/>
              </a:ext>
            </a:extLst>
          </p:cNvPr>
          <p:cNvSpPr txBox="1"/>
          <p:nvPr/>
        </p:nvSpPr>
        <p:spPr>
          <a:xfrm>
            <a:off x="563103" y="2583720"/>
            <a:ext cx="11231818" cy="2092881"/>
          </a:xfrm>
          <a:prstGeom prst="rect">
            <a:avLst/>
          </a:prstGeom>
          <a:noFill/>
        </p:spPr>
        <p:txBody>
          <a:bodyPr wrap="square" rtlCol="0">
            <a:spAutoFit/>
          </a:bodyPr>
          <a:lstStyle/>
          <a:p>
            <a:pPr lvl="0"/>
            <a:r>
              <a:rPr lang="de-CH" sz="3200" dirty="0"/>
              <a:t>Schlüsselvers: 14,5</a:t>
            </a:r>
          </a:p>
          <a:p>
            <a:endParaRPr lang="de-CH" sz="3400" b="1" dirty="0">
              <a:latin typeface="+mj-lt"/>
            </a:endParaRPr>
          </a:p>
          <a:p>
            <a:r>
              <a:rPr lang="de-CH" sz="3200" b="1" dirty="0"/>
              <a:t>"Ich will ihre Abtrünnigkeit heilen, gerne will ich sie lieben; denn mein Zorn hat sich von ihnen abgewandt."</a:t>
            </a:r>
            <a:endParaRPr lang="de-CH" sz="4400" dirty="0"/>
          </a:p>
        </p:txBody>
      </p:sp>
    </p:spTree>
    <p:extLst>
      <p:ext uri="{BB962C8B-B14F-4D97-AF65-F5344CB8AC3E}">
        <p14:creationId xmlns:p14="http://schemas.microsoft.com/office/powerpoint/2010/main" val="2096690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52528" y="585934"/>
            <a:ext cx="6392391" cy="523220"/>
          </a:xfrm>
          <a:prstGeom prst="rect">
            <a:avLst/>
          </a:prstGeom>
        </p:spPr>
        <p:txBody>
          <a:bodyPr wrap="none">
            <a:spAutoFit/>
          </a:bodyPr>
          <a:lstStyle/>
          <a:p>
            <a:pPr lvl="0"/>
            <a:r>
              <a:rPr lang="de-CH" sz="2800" dirty="0"/>
              <a:t>3. Anklage = Treue / Wahrheit (12,1-14,10)</a:t>
            </a:r>
          </a:p>
        </p:txBody>
      </p:sp>
      <p:sp>
        <p:nvSpPr>
          <p:cNvPr id="3" name="Rechteck 2">
            <a:extLst>
              <a:ext uri="{FF2B5EF4-FFF2-40B4-BE49-F238E27FC236}">
                <a16:creationId xmlns:a16="http://schemas.microsoft.com/office/drawing/2014/main" id="{13AF2D53-A6AA-4E98-8166-E96497310DA2}"/>
              </a:ext>
            </a:extLst>
          </p:cNvPr>
          <p:cNvSpPr/>
          <p:nvPr/>
        </p:nvSpPr>
        <p:spPr>
          <a:xfrm>
            <a:off x="458573" y="1830300"/>
            <a:ext cx="11274853" cy="3108543"/>
          </a:xfrm>
          <a:prstGeom prst="rect">
            <a:avLst/>
          </a:prstGeom>
        </p:spPr>
        <p:txBody>
          <a:bodyPr wrap="square">
            <a:spAutoFit/>
          </a:bodyPr>
          <a:lstStyle/>
          <a:p>
            <a:r>
              <a:rPr lang="de-CH" sz="2800" dirty="0"/>
              <a:t>"15 Denn wenn er auch fruchtbar ist unter den Brüdern, so wird doch ein Ostwind kommen, ein Wind des HERRN von der Wüste herauf, sodass sein Brunnen vertrocknet und sein Quell versiegt. Er wird den Schatz aller kostbaren Geräte berauben. </a:t>
            </a:r>
          </a:p>
          <a:p>
            <a:r>
              <a:rPr lang="de-CH" sz="2800" dirty="0"/>
              <a:t>1 Samaria muss es büßen; denn es hat sich gegen seinen Gott empört; durchs Schwert sollen sie fallen; ihre Kinder sollen zerschmettert und ihre Schwangeren aufgeschlitzt werden!" </a:t>
            </a:r>
            <a:r>
              <a:rPr lang="de-CH" sz="2800" b="1" dirty="0"/>
              <a:t>Hos 13,15-14,1</a:t>
            </a:r>
          </a:p>
        </p:txBody>
      </p:sp>
      <p:sp>
        <p:nvSpPr>
          <p:cNvPr id="4" name="Rechteck 3">
            <a:extLst>
              <a:ext uri="{FF2B5EF4-FFF2-40B4-BE49-F238E27FC236}">
                <a16:creationId xmlns:a16="http://schemas.microsoft.com/office/drawing/2014/main" id="{FA442AEE-CBFB-4574-A251-DCF3772ABEB2}"/>
              </a:ext>
            </a:extLst>
          </p:cNvPr>
          <p:cNvSpPr/>
          <p:nvPr/>
        </p:nvSpPr>
        <p:spPr>
          <a:xfrm>
            <a:off x="952528" y="1208117"/>
            <a:ext cx="3136436" cy="523220"/>
          </a:xfrm>
          <a:prstGeom prst="rect">
            <a:avLst/>
          </a:prstGeom>
        </p:spPr>
        <p:txBody>
          <a:bodyPr wrap="none">
            <a:spAutoFit/>
          </a:bodyPr>
          <a:lstStyle/>
          <a:p>
            <a:pPr lvl="0"/>
            <a:r>
              <a:rPr lang="de-CH" sz="2800" dirty="0"/>
              <a:t>Drohung (13,7-14,1)</a:t>
            </a:r>
          </a:p>
        </p:txBody>
      </p:sp>
    </p:spTree>
    <p:extLst>
      <p:ext uri="{BB962C8B-B14F-4D97-AF65-F5344CB8AC3E}">
        <p14:creationId xmlns:p14="http://schemas.microsoft.com/office/powerpoint/2010/main" val="28931001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52528" y="585934"/>
            <a:ext cx="6392391" cy="523220"/>
          </a:xfrm>
          <a:prstGeom prst="rect">
            <a:avLst/>
          </a:prstGeom>
        </p:spPr>
        <p:txBody>
          <a:bodyPr wrap="none">
            <a:spAutoFit/>
          </a:bodyPr>
          <a:lstStyle/>
          <a:p>
            <a:pPr lvl="0"/>
            <a:r>
              <a:rPr lang="de-CH" sz="2800" dirty="0"/>
              <a:t>3. Anklage = Treue / Wahrheit (12,1-14,10)</a:t>
            </a:r>
          </a:p>
        </p:txBody>
      </p:sp>
      <p:sp>
        <p:nvSpPr>
          <p:cNvPr id="3" name="Rechteck 2">
            <a:extLst>
              <a:ext uri="{FF2B5EF4-FFF2-40B4-BE49-F238E27FC236}">
                <a16:creationId xmlns:a16="http://schemas.microsoft.com/office/drawing/2014/main" id="{13AF2D53-A6AA-4E98-8166-E96497310DA2}"/>
              </a:ext>
            </a:extLst>
          </p:cNvPr>
          <p:cNvSpPr/>
          <p:nvPr/>
        </p:nvSpPr>
        <p:spPr>
          <a:xfrm>
            <a:off x="458573" y="1830300"/>
            <a:ext cx="11274853" cy="4832092"/>
          </a:xfrm>
          <a:prstGeom prst="rect">
            <a:avLst/>
          </a:prstGeom>
        </p:spPr>
        <p:txBody>
          <a:bodyPr wrap="square">
            <a:spAutoFit/>
          </a:bodyPr>
          <a:lstStyle/>
          <a:p>
            <a:r>
              <a:rPr lang="de-CH" sz="2800" dirty="0"/>
              <a:t>"5 Ich will ihre Abtrünnigkeit heilen, gerne will ich sie lieben; denn mein Zorn hat sich von ihnen abgewandt. 6 Ich will für Israel sein wie der Tau; es soll blühen wie eine Lilie und Wurzel schlagen wie der Libanon. 7 Seine Schösslinge sollen sich ausbreiten; es soll so schön werden wie ein Ölbaum und so guten Geruch geben wie der Libanon. 8 Die unter seinem Schatten wohnen, sollen wiederum Getreide hervorbringen und blühen wie der Weinstock und so berühmt werden wie der Wein vom Libanon. 9 Ephraim [wird sagen:] »Was soll ich künftig noch mit den Götzen zu schaffen haben?« — Ich, ich habe ihn erhört und auf ihn geblickt! — »Ich bin wie eine grünende Zypresse.« — Es soll sich zeigen, dass deine Frucht von mir kommt!" </a:t>
            </a:r>
            <a:r>
              <a:rPr lang="de-CH" sz="2800" b="1" dirty="0"/>
              <a:t>Hos 14,5-9</a:t>
            </a:r>
          </a:p>
        </p:txBody>
      </p:sp>
      <p:sp>
        <p:nvSpPr>
          <p:cNvPr id="4" name="Rechteck 3">
            <a:extLst>
              <a:ext uri="{FF2B5EF4-FFF2-40B4-BE49-F238E27FC236}">
                <a16:creationId xmlns:a16="http://schemas.microsoft.com/office/drawing/2014/main" id="{FA442AEE-CBFB-4574-A251-DCF3772ABEB2}"/>
              </a:ext>
            </a:extLst>
          </p:cNvPr>
          <p:cNvSpPr/>
          <p:nvPr/>
        </p:nvSpPr>
        <p:spPr>
          <a:xfrm>
            <a:off x="952528" y="1208117"/>
            <a:ext cx="3364767" cy="523220"/>
          </a:xfrm>
          <a:prstGeom prst="rect">
            <a:avLst/>
          </a:prstGeom>
        </p:spPr>
        <p:txBody>
          <a:bodyPr wrap="none">
            <a:spAutoFit/>
          </a:bodyPr>
          <a:lstStyle/>
          <a:p>
            <a:pPr lvl="0"/>
            <a:r>
              <a:rPr lang="de-CH" sz="2800" dirty="0"/>
              <a:t>Verheissung (14,2-10)</a:t>
            </a:r>
          </a:p>
        </p:txBody>
      </p:sp>
    </p:spTree>
    <p:extLst>
      <p:ext uri="{BB962C8B-B14F-4D97-AF65-F5344CB8AC3E}">
        <p14:creationId xmlns:p14="http://schemas.microsoft.com/office/powerpoint/2010/main" val="736453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52528" y="585934"/>
            <a:ext cx="4405758" cy="523220"/>
          </a:xfrm>
          <a:prstGeom prst="rect">
            <a:avLst/>
          </a:prstGeom>
        </p:spPr>
        <p:txBody>
          <a:bodyPr wrap="none">
            <a:spAutoFit/>
          </a:bodyPr>
          <a:lstStyle/>
          <a:p>
            <a:pPr lvl="0"/>
            <a:r>
              <a:rPr lang="de-CH" sz="2800" dirty="0"/>
              <a:t>Wer ist weise und einsichtig?</a:t>
            </a:r>
          </a:p>
        </p:txBody>
      </p:sp>
      <p:sp>
        <p:nvSpPr>
          <p:cNvPr id="3" name="Rechteck 2">
            <a:extLst>
              <a:ext uri="{FF2B5EF4-FFF2-40B4-BE49-F238E27FC236}">
                <a16:creationId xmlns:a16="http://schemas.microsoft.com/office/drawing/2014/main" id="{13AF2D53-A6AA-4E98-8166-E96497310DA2}"/>
              </a:ext>
            </a:extLst>
          </p:cNvPr>
          <p:cNvSpPr/>
          <p:nvPr/>
        </p:nvSpPr>
        <p:spPr>
          <a:xfrm>
            <a:off x="458573" y="1439974"/>
            <a:ext cx="11274853" cy="1384995"/>
          </a:xfrm>
          <a:prstGeom prst="rect">
            <a:avLst/>
          </a:prstGeom>
        </p:spPr>
        <p:txBody>
          <a:bodyPr wrap="square">
            <a:spAutoFit/>
          </a:bodyPr>
          <a:lstStyle/>
          <a:p>
            <a:r>
              <a:rPr lang="de-CH" sz="2800" dirty="0"/>
              <a:t>"10 Wer ist so </a:t>
            </a:r>
            <a:r>
              <a:rPr lang="de-CH" sz="2800" b="1" dirty="0"/>
              <a:t>weise</a:t>
            </a:r>
            <a:r>
              <a:rPr lang="de-CH" sz="2800" dirty="0"/>
              <a:t>, dass er das einsehe, und so </a:t>
            </a:r>
            <a:r>
              <a:rPr lang="de-CH" sz="2800" b="1" dirty="0"/>
              <a:t>klug</a:t>
            </a:r>
            <a:r>
              <a:rPr lang="de-CH" sz="2800" dirty="0"/>
              <a:t>, dass er das verstehe? Denn die Wege des HERRN sind richtig, und die Gerechten wandeln darauf; aber die Übertreter kommen auf ihnen zu Fall." Hos 14,10</a:t>
            </a:r>
          </a:p>
        </p:txBody>
      </p:sp>
      <p:sp>
        <p:nvSpPr>
          <p:cNvPr id="5" name="Rechteck 4">
            <a:extLst>
              <a:ext uri="{FF2B5EF4-FFF2-40B4-BE49-F238E27FC236}">
                <a16:creationId xmlns:a16="http://schemas.microsoft.com/office/drawing/2014/main" id="{5E3DB72D-6971-4DFD-BC2B-3E819C661009}"/>
              </a:ext>
            </a:extLst>
          </p:cNvPr>
          <p:cNvSpPr/>
          <p:nvPr/>
        </p:nvSpPr>
        <p:spPr>
          <a:xfrm>
            <a:off x="458572" y="3155789"/>
            <a:ext cx="11274853" cy="3108543"/>
          </a:xfrm>
          <a:prstGeom prst="rect">
            <a:avLst/>
          </a:prstGeom>
        </p:spPr>
        <p:txBody>
          <a:bodyPr wrap="square">
            <a:spAutoFit/>
          </a:bodyPr>
          <a:lstStyle/>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Das Buch endet mit einem Wort der Weisheit. Nur jemand, der </a:t>
            </a:r>
            <a:r>
              <a:rPr lang="de-CH" sz="2800" b="1" dirty="0">
                <a:latin typeface="Calibri" panose="020F0502020204030204" pitchFamily="34" charset="0"/>
                <a:ea typeface="Calibri" panose="020F0502020204030204" pitchFamily="34" charset="0"/>
                <a:cs typeface="Times New Roman" panose="02020603050405020304" pitchFamily="18" charset="0"/>
              </a:rPr>
              <a:t>weise</a:t>
            </a:r>
            <a:r>
              <a:rPr lang="de-CH" sz="2800" dirty="0">
                <a:latin typeface="Calibri" panose="020F0502020204030204" pitchFamily="34" charset="0"/>
                <a:ea typeface="Calibri" panose="020F0502020204030204" pitchFamily="34" charset="0"/>
                <a:cs typeface="Times New Roman" panose="02020603050405020304" pitchFamily="18" charset="0"/>
              </a:rPr>
              <a:t> und </a:t>
            </a:r>
            <a:r>
              <a:rPr lang="de-CH" sz="2800" b="1" dirty="0">
                <a:latin typeface="Calibri" panose="020F0502020204030204" pitchFamily="34" charset="0"/>
                <a:ea typeface="Calibri" panose="020F0502020204030204" pitchFamily="34" charset="0"/>
                <a:cs typeface="Times New Roman" panose="02020603050405020304" pitchFamily="18" charset="0"/>
              </a:rPr>
              <a:t>einsichtig/ klug</a:t>
            </a:r>
            <a:r>
              <a:rPr lang="de-CH" sz="2800" dirty="0">
                <a:latin typeface="Calibri" panose="020F0502020204030204" pitchFamily="34" charset="0"/>
                <a:ea typeface="Calibri" panose="020F0502020204030204" pitchFamily="34" charset="0"/>
                <a:cs typeface="Times New Roman" panose="02020603050405020304" pitchFamily="18" charset="0"/>
              </a:rPr>
              <a:t> ist, wird aus der Botschaft des Hoseas lernen und verstehen. </a:t>
            </a:r>
          </a:p>
          <a:p>
            <a:pPr marL="342900" lvl="0" indent="-342900">
              <a:spcAft>
                <a:spcPts val="0"/>
              </a:spcAft>
              <a:buFont typeface="Courier New" panose="02070309020205020404" pitchFamily="49" charset="0"/>
              <a:buChar char="o"/>
            </a:pPr>
            <a:r>
              <a:rPr lang="de-CH" sz="2800" dirty="0">
                <a:latin typeface="Calibri" panose="020F0502020204030204" pitchFamily="34" charset="0"/>
                <a:ea typeface="Calibri" panose="020F0502020204030204" pitchFamily="34" charset="0"/>
                <a:cs typeface="Times New Roman" panose="02020603050405020304" pitchFamily="18" charset="0"/>
              </a:rPr>
              <a:t>Die Wege des HERRN sind richtig (Bundestreue).</a:t>
            </a:r>
          </a:p>
          <a:p>
            <a:pPr marL="342900" lvl="0" indent="-342900">
              <a:spcAft>
                <a:spcPts val="0"/>
              </a:spcAft>
              <a:buFont typeface="Courier New" panose="02070309020205020404" pitchFamily="49" charset="0"/>
              <a:buChar char="o"/>
            </a:pPr>
            <a:r>
              <a:rPr lang="de-CH" sz="2800" dirty="0">
                <a:latin typeface="Calibri" panose="020F0502020204030204" pitchFamily="34" charset="0"/>
                <a:ea typeface="Calibri" panose="020F0502020204030204" pitchFamily="34" charset="0"/>
                <a:cs typeface="Times New Roman" panose="02020603050405020304" pitchFamily="18" charset="0"/>
              </a:rPr>
              <a:t>Der Gerechte wandelt auf ihnen. Das heisst, er gehorcht und erlebt den Segen der Treue.</a:t>
            </a:r>
          </a:p>
          <a:p>
            <a:pPr marL="342900" lvl="0" indent="-342900">
              <a:spcAft>
                <a:spcPts val="0"/>
              </a:spcAft>
              <a:buFont typeface="Courier New" panose="02070309020205020404" pitchFamily="49" charset="0"/>
              <a:buChar char="o"/>
            </a:pPr>
            <a:r>
              <a:rPr lang="de-CH" sz="2800" dirty="0">
                <a:latin typeface="Calibri" panose="020F0502020204030204" pitchFamily="34" charset="0"/>
                <a:ea typeface="Calibri" panose="020F0502020204030204" pitchFamily="34" charset="0"/>
                <a:cs typeface="Times New Roman" panose="02020603050405020304" pitchFamily="18" charset="0"/>
              </a:rPr>
              <a:t>Der Gottlose wird fallen. Der Untergang ist die direkte Folge des Ungehorsam. </a:t>
            </a:r>
          </a:p>
        </p:txBody>
      </p:sp>
    </p:spTree>
    <p:extLst>
      <p:ext uri="{BB962C8B-B14F-4D97-AF65-F5344CB8AC3E}">
        <p14:creationId xmlns:p14="http://schemas.microsoft.com/office/powerpoint/2010/main" val="3109409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52528" y="585934"/>
            <a:ext cx="7067576" cy="523220"/>
          </a:xfrm>
          <a:prstGeom prst="rect">
            <a:avLst/>
          </a:prstGeom>
        </p:spPr>
        <p:txBody>
          <a:bodyPr wrap="none">
            <a:spAutoFit/>
          </a:bodyPr>
          <a:lstStyle/>
          <a:p>
            <a:pPr lvl="0"/>
            <a:r>
              <a:rPr lang="de-DE" sz="2800" dirty="0"/>
              <a:t>M</a:t>
            </a:r>
            <a:r>
              <a:rPr lang="de-CH" sz="2800" dirty="0"/>
              <a:t>angelnde Erkenntnis ist die Wurzel der Sünde</a:t>
            </a:r>
          </a:p>
        </p:txBody>
      </p:sp>
      <p:sp>
        <p:nvSpPr>
          <p:cNvPr id="5" name="Rechteck 4">
            <a:extLst>
              <a:ext uri="{FF2B5EF4-FFF2-40B4-BE49-F238E27FC236}">
                <a16:creationId xmlns:a16="http://schemas.microsoft.com/office/drawing/2014/main" id="{5E3DB72D-6971-4DFD-BC2B-3E819C661009}"/>
              </a:ext>
            </a:extLst>
          </p:cNvPr>
          <p:cNvSpPr/>
          <p:nvPr/>
        </p:nvSpPr>
        <p:spPr>
          <a:xfrm>
            <a:off x="458571" y="1613118"/>
            <a:ext cx="11274853" cy="1815882"/>
          </a:xfrm>
          <a:prstGeom prst="rect">
            <a:avLst/>
          </a:prstGeom>
        </p:spPr>
        <p:txBody>
          <a:bodyPr wrap="square">
            <a:spAutoFit/>
          </a:bodyPr>
          <a:lstStyle/>
          <a:p>
            <a:r>
              <a:rPr lang="de-CH" sz="2800" dirty="0"/>
              <a:t>"6 Mein Volk geht zugrunde </a:t>
            </a:r>
            <a:r>
              <a:rPr lang="de-CH" sz="2800" b="1" dirty="0"/>
              <a:t>aus Mangel an Erkenntnis</a:t>
            </a:r>
            <a:r>
              <a:rPr lang="de-CH" sz="2800" dirty="0"/>
              <a:t>; denn du hast die Erkenntnis verworfen, darum will ich auch dich verwerfen, dass du nicht mehr mein Priester seist; und weil du </a:t>
            </a:r>
            <a:r>
              <a:rPr lang="de-CH" sz="2800" b="1" dirty="0"/>
              <a:t>das Gesetz deines Gottes vergessen hast</a:t>
            </a:r>
            <a:r>
              <a:rPr lang="de-CH" sz="2800" dirty="0"/>
              <a:t>, will auch ich deine Kinder vergessen!" </a:t>
            </a:r>
            <a:r>
              <a:rPr lang="de-CH" sz="2800" b="1" dirty="0"/>
              <a:t>Hos 4,6</a:t>
            </a:r>
          </a:p>
        </p:txBody>
      </p:sp>
      <p:sp>
        <p:nvSpPr>
          <p:cNvPr id="4" name="Rechteck 3">
            <a:extLst>
              <a:ext uri="{FF2B5EF4-FFF2-40B4-BE49-F238E27FC236}">
                <a16:creationId xmlns:a16="http://schemas.microsoft.com/office/drawing/2014/main" id="{1B15F185-ED34-418B-A6EA-E0177682D601}"/>
              </a:ext>
            </a:extLst>
          </p:cNvPr>
          <p:cNvSpPr/>
          <p:nvPr/>
        </p:nvSpPr>
        <p:spPr>
          <a:xfrm>
            <a:off x="458570" y="3639621"/>
            <a:ext cx="11274853" cy="954107"/>
          </a:xfrm>
          <a:prstGeom prst="rect">
            <a:avLst/>
          </a:prstGeom>
        </p:spPr>
        <p:txBody>
          <a:bodyPr wrap="square">
            <a:spAutoFit/>
          </a:bodyPr>
          <a:lstStyle/>
          <a:p>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"12 Wenn ich ihm mein Gesetz auch noch so oft vorschreiben würde, so halten sie es doch für etwas Fremdes!" </a:t>
            </a:r>
            <a:r>
              <a:rPr lang="de-CH" sz="2800" b="1" dirty="0">
                <a:latin typeface="Calibri" panose="020F0502020204030204" pitchFamily="34" charset="0"/>
                <a:ea typeface="Calibri" panose="020F0502020204030204" pitchFamily="34" charset="0"/>
                <a:cs typeface="Times New Roman" panose="02020603050405020304" pitchFamily="18" charset="0"/>
              </a:rPr>
              <a:t>Hos 8,12</a:t>
            </a:r>
          </a:p>
        </p:txBody>
      </p:sp>
    </p:spTree>
    <p:extLst>
      <p:ext uri="{BB962C8B-B14F-4D97-AF65-F5344CB8AC3E}">
        <p14:creationId xmlns:p14="http://schemas.microsoft.com/office/powerpoint/2010/main" val="998902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52528" y="585934"/>
            <a:ext cx="7067576" cy="523220"/>
          </a:xfrm>
          <a:prstGeom prst="rect">
            <a:avLst/>
          </a:prstGeom>
        </p:spPr>
        <p:txBody>
          <a:bodyPr wrap="none">
            <a:spAutoFit/>
          </a:bodyPr>
          <a:lstStyle/>
          <a:p>
            <a:pPr lvl="0"/>
            <a:r>
              <a:rPr lang="de-DE" sz="2800" dirty="0"/>
              <a:t>M</a:t>
            </a:r>
            <a:r>
              <a:rPr lang="de-CH" sz="2800" dirty="0"/>
              <a:t>angelnde Erkenntnis ist die Wurzel der Sünde</a:t>
            </a:r>
          </a:p>
        </p:txBody>
      </p:sp>
      <p:sp>
        <p:nvSpPr>
          <p:cNvPr id="5" name="Rechteck 4">
            <a:extLst>
              <a:ext uri="{FF2B5EF4-FFF2-40B4-BE49-F238E27FC236}">
                <a16:creationId xmlns:a16="http://schemas.microsoft.com/office/drawing/2014/main" id="{5E3DB72D-6971-4DFD-BC2B-3E819C661009}"/>
              </a:ext>
            </a:extLst>
          </p:cNvPr>
          <p:cNvSpPr/>
          <p:nvPr/>
        </p:nvSpPr>
        <p:spPr>
          <a:xfrm>
            <a:off x="458571" y="1613118"/>
            <a:ext cx="11274853" cy="1815882"/>
          </a:xfrm>
          <a:prstGeom prst="rect">
            <a:avLst/>
          </a:prstGeom>
        </p:spPr>
        <p:txBody>
          <a:bodyPr wrap="square">
            <a:spAutoFit/>
          </a:bodyPr>
          <a:lstStyle/>
          <a:p>
            <a:r>
              <a:rPr lang="de-CH" sz="2800" dirty="0"/>
              <a:t>"4 Doch niemand soll rechten, und keiner soll tadeln; denn dein Volk ist wie die, welche mit dem Priester rechten!</a:t>
            </a:r>
          </a:p>
          <a:p>
            <a:r>
              <a:rPr lang="de-CH" sz="2800" dirty="0"/>
              <a:t>5 Und so wirst du bei Tag straucheln, und auch der Prophet wird mit dir straucheln bei Nacht, und ich will deine Mutter vertilgen." </a:t>
            </a:r>
            <a:r>
              <a:rPr lang="de-CH" sz="2800" b="1" dirty="0"/>
              <a:t>Hos 4,4-5</a:t>
            </a:r>
          </a:p>
        </p:txBody>
      </p:sp>
      <p:sp>
        <p:nvSpPr>
          <p:cNvPr id="4" name="Rechteck 3">
            <a:extLst>
              <a:ext uri="{FF2B5EF4-FFF2-40B4-BE49-F238E27FC236}">
                <a16:creationId xmlns:a16="http://schemas.microsoft.com/office/drawing/2014/main" id="{1B15F185-ED34-418B-A6EA-E0177682D601}"/>
              </a:ext>
            </a:extLst>
          </p:cNvPr>
          <p:cNvSpPr/>
          <p:nvPr/>
        </p:nvSpPr>
        <p:spPr>
          <a:xfrm>
            <a:off x="458570" y="3639621"/>
            <a:ext cx="10606509" cy="1384995"/>
          </a:xfrm>
          <a:prstGeom prst="rect">
            <a:avLst/>
          </a:prstGeom>
        </p:spPr>
        <p:txBody>
          <a:bodyPr wrap="square">
            <a:spAutoFit/>
          </a:bodyPr>
          <a:lstStyle/>
          <a:p>
            <a:r>
              <a:rPr lang="de-CH" sz="2800" dirty="0"/>
              <a:t>"4 Ihre Taten erlauben ihnen nicht, zu ihrem Gott umzukehren; denn ein Geist der Hurerei ist in ihren Herzen, und den HERRN erkennen sie nicht." </a:t>
            </a:r>
            <a:r>
              <a:rPr lang="de-CH" sz="2800" b="1" dirty="0"/>
              <a:t>Hos 5,4</a:t>
            </a:r>
          </a:p>
        </p:txBody>
      </p:sp>
    </p:spTree>
    <p:extLst>
      <p:ext uri="{BB962C8B-B14F-4D97-AF65-F5344CB8AC3E}">
        <p14:creationId xmlns:p14="http://schemas.microsoft.com/office/powerpoint/2010/main" val="751827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52528" y="585934"/>
            <a:ext cx="7067576" cy="523220"/>
          </a:xfrm>
          <a:prstGeom prst="rect">
            <a:avLst/>
          </a:prstGeom>
        </p:spPr>
        <p:txBody>
          <a:bodyPr wrap="none">
            <a:spAutoFit/>
          </a:bodyPr>
          <a:lstStyle/>
          <a:p>
            <a:pPr lvl="0"/>
            <a:r>
              <a:rPr lang="de-DE" sz="2800" dirty="0"/>
              <a:t>M</a:t>
            </a:r>
            <a:r>
              <a:rPr lang="de-CH" sz="2800" dirty="0"/>
              <a:t>angelnde Erkenntnis ist die Wurzel der Sünde</a:t>
            </a:r>
          </a:p>
        </p:txBody>
      </p:sp>
      <p:sp>
        <p:nvSpPr>
          <p:cNvPr id="5" name="Rechteck 4">
            <a:extLst>
              <a:ext uri="{FF2B5EF4-FFF2-40B4-BE49-F238E27FC236}">
                <a16:creationId xmlns:a16="http://schemas.microsoft.com/office/drawing/2014/main" id="{5E3DB72D-6971-4DFD-BC2B-3E819C661009}"/>
              </a:ext>
            </a:extLst>
          </p:cNvPr>
          <p:cNvSpPr/>
          <p:nvPr/>
        </p:nvSpPr>
        <p:spPr>
          <a:xfrm>
            <a:off x="458571" y="1613118"/>
            <a:ext cx="11274853" cy="954107"/>
          </a:xfrm>
          <a:prstGeom prst="rect">
            <a:avLst/>
          </a:prstGeom>
        </p:spPr>
        <p:txBody>
          <a:bodyPr wrap="square">
            <a:spAutoFit/>
          </a:bodyPr>
          <a:lstStyle/>
          <a:p>
            <a:r>
              <a:rPr lang="de-CH" sz="2800" dirty="0"/>
              <a:t>"6 Denn an Liebe habe ich Wohlgefallen und nicht am Opfer, an der Gotteserkenntnis mehr als an Brandopfern." </a:t>
            </a:r>
            <a:r>
              <a:rPr lang="de-CH" sz="2800" b="1" dirty="0"/>
              <a:t>Hos 6,6</a:t>
            </a:r>
          </a:p>
        </p:txBody>
      </p:sp>
      <p:sp>
        <p:nvSpPr>
          <p:cNvPr id="4" name="Rechteck 3">
            <a:extLst>
              <a:ext uri="{FF2B5EF4-FFF2-40B4-BE49-F238E27FC236}">
                <a16:creationId xmlns:a16="http://schemas.microsoft.com/office/drawing/2014/main" id="{1B15F185-ED34-418B-A6EA-E0177682D601}"/>
              </a:ext>
            </a:extLst>
          </p:cNvPr>
          <p:cNvSpPr/>
          <p:nvPr/>
        </p:nvSpPr>
        <p:spPr>
          <a:xfrm>
            <a:off x="458571" y="2691665"/>
            <a:ext cx="10606509" cy="1815882"/>
          </a:xfrm>
          <a:prstGeom prst="rect">
            <a:avLst/>
          </a:prstGeom>
        </p:spPr>
        <p:txBody>
          <a:bodyPr wrap="square">
            <a:spAutoFit/>
          </a:bodyPr>
          <a:lstStyle/>
          <a:p>
            <a:r>
              <a:rPr lang="de-CH" sz="2800" dirty="0"/>
              <a:t>"3 So lasst uns [ihn] erkennen, ja, eifrig trachten nach der Erkenntnis des HERRN! Sein Hervorgehen ist so sicher wie das Licht des Morgens, und er wird zu uns kommen wie ein Regenguss, wie ein Spätregen, der das Land benetzt!« —" </a:t>
            </a:r>
            <a:r>
              <a:rPr lang="de-CH" sz="2800" b="1" dirty="0"/>
              <a:t>Hos 6,3</a:t>
            </a:r>
          </a:p>
        </p:txBody>
      </p:sp>
      <p:sp>
        <p:nvSpPr>
          <p:cNvPr id="3" name="Rechteck 2">
            <a:extLst>
              <a:ext uri="{FF2B5EF4-FFF2-40B4-BE49-F238E27FC236}">
                <a16:creationId xmlns:a16="http://schemas.microsoft.com/office/drawing/2014/main" id="{C680F458-829A-4D07-B2A2-0FD2427C2860}"/>
              </a:ext>
            </a:extLst>
          </p:cNvPr>
          <p:cNvSpPr/>
          <p:nvPr/>
        </p:nvSpPr>
        <p:spPr>
          <a:xfrm>
            <a:off x="458571" y="4631987"/>
            <a:ext cx="11274852" cy="954107"/>
          </a:xfrm>
          <a:prstGeom prst="rect">
            <a:avLst/>
          </a:prstGeom>
        </p:spPr>
        <p:txBody>
          <a:bodyPr wrap="square">
            <a:spAutoFit/>
          </a:bodyPr>
          <a:lstStyle/>
          <a:p>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"5 Ich will ihre Abtrünnigkeit heilen, gerne will ich sie lieben; denn mein Zorn hat sich von ihnen abgewandt." </a:t>
            </a:r>
            <a:r>
              <a:rPr lang="de-CH" sz="2800" b="1" dirty="0">
                <a:latin typeface="Calibri" panose="020F0502020204030204" pitchFamily="34" charset="0"/>
                <a:ea typeface="Calibri" panose="020F0502020204030204" pitchFamily="34" charset="0"/>
                <a:cs typeface="Times New Roman" panose="02020603050405020304" pitchFamily="18" charset="0"/>
              </a:rPr>
              <a:t>Hos 14,5</a:t>
            </a:r>
          </a:p>
        </p:txBody>
      </p:sp>
    </p:spTree>
    <p:extLst>
      <p:ext uri="{BB962C8B-B14F-4D97-AF65-F5344CB8AC3E}">
        <p14:creationId xmlns:p14="http://schemas.microsoft.com/office/powerpoint/2010/main" val="2087926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4265252" y="4855618"/>
            <a:ext cx="3661516" cy="938719"/>
          </a:xfrm>
          <a:prstGeom prst="rect">
            <a:avLst/>
          </a:prstGeom>
          <a:noFill/>
        </p:spPr>
        <p:txBody>
          <a:bodyPr wrap="none" rtlCol="0">
            <a:spAutoFit/>
          </a:bodyPr>
          <a:lstStyle/>
          <a:p>
            <a:pPr algn="ctr"/>
            <a:r>
              <a:rPr lang="de-CH" sz="5500" b="1" dirty="0"/>
              <a:t>Hosea Teil 2</a:t>
            </a:r>
          </a:p>
        </p:txBody>
      </p:sp>
    </p:spTree>
    <p:extLst>
      <p:ext uri="{BB962C8B-B14F-4D97-AF65-F5344CB8AC3E}">
        <p14:creationId xmlns:p14="http://schemas.microsoft.com/office/powerpoint/2010/main" val="4159644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649026"/>
            <a:ext cx="287290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Aufbau des Buches</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graphicFrame>
        <p:nvGraphicFramePr>
          <p:cNvPr id="4" name="Tabelle 3">
            <a:extLst>
              <a:ext uri="{FF2B5EF4-FFF2-40B4-BE49-F238E27FC236}">
                <a16:creationId xmlns:a16="http://schemas.microsoft.com/office/drawing/2014/main" id="{7C146C97-19A2-439F-ADF5-902F4AC724E8}"/>
              </a:ext>
            </a:extLst>
          </p:cNvPr>
          <p:cNvGraphicFramePr>
            <a:graphicFrameLocks noGrp="1"/>
          </p:cNvGraphicFramePr>
          <p:nvPr>
            <p:extLst>
              <p:ext uri="{D42A27DB-BD31-4B8C-83A1-F6EECF244321}">
                <p14:modId xmlns:p14="http://schemas.microsoft.com/office/powerpoint/2010/main" val="1722372649"/>
              </p:ext>
            </p:extLst>
          </p:nvPr>
        </p:nvGraphicFramePr>
        <p:xfrm>
          <a:off x="432621" y="1425779"/>
          <a:ext cx="11326758" cy="4783195"/>
        </p:xfrm>
        <a:graphic>
          <a:graphicData uri="http://schemas.openxmlformats.org/drawingml/2006/table">
            <a:tbl>
              <a:tblPr firstRow="1" firstCol="1" bandRow="1"/>
              <a:tblGrid>
                <a:gridCol w="1187584">
                  <a:extLst>
                    <a:ext uri="{9D8B030D-6E8A-4147-A177-3AD203B41FA5}">
                      <a16:colId xmlns:a16="http://schemas.microsoft.com/office/drawing/2014/main" val="4285445291"/>
                    </a:ext>
                  </a:extLst>
                </a:gridCol>
                <a:gridCol w="4311700">
                  <a:extLst>
                    <a:ext uri="{9D8B030D-6E8A-4147-A177-3AD203B41FA5}">
                      <a16:colId xmlns:a16="http://schemas.microsoft.com/office/drawing/2014/main" val="3249764983"/>
                    </a:ext>
                  </a:extLst>
                </a:gridCol>
                <a:gridCol w="1600578">
                  <a:extLst>
                    <a:ext uri="{9D8B030D-6E8A-4147-A177-3AD203B41FA5}">
                      <a16:colId xmlns:a16="http://schemas.microsoft.com/office/drawing/2014/main" val="645908342"/>
                    </a:ext>
                  </a:extLst>
                </a:gridCol>
                <a:gridCol w="4226896">
                  <a:extLst>
                    <a:ext uri="{9D8B030D-6E8A-4147-A177-3AD203B41FA5}">
                      <a16:colId xmlns:a16="http://schemas.microsoft.com/office/drawing/2014/main" val="3286875562"/>
                    </a:ext>
                  </a:extLst>
                </a:gridCol>
              </a:tblGrid>
              <a:tr h="369299">
                <a:tc gridSpan="2">
                  <a:txBody>
                    <a:bodyPr/>
                    <a:lstStyle/>
                    <a:p>
                      <a:pPr algn="ct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1-3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hMerge="1">
                  <a:txBody>
                    <a:bodyPr/>
                    <a:lstStyle/>
                    <a:p>
                      <a:endParaRPr lang="de-CH"/>
                    </a:p>
                  </a:txBody>
                  <a:tcPr/>
                </a:tc>
                <a:tc gridSpan="2">
                  <a:txBody>
                    <a:bodyPr/>
                    <a:lstStyle/>
                    <a:p>
                      <a:pPr algn="ctr">
                        <a:spcAft>
                          <a:spcPts val="0"/>
                        </a:spcAft>
                      </a:pPr>
                      <a:r>
                        <a:rPr lang="de-CH" sz="2400">
                          <a:effectLst/>
                          <a:latin typeface="Calibri" panose="020F0502020204030204" pitchFamily="34" charset="0"/>
                          <a:ea typeface="Calibri" panose="020F0502020204030204" pitchFamily="34" charset="0"/>
                          <a:cs typeface="Times New Roman" panose="02020603050405020304" pitchFamily="18" charset="0"/>
                        </a:rPr>
                        <a:t>4-14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hMerge="1">
                  <a:txBody>
                    <a:bodyPr/>
                    <a:lstStyle/>
                    <a:p>
                      <a:endParaRPr lang="de-CH"/>
                    </a:p>
                  </a:txBody>
                  <a:tcPr/>
                </a:tc>
                <a:extLst>
                  <a:ext uri="{0D108BD9-81ED-4DB2-BD59-A6C34878D82A}">
                    <a16:rowId xmlns:a16="http://schemas.microsoft.com/office/drawing/2014/main" val="3955463999"/>
                  </a:ext>
                </a:extLst>
              </a:tr>
              <a:tr h="369299">
                <a:tc gridSpan="2">
                  <a:txBody>
                    <a:bodyPr/>
                    <a:lstStyle/>
                    <a:p>
                      <a:pPr algn="ct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Die untreue Ehefrau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hMerge="1">
                  <a:txBody>
                    <a:bodyPr/>
                    <a:lstStyle/>
                    <a:p>
                      <a:endParaRPr lang="de-CH"/>
                    </a:p>
                  </a:txBody>
                  <a:tcPr/>
                </a:tc>
                <a:tc gridSpan="2">
                  <a:txBody>
                    <a:bodyPr/>
                    <a:lstStyle/>
                    <a:p>
                      <a:pPr algn="ctr">
                        <a:spcAft>
                          <a:spcPts val="0"/>
                        </a:spcAft>
                      </a:pPr>
                      <a:r>
                        <a:rPr lang="de-CH" sz="2400">
                          <a:effectLst/>
                          <a:latin typeface="Calibri" panose="020F0502020204030204" pitchFamily="34" charset="0"/>
                          <a:ea typeface="Calibri" panose="020F0502020204030204" pitchFamily="34" charset="0"/>
                          <a:cs typeface="Times New Roman" panose="02020603050405020304" pitchFamily="18" charset="0"/>
                        </a:rPr>
                        <a:t>Das untreue Volk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hMerge="1">
                  <a:txBody>
                    <a:bodyPr/>
                    <a:lstStyle/>
                    <a:p>
                      <a:endParaRPr lang="de-CH"/>
                    </a:p>
                  </a:txBody>
                  <a:tcPr/>
                </a:tc>
                <a:extLst>
                  <a:ext uri="{0D108BD9-81ED-4DB2-BD59-A6C34878D82A}">
                    <a16:rowId xmlns:a16="http://schemas.microsoft.com/office/drawing/2014/main" val="508575865"/>
                  </a:ext>
                </a:extLst>
              </a:tr>
              <a:tr h="369299">
                <a:tc gridSpan="2">
                  <a:txBody>
                    <a:bodyPr/>
                    <a:lstStyle/>
                    <a:p>
                      <a:pPr algn="ct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Die ehebrecherische Frau und der treue Mann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hMerge="1">
                  <a:txBody>
                    <a:bodyPr/>
                    <a:lstStyle/>
                    <a:p>
                      <a:endParaRPr lang="de-CH"/>
                    </a:p>
                  </a:txBody>
                  <a:tcPr/>
                </a:tc>
                <a:tc gridSpan="2">
                  <a:txBody>
                    <a:bodyPr/>
                    <a:lstStyle/>
                    <a:p>
                      <a:pPr algn="ctr">
                        <a:spcAft>
                          <a:spcPts val="0"/>
                        </a:spcAft>
                      </a:pPr>
                      <a:r>
                        <a:rPr lang="de-CH" sz="2400">
                          <a:effectLst/>
                          <a:latin typeface="Calibri" panose="020F0502020204030204" pitchFamily="34" charset="0"/>
                          <a:ea typeface="Calibri" panose="020F0502020204030204" pitchFamily="34" charset="0"/>
                          <a:cs typeface="Times New Roman" panose="02020603050405020304" pitchFamily="18" charset="0"/>
                        </a:rPr>
                        <a:t>Das ehebrecherische Volk und der treue HERR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hMerge="1">
                  <a:txBody>
                    <a:bodyPr/>
                    <a:lstStyle/>
                    <a:p>
                      <a:endParaRPr lang="de-CH"/>
                    </a:p>
                  </a:txBody>
                  <a:tcPr/>
                </a:tc>
                <a:extLst>
                  <a:ext uri="{0D108BD9-81ED-4DB2-BD59-A6C34878D82A}">
                    <a16:rowId xmlns:a16="http://schemas.microsoft.com/office/drawing/2014/main" val="3604546014"/>
                  </a:ext>
                </a:extLst>
              </a:tr>
              <a:tr h="738599">
                <a:tc gridSpan="2">
                  <a:txBody>
                    <a:bodyPr/>
                    <a:lstStyle/>
                    <a:p>
                      <a:pPr algn="ct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Die prophetische Botschaft durch Hoseas Ehe und Familie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hMerge="1">
                  <a:txBody>
                    <a:bodyPr/>
                    <a:lstStyle/>
                    <a:p>
                      <a:endParaRPr lang="de-CH"/>
                    </a:p>
                  </a:txBody>
                  <a:tcPr/>
                </a:tc>
                <a:tc gridSpan="2">
                  <a:txBody>
                    <a:bodyPr/>
                    <a:lstStyle/>
                    <a:p>
                      <a:pPr algn="ctr">
                        <a:spcAft>
                          <a:spcPts val="0"/>
                        </a:spcAft>
                      </a:pPr>
                      <a:r>
                        <a:rPr lang="de-CH" sz="2400">
                          <a:effectLst/>
                          <a:latin typeface="Calibri" panose="020F0502020204030204" pitchFamily="34" charset="0"/>
                          <a:ea typeface="Calibri" panose="020F0502020204030204" pitchFamily="34" charset="0"/>
                          <a:cs typeface="Times New Roman" panose="02020603050405020304" pitchFamily="18" charset="0"/>
                        </a:rPr>
                        <a:t>Gottes unbegreifliche Liebe führt aus dem Sumpf der Sünde hin zum herrlichsten Segen!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hMerge="1">
                  <a:txBody>
                    <a:bodyPr/>
                    <a:lstStyle/>
                    <a:p>
                      <a:endParaRPr lang="de-CH"/>
                    </a:p>
                  </a:txBody>
                  <a:tcPr/>
                </a:tc>
                <a:extLst>
                  <a:ext uri="{0D108BD9-81ED-4DB2-BD59-A6C34878D82A}">
                    <a16:rowId xmlns:a16="http://schemas.microsoft.com/office/drawing/2014/main" val="1930138084"/>
                  </a:ext>
                </a:extLst>
              </a:tr>
              <a:tr h="738599">
                <a:tc>
                  <a:txBody>
                    <a:bodyPr/>
                    <a:lstStyle/>
                    <a:p>
                      <a:pPr>
                        <a:spcAft>
                          <a:spcPts val="0"/>
                        </a:spcAft>
                      </a:pPr>
                      <a:r>
                        <a:rPr lang="de-CH" sz="2400">
                          <a:effectLst/>
                          <a:latin typeface="Calibri" panose="020F0502020204030204" pitchFamily="34" charset="0"/>
                          <a:ea typeface="Calibri" panose="020F0502020204030204" pitchFamily="34" charset="0"/>
                          <a:cs typeface="Times New Roman" panose="02020603050405020304" pitchFamily="18" charset="0"/>
                        </a:rPr>
                        <a:t>1,1-9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Der Prophet und seine Kinder - </a:t>
                      </a:r>
                    </a:p>
                    <a:p>
                      <a:pPr marL="342900" lvl="0" indent="-342900">
                        <a:spcAft>
                          <a:spcPts val="0"/>
                        </a:spcAft>
                        <a:buFont typeface="Wingdings" panose="05000000000000000000" pitchFamily="2" charset="2"/>
                        <a:buChar char=""/>
                      </a:pPr>
                      <a:r>
                        <a:rPr lang="de-CH" sz="2400" dirty="0">
                          <a:effectLst/>
                          <a:latin typeface="Calibri" panose="020F0502020204030204" pitchFamily="34" charset="0"/>
                          <a:ea typeface="Calibri" panose="020F0502020204030204" pitchFamily="34" charset="0"/>
                          <a:cs typeface="Times New Roman" panose="02020603050405020304" pitchFamily="18" charset="0"/>
                        </a:rPr>
                        <a:t>Ein Zeichen in Israel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4,1- 6,3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Gott nicht richtig zu kennen</a:t>
                      </a:r>
                    </a:p>
                    <a:p>
                      <a:pPr marL="0" lvl="0" indent="0">
                        <a:spcAft>
                          <a:spcPts val="0"/>
                        </a:spcAft>
                        <a:buFont typeface="+mj-lt"/>
                        <a:buNone/>
                      </a:pPr>
                      <a:r>
                        <a:rPr lang="de-CH" sz="2400" dirty="0">
                          <a:effectLst/>
                          <a:latin typeface="Calibri" panose="020F0502020204030204" pitchFamily="34" charset="0"/>
                          <a:ea typeface="Calibri" panose="020F0502020204030204" pitchFamily="34" charset="0"/>
                          <a:cs typeface="Times New Roman" panose="02020603050405020304" pitchFamily="18" charset="0"/>
                        </a:rPr>
                        <a:t>1. Anklage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extLst>
                  <a:ext uri="{0D108BD9-81ED-4DB2-BD59-A6C34878D82A}">
                    <a16:rowId xmlns:a16="http://schemas.microsoft.com/office/drawing/2014/main" val="3514871016"/>
                  </a:ext>
                </a:extLst>
              </a:tr>
              <a:tr h="738599">
                <a:tc>
                  <a:txBody>
                    <a:bodyPr/>
                    <a:lstStyle/>
                    <a:p>
                      <a:pPr>
                        <a:spcAft>
                          <a:spcPts val="0"/>
                        </a:spcAft>
                      </a:pPr>
                      <a:r>
                        <a:rPr lang="de-CH" sz="2400">
                          <a:effectLst/>
                          <a:latin typeface="Calibri" panose="020F0502020204030204" pitchFamily="34" charset="0"/>
                          <a:ea typeface="Calibri" panose="020F0502020204030204" pitchFamily="34" charset="0"/>
                          <a:cs typeface="Times New Roman" panose="02020603050405020304" pitchFamily="18" charset="0"/>
                        </a:rPr>
                        <a:t>2,1-25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a:spcAft>
                          <a:spcPts val="0"/>
                        </a:spcAft>
                      </a:pPr>
                      <a:r>
                        <a:rPr lang="de-CH" sz="2400">
                          <a:effectLst/>
                          <a:latin typeface="Calibri" panose="020F0502020204030204" pitchFamily="34" charset="0"/>
                          <a:ea typeface="Calibri" panose="020F0502020204030204" pitchFamily="34" charset="0"/>
                          <a:cs typeface="Times New Roman" panose="02020603050405020304" pitchFamily="18" charset="0"/>
                        </a:rPr>
                        <a:t>Der HERR und sein Volk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6,4- 11,11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Den Bund mit Gott gebrochen zu haben</a:t>
                      </a:r>
                    </a:p>
                    <a:p>
                      <a:pPr marL="0" lvl="0" indent="0">
                        <a:spcAft>
                          <a:spcPts val="0"/>
                        </a:spcAft>
                        <a:buFont typeface="+mj-lt"/>
                        <a:buNone/>
                      </a:pPr>
                      <a:r>
                        <a:rPr lang="de-CH" sz="2400" dirty="0">
                          <a:effectLst/>
                          <a:latin typeface="Calibri" panose="020F0502020204030204" pitchFamily="34" charset="0"/>
                          <a:ea typeface="Calibri" panose="020F0502020204030204" pitchFamily="34" charset="0"/>
                          <a:cs typeface="Times New Roman" panose="02020603050405020304" pitchFamily="18" charset="0"/>
                        </a:rPr>
                        <a:t>2. Anklage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extLst>
                  <a:ext uri="{0D108BD9-81ED-4DB2-BD59-A6C34878D82A}">
                    <a16:rowId xmlns:a16="http://schemas.microsoft.com/office/drawing/2014/main" val="2141488694"/>
                  </a:ext>
                </a:extLst>
              </a:tr>
              <a:tr h="738599">
                <a:tc>
                  <a:txBody>
                    <a:bodyPr/>
                    <a:lstStyle/>
                    <a:p>
                      <a:pPr>
                        <a:spcAft>
                          <a:spcPts val="0"/>
                        </a:spcAft>
                      </a:pPr>
                      <a:r>
                        <a:rPr lang="de-CH" sz="2400">
                          <a:effectLst/>
                          <a:latin typeface="Calibri" panose="020F0502020204030204" pitchFamily="34" charset="0"/>
                          <a:ea typeface="Calibri" panose="020F0502020204030204" pitchFamily="34" charset="0"/>
                          <a:cs typeface="Times New Roman" panose="02020603050405020304" pitchFamily="18" charset="0"/>
                        </a:rPr>
                        <a:t>3,1-5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a:spcAft>
                          <a:spcPts val="0"/>
                        </a:spcAft>
                      </a:pPr>
                      <a:r>
                        <a:rPr lang="de-CH" sz="2400">
                          <a:effectLst/>
                          <a:latin typeface="Calibri" panose="020F0502020204030204" pitchFamily="34" charset="0"/>
                          <a:ea typeface="Calibri" panose="020F0502020204030204" pitchFamily="34" charset="0"/>
                          <a:cs typeface="Times New Roman" panose="02020603050405020304" pitchFamily="18" charset="0"/>
                        </a:rPr>
                        <a:t>Der Prophet und seine Frau – </a:t>
                      </a:r>
                    </a:p>
                    <a:p>
                      <a:pPr marL="342900" lvl="0" indent="-342900">
                        <a:spcAft>
                          <a:spcPts val="0"/>
                        </a:spcAft>
                        <a:buFont typeface="Wingdings" panose="05000000000000000000" pitchFamily="2" charset="2"/>
                        <a:buChar char=""/>
                      </a:pPr>
                      <a:r>
                        <a:rPr lang="de-CH" sz="2400">
                          <a:effectLst/>
                          <a:latin typeface="Calibri" panose="020F0502020204030204" pitchFamily="34" charset="0"/>
                          <a:ea typeface="Calibri" panose="020F0502020204030204" pitchFamily="34" charset="0"/>
                          <a:cs typeface="Times New Roman" panose="02020603050405020304" pitchFamily="18" charset="0"/>
                        </a:rPr>
                        <a:t>Zum Zeichen für Israel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12,1- 14,10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Dem HERRN nicht treu zu sein</a:t>
                      </a:r>
                    </a:p>
                    <a:p>
                      <a:pPr marL="0" lvl="0" indent="0">
                        <a:spcAft>
                          <a:spcPts val="0"/>
                        </a:spcAft>
                        <a:buFont typeface="+mj-lt"/>
                        <a:buNone/>
                      </a:pPr>
                      <a:r>
                        <a:rPr lang="de-CH" sz="2400" dirty="0">
                          <a:effectLst/>
                          <a:latin typeface="Calibri" panose="020F0502020204030204" pitchFamily="34" charset="0"/>
                          <a:ea typeface="Calibri" panose="020F0502020204030204" pitchFamily="34" charset="0"/>
                          <a:cs typeface="Times New Roman" panose="02020603050405020304" pitchFamily="18" charset="0"/>
                        </a:rPr>
                        <a:t>3. Anklage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extLst>
                  <a:ext uri="{0D108BD9-81ED-4DB2-BD59-A6C34878D82A}">
                    <a16:rowId xmlns:a16="http://schemas.microsoft.com/office/drawing/2014/main" val="2667438980"/>
                  </a:ext>
                </a:extLst>
              </a:tr>
            </a:tbl>
          </a:graphicData>
        </a:graphic>
      </p:graphicFrame>
    </p:spTree>
    <p:extLst>
      <p:ext uri="{BB962C8B-B14F-4D97-AF65-F5344CB8AC3E}">
        <p14:creationId xmlns:p14="http://schemas.microsoft.com/office/powerpoint/2010/main" val="3006082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649026"/>
            <a:ext cx="5412059"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Wiederherstellung durch das Gericht</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graphicFrame>
        <p:nvGraphicFramePr>
          <p:cNvPr id="7" name="Tabelle 6">
            <a:extLst>
              <a:ext uri="{FF2B5EF4-FFF2-40B4-BE49-F238E27FC236}">
                <a16:creationId xmlns:a16="http://schemas.microsoft.com/office/drawing/2014/main" id="{15C4F434-15F3-47C1-8BB0-FE4FFCA9BF1A}"/>
              </a:ext>
            </a:extLst>
          </p:cNvPr>
          <p:cNvGraphicFramePr>
            <a:graphicFrameLocks noGrp="1"/>
          </p:cNvGraphicFramePr>
          <p:nvPr>
            <p:extLst>
              <p:ext uri="{D42A27DB-BD31-4B8C-83A1-F6EECF244321}">
                <p14:modId xmlns:p14="http://schemas.microsoft.com/office/powerpoint/2010/main" val="275329757"/>
              </p:ext>
            </p:extLst>
          </p:nvPr>
        </p:nvGraphicFramePr>
        <p:xfrm>
          <a:off x="538210" y="2413933"/>
          <a:ext cx="8563845" cy="2342625"/>
        </p:xfrm>
        <a:graphic>
          <a:graphicData uri="http://schemas.openxmlformats.org/drawingml/2006/table">
            <a:tbl>
              <a:tblPr firstRow="1" firstCol="1" bandRow="1"/>
              <a:tblGrid>
                <a:gridCol w="1735207">
                  <a:extLst>
                    <a:ext uri="{9D8B030D-6E8A-4147-A177-3AD203B41FA5}">
                      <a16:colId xmlns:a16="http://schemas.microsoft.com/office/drawing/2014/main" val="3712807482"/>
                    </a:ext>
                  </a:extLst>
                </a:gridCol>
                <a:gridCol w="4739779">
                  <a:extLst>
                    <a:ext uri="{9D8B030D-6E8A-4147-A177-3AD203B41FA5}">
                      <a16:colId xmlns:a16="http://schemas.microsoft.com/office/drawing/2014/main" val="634223388"/>
                    </a:ext>
                  </a:extLst>
                </a:gridCol>
                <a:gridCol w="2088859">
                  <a:extLst>
                    <a:ext uri="{9D8B030D-6E8A-4147-A177-3AD203B41FA5}">
                      <a16:colId xmlns:a16="http://schemas.microsoft.com/office/drawing/2014/main" val="3242476791"/>
                    </a:ext>
                  </a:extLst>
                </a:gridCol>
              </a:tblGrid>
              <a:tr h="719480">
                <a:tc>
                  <a:txBody>
                    <a:bodyPr/>
                    <a:lstStyle/>
                    <a:p>
                      <a:pPr marL="0" lvl="0" indent="0">
                        <a:spcAft>
                          <a:spcPts val="0"/>
                        </a:spcAft>
                        <a:buFont typeface="+mj-lt"/>
                        <a:buNone/>
                      </a:pPr>
                      <a:r>
                        <a:rPr lang="de-CH" sz="2800" dirty="0">
                          <a:effectLst/>
                          <a:latin typeface="Calibri" panose="020F0502020204030204" pitchFamily="34" charset="0"/>
                          <a:ea typeface="Calibri" panose="020F0502020204030204" pitchFamily="34" charset="0"/>
                          <a:cs typeface="Times New Roman" panose="02020603050405020304" pitchFamily="18" charset="0"/>
                        </a:rPr>
                        <a:t>1. Anklage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CH" sz="2800" dirty="0">
                          <a:effectLst/>
                          <a:latin typeface="Calibri" panose="020F0502020204030204" pitchFamily="34" charset="0"/>
                          <a:ea typeface="Calibri" panose="020F0502020204030204" pitchFamily="34" charset="0"/>
                          <a:cs typeface="Times New Roman" panose="02020603050405020304" pitchFamily="18" charset="0"/>
                        </a:rPr>
                        <a:t>Gott nicht richtig zu kennen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CH" sz="2800">
                          <a:effectLst/>
                          <a:latin typeface="Calibri" panose="020F0502020204030204" pitchFamily="34" charset="0"/>
                          <a:ea typeface="Calibri" panose="020F0502020204030204" pitchFamily="34" charset="0"/>
                          <a:cs typeface="Times New Roman" panose="02020603050405020304" pitchFamily="18" charset="0"/>
                        </a:rPr>
                        <a:t>4,1 – 6,3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5046093"/>
                  </a:ext>
                </a:extLst>
              </a:tr>
              <a:tr h="1014694">
                <a:tc>
                  <a:txBody>
                    <a:bodyPr/>
                    <a:lstStyle/>
                    <a:p>
                      <a:pPr marL="0" lvl="0" indent="0">
                        <a:spcAft>
                          <a:spcPts val="0"/>
                        </a:spcAft>
                        <a:buFont typeface="+mj-lt"/>
                        <a:buNone/>
                      </a:pPr>
                      <a:r>
                        <a:rPr lang="de-CH" sz="2800" dirty="0">
                          <a:effectLst/>
                          <a:latin typeface="Calibri" panose="020F0502020204030204" pitchFamily="34" charset="0"/>
                          <a:ea typeface="Calibri" panose="020F0502020204030204" pitchFamily="34" charset="0"/>
                          <a:cs typeface="Times New Roman" panose="02020603050405020304" pitchFamily="18" charset="0"/>
                        </a:rPr>
                        <a:t>2. Anklage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CH" sz="2800" dirty="0">
                          <a:effectLst/>
                          <a:latin typeface="Calibri" panose="020F0502020204030204" pitchFamily="34" charset="0"/>
                          <a:ea typeface="Calibri" panose="020F0502020204030204" pitchFamily="34" charset="0"/>
                          <a:cs typeface="Times New Roman" panose="02020603050405020304" pitchFamily="18" charset="0"/>
                        </a:rPr>
                        <a:t>Den Bund mit Gott gebrochen zu haben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CH" sz="2800">
                          <a:effectLst/>
                          <a:latin typeface="Calibri" panose="020F0502020204030204" pitchFamily="34" charset="0"/>
                          <a:ea typeface="Calibri" panose="020F0502020204030204" pitchFamily="34" charset="0"/>
                          <a:cs typeface="Times New Roman" panose="02020603050405020304" pitchFamily="18" charset="0"/>
                        </a:rPr>
                        <a:t>6,4 – 11,11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2607757"/>
                  </a:ext>
                </a:extLst>
              </a:tr>
              <a:tr h="608451">
                <a:tc>
                  <a:txBody>
                    <a:bodyPr/>
                    <a:lstStyle/>
                    <a:p>
                      <a:pPr marL="0" lvl="0" indent="0">
                        <a:spcAft>
                          <a:spcPts val="0"/>
                        </a:spcAft>
                        <a:buFont typeface="+mj-lt"/>
                        <a:buNone/>
                      </a:pPr>
                      <a:r>
                        <a:rPr lang="de-CH" sz="2800" dirty="0">
                          <a:effectLst/>
                          <a:latin typeface="Calibri" panose="020F0502020204030204" pitchFamily="34" charset="0"/>
                          <a:ea typeface="Calibri" panose="020F0502020204030204" pitchFamily="34" charset="0"/>
                          <a:cs typeface="Times New Roman" panose="02020603050405020304" pitchFamily="18" charset="0"/>
                        </a:rPr>
                        <a:t>3. Anklage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CH" sz="2800" dirty="0">
                          <a:effectLst/>
                          <a:latin typeface="Calibri" panose="020F0502020204030204" pitchFamily="34" charset="0"/>
                          <a:ea typeface="Calibri" panose="020F0502020204030204" pitchFamily="34" charset="0"/>
                          <a:cs typeface="Times New Roman" panose="02020603050405020304" pitchFamily="18" charset="0"/>
                        </a:rPr>
                        <a:t>Dem HERRN nicht treu zu sein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CH" sz="2800" dirty="0">
                          <a:effectLst/>
                          <a:latin typeface="Calibri" panose="020F0502020204030204" pitchFamily="34" charset="0"/>
                          <a:ea typeface="Calibri" panose="020F0502020204030204" pitchFamily="34" charset="0"/>
                          <a:cs typeface="Times New Roman" panose="02020603050405020304" pitchFamily="18" charset="0"/>
                        </a:rPr>
                        <a:t>12,1 – 14,10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7678812"/>
                  </a:ext>
                </a:extLst>
              </a:tr>
            </a:tbl>
          </a:graphicData>
        </a:graphic>
      </p:graphicFrame>
      <p:sp>
        <p:nvSpPr>
          <p:cNvPr id="8" name="Rechteck 7">
            <a:extLst>
              <a:ext uri="{FF2B5EF4-FFF2-40B4-BE49-F238E27FC236}">
                <a16:creationId xmlns:a16="http://schemas.microsoft.com/office/drawing/2014/main" id="{0773E6A7-1847-413D-B426-9BEE36D4C392}"/>
              </a:ext>
            </a:extLst>
          </p:cNvPr>
          <p:cNvSpPr/>
          <p:nvPr/>
        </p:nvSpPr>
        <p:spPr>
          <a:xfrm>
            <a:off x="538210" y="1490181"/>
            <a:ext cx="10798575" cy="523220"/>
          </a:xfrm>
          <a:prstGeom prst="rect">
            <a:avLst/>
          </a:prstGeom>
        </p:spPr>
        <p:txBody>
          <a:bodyPr wrap="square">
            <a:spAutoFit/>
          </a:bodyPr>
          <a:lstStyle/>
          <a:p>
            <a:r>
              <a:rPr lang="de-CH" sz="2800" dirty="0"/>
              <a:t>Eine Anklageschrift in drei Akten</a:t>
            </a:r>
          </a:p>
        </p:txBody>
      </p:sp>
    </p:spTree>
    <p:extLst>
      <p:ext uri="{BB962C8B-B14F-4D97-AF65-F5344CB8AC3E}">
        <p14:creationId xmlns:p14="http://schemas.microsoft.com/office/powerpoint/2010/main" val="1672814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649026"/>
            <a:ext cx="2879314"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Die Anklage Gottes</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51FE5A32-8B21-4199-88F0-E906A3976888}"/>
              </a:ext>
            </a:extLst>
          </p:cNvPr>
          <p:cNvSpPr/>
          <p:nvPr/>
        </p:nvSpPr>
        <p:spPr>
          <a:xfrm>
            <a:off x="538210" y="1370165"/>
            <a:ext cx="10798575" cy="1384995"/>
          </a:xfrm>
          <a:prstGeom prst="rect">
            <a:avLst/>
          </a:prstGeom>
        </p:spPr>
        <p:txBody>
          <a:bodyPr wrap="square">
            <a:spAutoFit/>
          </a:bodyPr>
          <a:lstStyle/>
          <a:p>
            <a:r>
              <a:rPr lang="de-CH" sz="2800" dirty="0"/>
              <a:t>Hosea beginnt mit dem Rechtsstreit gegen sein Volk. Israel sitzt sozusagen auf der Anklagebank und Hosea ist der Gerichtsdiener, welcher die Anklageschrift vorliest. </a:t>
            </a:r>
          </a:p>
        </p:txBody>
      </p:sp>
      <p:sp>
        <p:nvSpPr>
          <p:cNvPr id="3" name="Rechteck 2">
            <a:extLst>
              <a:ext uri="{FF2B5EF4-FFF2-40B4-BE49-F238E27FC236}">
                <a16:creationId xmlns:a16="http://schemas.microsoft.com/office/drawing/2014/main" id="{D41E3DC5-B1E3-4651-8CAC-E143B50C9BB4}"/>
              </a:ext>
            </a:extLst>
          </p:cNvPr>
          <p:cNvSpPr/>
          <p:nvPr/>
        </p:nvSpPr>
        <p:spPr>
          <a:xfrm>
            <a:off x="538210" y="3131268"/>
            <a:ext cx="10692043" cy="1384995"/>
          </a:xfrm>
          <a:prstGeom prst="rect">
            <a:avLst/>
          </a:prstGeom>
        </p:spPr>
        <p:txBody>
          <a:bodyPr wrap="square">
            <a:spAutoFit/>
          </a:bodyPr>
          <a:lstStyle/>
          <a:p>
            <a:r>
              <a:rPr lang="de-CH" sz="2800" dirty="0"/>
              <a:t>"1 Hört das Wort des HERRN, ihr Kinder Israels! Denn der HERR hat einen Rechtsstreit mit den Bewohnern des Landes, weil es </a:t>
            </a:r>
            <a:r>
              <a:rPr lang="de-CH" sz="2800" u="sng" dirty="0"/>
              <a:t>keine Wahrheit</a:t>
            </a:r>
            <a:r>
              <a:rPr lang="de-CH" sz="2800" dirty="0"/>
              <a:t>, </a:t>
            </a:r>
            <a:r>
              <a:rPr lang="de-CH" sz="2800" u="sng" dirty="0"/>
              <a:t>keine Liebe</a:t>
            </a:r>
            <a:r>
              <a:rPr lang="de-CH" sz="2800" dirty="0"/>
              <a:t> und </a:t>
            </a:r>
            <a:r>
              <a:rPr lang="de-CH" sz="2800" u="sng" dirty="0"/>
              <a:t>keine Gotteserkenntnis</a:t>
            </a:r>
            <a:r>
              <a:rPr lang="de-CH" sz="2800" dirty="0"/>
              <a:t> im Land gibt." </a:t>
            </a:r>
            <a:r>
              <a:rPr lang="de-CH" sz="2800" b="1" dirty="0"/>
              <a:t>Hos 4,1</a:t>
            </a:r>
          </a:p>
        </p:txBody>
      </p:sp>
    </p:spTree>
    <p:extLst>
      <p:ext uri="{BB962C8B-B14F-4D97-AF65-F5344CB8AC3E}">
        <p14:creationId xmlns:p14="http://schemas.microsoft.com/office/powerpoint/2010/main" val="589448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le 2">
            <a:extLst>
              <a:ext uri="{FF2B5EF4-FFF2-40B4-BE49-F238E27FC236}">
                <a16:creationId xmlns:a16="http://schemas.microsoft.com/office/drawing/2014/main" id="{5161CC28-444A-4FF0-A7EB-0FABF01EF907}"/>
              </a:ext>
            </a:extLst>
          </p:cNvPr>
          <p:cNvGraphicFramePr>
            <a:graphicFrameLocks noGrp="1"/>
          </p:cNvGraphicFramePr>
          <p:nvPr>
            <p:extLst>
              <p:ext uri="{D42A27DB-BD31-4B8C-83A1-F6EECF244321}">
                <p14:modId xmlns:p14="http://schemas.microsoft.com/office/powerpoint/2010/main" val="3543203781"/>
              </p:ext>
            </p:extLst>
          </p:nvPr>
        </p:nvGraphicFramePr>
        <p:xfrm>
          <a:off x="581607" y="502920"/>
          <a:ext cx="11028785" cy="5852160"/>
        </p:xfrm>
        <a:graphic>
          <a:graphicData uri="http://schemas.openxmlformats.org/drawingml/2006/table">
            <a:tbl>
              <a:tblPr firstRow="1" firstCol="1" bandRow="1"/>
              <a:tblGrid>
                <a:gridCol w="2565206">
                  <a:extLst>
                    <a:ext uri="{9D8B030D-6E8A-4147-A177-3AD203B41FA5}">
                      <a16:colId xmlns:a16="http://schemas.microsoft.com/office/drawing/2014/main" val="954725369"/>
                    </a:ext>
                  </a:extLst>
                </a:gridCol>
                <a:gridCol w="8463579">
                  <a:extLst>
                    <a:ext uri="{9D8B030D-6E8A-4147-A177-3AD203B41FA5}">
                      <a16:colId xmlns:a16="http://schemas.microsoft.com/office/drawing/2014/main" val="669429392"/>
                    </a:ext>
                  </a:extLst>
                </a:gridCol>
              </a:tblGrid>
              <a:tr h="870642">
                <a:tc>
                  <a:txBody>
                    <a:bodyPr/>
                    <a:lstStyle/>
                    <a:p>
                      <a:pP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Wahrheit (Treue)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Es geht hier um Charaktereigenschaften, die eine Person beschreiben. Hier geht es um eine </a:t>
                      </a:r>
                      <a:r>
                        <a:rPr lang="de-CH" sz="2400" u="sng" dirty="0">
                          <a:effectLst/>
                          <a:latin typeface="Calibri" panose="020F0502020204030204" pitchFamily="34" charset="0"/>
                          <a:ea typeface="Calibri" panose="020F0502020204030204" pitchFamily="34" charset="0"/>
                          <a:cs typeface="Times New Roman" panose="02020603050405020304" pitchFamily="18" charset="0"/>
                        </a:rPr>
                        <a:t>zuverlässige, vertrauenswürdige und beständige Person</a:t>
                      </a:r>
                      <a:r>
                        <a:rPr lang="de-CH" sz="24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spcAft>
                          <a:spcPts val="0"/>
                        </a:spcAft>
                        <a:buFont typeface="Courier New" panose="02070309020205020404" pitchFamily="49" charset="0"/>
                        <a:buChar char="o"/>
                      </a:pPr>
                      <a:r>
                        <a:rPr lang="de-CH" sz="2400" dirty="0">
                          <a:effectLst/>
                          <a:latin typeface="Calibri" panose="020F0502020204030204" pitchFamily="34" charset="0"/>
                          <a:ea typeface="Calibri" panose="020F0502020204030204" pitchFamily="34" charset="0"/>
                          <a:cs typeface="Times New Roman" panose="02020603050405020304" pitchFamily="18" charset="0"/>
                        </a:rPr>
                        <a:t>Das Volk wurde angeklagt, weil es untreu war.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4121424"/>
                  </a:ext>
                </a:extLst>
              </a:tr>
              <a:tr h="1160857">
                <a:tc>
                  <a:txBody>
                    <a:bodyPr/>
                    <a:lstStyle/>
                    <a:p>
                      <a:pP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Liebe (Gnade, Frömmigkeit)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Es geht bei diesem Wort um eine Verbundenheit unter dem Volk. Füreinander da zu sein und sich für den anderen einsetzten. Das Volk hatte keine Nächstenliebe und kein Mitleid mit den Armen und Bedürftigen.</a:t>
                      </a:r>
                    </a:p>
                    <a:p>
                      <a:pPr marL="342900" lvl="0" indent="-342900">
                        <a:spcAft>
                          <a:spcPts val="0"/>
                        </a:spcAft>
                        <a:buFont typeface="Courier New" panose="02070309020205020404" pitchFamily="49" charset="0"/>
                        <a:buChar char="o"/>
                      </a:pPr>
                      <a:r>
                        <a:rPr lang="de-CH" sz="2400" dirty="0">
                          <a:effectLst/>
                          <a:latin typeface="Calibri" panose="020F0502020204030204" pitchFamily="34" charset="0"/>
                          <a:ea typeface="Calibri" panose="020F0502020204030204" pitchFamily="34" charset="0"/>
                          <a:cs typeface="Times New Roman" panose="02020603050405020304" pitchFamily="18" charset="0"/>
                        </a:rPr>
                        <a:t>Das Volk wurde angeklagt, weil es unbarmherzig war.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3032083"/>
                  </a:ext>
                </a:extLst>
              </a:tr>
              <a:tr h="1741285">
                <a:tc>
                  <a:txBody>
                    <a:bodyPr/>
                    <a:lstStyle/>
                    <a:p>
                      <a:pPr>
                        <a:spcAft>
                          <a:spcPts val="0"/>
                        </a:spcAft>
                      </a:pPr>
                      <a:r>
                        <a:rPr lang="de-CH" sz="2400">
                          <a:effectLst/>
                          <a:latin typeface="Calibri" panose="020F0502020204030204" pitchFamily="34" charset="0"/>
                          <a:ea typeface="Calibri" panose="020F0502020204030204" pitchFamily="34" charset="0"/>
                          <a:cs typeface="Times New Roman" panose="02020603050405020304" pitchFamily="18" charset="0"/>
                        </a:rPr>
                        <a:t>Gotteserkenntnis (Erkenntnis Gottes)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Zu Wissen wie Gott ist, sein Wort zu kennen. Es geht um ein persönliches Wissen von Gott. Gott erkennen bedeutet, durch den Glauben an Jesus Christus eine persönliche Beziehung zu ihm zu haben (Joh 17,3). </a:t>
                      </a:r>
                    </a:p>
                    <a:p>
                      <a:pP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Das Volk hatte keine Erkenntnis von Gott. </a:t>
                      </a:r>
                      <a:r>
                        <a:rPr lang="de-CH" sz="2400" i="1" dirty="0">
                          <a:effectLst/>
                          <a:latin typeface="Calibri" panose="020F0502020204030204" pitchFamily="34" charset="0"/>
                          <a:ea typeface="Calibri" panose="020F0502020204030204" pitchFamily="34" charset="0"/>
                          <a:cs typeface="Times New Roman" panose="02020603050405020304" pitchFamily="18" charset="0"/>
                        </a:rPr>
                        <a:t>"Mein Volk kommt um aus Mangel an Erkenntnis." (Hos 4,6)</a:t>
                      </a:r>
                      <a:endParaRPr lang="de-CH"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ourier New" panose="02070309020205020404" pitchFamily="49" charset="0"/>
                        <a:buChar char="o"/>
                      </a:pPr>
                      <a:r>
                        <a:rPr lang="de-CH" sz="2400" dirty="0">
                          <a:effectLst/>
                          <a:latin typeface="Calibri" panose="020F0502020204030204" pitchFamily="34" charset="0"/>
                          <a:ea typeface="Calibri" panose="020F0502020204030204" pitchFamily="34" charset="0"/>
                          <a:cs typeface="Times New Roman" panose="02020603050405020304" pitchFamily="18" charset="0"/>
                        </a:rPr>
                        <a:t>Das Volk wurde angeklagt, wegen seiner Gottlosigkeit.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0587271"/>
                  </a:ext>
                </a:extLst>
              </a:tr>
            </a:tbl>
          </a:graphicData>
        </a:graphic>
      </p:graphicFrame>
      <p:sp>
        <p:nvSpPr>
          <p:cNvPr id="4" name="Rechteck 3">
            <a:extLst>
              <a:ext uri="{FF2B5EF4-FFF2-40B4-BE49-F238E27FC236}">
                <a16:creationId xmlns:a16="http://schemas.microsoft.com/office/drawing/2014/main" id="{DC0A8D0E-B86B-453C-93E5-37966E49B245}"/>
              </a:ext>
            </a:extLst>
          </p:cNvPr>
          <p:cNvSpPr/>
          <p:nvPr/>
        </p:nvSpPr>
        <p:spPr>
          <a:xfrm>
            <a:off x="369116" y="1971413"/>
            <a:ext cx="11484528" cy="47481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544576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le 2">
            <a:extLst>
              <a:ext uri="{FF2B5EF4-FFF2-40B4-BE49-F238E27FC236}">
                <a16:creationId xmlns:a16="http://schemas.microsoft.com/office/drawing/2014/main" id="{5161CC28-444A-4FF0-A7EB-0FABF01EF907}"/>
              </a:ext>
            </a:extLst>
          </p:cNvPr>
          <p:cNvGraphicFramePr>
            <a:graphicFrameLocks noGrp="1"/>
          </p:cNvGraphicFramePr>
          <p:nvPr/>
        </p:nvGraphicFramePr>
        <p:xfrm>
          <a:off x="581607" y="502920"/>
          <a:ext cx="11028785" cy="5852160"/>
        </p:xfrm>
        <a:graphic>
          <a:graphicData uri="http://schemas.openxmlformats.org/drawingml/2006/table">
            <a:tbl>
              <a:tblPr firstRow="1" firstCol="1" bandRow="1"/>
              <a:tblGrid>
                <a:gridCol w="2565206">
                  <a:extLst>
                    <a:ext uri="{9D8B030D-6E8A-4147-A177-3AD203B41FA5}">
                      <a16:colId xmlns:a16="http://schemas.microsoft.com/office/drawing/2014/main" val="954725369"/>
                    </a:ext>
                  </a:extLst>
                </a:gridCol>
                <a:gridCol w="8463579">
                  <a:extLst>
                    <a:ext uri="{9D8B030D-6E8A-4147-A177-3AD203B41FA5}">
                      <a16:colId xmlns:a16="http://schemas.microsoft.com/office/drawing/2014/main" val="669429392"/>
                    </a:ext>
                  </a:extLst>
                </a:gridCol>
              </a:tblGrid>
              <a:tr h="870642">
                <a:tc>
                  <a:txBody>
                    <a:bodyPr/>
                    <a:lstStyle/>
                    <a:p>
                      <a:pP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Wahrheit (Treue)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Es geht hier um Charaktereigenschaften, die eine Person beschreiben. Hier geht es um eine </a:t>
                      </a:r>
                      <a:r>
                        <a:rPr lang="de-CH" sz="2400" u="sng" dirty="0">
                          <a:effectLst/>
                          <a:latin typeface="Calibri" panose="020F0502020204030204" pitchFamily="34" charset="0"/>
                          <a:ea typeface="Calibri" panose="020F0502020204030204" pitchFamily="34" charset="0"/>
                          <a:cs typeface="Times New Roman" panose="02020603050405020304" pitchFamily="18" charset="0"/>
                        </a:rPr>
                        <a:t>zuverlässige, vertrauenswürdige und beständige Person</a:t>
                      </a:r>
                      <a:r>
                        <a:rPr lang="de-CH" sz="24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spcAft>
                          <a:spcPts val="0"/>
                        </a:spcAft>
                        <a:buFont typeface="Courier New" panose="02070309020205020404" pitchFamily="49" charset="0"/>
                        <a:buChar char="o"/>
                      </a:pPr>
                      <a:r>
                        <a:rPr lang="de-CH" sz="2400" dirty="0">
                          <a:effectLst/>
                          <a:latin typeface="Calibri" panose="020F0502020204030204" pitchFamily="34" charset="0"/>
                          <a:ea typeface="Calibri" panose="020F0502020204030204" pitchFamily="34" charset="0"/>
                          <a:cs typeface="Times New Roman" panose="02020603050405020304" pitchFamily="18" charset="0"/>
                        </a:rPr>
                        <a:t>Das Volk wurde angeklagt, weil es untreu war.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4121424"/>
                  </a:ext>
                </a:extLst>
              </a:tr>
              <a:tr h="1160857">
                <a:tc>
                  <a:txBody>
                    <a:bodyPr/>
                    <a:lstStyle/>
                    <a:p>
                      <a:pP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Liebe (Gnade, Frömmigkeit)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Es geht bei diesem Wort um eine Verbundenheit unter dem Volk. Füreinander da zu sein und sich für den anderen einsetzten. Das Volk hatte keine Nächstenliebe und kein Mitleid mit den Armen und Bedürftigen.</a:t>
                      </a:r>
                    </a:p>
                    <a:p>
                      <a:pPr marL="342900" lvl="0" indent="-342900">
                        <a:spcAft>
                          <a:spcPts val="0"/>
                        </a:spcAft>
                        <a:buFont typeface="Courier New" panose="02070309020205020404" pitchFamily="49" charset="0"/>
                        <a:buChar char="o"/>
                      </a:pPr>
                      <a:r>
                        <a:rPr lang="de-CH" sz="2400" dirty="0">
                          <a:effectLst/>
                          <a:latin typeface="Calibri" panose="020F0502020204030204" pitchFamily="34" charset="0"/>
                          <a:ea typeface="Calibri" panose="020F0502020204030204" pitchFamily="34" charset="0"/>
                          <a:cs typeface="Times New Roman" panose="02020603050405020304" pitchFamily="18" charset="0"/>
                        </a:rPr>
                        <a:t>Das Volk wurde angeklagt, weil es unbarmherzig war.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3032083"/>
                  </a:ext>
                </a:extLst>
              </a:tr>
              <a:tr h="1741285">
                <a:tc>
                  <a:txBody>
                    <a:bodyPr/>
                    <a:lstStyle/>
                    <a:p>
                      <a:pPr>
                        <a:spcAft>
                          <a:spcPts val="0"/>
                        </a:spcAft>
                      </a:pPr>
                      <a:r>
                        <a:rPr lang="de-CH" sz="2400">
                          <a:effectLst/>
                          <a:latin typeface="Calibri" panose="020F0502020204030204" pitchFamily="34" charset="0"/>
                          <a:ea typeface="Calibri" panose="020F0502020204030204" pitchFamily="34" charset="0"/>
                          <a:cs typeface="Times New Roman" panose="02020603050405020304" pitchFamily="18" charset="0"/>
                        </a:rPr>
                        <a:t>Gotteserkenntnis (Erkenntnis Gottes)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Zu Wissen wie Gott ist, sein Wort zu kennen. Es geht um ein persönliches Wissen von Gott. Gott erkennen bedeutet, durch den Glauben an Jesus Christus eine persönliche Beziehung zu ihm zu haben (Joh 17,3). </a:t>
                      </a:r>
                    </a:p>
                    <a:p>
                      <a:pP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Das Volk hatte keine Erkenntnis von Gott. </a:t>
                      </a:r>
                      <a:r>
                        <a:rPr lang="de-CH" sz="2400" i="1" dirty="0">
                          <a:effectLst/>
                          <a:latin typeface="Calibri" panose="020F0502020204030204" pitchFamily="34" charset="0"/>
                          <a:ea typeface="Calibri" panose="020F0502020204030204" pitchFamily="34" charset="0"/>
                          <a:cs typeface="Times New Roman" panose="02020603050405020304" pitchFamily="18" charset="0"/>
                        </a:rPr>
                        <a:t>"Mein Volk kommt um aus Mangel an Erkenntnis." (Hos 4,6)</a:t>
                      </a:r>
                      <a:endParaRPr lang="de-CH"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ourier New" panose="02070309020205020404" pitchFamily="49" charset="0"/>
                        <a:buChar char="o"/>
                      </a:pPr>
                      <a:r>
                        <a:rPr lang="de-CH" sz="2400" dirty="0">
                          <a:effectLst/>
                          <a:latin typeface="Calibri" panose="020F0502020204030204" pitchFamily="34" charset="0"/>
                          <a:ea typeface="Calibri" panose="020F0502020204030204" pitchFamily="34" charset="0"/>
                          <a:cs typeface="Times New Roman" panose="02020603050405020304" pitchFamily="18" charset="0"/>
                        </a:rPr>
                        <a:t>Das Volk wurde angeklagt, wegen seiner Gottlosigkeit.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0587271"/>
                  </a:ext>
                </a:extLst>
              </a:tr>
            </a:tbl>
          </a:graphicData>
        </a:graphic>
      </p:graphicFrame>
      <p:sp>
        <p:nvSpPr>
          <p:cNvPr id="4" name="Rechteck 3">
            <a:extLst>
              <a:ext uri="{FF2B5EF4-FFF2-40B4-BE49-F238E27FC236}">
                <a16:creationId xmlns:a16="http://schemas.microsoft.com/office/drawing/2014/main" id="{DC0A8D0E-B86B-453C-93E5-37966E49B245}"/>
              </a:ext>
            </a:extLst>
          </p:cNvPr>
          <p:cNvSpPr/>
          <p:nvPr/>
        </p:nvSpPr>
        <p:spPr>
          <a:xfrm>
            <a:off x="369116" y="3800213"/>
            <a:ext cx="11484528" cy="29277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38770142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le 2">
            <a:extLst>
              <a:ext uri="{FF2B5EF4-FFF2-40B4-BE49-F238E27FC236}">
                <a16:creationId xmlns:a16="http://schemas.microsoft.com/office/drawing/2014/main" id="{5161CC28-444A-4FF0-A7EB-0FABF01EF907}"/>
              </a:ext>
            </a:extLst>
          </p:cNvPr>
          <p:cNvGraphicFramePr>
            <a:graphicFrameLocks noGrp="1"/>
          </p:cNvGraphicFramePr>
          <p:nvPr/>
        </p:nvGraphicFramePr>
        <p:xfrm>
          <a:off x="581607" y="502920"/>
          <a:ext cx="11028785" cy="5852160"/>
        </p:xfrm>
        <a:graphic>
          <a:graphicData uri="http://schemas.openxmlformats.org/drawingml/2006/table">
            <a:tbl>
              <a:tblPr firstRow="1" firstCol="1" bandRow="1"/>
              <a:tblGrid>
                <a:gridCol w="2565206">
                  <a:extLst>
                    <a:ext uri="{9D8B030D-6E8A-4147-A177-3AD203B41FA5}">
                      <a16:colId xmlns:a16="http://schemas.microsoft.com/office/drawing/2014/main" val="954725369"/>
                    </a:ext>
                  </a:extLst>
                </a:gridCol>
                <a:gridCol w="8463579">
                  <a:extLst>
                    <a:ext uri="{9D8B030D-6E8A-4147-A177-3AD203B41FA5}">
                      <a16:colId xmlns:a16="http://schemas.microsoft.com/office/drawing/2014/main" val="669429392"/>
                    </a:ext>
                  </a:extLst>
                </a:gridCol>
              </a:tblGrid>
              <a:tr h="870642">
                <a:tc>
                  <a:txBody>
                    <a:bodyPr/>
                    <a:lstStyle/>
                    <a:p>
                      <a:pP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Wahrheit (Treue)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Es geht hier um Charaktereigenschaften, die eine Person beschreiben. Hier geht es um eine </a:t>
                      </a:r>
                      <a:r>
                        <a:rPr lang="de-CH" sz="2400" u="sng" dirty="0">
                          <a:effectLst/>
                          <a:latin typeface="Calibri" panose="020F0502020204030204" pitchFamily="34" charset="0"/>
                          <a:ea typeface="Calibri" panose="020F0502020204030204" pitchFamily="34" charset="0"/>
                          <a:cs typeface="Times New Roman" panose="02020603050405020304" pitchFamily="18" charset="0"/>
                        </a:rPr>
                        <a:t>zuverlässige, vertrauenswürdige und beständige Person</a:t>
                      </a:r>
                      <a:r>
                        <a:rPr lang="de-CH" sz="24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spcAft>
                          <a:spcPts val="0"/>
                        </a:spcAft>
                        <a:buFont typeface="Courier New" panose="02070309020205020404" pitchFamily="49" charset="0"/>
                        <a:buChar char="o"/>
                      </a:pPr>
                      <a:r>
                        <a:rPr lang="de-CH" sz="2400" dirty="0">
                          <a:effectLst/>
                          <a:latin typeface="Calibri" panose="020F0502020204030204" pitchFamily="34" charset="0"/>
                          <a:ea typeface="Calibri" panose="020F0502020204030204" pitchFamily="34" charset="0"/>
                          <a:cs typeface="Times New Roman" panose="02020603050405020304" pitchFamily="18" charset="0"/>
                        </a:rPr>
                        <a:t>Das Volk wurde angeklagt, weil es untreu war.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4121424"/>
                  </a:ext>
                </a:extLst>
              </a:tr>
              <a:tr h="1160857">
                <a:tc>
                  <a:txBody>
                    <a:bodyPr/>
                    <a:lstStyle/>
                    <a:p>
                      <a:pP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Liebe (Gnade, Frömmigkeit)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Es geht bei diesem Wort um eine Verbundenheit unter dem Volk. Füreinander da zu sein und sich für den anderen einsetzten. Das Volk hatte keine Nächstenliebe und kein Mitleid mit den Armen und Bedürftigen.</a:t>
                      </a:r>
                    </a:p>
                    <a:p>
                      <a:pPr marL="342900" lvl="0" indent="-342900">
                        <a:spcAft>
                          <a:spcPts val="0"/>
                        </a:spcAft>
                        <a:buFont typeface="Courier New" panose="02070309020205020404" pitchFamily="49" charset="0"/>
                        <a:buChar char="o"/>
                      </a:pPr>
                      <a:r>
                        <a:rPr lang="de-CH" sz="2400" dirty="0">
                          <a:effectLst/>
                          <a:latin typeface="Calibri" panose="020F0502020204030204" pitchFamily="34" charset="0"/>
                          <a:ea typeface="Calibri" panose="020F0502020204030204" pitchFamily="34" charset="0"/>
                          <a:cs typeface="Times New Roman" panose="02020603050405020304" pitchFamily="18" charset="0"/>
                        </a:rPr>
                        <a:t>Das Volk wurde angeklagt, weil es unbarmherzig war.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3032083"/>
                  </a:ext>
                </a:extLst>
              </a:tr>
              <a:tr h="1741285">
                <a:tc>
                  <a:txBody>
                    <a:bodyPr/>
                    <a:lstStyle/>
                    <a:p>
                      <a:pPr>
                        <a:spcAft>
                          <a:spcPts val="0"/>
                        </a:spcAft>
                      </a:pPr>
                      <a:r>
                        <a:rPr lang="de-CH" sz="2400">
                          <a:effectLst/>
                          <a:latin typeface="Calibri" panose="020F0502020204030204" pitchFamily="34" charset="0"/>
                          <a:ea typeface="Calibri" panose="020F0502020204030204" pitchFamily="34" charset="0"/>
                          <a:cs typeface="Times New Roman" panose="02020603050405020304" pitchFamily="18" charset="0"/>
                        </a:rPr>
                        <a:t>Gotteserkenntnis (Erkenntnis Gottes)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Zu Wissen wie Gott ist, sein Wort zu kennen. Es geht um ein persönliches Wissen von Gott. Gott erkennen bedeutet, durch den Glauben an Jesus Christus eine persönliche Beziehung zu ihm zu haben (Joh 17,3). </a:t>
                      </a:r>
                    </a:p>
                    <a:p>
                      <a:pP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Das Volk hatte keine Erkenntnis von Gott. </a:t>
                      </a:r>
                      <a:r>
                        <a:rPr lang="de-CH" sz="2400" i="1" dirty="0">
                          <a:effectLst/>
                          <a:latin typeface="Calibri" panose="020F0502020204030204" pitchFamily="34" charset="0"/>
                          <a:ea typeface="Calibri" panose="020F0502020204030204" pitchFamily="34" charset="0"/>
                          <a:cs typeface="Times New Roman" panose="02020603050405020304" pitchFamily="18" charset="0"/>
                        </a:rPr>
                        <a:t>"Mein Volk kommt um aus Mangel an Erkenntnis." (Hos 4,6)</a:t>
                      </a:r>
                      <a:endParaRPr lang="de-CH"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ourier New" panose="02070309020205020404" pitchFamily="49" charset="0"/>
                        <a:buChar char="o"/>
                      </a:pPr>
                      <a:r>
                        <a:rPr lang="de-CH" sz="2400" dirty="0">
                          <a:effectLst/>
                          <a:latin typeface="Calibri" panose="020F0502020204030204" pitchFamily="34" charset="0"/>
                          <a:ea typeface="Calibri" panose="020F0502020204030204" pitchFamily="34" charset="0"/>
                          <a:cs typeface="Times New Roman" panose="02020603050405020304" pitchFamily="18" charset="0"/>
                        </a:rPr>
                        <a:t>Das Volk wurde angeklagt, wegen seiner Gottlosigkeit.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0587271"/>
                  </a:ext>
                </a:extLst>
              </a:tr>
            </a:tbl>
          </a:graphicData>
        </a:graphic>
      </p:graphicFrame>
    </p:spTree>
    <p:extLst>
      <p:ext uri="{BB962C8B-B14F-4D97-AF65-F5344CB8AC3E}">
        <p14:creationId xmlns:p14="http://schemas.microsoft.com/office/powerpoint/2010/main" val="1950720249"/>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3127</Words>
  <Application>Microsoft Office PowerPoint</Application>
  <PresentationFormat>Breitbild</PresentationFormat>
  <Paragraphs>247</Paragraphs>
  <Slides>36</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36</vt:i4>
      </vt:variant>
    </vt:vector>
  </HeadingPairs>
  <TitlesOfParts>
    <vt:vector size="43" baseType="lpstr">
      <vt:lpstr>Arial</vt:lpstr>
      <vt:lpstr>Calibri</vt:lpstr>
      <vt:lpstr>Calibri Light</vt:lpstr>
      <vt:lpstr>Cambria Math</vt:lpstr>
      <vt:lpstr>Courier New</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Mätthu</dc:creator>
  <cp:lastModifiedBy>Mätthu</cp:lastModifiedBy>
  <cp:revision>23</cp:revision>
  <dcterms:created xsi:type="dcterms:W3CDTF">2021-02-04T12:45:11Z</dcterms:created>
  <dcterms:modified xsi:type="dcterms:W3CDTF">2021-03-01T16:17:37Z</dcterms:modified>
</cp:coreProperties>
</file>