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456" r:id="rId3"/>
    <p:sldId id="509" r:id="rId4"/>
    <p:sldId id="510" r:id="rId5"/>
    <p:sldId id="474" r:id="rId6"/>
    <p:sldId id="511" r:id="rId7"/>
    <p:sldId id="523" r:id="rId8"/>
    <p:sldId id="482" r:id="rId9"/>
    <p:sldId id="512" r:id="rId10"/>
    <p:sldId id="483" r:id="rId11"/>
    <p:sldId id="484" r:id="rId12"/>
    <p:sldId id="513" r:id="rId13"/>
    <p:sldId id="485" r:id="rId14"/>
    <p:sldId id="514" r:id="rId15"/>
    <p:sldId id="524" r:id="rId16"/>
    <p:sldId id="486" r:id="rId17"/>
    <p:sldId id="515" r:id="rId18"/>
    <p:sldId id="516" r:id="rId19"/>
    <p:sldId id="467" r:id="rId20"/>
    <p:sldId id="518" r:id="rId21"/>
    <p:sldId id="526" r:id="rId22"/>
    <p:sldId id="527" r:id="rId23"/>
    <p:sldId id="525" r:id="rId24"/>
    <p:sldId id="488" r:id="rId25"/>
    <p:sldId id="529" r:id="rId26"/>
    <p:sldId id="530" r:id="rId27"/>
    <p:sldId id="531" r:id="rId28"/>
    <p:sldId id="532" r:id="rId29"/>
    <p:sldId id="533" r:id="rId30"/>
    <p:sldId id="534" r:id="rId31"/>
    <p:sldId id="535" r:id="rId32"/>
    <p:sldId id="536" r:id="rId33"/>
    <p:sldId id="537" r:id="rId34"/>
    <p:sldId id="538" r:id="rId35"/>
    <p:sldId id="528" r:id="rId36"/>
    <p:sldId id="489" r:id="rId37"/>
    <p:sldId id="519" r:id="rId38"/>
    <p:sldId id="520" r:id="rId39"/>
    <p:sldId id="491" r:id="rId40"/>
    <p:sldId id="490" r:id="rId41"/>
    <p:sldId id="522" r:id="rId42"/>
    <p:sldId id="494" r:id="rId43"/>
    <p:sldId id="495" r:id="rId44"/>
    <p:sldId id="496" r:id="rId45"/>
    <p:sldId id="498" r:id="rId46"/>
    <p:sldId id="497" r:id="rId47"/>
    <p:sldId id="473" r:id="rId48"/>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66CC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114" d="100"/>
          <a:sy n="114" d="100"/>
        </p:scale>
        <p:origin x="414" y="108"/>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02.06.2020</a:t>
            </a:fld>
            <a:endParaRPr lang="de-CH" dirty="0"/>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02.06.2020</a:t>
            </a:fld>
            <a:endParaRPr lang="de-CH" dirty="0"/>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02.06.2020</a:t>
            </a:fld>
            <a:endParaRPr lang="de-CH" dirty="0"/>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02.06.2020</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dirty="0"/>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02.06.2020</a:t>
            </a:fld>
            <a:endParaRPr lang="de-CH" dirty="0"/>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02.06.2020</a:t>
            </a:fld>
            <a:endParaRPr lang="de-CH" dirty="0"/>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02.06.2020</a:t>
            </a:fld>
            <a:endParaRPr lang="de-CH" dirty="0"/>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02.06.2020</a:t>
            </a:fld>
            <a:endParaRPr lang="de-CH" dirty="0"/>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02.06.2020</a:t>
            </a:fld>
            <a:endParaRPr lang="de-CH" dirty="0"/>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02.06.2020</a:t>
            </a:fld>
            <a:endParaRPr lang="de-CH" dirty="0"/>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02.06.2020</a:t>
            </a:fld>
            <a:endParaRPr lang="de-CH" dirty="0"/>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02.06.2020</a:t>
            </a:fld>
            <a:endParaRPr lang="de-CH" dirty="0"/>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02.06.2020</a:t>
            </a:fld>
            <a:endParaRPr lang="de-CH" dirty="0"/>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dirty="0"/>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482450" y="4855618"/>
            <a:ext cx="3227102" cy="938719"/>
          </a:xfrm>
          <a:prstGeom prst="rect">
            <a:avLst/>
          </a:prstGeom>
          <a:noFill/>
        </p:spPr>
        <p:txBody>
          <a:bodyPr wrap="none" rtlCol="0">
            <a:spAutoFit/>
          </a:bodyPr>
          <a:lstStyle/>
          <a:p>
            <a:pPr algn="ctr"/>
            <a:r>
              <a:rPr lang="de-CH" sz="5500" b="1" dirty="0"/>
              <a:t>Hiob Teil 3</a:t>
            </a:r>
          </a:p>
        </p:txBody>
      </p:sp>
    </p:spTree>
    <p:extLst>
      <p:ext uri="{BB962C8B-B14F-4D97-AF65-F5344CB8AC3E}">
        <p14:creationId xmlns:p14="http://schemas.microsoft.com/office/powerpoint/2010/main" val="37883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5F85312-565B-4A6F-83C4-603CEC64189C}"/>
              </a:ext>
            </a:extLst>
          </p:cNvPr>
          <p:cNvSpPr/>
          <p:nvPr/>
        </p:nvSpPr>
        <p:spPr>
          <a:xfrm>
            <a:off x="1009657" y="1317969"/>
            <a:ext cx="10691112" cy="3323987"/>
          </a:xfrm>
          <a:prstGeom prst="rect">
            <a:avLst/>
          </a:prstGeom>
        </p:spPr>
        <p:txBody>
          <a:bodyPr wrap="square">
            <a:spAutoFit/>
          </a:bodyPr>
          <a:lstStyle/>
          <a:p>
            <a:r>
              <a:rPr lang="de-CH" sz="3000" dirty="0"/>
              <a:t>"Bist du auch bis zu den Vorratskammern des Schnees gekommen, und hast du die Speicher des Hagels gesehen," Hiob 38,22</a:t>
            </a:r>
          </a:p>
          <a:p>
            <a:endParaRPr lang="de-CH" sz="3000" dirty="0"/>
          </a:p>
          <a:p>
            <a:r>
              <a:rPr lang="de-CH" sz="3000" dirty="0"/>
              <a:t>"Knüpfst du die Bande des Siebengestirns, oder kannst du die Fesseln des Orion lösen? Kannst du die Sterne des Tierkreises herausführen zu ihrer Zeit, und leitest du den Großen Bären samt seinen Jungen?"      Hiob 38,31-32</a:t>
            </a:r>
          </a:p>
        </p:txBody>
      </p:sp>
      <p:sp>
        <p:nvSpPr>
          <p:cNvPr id="3" name="Rechteck 2">
            <a:extLst>
              <a:ext uri="{FF2B5EF4-FFF2-40B4-BE49-F238E27FC236}">
                <a16:creationId xmlns:a16="http://schemas.microsoft.com/office/drawing/2014/main" id="{4BCFF142-2933-4F4E-8060-8F94418539FA}"/>
              </a:ext>
            </a:extLst>
          </p:cNvPr>
          <p:cNvSpPr/>
          <p:nvPr/>
        </p:nvSpPr>
        <p:spPr>
          <a:xfrm>
            <a:off x="1009657" y="794749"/>
            <a:ext cx="275947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Weisheit Gottes </a:t>
            </a:r>
            <a:endParaRPr lang="de-CH" sz="3000" dirty="0"/>
          </a:p>
        </p:txBody>
      </p:sp>
    </p:spTree>
    <p:extLst>
      <p:ext uri="{BB962C8B-B14F-4D97-AF65-F5344CB8AC3E}">
        <p14:creationId xmlns:p14="http://schemas.microsoft.com/office/powerpoint/2010/main" val="380038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5F85312-565B-4A6F-83C4-603CEC64189C}"/>
              </a:ext>
            </a:extLst>
          </p:cNvPr>
          <p:cNvSpPr/>
          <p:nvPr/>
        </p:nvSpPr>
        <p:spPr>
          <a:xfrm>
            <a:off x="1009657" y="1317969"/>
            <a:ext cx="10691112" cy="2400657"/>
          </a:xfrm>
          <a:prstGeom prst="rect">
            <a:avLst/>
          </a:prstGeom>
        </p:spPr>
        <p:txBody>
          <a:bodyPr wrap="square">
            <a:spAutoFit/>
          </a:bodyPr>
          <a:lstStyle/>
          <a:p>
            <a:r>
              <a:rPr lang="de-CH" sz="3000" dirty="0"/>
              <a:t>Was ist die Antwort von Hiob auf die gestellten Fragen? </a:t>
            </a:r>
          </a:p>
          <a:p>
            <a:endParaRPr lang="de-CH" sz="3000" dirty="0"/>
          </a:p>
          <a:p>
            <a:r>
              <a:rPr lang="de-CH" sz="3000" dirty="0"/>
              <a:t>"Da antwortete Hiob dem HERRN und sprach: Siehe, ich bin zu gering; was soll ich dir erwidern? Ich will meine Hand auf meinen Mund legen!" Hiob 40,3-4</a:t>
            </a:r>
          </a:p>
        </p:txBody>
      </p:sp>
      <p:sp>
        <p:nvSpPr>
          <p:cNvPr id="3" name="Rechteck 2">
            <a:extLst>
              <a:ext uri="{FF2B5EF4-FFF2-40B4-BE49-F238E27FC236}">
                <a16:creationId xmlns:a16="http://schemas.microsoft.com/office/drawing/2014/main" id="{4BCFF142-2933-4F4E-8060-8F94418539FA}"/>
              </a:ext>
            </a:extLst>
          </p:cNvPr>
          <p:cNvSpPr/>
          <p:nvPr/>
        </p:nvSpPr>
        <p:spPr>
          <a:xfrm>
            <a:off x="1009657" y="794749"/>
            <a:ext cx="275947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Weisheit Gottes </a:t>
            </a:r>
            <a:endParaRPr lang="de-CH" sz="3000" dirty="0"/>
          </a:p>
        </p:txBody>
      </p:sp>
    </p:spTree>
    <p:extLst>
      <p:ext uri="{BB962C8B-B14F-4D97-AF65-F5344CB8AC3E}">
        <p14:creationId xmlns:p14="http://schemas.microsoft.com/office/powerpoint/2010/main" val="153963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BCFF142-2933-4F4E-8060-8F94418539FA}"/>
              </a:ext>
            </a:extLst>
          </p:cNvPr>
          <p:cNvSpPr/>
          <p:nvPr/>
        </p:nvSpPr>
        <p:spPr>
          <a:xfrm>
            <a:off x="1009657" y="794749"/>
            <a:ext cx="275947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Weisheit Gottes </a:t>
            </a:r>
            <a:endParaRPr lang="de-CH" sz="3000" dirty="0"/>
          </a:p>
        </p:txBody>
      </p:sp>
      <p:sp>
        <p:nvSpPr>
          <p:cNvPr id="4" name="Rechteck 3">
            <a:extLst>
              <a:ext uri="{FF2B5EF4-FFF2-40B4-BE49-F238E27FC236}">
                <a16:creationId xmlns:a16="http://schemas.microsoft.com/office/drawing/2014/main" id="{82BAAD2C-BC93-4525-B311-AD11DD1289EE}"/>
              </a:ext>
            </a:extLst>
          </p:cNvPr>
          <p:cNvSpPr/>
          <p:nvPr/>
        </p:nvSpPr>
        <p:spPr>
          <a:xfrm>
            <a:off x="1009657" y="1382297"/>
            <a:ext cx="10691111" cy="4247317"/>
          </a:xfrm>
          <a:prstGeom prst="rect">
            <a:avLst/>
          </a:prstGeom>
        </p:spPr>
        <p:txBody>
          <a:bodyPr wrap="square">
            <a:spAutoFit/>
          </a:bodyPr>
          <a:lstStyle/>
          <a:p>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 antwortete Hiob dem HERRN und sprach: Ich erkenne, dass du alles vermagst und dass kein Vorhaben dir verwehrt werden kann. "Wer verfinstert da den Ratschluss mit Worten ohne Erkenntnis?" Fürwahr, ich habe geredet, was ich nicht verstehe, Dinge, die mir zu wunderbar sind und die ich nicht begreifen kann! "Höre nun, ich will reden; ich will dich fragen, und du belehre mich!" Vom Hörensagen hatte ich von dir gehört, aber nun hat mein Auge dich gesehen. Darum spreche ich mich schuldig und tue Buße in Staub und in Asche!" </a:t>
            </a:r>
            <a:r>
              <a:rPr lang="de-CH" sz="3000" dirty="0">
                <a:latin typeface="Calibri" panose="020F0502020204030204" pitchFamily="34" charset="0"/>
                <a:ea typeface="Calibri" panose="020F0502020204030204" pitchFamily="34" charset="0"/>
                <a:cs typeface="Times New Roman" panose="02020603050405020304" pitchFamily="18" charset="0"/>
              </a:rPr>
              <a:t>Hiob 42,1-6</a:t>
            </a:r>
          </a:p>
        </p:txBody>
      </p:sp>
    </p:spTree>
    <p:extLst>
      <p:ext uri="{BB962C8B-B14F-4D97-AF65-F5344CB8AC3E}">
        <p14:creationId xmlns:p14="http://schemas.microsoft.com/office/powerpoint/2010/main" val="3964449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5F85312-565B-4A6F-83C4-603CEC64189C}"/>
              </a:ext>
            </a:extLst>
          </p:cNvPr>
          <p:cNvSpPr/>
          <p:nvPr/>
        </p:nvSpPr>
        <p:spPr>
          <a:xfrm>
            <a:off x="1009657" y="1317969"/>
            <a:ext cx="10691112" cy="1015663"/>
          </a:xfrm>
          <a:prstGeom prst="rect">
            <a:avLst/>
          </a:prstGeom>
        </p:spPr>
        <p:txBody>
          <a:bodyPr wrap="square">
            <a:spAutoFit/>
          </a:bodyPr>
          <a:lstStyle/>
          <a:p>
            <a:r>
              <a:rPr lang="de-CH" sz="3000" dirty="0"/>
              <a:t>"Vom Hörensagen hatte ich von dir gehört, aber nun hat mein Auge dich gesehen." Hiob 42,5</a:t>
            </a:r>
          </a:p>
        </p:txBody>
      </p:sp>
      <p:sp>
        <p:nvSpPr>
          <p:cNvPr id="3" name="Rechteck 2">
            <a:extLst>
              <a:ext uri="{FF2B5EF4-FFF2-40B4-BE49-F238E27FC236}">
                <a16:creationId xmlns:a16="http://schemas.microsoft.com/office/drawing/2014/main" id="{4BCFF142-2933-4F4E-8060-8F94418539FA}"/>
              </a:ext>
            </a:extLst>
          </p:cNvPr>
          <p:cNvSpPr/>
          <p:nvPr/>
        </p:nvSpPr>
        <p:spPr>
          <a:xfrm>
            <a:off x="1009657" y="794749"/>
            <a:ext cx="275947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Weisheit Gottes </a:t>
            </a:r>
            <a:endParaRPr lang="de-CH" sz="3000" dirty="0"/>
          </a:p>
        </p:txBody>
      </p:sp>
    </p:spTree>
    <p:extLst>
      <p:ext uri="{BB962C8B-B14F-4D97-AF65-F5344CB8AC3E}">
        <p14:creationId xmlns:p14="http://schemas.microsoft.com/office/powerpoint/2010/main" val="757648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BCFF142-2933-4F4E-8060-8F94418539FA}"/>
              </a:ext>
            </a:extLst>
          </p:cNvPr>
          <p:cNvSpPr/>
          <p:nvPr/>
        </p:nvSpPr>
        <p:spPr>
          <a:xfrm>
            <a:off x="1009657" y="794749"/>
            <a:ext cx="275947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Weisheit Gottes </a:t>
            </a:r>
            <a:endParaRPr lang="de-CH" sz="3000" dirty="0"/>
          </a:p>
        </p:txBody>
      </p:sp>
      <p:sp>
        <p:nvSpPr>
          <p:cNvPr id="6" name="Rechteck 5">
            <a:extLst>
              <a:ext uri="{FF2B5EF4-FFF2-40B4-BE49-F238E27FC236}">
                <a16:creationId xmlns:a16="http://schemas.microsoft.com/office/drawing/2014/main" id="{C1DF7BDE-E29C-45E4-BEF3-3B23A5486A99}"/>
              </a:ext>
            </a:extLst>
          </p:cNvPr>
          <p:cNvSpPr/>
          <p:nvPr/>
        </p:nvSpPr>
        <p:spPr>
          <a:xfrm>
            <a:off x="1009657" y="1394400"/>
            <a:ext cx="10691111" cy="5262979"/>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"Und es geschah, als der HERR diese Worte an Hiob vollendet hatte, da sprach der HERR zu Eliphas, dem Temaniter: Mein Zorn ist entbrannt über dich und deine beiden Freunde, denn ihr habt nicht recht von mir geredet, wie mein Knecht Hiob. So nehmt nun sieben Jungstiere und sieben Widder und geht zu meinem Knecht Hiob und bringt sie als Brandopfer dar für euch selbst! Mein Knecht Hiob aber soll für euch bitten; denn nur ihn werde ich erhören, dass ich gegen euch nicht nach eurer Torheit handle; denn ihr habt nicht recht von mir geredet, wie mein Knecht Hiob! Da gingen Eliphas, der Temaniter, und Bildad, der Schuchiter, und Zophar, der Naamatiter, und machten es so, wie der HERR es ihnen befohlen hatte. Und der HERR erhörte Hiob." </a:t>
            </a:r>
            <a:r>
              <a:rPr lang="de-CH" sz="2800" dirty="0">
                <a:latin typeface="Calibri" panose="020F0502020204030204" pitchFamily="34" charset="0"/>
                <a:ea typeface="Calibri" panose="020F0502020204030204" pitchFamily="34" charset="0"/>
                <a:cs typeface="Times New Roman" panose="02020603050405020304" pitchFamily="18" charset="0"/>
              </a:rPr>
              <a:t>Hiob 42,7-9</a:t>
            </a:r>
          </a:p>
        </p:txBody>
      </p:sp>
    </p:spTree>
    <p:extLst>
      <p:ext uri="{BB962C8B-B14F-4D97-AF65-F5344CB8AC3E}">
        <p14:creationId xmlns:p14="http://schemas.microsoft.com/office/powerpoint/2010/main" val="3490271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BCFF142-2933-4F4E-8060-8F94418539FA}"/>
              </a:ext>
            </a:extLst>
          </p:cNvPr>
          <p:cNvSpPr/>
          <p:nvPr/>
        </p:nvSpPr>
        <p:spPr>
          <a:xfrm>
            <a:off x="1009657" y="794749"/>
            <a:ext cx="275947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Weisheit Gottes </a:t>
            </a:r>
            <a:endParaRPr lang="de-CH" sz="3000" dirty="0"/>
          </a:p>
        </p:txBody>
      </p:sp>
      <p:sp>
        <p:nvSpPr>
          <p:cNvPr id="6" name="Rechteck 5">
            <a:extLst>
              <a:ext uri="{FF2B5EF4-FFF2-40B4-BE49-F238E27FC236}">
                <a16:creationId xmlns:a16="http://schemas.microsoft.com/office/drawing/2014/main" id="{C1DF7BDE-E29C-45E4-BEF3-3B23A5486A99}"/>
              </a:ext>
            </a:extLst>
          </p:cNvPr>
          <p:cNvSpPr/>
          <p:nvPr/>
        </p:nvSpPr>
        <p:spPr>
          <a:xfrm>
            <a:off x="1009657" y="1394400"/>
            <a:ext cx="10691111" cy="5262979"/>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"Und es geschah, als der HERR diese Worte an Hiob vollendet hatte, da sprach der HERR zu Eliphas, dem Temaniter: Mein Zorn ist entbrannt über dich und deine beiden Freunde, denn ihr habt nicht recht von mir geredet, wie mein Knecht Hiob. So nehmt nun sieben Jungstiere und sieben Widder und geht zu meinem Knecht Hiob und bringt sie als Brandopfer dar für euch selbst!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Mein Knecht Hiob aber soll für euch bitten; denn nur ihn werde ich erhören</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dass ich gegen euch nicht nach eurer Torheit handle; denn ihr habt nicht recht von mir geredet, wie mein Knecht Hiob! Da gingen Eliphas, der Temaniter, und Bildad, der Schuchiter, und Zophar, der Naamatiter, und machten es so, wie der HERR es ihnen befohlen hatte. Und der HERR erhörte Hiob." </a:t>
            </a:r>
            <a:r>
              <a:rPr lang="de-CH" sz="2800" dirty="0">
                <a:latin typeface="Calibri" panose="020F0502020204030204" pitchFamily="34" charset="0"/>
                <a:ea typeface="Calibri" panose="020F0502020204030204" pitchFamily="34" charset="0"/>
                <a:cs typeface="Times New Roman" panose="02020603050405020304" pitchFamily="18" charset="0"/>
              </a:rPr>
              <a:t>Hiob 42,7-9</a:t>
            </a:r>
          </a:p>
        </p:txBody>
      </p:sp>
    </p:spTree>
    <p:extLst>
      <p:ext uri="{BB962C8B-B14F-4D97-AF65-F5344CB8AC3E}">
        <p14:creationId xmlns:p14="http://schemas.microsoft.com/office/powerpoint/2010/main" val="3682642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5F85312-565B-4A6F-83C4-603CEC64189C}"/>
              </a:ext>
            </a:extLst>
          </p:cNvPr>
          <p:cNvSpPr/>
          <p:nvPr/>
        </p:nvSpPr>
        <p:spPr>
          <a:xfrm>
            <a:off x="1009657" y="1353485"/>
            <a:ext cx="10691112" cy="1477328"/>
          </a:xfrm>
          <a:prstGeom prst="rect">
            <a:avLst/>
          </a:prstGeom>
        </p:spPr>
        <p:txBody>
          <a:bodyPr wrap="square">
            <a:spAutoFit/>
          </a:bodyPr>
          <a:lstStyle/>
          <a:p>
            <a:r>
              <a:rPr lang="de-CH" sz="3000" dirty="0"/>
              <a:t>"Und der HERR wendete Hiobs Geschick, als er für seine Freunde bat; und der HERR erstattete Hiob alles doppelt wieder, was er gehabt hatte." Hiob 42,10</a:t>
            </a:r>
          </a:p>
        </p:txBody>
      </p:sp>
      <p:sp>
        <p:nvSpPr>
          <p:cNvPr id="3" name="Rechteck 2">
            <a:extLst>
              <a:ext uri="{FF2B5EF4-FFF2-40B4-BE49-F238E27FC236}">
                <a16:creationId xmlns:a16="http://schemas.microsoft.com/office/drawing/2014/main" id="{4BCFF142-2933-4F4E-8060-8F94418539FA}"/>
              </a:ext>
            </a:extLst>
          </p:cNvPr>
          <p:cNvSpPr/>
          <p:nvPr/>
        </p:nvSpPr>
        <p:spPr>
          <a:xfrm>
            <a:off x="1009657" y="803622"/>
            <a:ext cx="275947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Weisheit Gottes </a:t>
            </a:r>
            <a:endParaRPr lang="de-CH" sz="3000" dirty="0"/>
          </a:p>
        </p:txBody>
      </p:sp>
    </p:spTree>
    <p:extLst>
      <p:ext uri="{BB962C8B-B14F-4D97-AF65-F5344CB8AC3E}">
        <p14:creationId xmlns:p14="http://schemas.microsoft.com/office/powerpoint/2010/main" val="2057418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BCFF142-2933-4F4E-8060-8F94418539FA}"/>
              </a:ext>
            </a:extLst>
          </p:cNvPr>
          <p:cNvSpPr/>
          <p:nvPr/>
        </p:nvSpPr>
        <p:spPr>
          <a:xfrm>
            <a:off x="1009657" y="537287"/>
            <a:ext cx="275947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Weisheit Gottes </a:t>
            </a:r>
            <a:endParaRPr lang="de-CH" sz="3000" dirty="0"/>
          </a:p>
        </p:txBody>
      </p:sp>
      <p:sp>
        <p:nvSpPr>
          <p:cNvPr id="4" name="Rechteck 3">
            <a:extLst>
              <a:ext uri="{FF2B5EF4-FFF2-40B4-BE49-F238E27FC236}">
                <a16:creationId xmlns:a16="http://schemas.microsoft.com/office/drawing/2014/main" id="{C3C812C4-99C7-40B0-91A1-2E08EB1EB73B}"/>
              </a:ext>
            </a:extLst>
          </p:cNvPr>
          <p:cNvSpPr/>
          <p:nvPr/>
        </p:nvSpPr>
        <p:spPr>
          <a:xfrm>
            <a:off x="1009657" y="1234646"/>
            <a:ext cx="10806522" cy="3785652"/>
          </a:xfrm>
          <a:prstGeom prst="rect">
            <a:avLst/>
          </a:prstGeom>
        </p:spPr>
        <p:txBody>
          <a:bodyPr wrap="square">
            <a:spAutoFit/>
          </a:bodyPr>
          <a:lstStyle/>
          <a:p>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"Und alle seine Brüder und alle seine Schwestern und alle seine früheren Bekannten kamen zu Hiob und aßen mit ihm in seinem Haus; und sie bezeugten ihm Teilnahme und trösteten ihn wegen all des Unglücks, das der HERR über ihn gebracht hatte, und schenkten ihm ein jeder eine Kesit und einen goldenen Ring. Und der HERR segnete das spätere Leben Hiobs mehr als sein früheres; er bekam 14 000 Schafe, 6 000 Kamele, 1 000 Joch Rinder und 1 000 Eselinnen. …</a:t>
            </a:r>
            <a:endParaRPr lang="de-CH" sz="3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7889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BCFF142-2933-4F4E-8060-8F94418539FA}"/>
              </a:ext>
            </a:extLst>
          </p:cNvPr>
          <p:cNvSpPr/>
          <p:nvPr/>
        </p:nvSpPr>
        <p:spPr>
          <a:xfrm>
            <a:off x="1009657" y="537287"/>
            <a:ext cx="275947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Weisheit Gottes </a:t>
            </a:r>
            <a:endParaRPr lang="de-CH" sz="3000" dirty="0"/>
          </a:p>
        </p:txBody>
      </p:sp>
      <p:sp>
        <p:nvSpPr>
          <p:cNvPr id="4" name="Rechteck 3">
            <a:extLst>
              <a:ext uri="{FF2B5EF4-FFF2-40B4-BE49-F238E27FC236}">
                <a16:creationId xmlns:a16="http://schemas.microsoft.com/office/drawing/2014/main" id="{C3C812C4-99C7-40B0-91A1-2E08EB1EB73B}"/>
              </a:ext>
            </a:extLst>
          </p:cNvPr>
          <p:cNvSpPr/>
          <p:nvPr/>
        </p:nvSpPr>
        <p:spPr>
          <a:xfrm>
            <a:off x="1009657" y="1234646"/>
            <a:ext cx="10806522" cy="3785652"/>
          </a:xfrm>
          <a:prstGeom prst="rect">
            <a:avLst/>
          </a:prstGeom>
        </p:spPr>
        <p:txBody>
          <a:bodyPr wrap="square">
            <a:spAutoFit/>
          </a:bodyPr>
          <a:lstStyle/>
          <a:p>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Er bekam auch sieben Söhne und drei Töchter. Und er gab der ersten den Namen Jemima, der zweiten den Namen Kezia und der dritten den Namen Keren-Happuch. Und es wurden im ganzen Land keine so schönen Frauen gefunden wie Hiobs Töchter; und ihr Vater gab ihnen ein Erbteil unter ihren Brüdern. Hiob aber lebte danach noch 140 Jahre und sah seine Kinder und Kindeskinder bis in das vierte Geschlecht. Und Hiob starb alt und lebenssatt." </a:t>
            </a:r>
            <a:r>
              <a:rPr lang="de-CH" sz="3000" dirty="0">
                <a:latin typeface="Calibri" panose="020F0502020204030204" pitchFamily="34" charset="0"/>
                <a:ea typeface="Calibri" panose="020F0502020204030204" pitchFamily="34" charset="0"/>
                <a:cs typeface="Times New Roman" panose="02020603050405020304" pitchFamily="18" charset="0"/>
              </a:rPr>
              <a:t>Hiob 42,11-17</a:t>
            </a:r>
          </a:p>
        </p:txBody>
      </p:sp>
    </p:spTree>
    <p:extLst>
      <p:ext uri="{BB962C8B-B14F-4D97-AF65-F5344CB8AC3E}">
        <p14:creationId xmlns:p14="http://schemas.microsoft.com/office/powerpoint/2010/main" val="3505474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v. Landeskirche in Württemberg: Christi Himmelfahrt">
            <a:extLst>
              <a:ext uri="{FF2B5EF4-FFF2-40B4-BE49-F238E27FC236}">
                <a16:creationId xmlns:a16="http://schemas.microsoft.com/office/drawing/2014/main" id="{BAD64EC9-3E8B-4203-888D-F14B484432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3023" y="424248"/>
            <a:ext cx="6174236" cy="449669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Rechteck 1">
            <a:extLst>
              <a:ext uri="{FF2B5EF4-FFF2-40B4-BE49-F238E27FC236}">
                <a16:creationId xmlns:a16="http://schemas.microsoft.com/office/drawing/2014/main" id="{6F50AA31-9B09-4C6A-8E77-FEE112FA2F70}"/>
              </a:ext>
            </a:extLst>
          </p:cNvPr>
          <p:cNvSpPr/>
          <p:nvPr/>
        </p:nvSpPr>
        <p:spPr>
          <a:xfrm>
            <a:off x="439218" y="279515"/>
            <a:ext cx="2058962" cy="553998"/>
          </a:xfrm>
          <a:prstGeom prst="rect">
            <a:avLst/>
          </a:prstGeom>
        </p:spPr>
        <p:txBody>
          <a:bodyPr wrap="none">
            <a:spAutoFit/>
          </a:bodyPr>
          <a:lstStyle/>
          <a:p>
            <a:r>
              <a:rPr lang="de-CH" sz="3000" dirty="0"/>
              <a:t>Anwendung</a:t>
            </a:r>
          </a:p>
        </p:txBody>
      </p:sp>
      <p:sp>
        <p:nvSpPr>
          <p:cNvPr id="3" name="Rechteck 2">
            <a:extLst>
              <a:ext uri="{FF2B5EF4-FFF2-40B4-BE49-F238E27FC236}">
                <a16:creationId xmlns:a16="http://schemas.microsoft.com/office/drawing/2014/main" id="{22B13009-BBB7-4DFD-BA98-414DB0DEF1DC}"/>
              </a:ext>
            </a:extLst>
          </p:cNvPr>
          <p:cNvSpPr/>
          <p:nvPr/>
        </p:nvSpPr>
        <p:spPr>
          <a:xfrm>
            <a:off x="439218" y="1340930"/>
            <a:ext cx="6096000" cy="2862322"/>
          </a:xfrm>
          <a:prstGeom prst="rect">
            <a:avLst/>
          </a:prstGeom>
        </p:spPr>
        <p:txBody>
          <a:bodyPr>
            <a:spAutoFit/>
          </a:bodyPr>
          <a:lstStyle/>
          <a:p>
            <a:pPr marL="342900" lvl="0" indent="-342900">
              <a:spcAft>
                <a:spcPts val="0"/>
              </a:spcAft>
              <a:buFont typeface="Symbol" panose="05050102010706020507" pitchFamily="18" charset="2"/>
              <a:buChar char=""/>
            </a:pPr>
            <a:r>
              <a:rPr lang="de-CH" sz="3000" dirty="0">
                <a:latin typeface="Calibri" panose="020F0502020204030204" pitchFamily="34" charset="0"/>
                <a:ea typeface="Calibri" panose="020F0502020204030204" pitchFamily="34" charset="0"/>
                <a:cs typeface="Times New Roman" panose="02020603050405020304" pitchFamily="18" charset="0"/>
              </a:rPr>
              <a:t>Hinwenden zu Gott</a:t>
            </a:r>
          </a:p>
          <a:p>
            <a:pPr marL="342900" lvl="0" indent="-342900">
              <a:spcAft>
                <a:spcPts val="0"/>
              </a:spcAft>
              <a:buFont typeface="Symbol" panose="05050102010706020507" pitchFamily="18" charset="2"/>
              <a:buChar char=""/>
            </a:pPr>
            <a:r>
              <a:rPr lang="de-CH" sz="3000" dirty="0">
                <a:latin typeface="Calibri" panose="020F0502020204030204" pitchFamily="34" charset="0"/>
                <a:ea typeface="Calibri" panose="020F0502020204030204" pitchFamily="34" charset="0"/>
                <a:cs typeface="Times New Roman" panose="02020603050405020304" pitchFamily="18" charset="0"/>
              </a:rPr>
              <a:t>mein ICH vor Gott demütigen </a:t>
            </a:r>
          </a:p>
          <a:p>
            <a:pPr marL="342900" lvl="0" indent="-342900">
              <a:spcAft>
                <a:spcPts val="0"/>
              </a:spcAft>
              <a:buFont typeface="Symbol" panose="05050102010706020507" pitchFamily="18" charset="2"/>
              <a:buChar char=""/>
            </a:pPr>
            <a:r>
              <a:rPr lang="de-CH" sz="3000" dirty="0">
                <a:latin typeface="Calibri" panose="020F0502020204030204" pitchFamily="34" charset="0"/>
                <a:ea typeface="Calibri" panose="020F0502020204030204" pitchFamily="34" charset="0"/>
                <a:cs typeface="Times New Roman" panose="02020603050405020304" pitchFamily="18" charset="0"/>
              </a:rPr>
              <a:t>Vergebung aussprechen gegenüber denen die uns Leid zufügten </a:t>
            </a:r>
          </a:p>
          <a:p>
            <a:pPr marL="342900" lvl="0" indent="-342900">
              <a:spcAft>
                <a:spcPts val="0"/>
              </a:spcAft>
              <a:buFont typeface="Symbol" panose="05050102010706020507" pitchFamily="18" charset="2"/>
              <a:buChar char=""/>
            </a:pPr>
            <a:r>
              <a:rPr lang="de-CH" sz="3000" dirty="0">
                <a:latin typeface="Calibri" panose="020F0502020204030204" pitchFamily="34" charset="0"/>
                <a:ea typeface="Calibri" panose="020F0502020204030204" pitchFamily="34" charset="0"/>
                <a:cs typeface="Times New Roman" panose="02020603050405020304" pitchFamily="18" charset="0"/>
              </a:rPr>
              <a:t>und Vergebung von Gott annehmen.</a:t>
            </a:r>
          </a:p>
        </p:txBody>
      </p:sp>
    </p:spTree>
    <p:extLst>
      <p:ext uri="{BB962C8B-B14F-4D97-AF65-F5344CB8AC3E}">
        <p14:creationId xmlns:p14="http://schemas.microsoft.com/office/powerpoint/2010/main" val="20984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3" y="977891"/>
            <a:ext cx="11417612" cy="1384995"/>
          </a:xfrm>
          <a:prstGeom prst="rect">
            <a:avLst/>
          </a:prstGeom>
          <a:noFill/>
        </p:spPr>
        <p:txBody>
          <a:bodyPr wrap="square" rtlCol="0">
            <a:spAutoFit/>
          </a:bodyPr>
          <a:lstStyle/>
          <a:p>
            <a:pPr lvl="0"/>
            <a:r>
              <a:rPr lang="de-CH" sz="3400" dirty="0"/>
              <a:t>Thema</a:t>
            </a:r>
          </a:p>
          <a:p>
            <a:pPr lvl="0"/>
            <a:endParaRPr lang="de-CH" sz="1600" dirty="0"/>
          </a:p>
          <a:p>
            <a:pPr lvl="0"/>
            <a:r>
              <a:rPr lang="de-CH" sz="3400" dirty="0"/>
              <a:t>Die Grösse Gottes</a:t>
            </a:r>
          </a:p>
        </p:txBody>
      </p:sp>
      <p:sp>
        <p:nvSpPr>
          <p:cNvPr id="8" name="Textfeld 7">
            <a:extLst>
              <a:ext uri="{FF2B5EF4-FFF2-40B4-BE49-F238E27FC236}">
                <a16:creationId xmlns:a16="http://schemas.microsoft.com/office/drawing/2014/main" id="{321DC817-B0B6-4742-9BE2-F038ED435A12}"/>
              </a:ext>
            </a:extLst>
          </p:cNvPr>
          <p:cNvSpPr txBox="1"/>
          <p:nvPr/>
        </p:nvSpPr>
        <p:spPr>
          <a:xfrm>
            <a:off x="563103" y="3137394"/>
            <a:ext cx="11417612" cy="2646878"/>
          </a:xfrm>
          <a:prstGeom prst="rect">
            <a:avLst/>
          </a:prstGeom>
          <a:noFill/>
        </p:spPr>
        <p:txBody>
          <a:bodyPr wrap="square" rtlCol="0">
            <a:spAutoFit/>
          </a:bodyPr>
          <a:lstStyle/>
          <a:p>
            <a:pPr lvl="0"/>
            <a:r>
              <a:rPr lang="de-CH" sz="3400" dirty="0"/>
              <a:t>Schlüsselvers: Hiob 40,4</a:t>
            </a:r>
          </a:p>
          <a:p>
            <a:pPr lvl="0"/>
            <a:endParaRPr lang="de-CH" sz="3400" dirty="0"/>
          </a:p>
          <a:p>
            <a:r>
              <a:rPr lang="de-CH" sz="3200" b="1" dirty="0"/>
              <a:t>"Siehe, ich bin zu gering; was soll ich dir erwidern? Ich will meine Hand auf meinen Mund legen!"</a:t>
            </a:r>
            <a:endParaRPr lang="de-CH" sz="3200" dirty="0">
              <a:ea typeface="Calibri" panose="020F0502020204030204" pitchFamily="34" charset="0"/>
              <a:cs typeface="Times New Roman" panose="02020603050405020304" pitchFamily="18" charset="0"/>
            </a:endParaRPr>
          </a:p>
          <a:p>
            <a:pPr lvl="0"/>
            <a:endParaRPr lang="de-CH" sz="3400" dirty="0"/>
          </a:p>
        </p:txBody>
      </p:sp>
    </p:spTree>
    <p:extLst>
      <p:ext uri="{BB962C8B-B14F-4D97-AF65-F5344CB8AC3E}">
        <p14:creationId xmlns:p14="http://schemas.microsoft.com/office/powerpoint/2010/main" val="404844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BCFF142-2933-4F4E-8060-8F94418539FA}"/>
              </a:ext>
            </a:extLst>
          </p:cNvPr>
          <p:cNvSpPr/>
          <p:nvPr/>
        </p:nvSpPr>
        <p:spPr>
          <a:xfrm>
            <a:off x="1009657" y="794749"/>
            <a:ext cx="288162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Kapitel 29, 30, 31</a:t>
            </a:r>
            <a:endParaRPr lang="de-CH" sz="3000" dirty="0"/>
          </a:p>
        </p:txBody>
      </p:sp>
      <p:graphicFrame>
        <p:nvGraphicFramePr>
          <p:cNvPr id="4" name="Tabelle 3">
            <a:extLst>
              <a:ext uri="{FF2B5EF4-FFF2-40B4-BE49-F238E27FC236}">
                <a16:creationId xmlns:a16="http://schemas.microsoft.com/office/drawing/2014/main" id="{1D66DCCF-42C6-4AC0-AAE2-AB24A7BA23BB}"/>
              </a:ext>
            </a:extLst>
          </p:cNvPr>
          <p:cNvGraphicFramePr>
            <a:graphicFrameLocks noGrp="1"/>
          </p:cNvGraphicFramePr>
          <p:nvPr>
            <p:extLst>
              <p:ext uri="{D42A27DB-BD31-4B8C-83A1-F6EECF244321}">
                <p14:modId xmlns:p14="http://schemas.microsoft.com/office/powerpoint/2010/main" val="693654513"/>
              </p:ext>
            </p:extLst>
          </p:nvPr>
        </p:nvGraphicFramePr>
        <p:xfrm>
          <a:off x="856976" y="2369116"/>
          <a:ext cx="10478048" cy="2853284"/>
        </p:xfrm>
        <a:graphic>
          <a:graphicData uri="http://schemas.openxmlformats.org/drawingml/2006/table">
            <a:tbl>
              <a:tblPr firstRow="1" firstCol="1" bandRow="1">
                <a:tableStyleId>{5C22544A-7EE6-4342-B048-85BDC9FD1C3A}</a:tableStyleId>
              </a:tblPr>
              <a:tblGrid>
                <a:gridCol w="769601">
                  <a:extLst>
                    <a:ext uri="{9D8B030D-6E8A-4147-A177-3AD203B41FA5}">
                      <a16:colId xmlns:a16="http://schemas.microsoft.com/office/drawing/2014/main" val="701788300"/>
                    </a:ext>
                  </a:extLst>
                </a:gridCol>
                <a:gridCol w="4791808">
                  <a:extLst>
                    <a:ext uri="{9D8B030D-6E8A-4147-A177-3AD203B41FA5}">
                      <a16:colId xmlns:a16="http://schemas.microsoft.com/office/drawing/2014/main" val="3152167800"/>
                    </a:ext>
                  </a:extLst>
                </a:gridCol>
                <a:gridCol w="4916639">
                  <a:extLst>
                    <a:ext uri="{9D8B030D-6E8A-4147-A177-3AD203B41FA5}">
                      <a16:colId xmlns:a16="http://schemas.microsoft.com/office/drawing/2014/main" val="697602367"/>
                    </a:ext>
                  </a:extLst>
                </a:gridCol>
              </a:tblGrid>
              <a:tr h="969442">
                <a:tc>
                  <a:txBody>
                    <a:bodyPr/>
                    <a:lstStyle/>
                    <a:p>
                      <a:pPr algn="l">
                        <a:spcAft>
                          <a:spcPts val="0"/>
                        </a:spcAft>
                      </a:pPr>
                      <a:r>
                        <a:rPr lang="de-CH" sz="3000" b="0" dirty="0">
                          <a:solidFill>
                            <a:schemeClr val="tx1"/>
                          </a:solidFill>
                          <a:effectLst/>
                        </a:rPr>
                        <a:t>29</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de-CH" sz="3000" b="0" dirty="0">
                          <a:solidFill>
                            <a:schemeClr val="tx1"/>
                          </a:solidFill>
                          <a:effectLst/>
                        </a:rPr>
                        <a:t>Hiobs Wohlstand und Ansehen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de-CH" sz="3000" b="0" dirty="0">
                          <a:solidFill>
                            <a:schemeClr val="tx1"/>
                          </a:solidFill>
                          <a:effectLst/>
                        </a:rPr>
                        <a:t>Jesus hatte die ganze Herrlichkeit im Himmel</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561788244"/>
                  </a:ext>
                </a:extLst>
              </a:tr>
              <a:tr h="969442">
                <a:tc>
                  <a:txBody>
                    <a:bodyPr/>
                    <a:lstStyle/>
                    <a:p>
                      <a:pPr algn="l">
                        <a:spcAft>
                          <a:spcPts val="0"/>
                        </a:spcAft>
                      </a:pPr>
                      <a:r>
                        <a:rPr lang="de-CH" sz="3000" b="0" dirty="0">
                          <a:solidFill>
                            <a:schemeClr val="tx1"/>
                          </a:solidFill>
                          <a:effectLst/>
                        </a:rPr>
                        <a:t>30</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l">
                        <a:spcAft>
                          <a:spcPts val="0"/>
                        </a:spcAft>
                      </a:pPr>
                      <a:r>
                        <a:rPr lang="de-CH" sz="3000" b="0" dirty="0">
                          <a:solidFill>
                            <a:schemeClr val="tx1"/>
                          </a:solidFill>
                          <a:effectLst/>
                        </a:rPr>
                        <a:t>Hiob hatte alles verloren </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l">
                        <a:spcAft>
                          <a:spcPts val="0"/>
                        </a:spcAft>
                      </a:pPr>
                      <a:r>
                        <a:rPr lang="de-CH" sz="3000" b="0" dirty="0">
                          <a:solidFill>
                            <a:schemeClr val="tx1"/>
                          </a:solidFill>
                          <a:effectLst/>
                        </a:rPr>
                        <a:t>Jesus verliess alle Herrlichkeit und kommt auf die Erde</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4219255155"/>
                  </a:ext>
                </a:extLst>
              </a:tr>
              <a:tr h="484721">
                <a:tc>
                  <a:txBody>
                    <a:bodyPr/>
                    <a:lstStyle/>
                    <a:p>
                      <a:pPr algn="l">
                        <a:spcAft>
                          <a:spcPts val="0"/>
                        </a:spcAft>
                      </a:pPr>
                      <a:r>
                        <a:rPr lang="de-CH" sz="3000" b="0" dirty="0">
                          <a:solidFill>
                            <a:schemeClr val="tx1"/>
                          </a:solidFill>
                          <a:effectLst/>
                        </a:rPr>
                        <a:t>31</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de-CH" sz="3000" b="0" dirty="0">
                          <a:solidFill>
                            <a:schemeClr val="tx1"/>
                          </a:solidFill>
                          <a:effectLst/>
                        </a:rPr>
                        <a:t>Hiob beteuert seine Unschuld</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de-CH" sz="3000" b="0" dirty="0">
                          <a:solidFill>
                            <a:schemeClr val="tx1"/>
                          </a:solidFill>
                          <a:effectLst/>
                        </a:rPr>
                        <a:t>Jesus ist für uns unschuldig gestorben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010768563"/>
                  </a:ext>
                </a:extLst>
              </a:tr>
            </a:tbl>
          </a:graphicData>
        </a:graphic>
      </p:graphicFrame>
      <p:sp>
        <p:nvSpPr>
          <p:cNvPr id="2" name="Rechteck 1">
            <a:extLst>
              <a:ext uri="{FF2B5EF4-FFF2-40B4-BE49-F238E27FC236}">
                <a16:creationId xmlns:a16="http://schemas.microsoft.com/office/drawing/2014/main" id="{006F9E10-30C5-4E20-8F9A-B746C5007A2F}"/>
              </a:ext>
            </a:extLst>
          </p:cNvPr>
          <p:cNvSpPr/>
          <p:nvPr/>
        </p:nvSpPr>
        <p:spPr>
          <a:xfrm>
            <a:off x="6374167" y="1988598"/>
            <a:ext cx="5495278" cy="3657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275639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BCFF142-2933-4F4E-8060-8F94418539FA}"/>
              </a:ext>
            </a:extLst>
          </p:cNvPr>
          <p:cNvSpPr/>
          <p:nvPr/>
        </p:nvSpPr>
        <p:spPr>
          <a:xfrm>
            <a:off x="1009657" y="794749"/>
            <a:ext cx="288162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Kapitel 29, 30, 31</a:t>
            </a:r>
            <a:endParaRPr lang="de-CH" sz="3000" dirty="0"/>
          </a:p>
        </p:txBody>
      </p:sp>
      <p:graphicFrame>
        <p:nvGraphicFramePr>
          <p:cNvPr id="4" name="Tabelle 3">
            <a:extLst>
              <a:ext uri="{FF2B5EF4-FFF2-40B4-BE49-F238E27FC236}">
                <a16:creationId xmlns:a16="http://schemas.microsoft.com/office/drawing/2014/main" id="{1D66DCCF-42C6-4AC0-AAE2-AB24A7BA23BB}"/>
              </a:ext>
            </a:extLst>
          </p:cNvPr>
          <p:cNvGraphicFramePr>
            <a:graphicFrameLocks noGrp="1"/>
          </p:cNvGraphicFramePr>
          <p:nvPr>
            <p:extLst>
              <p:ext uri="{D42A27DB-BD31-4B8C-83A1-F6EECF244321}">
                <p14:modId xmlns:p14="http://schemas.microsoft.com/office/powerpoint/2010/main" val="2513694379"/>
              </p:ext>
            </p:extLst>
          </p:nvPr>
        </p:nvGraphicFramePr>
        <p:xfrm>
          <a:off x="856976" y="2369116"/>
          <a:ext cx="10478048" cy="2853284"/>
        </p:xfrm>
        <a:graphic>
          <a:graphicData uri="http://schemas.openxmlformats.org/drawingml/2006/table">
            <a:tbl>
              <a:tblPr firstRow="1" firstCol="1" bandRow="1">
                <a:tableStyleId>{5C22544A-7EE6-4342-B048-85BDC9FD1C3A}</a:tableStyleId>
              </a:tblPr>
              <a:tblGrid>
                <a:gridCol w="769601">
                  <a:extLst>
                    <a:ext uri="{9D8B030D-6E8A-4147-A177-3AD203B41FA5}">
                      <a16:colId xmlns:a16="http://schemas.microsoft.com/office/drawing/2014/main" val="701788300"/>
                    </a:ext>
                  </a:extLst>
                </a:gridCol>
                <a:gridCol w="4791808">
                  <a:extLst>
                    <a:ext uri="{9D8B030D-6E8A-4147-A177-3AD203B41FA5}">
                      <a16:colId xmlns:a16="http://schemas.microsoft.com/office/drawing/2014/main" val="3152167800"/>
                    </a:ext>
                  </a:extLst>
                </a:gridCol>
                <a:gridCol w="4916639">
                  <a:extLst>
                    <a:ext uri="{9D8B030D-6E8A-4147-A177-3AD203B41FA5}">
                      <a16:colId xmlns:a16="http://schemas.microsoft.com/office/drawing/2014/main" val="697602367"/>
                    </a:ext>
                  </a:extLst>
                </a:gridCol>
              </a:tblGrid>
              <a:tr h="969442">
                <a:tc>
                  <a:txBody>
                    <a:bodyPr/>
                    <a:lstStyle/>
                    <a:p>
                      <a:pPr algn="l">
                        <a:spcAft>
                          <a:spcPts val="0"/>
                        </a:spcAft>
                      </a:pPr>
                      <a:r>
                        <a:rPr lang="de-CH" sz="3000" b="0" dirty="0">
                          <a:solidFill>
                            <a:schemeClr val="tx1"/>
                          </a:solidFill>
                          <a:effectLst/>
                        </a:rPr>
                        <a:t>29</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de-CH" sz="3000" b="0" dirty="0">
                          <a:solidFill>
                            <a:schemeClr val="tx1"/>
                          </a:solidFill>
                          <a:effectLst/>
                        </a:rPr>
                        <a:t>Hiobs Wohlstand und Ansehen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de-CH" sz="3000" b="0" dirty="0">
                          <a:solidFill>
                            <a:schemeClr val="tx1"/>
                          </a:solidFill>
                          <a:effectLst/>
                        </a:rPr>
                        <a:t>Jesus hatte die ganze Herrlichkeit im Himmel</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561788244"/>
                  </a:ext>
                </a:extLst>
              </a:tr>
              <a:tr h="969442">
                <a:tc>
                  <a:txBody>
                    <a:bodyPr/>
                    <a:lstStyle/>
                    <a:p>
                      <a:pPr algn="l">
                        <a:spcAft>
                          <a:spcPts val="0"/>
                        </a:spcAft>
                      </a:pPr>
                      <a:r>
                        <a:rPr lang="de-CH" sz="3000" b="0" dirty="0">
                          <a:solidFill>
                            <a:schemeClr val="tx1"/>
                          </a:solidFill>
                          <a:effectLst/>
                        </a:rPr>
                        <a:t>30</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l">
                        <a:spcAft>
                          <a:spcPts val="0"/>
                        </a:spcAft>
                      </a:pPr>
                      <a:r>
                        <a:rPr lang="de-CH" sz="3000" b="0" dirty="0">
                          <a:solidFill>
                            <a:schemeClr val="tx1"/>
                          </a:solidFill>
                          <a:effectLst/>
                        </a:rPr>
                        <a:t>Hiob hatte alles verloren </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l">
                        <a:spcAft>
                          <a:spcPts val="0"/>
                        </a:spcAft>
                      </a:pPr>
                      <a:r>
                        <a:rPr lang="de-CH" sz="3000" b="0" dirty="0">
                          <a:solidFill>
                            <a:schemeClr val="tx1"/>
                          </a:solidFill>
                          <a:effectLst/>
                        </a:rPr>
                        <a:t>Jesus verliess alle Herrlichkeit und kommt auf die Erde</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4219255155"/>
                  </a:ext>
                </a:extLst>
              </a:tr>
              <a:tr h="484721">
                <a:tc>
                  <a:txBody>
                    <a:bodyPr/>
                    <a:lstStyle/>
                    <a:p>
                      <a:pPr algn="l">
                        <a:spcAft>
                          <a:spcPts val="0"/>
                        </a:spcAft>
                      </a:pPr>
                      <a:r>
                        <a:rPr lang="de-CH" sz="3000" b="0" dirty="0">
                          <a:solidFill>
                            <a:schemeClr val="tx1"/>
                          </a:solidFill>
                          <a:effectLst/>
                        </a:rPr>
                        <a:t>31</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de-CH" sz="3000" b="0" dirty="0">
                          <a:solidFill>
                            <a:schemeClr val="tx1"/>
                          </a:solidFill>
                          <a:effectLst/>
                        </a:rPr>
                        <a:t>Hiob beteuert seine Unschuld</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de-CH" sz="3000" b="0" dirty="0">
                          <a:solidFill>
                            <a:schemeClr val="tx1"/>
                          </a:solidFill>
                          <a:effectLst/>
                        </a:rPr>
                        <a:t>Jesus ist für uns unschuldig gestorben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010768563"/>
                  </a:ext>
                </a:extLst>
              </a:tr>
            </a:tbl>
          </a:graphicData>
        </a:graphic>
      </p:graphicFrame>
      <p:sp>
        <p:nvSpPr>
          <p:cNvPr id="2" name="Rechteck 1">
            <a:extLst>
              <a:ext uri="{FF2B5EF4-FFF2-40B4-BE49-F238E27FC236}">
                <a16:creationId xmlns:a16="http://schemas.microsoft.com/office/drawing/2014/main" id="{006F9E10-30C5-4E20-8F9A-B746C5007A2F}"/>
              </a:ext>
            </a:extLst>
          </p:cNvPr>
          <p:cNvSpPr/>
          <p:nvPr/>
        </p:nvSpPr>
        <p:spPr>
          <a:xfrm>
            <a:off x="6374167" y="3311370"/>
            <a:ext cx="5495278" cy="23348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83233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BCFF142-2933-4F4E-8060-8F94418539FA}"/>
              </a:ext>
            </a:extLst>
          </p:cNvPr>
          <p:cNvSpPr/>
          <p:nvPr/>
        </p:nvSpPr>
        <p:spPr>
          <a:xfrm>
            <a:off x="1009657" y="794749"/>
            <a:ext cx="288162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Kapitel 29, 30, 31</a:t>
            </a:r>
            <a:endParaRPr lang="de-CH" sz="3000" dirty="0"/>
          </a:p>
        </p:txBody>
      </p:sp>
      <p:graphicFrame>
        <p:nvGraphicFramePr>
          <p:cNvPr id="4" name="Tabelle 3">
            <a:extLst>
              <a:ext uri="{FF2B5EF4-FFF2-40B4-BE49-F238E27FC236}">
                <a16:creationId xmlns:a16="http://schemas.microsoft.com/office/drawing/2014/main" id="{1D66DCCF-42C6-4AC0-AAE2-AB24A7BA23BB}"/>
              </a:ext>
            </a:extLst>
          </p:cNvPr>
          <p:cNvGraphicFramePr>
            <a:graphicFrameLocks noGrp="1"/>
          </p:cNvGraphicFramePr>
          <p:nvPr>
            <p:extLst>
              <p:ext uri="{D42A27DB-BD31-4B8C-83A1-F6EECF244321}">
                <p14:modId xmlns:p14="http://schemas.microsoft.com/office/powerpoint/2010/main" val="1098866479"/>
              </p:ext>
            </p:extLst>
          </p:nvPr>
        </p:nvGraphicFramePr>
        <p:xfrm>
          <a:off x="856976" y="2369116"/>
          <a:ext cx="10478048" cy="2853284"/>
        </p:xfrm>
        <a:graphic>
          <a:graphicData uri="http://schemas.openxmlformats.org/drawingml/2006/table">
            <a:tbl>
              <a:tblPr firstRow="1" firstCol="1" bandRow="1">
                <a:tableStyleId>{5C22544A-7EE6-4342-B048-85BDC9FD1C3A}</a:tableStyleId>
              </a:tblPr>
              <a:tblGrid>
                <a:gridCol w="769601">
                  <a:extLst>
                    <a:ext uri="{9D8B030D-6E8A-4147-A177-3AD203B41FA5}">
                      <a16:colId xmlns:a16="http://schemas.microsoft.com/office/drawing/2014/main" val="701788300"/>
                    </a:ext>
                  </a:extLst>
                </a:gridCol>
                <a:gridCol w="4791808">
                  <a:extLst>
                    <a:ext uri="{9D8B030D-6E8A-4147-A177-3AD203B41FA5}">
                      <a16:colId xmlns:a16="http://schemas.microsoft.com/office/drawing/2014/main" val="3152167800"/>
                    </a:ext>
                  </a:extLst>
                </a:gridCol>
                <a:gridCol w="4916639">
                  <a:extLst>
                    <a:ext uri="{9D8B030D-6E8A-4147-A177-3AD203B41FA5}">
                      <a16:colId xmlns:a16="http://schemas.microsoft.com/office/drawing/2014/main" val="697602367"/>
                    </a:ext>
                  </a:extLst>
                </a:gridCol>
              </a:tblGrid>
              <a:tr h="969442">
                <a:tc>
                  <a:txBody>
                    <a:bodyPr/>
                    <a:lstStyle/>
                    <a:p>
                      <a:pPr algn="l">
                        <a:spcAft>
                          <a:spcPts val="0"/>
                        </a:spcAft>
                      </a:pPr>
                      <a:r>
                        <a:rPr lang="de-CH" sz="3000" b="0" dirty="0">
                          <a:solidFill>
                            <a:schemeClr val="tx1"/>
                          </a:solidFill>
                          <a:effectLst/>
                        </a:rPr>
                        <a:t>29</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de-CH" sz="3000" b="0" dirty="0">
                          <a:solidFill>
                            <a:schemeClr val="tx1"/>
                          </a:solidFill>
                          <a:effectLst/>
                        </a:rPr>
                        <a:t>Hiobs Wohlstand und Ansehen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de-CH" sz="3000" b="0" dirty="0">
                          <a:solidFill>
                            <a:schemeClr val="tx1"/>
                          </a:solidFill>
                          <a:effectLst/>
                        </a:rPr>
                        <a:t>Jesus hatte die ganze Herrlichkeit im Himmel</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561788244"/>
                  </a:ext>
                </a:extLst>
              </a:tr>
              <a:tr h="969442">
                <a:tc>
                  <a:txBody>
                    <a:bodyPr/>
                    <a:lstStyle/>
                    <a:p>
                      <a:pPr algn="l">
                        <a:spcAft>
                          <a:spcPts val="0"/>
                        </a:spcAft>
                      </a:pPr>
                      <a:r>
                        <a:rPr lang="de-CH" sz="3000" b="0" dirty="0">
                          <a:solidFill>
                            <a:schemeClr val="tx1"/>
                          </a:solidFill>
                          <a:effectLst/>
                        </a:rPr>
                        <a:t>30</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l">
                        <a:spcAft>
                          <a:spcPts val="0"/>
                        </a:spcAft>
                      </a:pPr>
                      <a:r>
                        <a:rPr lang="de-CH" sz="3000" b="0" dirty="0">
                          <a:solidFill>
                            <a:schemeClr val="tx1"/>
                          </a:solidFill>
                          <a:effectLst/>
                        </a:rPr>
                        <a:t>Hiob hatte alles verloren </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l">
                        <a:spcAft>
                          <a:spcPts val="0"/>
                        </a:spcAft>
                      </a:pPr>
                      <a:r>
                        <a:rPr lang="de-CH" sz="3000" b="0" dirty="0">
                          <a:solidFill>
                            <a:schemeClr val="tx1"/>
                          </a:solidFill>
                          <a:effectLst/>
                        </a:rPr>
                        <a:t>Jesus verliess alle Herrlichkeit und kommt auf die Erde</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4219255155"/>
                  </a:ext>
                </a:extLst>
              </a:tr>
              <a:tr h="484721">
                <a:tc>
                  <a:txBody>
                    <a:bodyPr/>
                    <a:lstStyle/>
                    <a:p>
                      <a:pPr algn="l">
                        <a:spcAft>
                          <a:spcPts val="0"/>
                        </a:spcAft>
                      </a:pPr>
                      <a:r>
                        <a:rPr lang="de-CH" sz="3000" b="0" dirty="0">
                          <a:solidFill>
                            <a:schemeClr val="tx1"/>
                          </a:solidFill>
                          <a:effectLst/>
                        </a:rPr>
                        <a:t>31</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de-CH" sz="3000" b="0" dirty="0">
                          <a:solidFill>
                            <a:schemeClr val="tx1"/>
                          </a:solidFill>
                          <a:effectLst/>
                        </a:rPr>
                        <a:t>Hiob beteuert seine Unschuld</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de-CH" sz="3000" b="0" dirty="0">
                          <a:solidFill>
                            <a:schemeClr val="tx1"/>
                          </a:solidFill>
                          <a:effectLst/>
                        </a:rPr>
                        <a:t>Jesus ist für uns unschuldig gestorben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010768563"/>
                  </a:ext>
                </a:extLst>
              </a:tr>
            </a:tbl>
          </a:graphicData>
        </a:graphic>
      </p:graphicFrame>
      <p:sp>
        <p:nvSpPr>
          <p:cNvPr id="2" name="Rechteck 1">
            <a:extLst>
              <a:ext uri="{FF2B5EF4-FFF2-40B4-BE49-F238E27FC236}">
                <a16:creationId xmlns:a16="http://schemas.microsoft.com/office/drawing/2014/main" id="{006F9E10-30C5-4E20-8F9A-B746C5007A2F}"/>
              </a:ext>
            </a:extLst>
          </p:cNvPr>
          <p:cNvSpPr/>
          <p:nvPr/>
        </p:nvSpPr>
        <p:spPr>
          <a:xfrm>
            <a:off x="6374167" y="4296792"/>
            <a:ext cx="5495278" cy="13494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4188507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BCFF142-2933-4F4E-8060-8F94418539FA}"/>
              </a:ext>
            </a:extLst>
          </p:cNvPr>
          <p:cNvSpPr/>
          <p:nvPr/>
        </p:nvSpPr>
        <p:spPr>
          <a:xfrm>
            <a:off x="1009657" y="794749"/>
            <a:ext cx="288162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Kapitel 29, 30, 31</a:t>
            </a:r>
            <a:endParaRPr lang="de-CH" sz="3000" dirty="0"/>
          </a:p>
        </p:txBody>
      </p:sp>
      <p:graphicFrame>
        <p:nvGraphicFramePr>
          <p:cNvPr id="4" name="Tabelle 3">
            <a:extLst>
              <a:ext uri="{FF2B5EF4-FFF2-40B4-BE49-F238E27FC236}">
                <a16:creationId xmlns:a16="http://schemas.microsoft.com/office/drawing/2014/main" id="{1D66DCCF-42C6-4AC0-AAE2-AB24A7BA23BB}"/>
              </a:ext>
            </a:extLst>
          </p:cNvPr>
          <p:cNvGraphicFramePr>
            <a:graphicFrameLocks noGrp="1"/>
          </p:cNvGraphicFramePr>
          <p:nvPr>
            <p:extLst>
              <p:ext uri="{D42A27DB-BD31-4B8C-83A1-F6EECF244321}">
                <p14:modId xmlns:p14="http://schemas.microsoft.com/office/powerpoint/2010/main" val="1694793469"/>
              </p:ext>
            </p:extLst>
          </p:nvPr>
        </p:nvGraphicFramePr>
        <p:xfrm>
          <a:off x="856976" y="2369116"/>
          <a:ext cx="10478048" cy="2853284"/>
        </p:xfrm>
        <a:graphic>
          <a:graphicData uri="http://schemas.openxmlformats.org/drawingml/2006/table">
            <a:tbl>
              <a:tblPr firstRow="1" firstCol="1" bandRow="1">
                <a:tableStyleId>{5C22544A-7EE6-4342-B048-85BDC9FD1C3A}</a:tableStyleId>
              </a:tblPr>
              <a:tblGrid>
                <a:gridCol w="769601">
                  <a:extLst>
                    <a:ext uri="{9D8B030D-6E8A-4147-A177-3AD203B41FA5}">
                      <a16:colId xmlns:a16="http://schemas.microsoft.com/office/drawing/2014/main" val="701788300"/>
                    </a:ext>
                  </a:extLst>
                </a:gridCol>
                <a:gridCol w="4791808">
                  <a:extLst>
                    <a:ext uri="{9D8B030D-6E8A-4147-A177-3AD203B41FA5}">
                      <a16:colId xmlns:a16="http://schemas.microsoft.com/office/drawing/2014/main" val="3152167800"/>
                    </a:ext>
                  </a:extLst>
                </a:gridCol>
                <a:gridCol w="4916639">
                  <a:extLst>
                    <a:ext uri="{9D8B030D-6E8A-4147-A177-3AD203B41FA5}">
                      <a16:colId xmlns:a16="http://schemas.microsoft.com/office/drawing/2014/main" val="697602367"/>
                    </a:ext>
                  </a:extLst>
                </a:gridCol>
              </a:tblGrid>
              <a:tr h="969442">
                <a:tc>
                  <a:txBody>
                    <a:bodyPr/>
                    <a:lstStyle/>
                    <a:p>
                      <a:pPr algn="l">
                        <a:spcAft>
                          <a:spcPts val="0"/>
                        </a:spcAft>
                      </a:pPr>
                      <a:r>
                        <a:rPr lang="de-CH" sz="3000" b="0" dirty="0">
                          <a:solidFill>
                            <a:schemeClr val="tx1"/>
                          </a:solidFill>
                          <a:effectLst/>
                        </a:rPr>
                        <a:t>29</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de-CH" sz="3000" b="0" dirty="0">
                          <a:solidFill>
                            <a:schemeClr val="tx1"/>
                          </a:solidFill>
                          <a:effectLst/>
                        </a:rPr>
                        <a:t>Hiobs Wohlstand und Ansehen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de-CH" sz="3000" b="0" dirty="0">
                          <a:solidFill>
                            <a:schemeClr val="tx1"/>
                          </a:solidFill>
                          <a:effectLst/>
                        </a:rPr>
                        <a:t>Jesus hatte die ganze Herrlichkeit im Himmel</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561788244"/>
                  </a:ext>
                </a:extLst>
              </a:tr>
              <a:tr h="969442">
                <a:tc>
                  <a:txBody>
                    <a:bodyPr/>
                    <a:lstStyle/>
                    <a:p>
                      <a:pPr algn="l">
                        <a:spcAft>
                          <a:spcPts val="0"/>
                        </a:spcAft>
                      </a:pPr>
                      <a:r>
                        <a:rPr lang="de-CH" sz="3000" b="0" dirty="0">
                          <a:solidFill>
                            <a:schemeClr val="tx1"/>
                          </a:solidFill>
                          <a:effectLst/>
                        </a:rPr>
                        <a:t>30</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l">
                        <a:spcAft>
                          <a:spcPts val="0"/>
                        </a:spcAft>
                      </a:pPr>
                      <a:r>
                        <a:rPr lang="de-CH" sz="3000" b="0" dirty="0">
                          <a:solidFill>
                            <a:schemeClr val="tx1"/>
                          </a:solidFill>
                          <a:effectLst/>
                        </a:rPr>
                        <a:t>Hiob hatte alles verloren </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l">
                        <a:spcAft>
                          <a:spcPts val="0"/>
                        </a:spcAft>
                      </a:pPr>
                      <a:r>
                        <a:rPr lang="de-CH" sz="3000" b="0" dirty="0">
                          <a:solidFill>
                            <a:schemeClr val="tx1"/>
                          </a:solidFill>
                          <a:effectLst/>
                        </a:rPr>
                        <a:t>Jesus verliess alle Herrlichkeit und kommt auf die Erde</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4219255155"/>
                  </a:ext>
                </a:extLst>
              </a:tr>
              <a:tr h="484721">
                <a:tc>
                  <a:txBody>
                    <a:bodyPr/>
                    <a:lstStyle/>
                    <a:p>
                      <a:pPr algn="l">
                        <a:spcAft>
                          <a:spcPts val="0"/>
                        </a:spcAft>
                      </a:pPr>
                      <a:r>
                        <a:rPr lang="de-CH" sz="3000" b="0" dirty="0">
                          <a:solidFill>
                            <a:schemeClr val="tx1"/>
                          </a:solidFill>
                          <a:effectLst/>
                        </a:rPr>
                        <a:t>31</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de-CH" sz="3000" b="0" dirty="0">
                          <a:solidFill>
                            <a:schemeClr val="tx1"/>
                          </a:solidFill>
                          <a:effectLst/>
                        </a:rPr>
                        <a:t>Hiob beteuert seine Unschuld</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l">
                        <a:spcAft>
                          <a:spcPts val="0"/>
                        </a:spcAft>
                      </a:pPr>
                      <a:r>
                        <a:rPr lang="de-CH" sz="3000" b="0" dirty="0">
                          <a:solidFill>
                            <a:schemeClr val="tx1"/>
                          </a:solidFill>
                          <a:effectLst/>
                        </a:rPr>
                        <a:t>Jesus ist für uns unschuldig gestorben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010768563"/>
                  </a:ext>
                </a:extLst>
              </a:tr>
            </a:tbl>
          </a:graphicData>
        </a:graphic>
      </p:graphicFrame>
    </p:spTree>
    <p:extLst>
      <p:ext uri="{BB962C8B-B14F-4D97-AF65-F5344CB8AC3E}">
        <p14:creationId xmlns:p14="http://schemas.microsoft.com/office/powerpoint/2010/main" val="3787791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2839624" cy="523220"/>
          </a:xfrm>
          <a:prstGeom prst="rect">
            <a:avLst/>
          </a:prstGeom>
        </p:spPr>
        <p:txBody>
          <a:bodyPr wrap="none">
            <a:spAutoFit/>
          </a:bodyPr>
          <a:lstStyle/>
          <a:p>
            <a:r>
              <a:rPr lang="de-CH" sz="2800" dirty="0"/>
              <a:t>Das Wesen Gottes</a:t>
            </a:r>
          </a:p>
        </p:txBody>
      </p:sp>
      <p:graphicFrame>
        <p:nvGraphicFramePr>
          <p:cNvPr id="3" name="Tabelle 2">
            <a:extLst>
              <a:ext uri="{FF2B5EF4-FFF2-40B4-BE49-F238E27FC236}">
                <a16:creationId xmlns:a16="http://schemas.microsoft.com/office/drawing/2014/main" id="{6BC45699-1715-443C-A461-30E04B15578B}"/>
              </a:ext>
            </a:extLst>
          </p:cNvPr>
          <p:cNvGraphicFramePr>
            <a:graphicFrameLocks noGrp="1"/>
          </p:cNvGraphicFramePr>
          <p:nvPr>
            <p:extLst>
              <p:ext uri="{D42A27DB-BD31-4B8C-83A1-F6EECF244321}">
                <p14:modId xmlns:p14="http://schemas.microsoft.com/office/powerpoint/2010/main" val="666722772"/>
              </p:ext>
            </p:extLst>
          </p:nvPr>
        </p:nvGraphicFramePr>
        <p:xfrm>
          <a:off x="1083645" y="1561701"/>
          <a:ext cx="10608246" cy="4592298"/>
        </p:xfrm>
        <a:graphic>
          <a:graphicData uri="http://schemas.openxmlformats.org/drawingml/2006/table">
            <a:tbl>
              <a:tblPr firstRow="1" firstCol="1" bandRow="1">
                <a:tableStyleId>{5C22544A-7EE6-4342-B048-85BDC9FD1C3A}</a:tableStyleId>
              </a:tblPr>
              <a:tblGrid>
                <a:gridCol w="4082255">
                  <a:extLst>
                    <a:ext uri="{9D8B030D-6E8A-4147-A177-3AD203B41FA5}">
                      <a16:colId xmlns:a16="http://schemas.microsoft.com/office/drawing/2014/main" val="2557864640"/>
                    </a:ext>
                  </a:extLst>
                </a:gridCol>
                <a:gridCol w="6525991">
                  <a:extLst>
                    <a:ext uri="{9D8B030D-6E8A-4147-A177-3AD203B41FA5}">
                      <a16:colId xmlns:a16="http://schemas.microsoft.com/office/drawing/2014/main" val="1864369762"/>
                    </a:ext>
                  </a:extLst>
                </a:gridCol>
              </a:tblGrid>
              <a:tr h="322418">
                <a:tc>
                  <a:txBody>
                    <a:bodyPr/>
                    <a:lstStyle/>
                    <a:p>
                      <a:pPr>
                        <a:spcAft>
                          <a:spcPts val="0"/>
                        </a:spcAft>
                      </a:pPr>
                      <a:r>
                        <a:rPr lang="de-CH" sz="2400" b="0" i="0" dirty="0">
                          <a:solidFill>
                            <a:schemeClr val="tx1"/>
                          </a:solidFill>
                          <a:effectLst/>
                        </a:rPr>
                        <a:t>Wesen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400" b="0" i="0" dirty="0">
                          <a:solidFill>
                            <a:schemeClr val="tx1"/>
                          </a:solidFill>
                          <a:effectLst/>
                        </a:rPr>
                        <a:t>Bibelstelle</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331408834"/>
                  </a:ext>
                </a:extLst>
              </a:tr>
              <a:tr h="322418">
                <a:tc>
                  <a:txBody>
                    <a:bodyPr/>
                    <a:lstStyle/>
                    <a:p>
                      <a:pPr>
                        <a:spcAft>
                          <a:spcPts val="0"/>
                        </a:spcAft>
                      </a:pPr>
                      <a:r>
                        <a:rPr lang="de-CH" sz="2400" b="0" i="0" dirty="0">
                          <a:solidFill>
                            <a:schemeClr val="tx1"/>
                          </a:solidFill>
                          <a:effectLst/>
                        </a:rPr>
                        <a:t>Gott ist ein Befreier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33,27-28</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373654074"/>
                  </a:ext>
                </a:extLst>
              </a:tr>
              <a:tr h="322418">
                <a:tc>
                  <a:txBody>
                    <a:bodyPr/>
                    <a:lstStyle/>
                    <a:p>
                      <a:pPr>
                        <a:spcAft>
                          <a:spcPts val="0"/>
                        </a:spcAft>
                      </a:pPr>
                      <a:r>
                        <a:rPr lang="de-CH" sz="2400" b="0" i="0" dirty="0">
                          <a:solidFill>
                            <a:schemeClr val="tx1"/>
                          </a:solidFill>
                          <a:effectLst/>
                        </a:rPr>
                        <a:t>Gott ist herrlich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37,22</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39564083"/>
                  </a:ext>
                </a:extLst>
              </a:tr>
              <a:tr h="322418">
                <a:tc>
                  <a:txBody>
                    <a:bodyPr/>
                    <a:lstStyle/>
                    <a:p>
                      <a:pPr>
                        <a:spcAft>
                          <a:spcPts val="0"/>
                        </a:spcAft>
                      </a:pPr>
                      <a:r>
                        <a:rPr lang="de-CH" sz="2400" b="0" i="0" dirty="0">
                          <a:solidFill>
                            <a:schemeClr val="tx1"/>
                          </a:solidFill>
                          <a:effectLst/>
                        </a:rPr>
                        <a:t>Gott ist unsichtbar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23,8-9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899895154"/>
                  </a:ext>
                </a:extLst>
              </a:tr>
              <a:tr h="322418">
                <a:tc>
                  <a:txBody>
                    <a:bodyPr/>
                    <a:lstStyle/>
                    <a:p>
                      <a:pPr>
                        <a:spcAft>
                          <a:spcPts val="0"/>
                        </a:spcAft>
                      </a:pPr>
                      <a:r>
                        <a:rPr lang="de-CH" sz="2400" b="0" i="0" dirty="0">
                          <a:solidFill>
                            <a:schemeClr val="tx1"/>
                          </a:solidFill>
                          <a:effectLst/>
                        </a:rPr>
                        <a:t>Gott ist gerecht</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4,17; 8,3; 34,12;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9114346"/>
                  </a:ext>
                </a:extLst>
              </a:tr>
              <a:tr h="322418">
                <a:tc>
                  <a:txBody>
                    <a:bodyPr/>
                    <a:lstStyle/>
                    <a:p>
                      <a:pPr>
                        <a:spcAft>
                          <a:spcPts val="0"/>
                        </a:spcAft>
                      </a:pPr>
                      <a:r>
                        <a:rPr lang="de-CH" sz="2400" b="0" i="0" dirty="0">
                          <a:solidFill>
                            <a:schemeClr val="tx1"/>
                          </a:solidFill>
                          <a:effectLst/>
                        </a:rPr>
                        <a:t>Gott ist liebend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7,17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268372851"/>
                  </a:ext>
                </a:extLst>
              </a:tr>
              <a:tr h="322418">
                <a:tc>
                  <a:txBody>
                    <a:bodyPr/>
                    <a:lstStyle/>
                    <a:p>
                      <a:pPr>
                        <a:spcAft>
                          <a:spcPts val="0"/>
                        </a:spcAft>
                      </a:pPr>
                      <a:r>
                        <a:rPr lang="de-CH" sz="2400" b="0" i="0" dirty="0">
                          <a:solidFill>
                            <a:schemeClr val="tx1"/>
                          </a:solidFill>
                          <a:effectLst/>
                        </a:rPr>
                        <a:t>Gott ist mächtig</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5,9; 9.10; 26,14;36,22; 40,9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64125451"/>
                  </a:ext>
                </a:extLst>
              </a:tr>
              <a:tr h="423345">
                <a:tc>
                  <a:txBody>
                    <a:bodyPr/>
                    <a:lstStyle/>
                    <a:p>
                      <a:pPr>
                        <a:spcAft>
                          <a:spcPts val="0"/>
                        </a:spcAft>
                      </a:pPr>
                      <a:r>
                        <a:rPr lang="de-CH" sz="2400" b="0" i="0" dirty="0">
                          <a:solidFill>
                            <a:schemeClr val="tx1"/>
                          </a:solidFill>
                          <a:effectLst/>
                        </a:rPr>
                        <a:t>Gott ist vorhersehend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1,21; 26,10; 37,9-13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936798491"/>
                  </a:ext>
                </a:extLst>
              </a:tr>
              <a:tr h="417250">
                <a:tc>
                  <a:txBody>
                    <a:bodyPr/>
                    <a:lstStyle/>
                    <a:p>
                      <a:pPr>
                        <a:spcAft>
                          <a:spcPts val="0"/>
                        </a:spcAft>
                      </a:pPr>
                      <a:r>
                        <a:rPr lang="de-CH" sz="2400" b="0" i="0" dirty="0">
                          <a:solidFill>
                            <a:schemeClr val="tx1"/>
                          </a:solidFill>
                          <a:effectLst/>
                        </a:rPr>
                        <a:t>Gott ist rechtschaffen</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36,3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75194318"/>
                  </a:ext>
                </a:extLst>
              </a:tr>
              <a:tr h="408373">
                <a:tc>
                  <a:txBody>
                    <a:bodyPr/>
                    <a:lstStyle/>
                    <a:p>
                      <a:pPr>
                        <a:spcAft>
                          <a:spcPts val="0"/>
                        </a:spcAft>
                      </a:pPr>
                      <a:r>
                        <a:rPr lang="de-CH" sz="2400" b="0" i="0" dirty="0">
                          <a:solidFill>
                            <a:schemeClr val="tx1"/>
                          </a:solidFill>
                          <a:effectLst/>
                        </a:rPr>
                        <a:t>Gott ist unergründlich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11,7;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780266934"/>
                  </a:ext>
                </a:extLst>
              </a:tr>
              <a:tr h="417250">
                <a:tc>
                  <a:txBody>
                    <a:bodyPr/>
                    <a:lstStyle/>
                    <a:p>
                      <a:pPr>
                        <a:spcAft>
                          <a:spcPts val="0"/>
                        </a:spcAft>
                      </a:pPr>
                      <a:r>
                        <a:rPr lang="de-CH" sz="2400" b="0" i="0" dirty="0">
                          <a:solidFill>
                            <a:schemeClr val="tx1"/>
                          </a:solidFill>
                          <a:effectLst/>
                        </a:rPr>
                        <a:t>Gott ist weise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9,4; 11,11; 21,22; 23,10; 28,24; 34,21; 36,4-5; 37,16</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75652175"/>
                  </a:ext>
                </a:extLst>
              </a:tr>
              <a:tr h="322418">
                <a:tc>
                  <a:txBody>
                    <a:bodyPr/>
                    <a:lstStyle/>
                    <a:p>
                      <a:pPr>
                        <a:spcAft>
                          <a:spcPts val="0"/>
                        </a:spcAft>
                      </a:pPr>
                      <a:r>
                        <a:rPr lang="de-CH" sz="2400" b="0" i="0" dirty="0">
                          <a:solidFill>
                            <a:schemeClr val="tx1"/>
                          </a:solidFill>
                          <a:effectLst/>
                        </a:rPr>
                        <a:t>Gott ist zornig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9,13; 14,13; 21,17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44222390"/>
                  </a:ext>
                </a:extLst>
              </a:tr>
            </a:tbl>
          </a:graphicData>
        </a:graphic>
      </p:graphicFrame>
      <p:sp>
        <p:nvSpPr>
          <p:cNvPr id="4" name="Rechteck 3">
            <a:extLst>
              <a:ext uri="{FF2B5EF4-FFF2-40B4-BE49-F238E27FC236}">
                <a16:creationId xmlns:a16="http://schemas.microsoft.com/office/drawing/2014/main" id="{A1BD9866-E4DF-4C65-A2D0-68FAB04086B2}"/>
              </a:ext>
            </a:extLst>
          </p:cNvPr>
          <p:cNvSpPr/>
          <p:nvPr/>
        </p:nvSpPr>
        <p:spPr>
          <a:xfrm>
            <a:off x="998514" y="1921172"/>
            <a:ext cx="10870931" cy="45922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189852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2839624" cy="523220"/>
          </a:xfrm>
          <a:prstGeom prst="rect">
            <a:avLst/>
          </a:prstGeom>
        </p:spPr>
        <p:txBody>
          <a:bodyPr wrap="none">
            <a:spAutoFit/>
          </a:bodyPr>
          <a:lstStyle/>
          <a:p>
            <a:r>
              <a:rPr lang="de-CH" sz="2800" dirty="0"/>
              <a:t>Das Wesen Gottes</a:t>
            </a:r>
          </a:p>
        </p:txBody>
      </p:sp>
      <p:graphicFrame>
        <p:nvGraphicFramePr>
          <p:cNvPr id="3" name="Tabelle 2">
            <a:extLst>
              <a:ext uri="{FF2B5EF4-FFF2-40B4-BE49-F238E27FC236}">
                <a16:creationId xmlns:a16="http://schemas.microsoft.com/office/drawing/2014/main" id="{6BC45699-1715-443C-A461-30E04B15578B}"/>
              </a:ext>
            </a:extLst>
          </p:cNvPr>
          <p:cNvGraphicFramePr>
            <a:graphicFrameLocks noGrp="1"/>
          </p:cNvGraphicFramePr>
          <p:nvPr/>
        </p:nvGraphicFramePr>
        <p:xfrm>
          <a:off x="1083645" y="1561701"/>
          <a:ext cx="10608246" cy="4592298"/>
        </p:xfrm>
        <a:graphic>
          <a:graphicData uri="http://schemas.openxmlformats.org/drawingml/2006/table">
            <a:tbl>
              <a:tblPr firstRow="1" firstCol="1" bandRow="1">
                <a:tableStyleId>{5C22544A-7EE6-4342-B048-85BDC9FD1C3A}</a:tableStyleId>
              </a:tblPr>
              <a:tblGrid>
                <a:gridCol w="4082255">
                  <a:extLst>
                    <a:ext uri="{9D8B030D-6E8A-4147-A177-3AD203B41FA5}">
                      <a16:colId xmlns:a16="http://schemas.microsoft.com/office/drawing/2014/main" val="2557864640"/>
                    </a:ext>
                  </a:extLst>
                </a:gridCol>
                <a:gridCol w="6525991">
                  <a:extLst>
                    <a:ext uri="{9D8B030D-6E8A-4147-A177-3AD203B41FA5}">
                      <a16:colId xmlns:a16="http://schemas.microsoft.com/office/drawing/2014/main" val="1864369762"/>
                    </a:ext>
                  </a:extLst>
                </a:gridCol>
              </a:tblGrid>
              <a:tr h="322418">
                <a:tc>
                  <a:txBody>
                    <a:bodyPr/>
                    <a:lstStyle/>
                    <a:p>
                      <a:pPr>
                        <a:spcAft>
                          <a:spcPts val="0"/>
                        </a:spcAft>
                      </a:pPr>
                      <a:r>
                        <a:rPr lang="de-CH" sz="2400" b="0" i="0" dirty="0">
                          <a:solidFill>
                            <a:schemeClr val="tx1"/>
                          </a:solidFill>
                          <a:effectLst/>
                        </a:rPr>
                        <a:t>Wesen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400" b="0" i="0" dirty="0">
                          <a:solidFill>
                            <a:schemeClr val="tx1"/>
                          </a:solidFill>
                          <a:effectLst/>
                        </a:rPr>
                        <a:t>Bibelstelle</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331408834"/>
                  </a:ext>
                </a:extLst>
              </a:tr>
              <a:tr h="322418">
                <a:tc>
                  <a:txBody>
                    <a:bodyPr/>
                    <a:lstStyle/>
                    <a:p>
                      <a:pPr>
                        <a:spcAft>
                          <a:spcPts val="0"/>
                        </a:spcAft>
                      </a:pPr>
                      <a:r>
                        <a:rPr lang="de-CH" sz="2400" b="0" i="0" dirty="0">
                          <a:solidFill>
                            <a:schemeClr val="tx1"/>
                          </a:solidFill>
                          <a:effectLst/>
                        </a:rPr>
                        <a:t>Gott ist ein Befreier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33,27-28</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373654074"/>
                  </a:ext>
                </a:extLst>
              </a:tr>
              <a:tr h="322418">
                <a:tc>
                  <a:txBody>
                    <a:bodyPr/>
                    <a:lstStyle/>
                    <a:p>
                      <a:pPr>
                        <a:spcAft>
                          <a:spcPts val="0"/>
                        </a:spcAft>
                      </a:pPr>
                      <a:r>
                        <a:rPr lang="de-CH" sz="2400" b="0" i="0" dirty="0">
                          <a:solidFill>
                            <a:schemeClr val="tx1"/>
                          </a:solidFill>
                          <a:effectLst/>
                        </a:rPr>
                        <a:t>Gott ist herrlich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37,22</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39564083"/>
                  </a:ext>
                </a:extLst>
              </a:tr>
              <a:tr h="322418">
                <a:tc>
                  <a:txBody>
                    <a:bodyPr/>
                    <a:lstStyle/>
                    <a:p>
                      <a:pPr>
                        <a:spcAft>
                          <a:spcPts val="0"/>
                        </a:spcAft>
                      </a:pPr>
                      <a:r>
                        <a:rPr lang="de-CH" sz="2400" b="0" i="0" dirty="0">
                          <a:solidFill>
                            <a:schemeClr val="tx1"/>
                          </a:solidFill>
                          <a:effectLst/>
                        </a:rPr>
                        <a:t>Gott ist unsichtbar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23,8-9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899895154"/>
                  </a:ext>
                </a:extLst>
              </a:tr>
              <a:tr h="322418">
                <a:tc>
                  <a:txBody>
                    <a:bodyPr/>
                    <a:lstStyle/>
                    <a:p>
                      <a:pPr>
                        <a:spcAft>
                          <a:spcPts val="0"/>
                        </a:spcAft>
                      </a:pPr>
                      <a:r>
                        <a:rPr lang="de-CH" sz="2400" b="0" i="0" dirty="0">
                          <a:solidFill>
                            <a:schemeClr val="tx1"/>
                          </a:solidFill>
                          <a:effectLst/>
                        </a:rPr>
                        <a:t>Gott ist gerecht</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4,17; 8,3; 34,12;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9114346"/>
                  </a:ext>
                </a:extLst>
              </a:tr>
              <a:tr h="322418">
                <a:tc>
                  <a:txBody>
                    <a:bodyPr/>
                    <a:lstStyle/>
                    <a:p>
                      <a:pPr>
                        <a:spcAft>
                          <a:spcPts val="0"/>
                        </a:spcAft>
                      </a:pPr>
                      <a:r>
                        <a:rPr lang="de-CH" sz="2400" b="0" i="0" dirty="0">
                          <a:solidFill>
                            <a:schemeClr val="tx1"/>
                          </a:solidFill>
                          <a:effectLst/>
                        </a:rPr>
                        <a:t>Gott ist liebend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7,17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268372851"/>
                  </a:ext>
                </a:extLst>
              </a:tr>
              <a:tr h="322418">
                <a:tc>
                  <a:txBody>
                    <a:bodyPr/>
                    <a:lstStyle/>
                    <a:p>
                      <a:pPr>
                        <a:spcAft>
                          <a:spcPts val="0"/>
                        </a:spcAft>
                      </a:pPr>
                      <a:r>
                        <a:rPr lang="de-CH" sz="2400" b="0" i="0" dirty="0">
                          <a:solidFill>
                            <a:schemeClr val="tx1"/>
                          </a:solidFill>
                          <a:effectLst/>
                        </a:rPr>
                        <a:t>Gott ist mächtig</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5,9; 9.10; 26,14;36,22; 40,9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64125451"/>
                  </a:ext>
                </a:extLst>
              </a:tr>
              <a:tr h="423345">
                <a:tc>
                  <a:txBody>
                    <a:bodyPr/>
                    <a:lstStyle/>
                    <a:p>
                      <a:pPr>
                        <a:spcAft>
                          <a:spcPts val="0"/>
                        </a:spcAft>
                      </a:pPr>
                      <a:r>
                        <a:rPr lang="de-CH" sz="2400" b="0" i="0" dirty="0">
                          <a:solidFill>
                            <a:schemeClr val="tx1"/>
                          </a:solidFill>
                          <a:effectLst/>
                        </a:rPr>
                        <a:t>Gott ist vorhersehend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1,21; 26,10; 37,9-13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936798491"/>
                  </a:ext>
                </a:extLst>
              </a:tr>
              <a:tr h="417250">
                <a:tc>
                  <a:txBody>
                    <a:bodyPr/>
                    <a:lstStyle/>
                    <a:p>
                      <a:pPr>
                        <a:spcAft>
                          <a:spcPts val="0"/>
                        </a:spcAft>
                      </a:pPr>
                      <a:r>
                        <a:rPr lang="de-CH" sz="2400" b="0" i="0" dirty="0">
                          <a:solidFill>
                            <a:schemeClr val="tx1"/>
                          </a:solidFill>
                          <a:effectLst/>
                        </a:rPr>
                        <a:t>Gott ist rechtschaffen</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36,3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75194318"/>
                  </a:ext>
                </a:extLst>
              </a:tr>
              <a:tr h="408373">
                <a:tc>
                  <a:txBody>
                    <a:bodyPr/>
                    <a:lstStyle/>
                    <a:p>
                      <a:pPr>
                        <a:spcAft>
                          <a:spcPts val="0"/>
                        </a:spcAft>
                      </a:pPr>
                      <a:r>
                        <a:rPr lang="de-CH" sz="2400" b="0" i="0" dirty="0">
                          <a:solidFill>
                            <a:schemeClr val="tx1"/>
                          </a:solidFill>
                          <a:effectLst/>
                        </a:rPr>
                        <a:t>Gott ist unergründlich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11,7;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780266934"/>
                  </a:ext>
                </a:extLst>
              </a:tr>
              <a:tr h="417250">
                <a:tc>
                  <a:txBody>
                    <a:bodyPr/>
                    <a:lstStyle/>
                    <a:p>
                      <a:pPr>
                        <a:spcAft>
                          <a:spcPts val="0"/>
                        </a:spcAft>
                      </a:pPr>
                      <a:r>
                        <a:rPr lang="de-CH" sz="2400" b="0" i="0" dirty="0">
                          <a:solidFill>
                            <a:schemeClr val="tx1"/>
                          </a:solidFill>
                          <a:effectLst/>
                        </a:rPr>
                        <a:t>Gott ist weise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9,4; 11,11; 21,22; 23,10; 28,24; 34,21; 36,4-5; 37,16</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75652175"/>
                  </a:ext>
                </a:extLst>
              </a:tr>
              <a:tr h="322418">
                <a:tc>
                  <a:txBody>
                    <a:bodyPr/>
                    <a:lstStyle/>
                    <a:p>
                      <a:pPr>
                        <a:spcAft>
                          <a:spcPts val="0"/>
                        </a:spcAft>
                      </a:pPr>
                      <a:r>
                        <a:rPr lang="de-CH" sz="2400" b="0" i="0" dirty="0">
                          <a:solidFill>
                            <a:schemeClr val="tx1"/>
                          </a:solidFill>
                          <a:effectLst/>
                        </a:rPr>
                        <a:t>Gott ist zornig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9,13; 14,13; 21,17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44222390"/>
                  </a:ext>
                </a:extLst>
              </a:tr>
            </a:tbl>
          </a:graphicData>
        </a:graphic>
      </p:graphicFrame>
      <p:sp>
        <p:nvSpPr>
          <p:cNvPr id="4" name="Rechteck 3">
            <a:extLst>
              <a:ext uri="{FF2B5EF4-FFF2-40B4-BE49-F238E27FC236}">
                <a16:creationId xmlns:a16="http://schemas.microsoft.com/office/drawing/2014/main" id="{A1BD9866-E4DF-4C65-A2D0-68FAB04086B2}"/>
              </a:ext>
            </a:extLst>
          </p:cNvPr>
          <p:cNvSpPr/>
          <p:nvPr/>
        </p:nvSpPr>
        <p:spPr>
          <a:xfrm>
            <a:off x="998514" y="2290440"/>
            <a:ext cx="10870931" cy="42230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770512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2839624" cy="523220"/>
          </a:xfrm>
          <a:prstGeom prst="rect">
            <a:avLst/>
          </a:prstGeom>
        </p:spPr>
        <p:txBody>
          <a:bodyPr wrap="none">
            <a:spAutoFit/>
          </a:bodyPr>
          <a:lstStyle/>
          <a:p>
            <a:r>
              <a:rPr lang="de-CH" sz="2800" dirty="0"/>
              <a:t>Das Wesen Gottes</a:t>
            </a:r>
          </a:p>
        </p:txBody>
      </p:sp>
      <p:graphicFrame>
        <p:nvGraphicFramePr>
          <p:cNvPr id="3" name="Tabelle 2">
            <a:extLst>
              <a:ext uri="{FF2B5EF4-FFF2-40B4-BE49-F238E27FC236}">
                <a16:creationId xmlns:a16="http://schemas.microsoft.com/office/drawing/2014/main" id="{6BC45699-1715-443C-A461-30E04B15578B}"/>
              </a:ext>
            </a:extLst>
          </p:cNvPr>
          <p:cNvGraphicFramePr>
            <a:graphicFrameLocks noGrp="1"/>
          </p:cNvGraphicFramePr>
          <p:nvPr/>
        </p:nvGraphicFramePr>
        <p:xfrm>
          <a:off x="1083645" y="1561701"/>
          <a:ext cx="10608246" cy="4592298"/>
        </p:xfrm>
        <a:graphic>
          <a:graphicData uri="http://schemas.openxmlformats.org/drawingml/2006/table">
            <a:tbl>
              <a:tblPr firstRow="1" firstCol="1" bandRow="1">
                <a:tableStyleId>{5C22544A-7EE6-4342-B048-85BDC9FD1C3A}</a:tableStyleId>
              </a:tblPr>
              <a:tblGrid>
                <a:gridCol w="4082255">
                  <a:extLst>
                    <a:ext uri="{9D8B030D-6E8A-4147-A177-3AD203B41FA5}">
                      <a16:colId xmlns:a16="http://schemas.microsoft.com/office/drawing/2014/main" val="2557864640"/>
                    </a:ext>
                  </a:extLst>
                </a:gridCol>
                <a:gridCol w="6525991">
                  <a:extLst>
                    <a:ext uri="{9D8B030D-6E8A-4147-A177-3AD203B41FA5}">
                      <a16:colId xmlns:a16="http://schemas.microsoft.com/office/drawing/2014/main" val="1864369762"/>
                    </a:ext>
                  </a:extLst>
                </a:gridCol>
              </a:tblGrid>
              <a:tr h="322418">
                <a:tc>
                  <a:txBody>
                    <a:bodyPr/>
                    <a:lstStyle/>
                    <a:p>
                      <a:pPr>
                        <a:spcAft>
                          <a:spcPts val="0"/>
                        </a:spcAft>
                      </a:pPr>
                      <a:r>
                        <a:rPr lang="de-CH" sz="2400" b="0" i="0" dirty="0">
                          <a:solidFill>
                            <a:schemeClr val="tx1"/>
                          </a:solidFill>
                          <a:effectLst/>
                        </a:rPr>
                        <a:t>Wesen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400" b="0" i="0" dirty="0">
                          <a:solidFill>
                            <a:schemeClr val="tx1"/>
                          </a:solidFill>
                          <a:effectLst/>
                        </a:rPr>
                        <a:t>Bibelstelle</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331408834"/>
                  </a:ext>
                </a:extLst>
              </a:tr>
              <a:tr h="322418">
                <a:tc>
                  <a:txBody>
                    <a:bodyPr/>
                    <a:lstStyle/>
                    <a:p>
                      <a:pPr>
                        <a:spcAft>
                          <a:spcPts val="0"/>
                        </a:spcAft>
                      </a:pPr>
                      <a:r>
                        <a:rPr lang="de-CH" sz="2400" b="0" i="0" dirty="0">
                          <a:solidFill>
                            <a:schemeClr val="tx1"/>
                          </a:solidFill>
                          <a:effectLst/>
                        </a:rPr>
                        <a:t>Gott ist ein Befreier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33,27-28</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373654074"/>
                  </a:ext>
                </a:extLst>
              </a:tr>
              <a:tr h="322418">
                <a:tc>
                  <a:txBody>
                    <a:bodyPr/>
                    <a:lstStyle/>
                    <a:p>
                      <a:pPr>
                        <a:spcAft>
                          <a:spcPts val="0"/>
                        </a:spcAft>
                      </a:pPr>
                      <a:r>
                        <a:rPr lang="de-CH" sz="2400" b="0" i="0" dirty="0">
                          <a:solidFill>
                            <a:schemeClr val="tx1"/>
                          </a:solidFill>
                          <a:effectLst/>
                        </a:rPr>
                        <a:t>Gott ist herrlich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37,22</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39564083"/>
                  </a:ext>
                </a:extLst>
              </a:tr>
              <a:tr h="322418">
                <a:tc>
                  <a:txBody>
                    <a:bodyPr/>
                    <a:lstStyle/>
                    <a:p>
                      <a:pPr>
                        <a:spcAft>
                          <a:spcPts val="0"/>
                        </a:spcAft>
                      </a:pPr>
                      <a:r>
                        <a:rPr lang="de-CH" sz="2400" b="0" i="0" dirty="0">
                          <a:solidFill>
                            <a:schemeClr val="tx1"/>
                          </a:solidFill>
                          <a:effectLst/>
                        </a:rPr>
                        <a:t>Gott ist unsichtbar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23,8-9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899895154"/>
                  </a:ext>
                </a:extLst>
              </a:tr>
              <a:tr h="322418">
                <a:tc>
                  <a:txBody>
                    <a:bodyPr/>
                    <a:lstStyle/>
                    <a:p>
                      <a:pPr>
                        <a:spcAft>
                          <a:spcPts val="0"/>
                        </a:spcAft>
                      </a:pPr>
                      <a:r>
                        <a:rPr lang="de-CH" sz="2400" b="0" i="0" dirty="0">
                          <a:solidFill>
                            <a:schemeClr val="tx1"/>
                          </a:solidFill>
                          <a:effectLst/>
                        </a:rPr>
                        <a:t>Gott ist gerecht</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4,17; 8,3; 34,12;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9114346"/>
                  </a:ext>
                </a:extLst>
              </a:tr>
              <a:tr h="322418">
                <a:tc>
                  <a:txBody>
                    <a:bodyPr/>
                    <a:lstStyle/>
                    <a:p>
                      <a:pPr>
                        <a:spcAft>
                          <a:spcPts val="0"/>
                        </a:spcAft>
                      </a:pPr>
                      <a:r>
                        <a:rPr lang="de-CH" sz="2400" b="0" i="0" dirty="0">
                          <a:solidFill>
                            <a:schemeClr val="tx1"/>
                          </a:solidFill>
                          <a:effectLst/>
                        </a:rPr>
                        <a:t>Gott ist liebend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7,17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268372851"/>
                  </a:ext>
                </a:extLst>
              </a:tr>
              <a:tr h="322418">
                <a:tc>
                  <a:txBody>
                    <a:bodyPr/>
                    <a:lstStyle/>
                    <a:p>
                      <a:pPr>
                        <a:spcAft>
                          <a:spcPts val="0"/>
                        </a:spcAft>
                      </a:pPr>
                      <a:r>
                        <a:rPr lang="de-CH" sz="2400" b="0" i="0" dirty="0">
                          <a:solidFill>
                            <a:schemeClr val="tx1"/>
                          </a:solidFill>
                          <a:effectLst/>
                        </a:rPr>
                        <a:t>Gott ist mächtig</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5,9; 9.10; 26,14;36,22; 40,9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64125451"/>
                  </a:ext>
                </a:extLst>
              </a:tr>
              <a:tr h="423345">
                <a:tc>
                  <a:txBody>
                    <a:bodyPr/>
                    <a:lstStyle/>
                    <a:p>
                      <a:pPr>
                        <a:spcAft>
                          <a:spcPts val="0"/>
                        </a:spcAft>
                      </a:pPr>
                      <a:r>
                        <a:rPr lang="de-CH" sz="2400" b="0" i="0" dirty="0">
                          <a:solidFill>
                            <a:schemeClr val="tx1"/>
                          </a:solidFill>
                          <a:effectLst/>
                        </a:rPr>
                        <a:t>Gott ist vorhersehend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1,21; 26,10; 37,9-13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936798491"/>
                  </a:ext>
                </a:extLst>
              </a:tr>
              <a:tr h="417250">
                <a:tc>
                  <a:txBody>
                    <a:bodyPr/>
                    <a:lstStyle/>
                    <a:p>
                      <a:pPr>
                        <a:spcAft>
                          <a:spcPts val="0"/>
                        </a:spcAft>
                      </a:pPr>
                      <a:r>
                        <a:rPr lang="de-CH" sz="2400" b="0" i="0" dirty="0">
                          <a:solidFill>
                            <a:schemeClr val="tx1"/>
                          </a:solidFill>
                          <a:effectLst/>
                        </a:rPr>
                        <a:t>Gott ist rechtschaffen</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36,3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75194318"/>
                  </a:ext>
                </a:extLst>
              </a:tr>
              <a:tr h="408373">
                <a:tc>
                  <a:txBody>
                    <a:bodyPr/>
                    <a:lstStyle/>
                    <a:p>
                      <a:pPr>
                        <a:spcAft>
                          <a:spcPts val="0"/>
                        </a:spcAft>
                      </a:pPr>
                      <a:r>
                        <a:rPr lang="de-CH" sz="2400" b="0" i="0" dirty="0">
                          <a:solidFill>
                            <a:schemeClr val="tx1"/>
                          </a:solidFill>
                          <a:effectLst/>
                        </a:rPr>
                        <a:t>Gott ist unergründlich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11,7;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780266934"/>
                  </a:ext>
                </a:extLst>
              </a:tr>
              <a:tr h="417250">
                <a:tc>
                  <a:txBody>
                    <a:bodyPr/>
                    <a:lstStyle/>
                    <a:p>
                      <a:pPr>
                        <a:spcAft>
                          <a:spcPts val="0"/>
                        </a:spcAft>
                      </a:pPr>
                      <a:r>
                        <a:rPr lang="de-CH" sz="2400" b="0" i="0" dirty="0">
                          <a:solidFill>
                            <a:schemeClr val="tx1"/>
                          </a:solidFill>
                          <a:effectLst/>
                        </a:rPr>
                        <a:t>Gott ist weise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9,4; 11,11; 21,22; 23,10; 28,24; 34,21; 36,4-5; 37,16</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75652175"/>
                  </a:ext>
                </a:extLst>
              </a:tr>
              <a:tr h="322418">
                <a:tc>
                  <a:txBody>
                    <a:bodyPr/>
                    <a:lstStyle/>
                    <a:p>
                      <a:pPr>
                        <a:spcAft>
                          <a:spcPts val="0"/>
                        </a:spcAft>
                      </a:pPr>
                      <a:r>
                        <a:rPr lang="de-CH" sz="2400" b="0" i="0" dirty="0">
                          <a:solidFill>
                            <a:schemeClr val="tx1"/>
                          </a:solidFill>
                          <a:effectLst/>
                        </a:rPr>
                        <a:t>Gott ist zornig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9,13; 14,13; 21,17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44222390"/>
                  </a:ext>
                </a:extLst>
              </a:tr>
            </a:tbl>
          </a:graphicData>
        </a:graphic>
      </p:graphicFrame>
      <p:sp>
        <p:nvSpPr>
          <p:cNvPr id="4" name="Rechteck 3">
            <a:extLst>
              <a:ext uri="{FF2B5EF4-FFF2-40B4-BE49-F238E27FC236}">
                <a16:creationId xmlns:a16="http://schemas.microsoft.com/office/drawing/2014/main" id="{A1BD9866-E4DF-4C65-A2D0-68FAB04086B2}"/>
              </a:ext>
            </a:extLst>
          </p:cNvPr>
          <p:cNvSpPr/>
          <p:nvPr/>
        </p:nvSpPr>
        <p:spPr>
          <a:xfrm>
            <a:off x="998514" y="2672178"/>
            <a:ext cx="10870931" cy="38412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2341895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2839624" cy="523220"/>
          </a:xfrm>
          <a:prstGeom prst="rect">
            <a:avLst/>
          </a:prstGeom>
        </p:spPr>
        <p:txBody>
          <a:bodyPr wrap="none">
            <a:spAutoFit/>
          </a:bodyPr>
          <a:lstStyle/>
          <a:p>
            <a:r>
              <a:rPr lang="de-CH" sz="2800" dirty="0"/>
              <a:t>Das Wesen Gottes</a:t>
            </a:r>
          </a:p>
        </p:txBody>
      </p:sp>
      <p:graphicFrame>
        <p:nvGraphicFramePr>
          <p:cNvPr id="3" name="Tabelle 2">
            <a:extLst>
              <a:ext uri="{FF2B5EF4-FFF2-40B4-BE49-F238E27FC236}">
                <a16:creationId xmlns:a16="http://schemas.microsoft.com/office/drawing/2014/main" id="{6BC45699-1715-443C-A461-30E04B15578B}"/>
              </a:ext>
            </a:extLst>
          </p:cNvPr>
          <p:cNvGraphicFramePr>
            <a:graphicFrameLocks noGrp="1"/>
          </p:cNvGraphicFramePr>
          <p:nvPr/>
        </p:nvGraphicFramePr>
        <p:xfrm>
          <a:off x="1083645" y="1561701"/>
          <a:ext cx="10608246" cy="4592298"/>
        </p:xfrm>
        <a:graphic>
          <a:graphicData uri="http://schemas.openxmlformats.org/drawingml/2006/table">
            <a:tbl>
              <a:tblPr firstRow="1" firstCol="1" bandRow="1">
                <a:tableStyleId>{5C22544A-7EE6-4342-B048-85BDC9FD1C3A}</a:tableStyleId>
              </a:tblPr>
              <a:tblGrid>
                <a:gridCol w="4082255">
                  <a:extLst>
                    <a:ext uri="{9D8B030D-6E8A-4147-A177-3AD203B41FA5}">
                      <a16:colId xmlns:a16="http://schemas.microsoft.com/office/drawing/2014/main" val="2557864640"/>
                    </a:ext>
                  </a:extLst>
                </a:gridCol>
                <a:gridCol w="6525991">
                  <a:extLst>
                    <a:ext uri="{9D8B030D-6E8A-4147-A177-3AD203B41FA5}">
                      <a16:colId xmlns:a16="http://schemas.microsoft.com/office/drawing/2014/main" val="1864369762"/>
                    </a:ext>
                  </a:extLst>
                </a:gridCol>
              </a:tblGrid>
              <a:tr h="322418">
                <a:tc>
                  <a:txBody>
                    <a:bodyPr/>
                    <a:lstStyle/>
                    <a:p>
                      <a:pPr>
                        <a:spcAft>
                          <a:spcPts val="0"/>
                        </a:spcAft>
                      </a:pPr>
                      <a:r>
                        <a:rPr lang="de-CH" sz="2400" b="0" i="0" dirty="0">
                          <a:solidFill>
                            <a:schemeClr val="tx1"/>
                          </a:solidFill>
                          <a:effectLst/>
                        </a:rPr>
                        <a:t>Wesen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400" b="0" i="0" dirty="0">
                          <a:solidFill>
                            <a:schemeClr val="tx1"/>
                          </a:solidFill>
                          <a:effectLst/>
                        </a:rPr>
                        <a:t>Bibelstelle</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331408834"/>
                  </a:ext>
                </a:extLst>
              </a:tr>
              <a:tr h="322418">
                <a:tc>
                  <a:txBody>
                    <a:bodyPr/>
                    <a:lstStyle/>
                    <a:p>
                      <a:pPr>
                        <a:spcAft>
                          <a:spcPts val="0"/>
                        </a:spcAft>
                      </a:pPr>
                      <a:r>
                        <a:rPr lang="de-CH" sz="2400" b="0" i="0" dirty="0">
                          <a:solidFill>
                            <a:schemeClr val="tx1"/>
                          </a:solidFill>
                          <a:effectLst/>
                        </a:rPr>
                        <a:t>Gott ist ein Befreier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33,27-28</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373654074"/>
                  </a:ext>
                </a:extLst>
              </a:tr>
              <a:tr h="322418">
                <a:tc>
                  <a:txBody>
                    <a:bodyPr/>
                    <a:lstStyle/>
                    <a:p>
                      <a:pPr>
                        <a:spcAft>
                          <a:spcPts val="0"/>
                        </a:spcAft>
                      </a:pPr>
                      <a:r>
                        <a:rPr lang="de-CH" sz="2400" b="0" i="0" dirty="0">
                          <a:solidFill>
                            <a:schemeClr val="tx1"/>
                          </a:solidFill>
                          <a:effectLst/>
                        </a:rPr>
                        <a:t>Gott ist herrlich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37,22</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39564083"/>
                  </a:ext>
                </a:extLst>
              </a:tr>
              <a:tr h="322418">
                <a:tc>
                  <a:txBody>
                    <a:bodyPr/>
                    <a:lstStyle/>
                    <a:p>
                      <a:pPr>
                        <a:spcAft>
                          <a:spcPts val="0"/>
                        </a:spcAft>
                      </a:pPr>
                      <a:r>
                        <a:rPr lang="de-CH" sz="2400" b="0" i="0" dirty="0">
                          <a:solidFill>
                            <a:schemeClr val="tx1"/>
                          </a:solidFill>
                          <a:effectLst/>
                        </a:rPr>
                        <a:t>Gott ist unsichtbar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23,8-9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899895154"/>
                  </a:ext>
                </a:extLst>
              </a:tr>
              <a:tr h="322418">
                <a:tc>
                  <a:txBody>
                    <a:bodyPr/>
                    <a:lstStyle/>
                    <a:p>
                      <a:pPr>
                        <a:spcAft>
                          <a:spcPts val="0"/>
                        </a:spcAft>
                      </a:pPr>
                      <a:r>
                        <a:rPr lang="de-CH" sz="2400" b="0" i="0" dirty="0">
                          <a:solidFill>
                            <a:schemeClr val="tx1"/>
                          </a:solidFill>
                          <a:effectLst/>
                        </a:rPr>
                        <a:t>Gott ist gerecht</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4,17; 8,3; 34,12;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9114346"/>
                  </a:ext>
                </a:extLst>
              </a:tr>
              <a:tr h="322418">
                <a:tc>
                  <a:txBody>
                    <a:bodyPr/>
                    <a:lstStyle/>
                    <a:p>
                      <a:pPr>
                        <a:spcAft>
                          <a:spcPts val="0"/>
                        </a:spcAft>
                      </a:pPr>
                      <a:r>
                        <a:rPr lang="de-CH" sz="2400" b="0" i="0" dirty="0">
                          <a:solidFill>
                            <a:schemeClr val="tx1"/>
                          </a:solidFill>
                          <a:effectLst/>
                        </a:rPr>
                        <a:t>Gott ist liebend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7,17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268372851"/>
                  </a:ext>
                </a:extLst>
              </a:tr>
              <a:tr h="322418">
                <a:tc>
                  <a:txBody>
                    <a:bodyPr/>
                    <a:lstStyle/>
                    <a:p>
                      <a:pPr>
                        <a:spcAft>
                          <a:spcPts val="0"/>
                        </a:spcAft>
                      </a:pPr>
                      <a:r>
                        <a:rPr lang="de-CH" sz="2400" b="0" i="0" dirty="0">
                          <a:solidFill>
                            <a:schemeClr val="tx1"/>
                          </a:solidFill>
                          <a:effectLst/>
                        </a:rPr>
                        <a:t>Gott ist mächtig</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5,9; 9.10; 26,14;36,22; 40,9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64125451"/>
                  </a:ext>
                </a:extLst>
              </a:tr>
              <a:tr h="423345">
                <a:tc>
                  <a:txBody>
                    <a:bodyPr/>
                    <a:lstStyle/>
                    <a:p>
                      <a:pPr>
                        <a:spcAft>
                          <a:spcPts val="0"/>
                        </a:spcAft>
                      </a:pPr>
                      <a:r>
                        <a:rPr lang="de-CH" sz="2400" b="0" i="0" dirty="0">
                          <a:solidFill>
                            <a:schemeClr val="tx1"/>
                          </a:solidFill>
                          <a:effectLst/>
                        </a:rPr>
                        <a:t>Gott ist vorhersehend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1,21; 26,10; 37,9-13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936798491"/>
                  </a:ext>
                </a:extLst>
              </a:tr>
              <a:tr h="417250">
                <a:tc>
                  <a:txBody>
                    <a:bodyPr/>
                    <a:lstStyle/>
                    <a:p>
                      <a:pPr>
                        <a:spcAft>
                          <a:spcPts val="0"/>
                        </a:spcAft>
                      </a:pPr>
                      <a:r>
                        <a:rPr lang="de-CH" sz="2400" b="0" i="0" dirty="0">
                          <a:solidFill>
                            <a:schemeClr val="tx1"/>
                          </a:solidFill>
                          <a:effectLst/>
                        </a:rPr>
                        <a:t>Gott ist rechtschaffen</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36,3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75194318"/>
                  </a:ext>
                </a:extLst>
              </a:tr>
              <a:tr h="408373">
                <a:tc>
                  <a:txBody>
                    <a:bodyPr/>
                    <a:lstStyle/>
                    <a:p>
                      <a:pPr>
                        <a:spcAft>
                          <a:spcPts val="0"/>
                        </a:spcAft>
                      </a:pPr>
                      <a:r>
                        <a:rPr lang="de-CH" sz="2400" b="0" i="0" dirty="0">
                          <a:solidFill>
                            <a:schemeClr val="tx1"/>
                          </a:solidFill>
                          <a:effectLst/>
                        </a:rPr>
                        <a:t>Gott ist unergründlich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11,7;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780266934"/>
                  </a:ext>
                </a:extLst>
              </a:tr>
              <a:tr h="417250">
                <a:tc>
                  <a:txBody>
                    <a:bodyPr/>
                    <a:lstStyle/>
                    <a:p>
                      <a:pPr>
                        <a:spcAft>
                          <a:spcPts val="0"/>
                        </a:spcAft>
                      </a:pPr>
                      <a:r>
                        <a:rPr lang="de-CH" sz="2400" b="0" i="0" dirty="0">
                          <a:solidFill>
                            <a:schemeClr val="tx1"/>
                          </a:solidFill>
                          <a:effectLst/>
                        </a:rPr>
                        <a:t>Gott ist weise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9,4; 11,11; 21,22; 23,10; 28,24; 34,21; 36,4-5; 37,16</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75652175"/>
                  </a:ext>
                </a:extLst>
              </a:tr>
              <a:tr h="322418">
                <a:tc>
                  <a:txBody>
                    <a:bodyPr/>
                    <a:lstStyle/>
                    <a:p>
                      <a:pPr>
                        <a:spcAft>
                          <a:spcPts val="0"/>
                        </a:spcAft>
                      </a:pPr>
                      <a:r>
                        <a:rPr lang="de-CH" sz="2400" b="0" i="0" dirty="0">
                          <a:solidFill>
                            <a:schemeClr val="tx1"/>
                          </a:solidFill>
                          <a:effectLst/>
                        </a:rPr>
                        <a:t>Gott ist zornig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9,13; 14,13; 21,17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44222390"/>
                  </a:ext>
                </a:extLst>
              </a:tr>
            </a:tbl>
          </a:graphicData>
        </a:graphic>
      </p:graphicFrame>
      <p:sp>
        <p:nvSpPr>
          <p:cNvPr id="4" name="Rechteck 3">
            <a:extLst>
              <a:ext uri="{FF2B5EF4-FFF2-40B4-BE49-F238E27FC236}">
                <a16:creationId xmlns:a16="http://schemas.microsoft.com/office/drawing/2014/main" id="{A1BD9866-E4DF-4C65-A2D0-68FAB04086B2}"/>
              </a:ext>
            </a:extLst>
          </p:cNvPr>
          <p:cNvSpPr/>
          <p:nvPr/>
        </p:nvSpPr>
        <p:spPr>
          <a:xfrm>
            <a:off x="998514" y="3027285"/>
            <a:ext cx="10870931" cy="3486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293651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2839624" cy="523220"/>
          </a:xfrm>
          <a:prstGeom prst="rect">
            <a:avLst/>
          </a:prstGeom>
        </p:spPr>
        <p:txBody>
          <a:bodyPr wrap="none">
            <a:spAutoFit/>
          </a:bodyPr>
          <a:lstStyle/>
          <a:p>
            <a:r>
              <a:rPr lang="de-CH" sz="2800" dirty="0"/>
              <a:t>Das Wesen Gottes</a:t>
            </a:r>
          </a:p>
        </p:txBody>
      </p:sp>
      <p:graphicFrame>
        <p:nvGraphicFramePr>
          <p:cNvPr id="3" name="Tabelle 2">
            <a:extLst>
              <a:ext uri="{FF2B5EF4-FFF2-40B4-BE49-F238E27FC236}">
                <a16:creationId xmlns:a16="http://schemas.microsoft.com/office/drawing/2014/main" id="{6BC45699-1715-443C-A461-30E04B15578B}"/>
              </a:ext>
            </a:extLst>
          </p:cNvPr>
          <p:cNvGraphicFramePr>
            <a:graphicFrameLocks noGrp="1"/>
          </p:cNvGraphicFramePr>
          <p:nvPr/>
        </p:nvGraphicFramePr>
        <p:xfrm>
          <a:off x="1083645" y="1561701"/>
          <a:ext cx="10608246" cy="4592298"/>
        </p:xfrm>
        <a:graphic>
          <a:graphicData uri="http://schemas.openxmlformats.org/drawingml/2006/table">
            <a:tbl>
              <a:tblPr firstRow="1" firstCol="1" bandRow="1">
                <a:tableStyleId>{5C22544A-7EE6-4342-B048-85BDC9FD1C3A}</a:tableStyleId>
              </a:tblPr>
              <a:tblGrid>
                <a:gridCol w="4082255">
                  <a:extLst>
                    <a:ext uri="{9D8B030D-6E8A-4147-A177-3AD203B41FA5}">
                      <a16:colId xmlns:a16="http://schemas.microsoft.com/office/drawing/2014/main" val="2557864640"/>
                    </a:ext>
                  </a:extLst>
                </a:gridCol>
                <a:gridCol w="6525991">
                  <a:extLst>
                    <a:ext uri="{9D8B030D-6E8A-4147-A177-3AD203B41FA5}">
                      <a16:colId xmlns:a16="http://schemas.microsoft.com/office/drawing/2014/main" val="1864369762"/>
                    </a:ext>
                  </a:extLst>
                </a:gridCol>
              </a:tblGrid>
              <a:tr h="322418">
                <a:tc>
                  <a:txBody>
                    <a:bodyPr/>
                    <a:lstStyle/>
                    <a:p>
                      <a:pPr>
                        <a:spcAft>
                          <a:spcPts val="0"/>
                        </a:spcAft>
                      </a:pPr>
                      <a:r>
                        <a:rPr lang="de-CH" sz="2400" b="0" i="0" dirty="0">
                          <a:solidFill>
                            <a:schemeClr val="tx1"/>
                          </a:solidFill>
                          <a:effectLst/>
                        </a:rPr>
                        <a:t>Wesen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400" b="0" i="0" dirty="0">
                          <a:solidFill>
                            <a:schemeClr val="tx1"/>
                          </a:solidFill>
                          <a:effectLst/>
                        </a:rPr>
                        <a:t>Bibelstelle</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331408834"/>
                  </a:ext>
                </a:extLst>
              </a:tr>
              <a:tr h="322418">
                <a:tc>
                  <a:txBody>
                    <a:bodyPr/>
                    <a:lstStyle/>
                    <a:p>
                      <a:pPr>
                        <a:spcAft>
                          <a:spcPts val="0"/>
                        </a:spcAft>
                      </a:pPr>
                      <a:r>
                        <a:rPr lang="de-CH" sz="2400" b="0" i="0" dirty="0">
                          <a:solidFill>
                            <a:schemeClr val="tx1"/>
                          </a:solidFill>
                          <a:effectLst/>
                        </a:rPr>
                        <a:t>Gott ist ein Befreier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33,27-28</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373654074"/>
                  </a:ext>
                </a:extLst>
              </a:tr>
              <a:tr h="322418">
                <a:tc>
                  <a:txBody>
                    <a:bodyPr/>
                    <a:lstStyle/>
                    <a:p>
                      <a:pPr>
                        <a:spcAft>
                          <a:spcPts val="0"/>
                        </a:spcAft>
                      </a:pPr>
                      <a:r>
                        <a:rPr lang="de-CH" sz="2400" b="0" i="0" dirty="0">
                          <a:solidFill>
                            <a:schemeClr val="tx1"/>
                          </a:solidFill>
                          <a:effectLst/>
                        </a:rPr>
                        <a:t>Gott ist herrlich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37,22</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39564083"/>
                  </a:ext>
                </a:extLst>
              </a:tr>
              <a:tr h="322418">
                <a:tc>
                  <a:txBody>
                    <a:bodyPr/>
                    <a:lstStyle/>
                    <a:p>
                      <a:pPr>
                        <a:spcAft>
                          <a:spcPts val="0"/>
                        </a:spcAft>
                      </a:pPr>
                      <a:r>
                        <a:rPr lang="de-CH" sz="2400" b="0" i="0" dirty="0">
                          <a:solidFill>
                            <a:schemeClr val="tx1"/>
                          </a:solidFill>
                          <a:effectLst/>
                        </a:rPr>
                        <a:t>Gott ist unsichtbar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23,8-9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899895154"/>
                  </a:ext>
                </a:extLst>
              </a:tr>
              <a:tr h="322418">
                <a:tc>
                  <a:txBody>
                    <a:bodyPr/>
                    <a:lstStyle/>
                    <a:p>
                      <a:pPr>
                        <a:spcAft>
                          <a:spcPts val="0"/>
                        </a:spcAft>
                      </a:pPr>
                      <a:r>
                        <a:rPr lang="de-CH" sz="2400" b="0" i="0" dirty="0">
                          <a:solidFill>
                            <a:schemeClr val="tx1"/>
                          </a:solidFill>
                          <a:effectLst/>
                        </a:rPr>
                        <a:t>Gott ist gerecht</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4,17; 8,3; 34,12;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9114346"/>
                  </a:ext>
                </a:extLst>
              </a:tr>
              <a:tr h="322418">
                <a:tc>
                  <a:txBody>
                    <a:bodyPr/>
                    <a:lstStyle/>
                    <a:p>
                      <a:pPr>
                        <a:spcAft>
                          <a:spcPts val="0"/>
                        </a:spcAft>
                      </a:pPr>
                      <a:r>
                        <a:rPr lang="de-CH" sz="2400" b="0" i="0" dirty="0">
                          <a:solidFill>
                            <a:schemeClr val="tx1"/>
                          </a:solidFill>
                          <a:effectLst/>
                        </a:rPr>
                        <a:t>Gott ist liebend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7,17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268372851"/>
                  </a:ext>
                </a:extLst>
              </a:tr>
              <a:tr h="322418">
                <a:tc>
                  <a:txBody>
                    <a:bodyPr/>
                    <a:lstStyle/>
                    <a:p>
                      <a:pPr>
                        <a:spcAft>
                          <a:spcPts val="0"/>
                        </a:spcAft>
                      </a:pPr>
                      <a:r>
                        <a:rPr lang="de-CH" sz="2400" b="0" i="0" dirty="0">
                          <a:solidFill>
                            <a:schemeClr val="tx1"/>
                          </a:solidFill>
                          <a:effectLst/>
                        </a:rPr>
                        <a:t>Gott ist mächtig</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5,9; 9.10; 26,14;36,22; 40,9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64125451"/>
                  </a:ext>
                </a:extLst>
              </a:tr>
              <a:tr h="423345">
                <a:tc>
                  <a:txBody>
                    <a:bodyPr/>
                    <a:lstStyle/>
                    <a:p>
                      <a:pPr>
                        <a:spcAft>
                          <a:spcPts val="0"/>
                        </a:spcAft>
                      </a:pPr>
                      <a:r>
                        <a:rPr lang="de-CH" sz="2400" b="0" i="0" dirty="0">
                          <a:solidFill>
                            <a:schemeClr val="tx1"/>
                          </a:solidFill>
                          <a:effectLst/>
                        </a:rPr>
                        <a:t>Gott ist vorhersehend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1,21; 26,10; 37,9-13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936798491"/>
                  </a:ext>
                </a:extLst>
              </a:tr>
              <a:tr h="417250">
                <a:tc>
                  <a:txBody>
                    <a:bodyPr/>
                    <a:lstStyle/>
                    <a:p>
                      <a:pPr>
                        <a:spcAft>
                          <a:spcPts val="0"/>
                        </a:spcAft>
                      </a:pPr>
                      <a:r>
                        <a:rPr lang="de-CH" sz="2400" b="0" i="0" dirty="0">
                          <a:solidFill>
                            <a:schemeClr val="tx1"/>
                          </a:solidFill>
                          <a:effectLst/>
                        </a:rPr>
                        <a:t>Gott ist rechtschaffen</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36,3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75194318"/>
                  </a:ext>
                </a:extLst>
              </a:tr>
              <a:tr h="408373">
                <a:tc>
                  <a:txBody>
                    <a:bodyPr/>
                    <a:lstStyle/>
                    <a:p>
                      <a:pPr>
                        <a:spcAft>
                          <a:spcPts val="0"/>
                        </a:spcAft>
                      </a:pPr>
                      <a:r>
                        <a:rPr lang="de-CH" sz="2400" b="0" i="0" dirty="0">
                          <a:solidFill>
                            <a:schemeClr val="tx1"/>
                          </a:solidFill>
                          <a:effectLst/>
                        </a:rPr>
                        <a:t>Gott ist unergründlich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11,7;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780266934"/>
                  </a:ext>
                </a:extLst>
              </a:tr>
              <a:tr h="417250">
                <a:tc>
                  <a:txBody>
                    <a:bodyPr/>
                    <a:lstStyle/>
                    <a:p>
                      <a:pPr>
                        <a:spcAft>
                          <a:spcPts val="0"/>
                        </a:spcAft>
                      </a:pPr>
                      <a:r>
                        <a:rPr lang="de-CH" sz="2400" b="0" i="0" dirty="0">
                          <a:solidFill>
                            <a:schemeClr val="tx1"/>
                          </a:solidFill>
                          <a:effectLst/>
                        </a:rPr>
                        <a:t>Gott ist weise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9,4; 11,11; 21,22; 23,10; 28,24; 34,21; 36,4-5; 37,16</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75652175"/>
                  </a:ext>
                </a:extLst>
              </a:tr>
              <a:tr h="322418">
                <a:tc>
                  <a:txBody>
                    <a:bodyPr/>
                    <a:lstStyle/>
                    <a:p>
                      <a:pPr>
                        <a:spcAft>
                          <a:spcPts val="0"/>
                        </a:spcAft>
                      </a:pPr>
                      <a:r>
                        <a:rPr lang="de-CH" sz="2400" b="0" i="0" dirty="0">
                          <a:solidFill>
                            <a:schemeClr val="tx1"/>
                          </a:solidFill>
                          <a:effectLst/>
                        </a:rPr>
                        <a:t>Gott ist zornig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9,13; 14,13; 21,17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44222390"/>
                  </a:ext>
                </a:extLst>
              </a:tr>
            </a:tbl>
          </a:graphicData>
        </a:graphic>
      </p:graphicFrame>
      <p:sp>
        <p:nvSpPr>
          <p:cNvPr id="4" name="Rechteck 3">
            <a:extLst>
              <a:ext uri="{FF2B5EF4-FFF2-40B4-BE49-F238E27FC236}">
                <a16:creationId xmlns:a16="http://schemas.microsoft.com/office/drawing/2014/main" id="{A1BD9866-E4DF-4C65-A2D0-68FAB04086B2}"/>
              </a:ext>
            </a:extLst>
          </p:cNvPr>
          <p:cNvSpPr/>
          <p:nvPr/>
        </p:nvSpPr>
        <p:spPr>
          <a:xfrm>
            <a:off x="998514" y="3355759"/>
            <a:ext cx="10870931" cy="31577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963696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2839624" cy="523220"/>
          </a:xfrm>
          <a:prstGeom prst="rect">
            <a:avLst/>
          </a:prstGeom>
        </p:spPr>
        <p:txBody>
          <a:bodyPr wrap="none">
            <a:spAutoFit/>
          </a:bodyPr>
          <a:lstStyle/>
          <a:p>
            <a:r>
              <a:rPr lang="de-CH" sz="2800" dirty="0"/>
              <a:t>Das Wesen Gottes</a:t>
            </a:r>
          </a:p>
        </p:txBody>
      </p:sp>
      <p:graphicFrame>
        <p:nvGraphicFramePr>
          <p:cNvPr id="3" name="Tabelle 2">
            <a:extLst>
              <a:ext uri="{FF2B5EF4-FFF2-40B4-BE49-F238E27FC236}">
                <a16:creationId xmlns:a16="http://schemas.microsoft.com/office/drawing/2014/main" id="{6BC45699-1715-443C-A461-30E04B15578B}"/>
              </a:ext>
            </a:extLst>
          </p:cNvPr>
          <p:cNvGraphicFramePr>
            <a:graphicFrameLocks noGrp="1"/>
          </p:cNvGraphicFramePr>
          <p:nvPr/>
        </p:nvGraphicFramePr>
        <p:xfrm>
          <a:off x="1083645" y="1561701"/>
          <a:ext cx="10608246" cy="4592298"/>
        </p:xfrm>
        <a:graphic>
          <a:graphicData uri="http://schemas.openxmlformats.org/drawingml/2006/table">
            <a:tbl>
              <a:tblPr firstRow="1" firstCol="1" bandRow="1">
                <a:tableStyleId>{5C22544A-7EE6-4342-B048-85BDC9FD1C3A}</a:tableStyleId>
              </a:tblPr>
              <a:tblGrid>
                <a:gridCol w="4082255">
                  <a:extLst>
                    <a:ext uri="{9D8B030D-6E8A-4147-A177-3AD203B41FA5}">
                      <a16:colId xmlns:a16="http://schemas.microsoft.com/office/drawing/2014/main" val="2557864640"/>
                    </a:ext>
                  </a:extLst>
                </a:gridCol>
                <a:gridCol w="6525991">
                  <a:extLst>
                    <a:ext uri="{9D8B030D-6E8A-4147-A177-3AD203B41FA5}">
                      <a16:colId xmlns:a16="http://schemas.microsoft.com/office/drawing/2014/main" val="1864369762"/>
                    </a:ext>
                  </a:extLst>
                </a:gridCol>
              </a:tblGrid>
              <a:tr h="322418">
                <a:tc>
                  <a:txBody>
                    <a:bodyPr/>
                    <a:lstStyle/>
                    <a:p>
                      <a:pPr>
                        <a:spcAft>
                          <a:spcPts val="0"/>
                        </a:spcAft>
                      </a:pPr>
                      <a:r>
                        <a:rPr lang="de-CH" sz="2400" b="0" i="0" dirty="0">
                          <a:solidFill>
                            <a:schemeClr val="tx1"/>
                          </a:solidFill>
                          <a:effectLst/>
                        </a:rPr>
                        <a:t>Wesen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400" b="0" i="0" dirty="0">
                          <a:solidFill>
                            <a:schemeClr val="tx1"/>
                          </a:solidFill>
                          <a:effectLst/>
                        </a:rPr>
                        <a:t>Bibelstelle</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331408834"/>
                  </a:ext>
                </a:extLst>
              </a:tr>
              <a:tr h="322418">
                <a:tc>
                  <a:txBody>
                    <a:bodyPr/>
                    <a:lstStyle/>
                    <a:p>
                      <a:pPr>
                        <a:spcAft>
                          <a:spcPts val="0"/>
                        </a:spcAft>
                      </a:pPr>
                      <a:r>
                        <a:rPr lang="de-CH" sz="2400" b="0" i="0" dirty="0">
                          <a:solidFill>
                            <a:schemeClr val="tx1"/>
                          </a:solidFill>
                          <a:effectLst/>
                        </a:rPr>
                        <a:t>Gott ist ein Befreier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33,27-28</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373654074"/>
                  </a:ext>
                </a:extLst>
              </a:tr>
              <a:tr h="322418">
                <a:tc>
                  <a:txBody>
                    <a:bodyPr/>
                    <a:lstStyle/>
                    <a:p>
                      <a:pPr>
                        <a:spcAft>
                          <a:spcPts val="0"/>
                        </a:spcAft>
                      </a:pPr>
                      <a:r>
                        <a:rPr lang="de-CH" sz="2400" b="0" i="0" dirty="0">
                          <a:solidFill>
                            <a:schemeClr val="tx1"/>
                          </a:solidFill>
                          <a:effectLst/>
                        </a:rPr>
                        <a:t>Gott ist herrlich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37,22</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39564083"/>
                  </a:ext>
                </a:extLst>
              </a:tr>
              <a:tr h="322418">
                <a:tc>
                  <a:txBody>
                    <a:bodyPr/>
                    <a:lstStyle/>
                    <a:p>
                      <a:pPr>
                        <a:spcAft>
                          <a:spcPts val="0"/>
                        </a:spcAft>
                      </a:pPr>
                      <a:r>
                        <a:rPr lang="de-CH" sz="2400" b="0" i="0" dirty="0">
                          <a:solidFill>
                            <a:schemeClr val="tx1"/>
                          </a:solidFill>
                          <a:effectLst/>
                        </a:rPr>
                        <a:t>Gott ist unsichtbar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23,8-9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899895154"/>
                  </a:ext>
                </a:extLst>
              </a:tr>
              <a:tr h="322418">
                <a:tc>
                  <a:txBody>
                    <a:bodyPr/>
                    <a:lstStyle/>
                    <a:p>
                      <a:pPr>
                        <a:spcAft>
                          <a:spcPts val="0"/>
                        </a:spcAft>
                      </a:pPr>
                      <a:r>
                        <a:rPr lang="de-CH" sz="2400" b="0" i="0" dirty="0">
                          <a:solidFill>
                            <a:schemeClr val="tx1"/>
                          </a:solidFill>
                          <a:effectLst/>
                        </a:rPr>
                        <a:t>Gott ist gerecht</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4,17; 8,3; 34,12;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9114346"/>
                  </a:ext>
                </a:extLst>
              </a:tr>
              <a:tr h="322418">
                <a:tc>
                  <a:txBody>
                    <a:bodyPr/>
                    <a:lstStyle/>
                    <a:p>
                      <a:pPr>
                        <a:spcAft>
                          <a:spcPts val="0"/>
                        </a:spcAft>
                      </a:pPr>
                      <a:r>
                        <a:rPr lang="de-CH" sz="2400" b="0" i="0" dirty="0">
                          <a:solidFill>
                            <a:schemeClr val="tx1"/>
                          </a:solidFill>
                          <a:effectLst/>
                        </a:rPr>
                        <a:t>Gott ist liebend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7,17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268372851"/>
                  </a:ext>
                </a:extLst>
              </a:tr>
              <a:tr h="322418">
                <a:tc>
                  <a:txBody>
                    <a:bodyPr/>
                    <a:lstStyle/>
                    <a:p>
                      <a:pPr>
                        <a:spcAft>
                          <a:spcPts val="0"/>
                        </a:spcAft>
                      </a:pPr>
                      <a:r>
                        <a:rPr lang="de-CH" sz="2400" b="0" i="0" dirty="0">
                          <a:solidFill>
                            <a:schemeClr val="tx1"/>
                          </a:solidFill>
                          <a:effectLst/>
                        </a:rPr>
                        <a:t>Gott ist mächtig</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5,9; 9.10; 26,14;36,22; 40,9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64125451"/>
                  </a:ext>
                </a:extLst>
              </a:tr>
              <a:tr h="423345">
                <a:tc>
                  <a:txBody>
                    <a:bodyPr/>
                    <a:lstStyle/>
                    <a:p>
                      <a:pPr>
                        <a:spcAft>
                          <a:spcPts val="0"/>
                        </a:spcAft>
                      </a:pPr>
                      <a:r>
                        <a:rPr lang="de-CH" sz="2400" b="0" i="0" dirty="0">
                          <a:solidFill>
                            <a:schemeClr val="tx1"/>
                          </a:solidFill>
                          <a:effectLst/>
                        </a:rPr>
                        <a:t>Gott ist vorhersehend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1,21; 26,10; 37,9-13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936798491"/>
                  </a:ext>
                </a:extLst>
              </a:tr>
              <a:tr h="417250">
                <a:tc>
                  <a:txBody>
                    <a:bodyPr/>
                    <a:lstStyle/>
                    <a:p>
                      <a:pPr>
                        <a:spcAft>
                          <a:spcPts val="0"/>
                        </a:spcAft>
                      </a:pPr>
                      <a:r>
                        <a:rPr lang="de-CH" sz="2400" b="0" i="0" dirty="0">
                          <a:solidFill>
                            <a:schemeClr val="tx1"/>
                          </a:solidFill>
                          <a:effectLst/>
                        </a:rPr>
                        <a:t>Gott ist rechtschaffen</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36,3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75194318"/>
                  </a:ext>
                </a:extLst>
              </a:tr>
              <a:tr h="408373">
                <a:tc>
                  <a:txBody>
                    <a:bodyPr/>
                    <a:lstStyle/>
                    <a:p>
                      <a:pPr>
                        <a:spcAft>
                          <a:spcPts val="0"/>
                        </a:spcAft>
                      </a:pPr>
                      <a:r>
                        <a:rPr lang="de-CH" sz="2400" b="0" i="0" dirty="0">
                          <a:solidFill>
                            <a:schemeClr val="tx1"/>
                          </a:solidFill>
                          <a:effectLst/>
                        </a:rPr>
                        <a:t>Gott ist unergründlich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11,7;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780266934"/>
                  </a:ext>
                </a:extLst>
              </a:tr>
              <a:tr h="417250">
                <a:tc>
                  <a:txBody>
                    <a:bodyPr/>
                    <a:lstStyle/>
                    <a:p>
                      <a:pPr>
                        <a:spcAft>
                          <a:spcPts val="0"/>
                        </a:spcAft>
                      </a:pPr>
                      <a:r>
                        <a:rPr lang="de-CH" sz="2400" b="0" i="0" dirty="0">
                          <a:solidFill>
                            <a:schemeClr val="tx1"/>
                          </a:solidFill>
                          <a:effectLst/>
                        </a:rPr>
                        <a:t>Gott ist weise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9,4; 11,11; 21,22; 23,10; 28,24; 34,21; 36,4-5; 37,16</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75652175"/>
                  </a:ext>
                </a:extLst>
              </a:tr>
              <a:tr h="322418">
                <a:tc>
                  <a:txBody>
                    <a:bodyPr/>
                    <a:lstStyle/>
                    <a:p>
                      <a:pPr>
                        <a:spcAft>
                          <a:spcPts val="0"/>
                        </a:spcAft>
                      </a:pPr>
                      <a:r>
                        <a:rPr lang="de-CH" sz="2400" b="0" i="0" dirty="0">
                          <a:solidFill>
                            <a:schemeClr val="tx1"/>
                          </a:solidFill>
                          <a:effectLst/>
                        </a:rPr>
                        <a:t>Gott ist zornig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9,13; 14,13; 21,17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44222390"/>
                  </a:ext>
                </a:extLst>
              </a:tr>
            </a:tbl>
          </a:graphicData>
        </a:graphic>
      </p:graphicFrame>
      <p:sp>
        <p:nvSpPr>
          <p:cNvPr id="4" name="Rechteck 3">
            <a:extLst>
              <a:ext uri="{FF2B5EF4-FFF2-40B4-BE49-F238E27FC236}">
                <a16:creationId xmlns:a16="http://schemas.microsoft.com/office/drawing/2014/main" id="{A1BD9866-E4DF-4C65-A2D0-68FAB04086B2}"/>
              </a:ext>
            </a:extLst>
          </p:cNvPr>
          <p:cNvSpPr/>
          <p:nvPr/>
        </p:nvSpPr>
        <p:spPr>
          <a:xfrm>
            <a:off x="998514" y="3755253"/>
            <a:ext cx="10870931" cy="27582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4007467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325F04B-980A-4E53-9297-4FF0E1D1A063}"/>
              </a:ext>
            </a:extLst>
          </p:cNvPr>
          <p:cNvSpPr/>
          <p:nvPr/>
        </p:nvSpPr>
        <p:spPr>
          <a:xfrm>
            <a:off x="1569609" y="934252"/>
            <a:ext cx="3502882" cy="627351"/>
          </a:xfrm>
          <a:prstGeom prst="rect">
            <a:avLst/>
          </a:prstGeom>
        </p:spPr>
        <p:txBody>
          <a:bodyPr wrap="none">
            <a:spAutoFit/>
          </a:bodyPr>
          <a:lstStyle/>
          <a:p>
            <a:pPr>
              <a:lnSpc>
                <a:spcPct val="107000"/>
              </a:lnSpc>
              <a:spcBef>
                <a:spcPts val="1200"/>
              </a:spcBef>
              <a:spcAft>
                <a:spcPts val="0"/>
              </a:spcAft>
            </a:pPr>
            <a:r>
              <a:rPr lang="de-CH" sz="3400" kern="0" dirty="0">
                <a:latin typeface="Calibri Light" panose="020F0302020204030204" pitchFamily="34" charset="0"/>
                <a:ea typeface="Times New Roman" panose="02020603050405020304" pitchFamily="18" charset="0"/>
                <a:cs typeface="Times New Roman" panose="02020603050405020304" pitchFamily="18" charset="0"/>
              </a:rPr>
              <a:t>Aufbau des Buches</a:t>
            </a:r>
          </a:p>
        </p:txBody>
      </p:sp>
      <p:graphicFrame>
        <p:nvGraphicFramePr>
          <p:cNvPr id="8" name="Tabelle 7">
            <a:extLst>
              <a:ext uri="{FF2B5EF4-FFF2-40B4-BE49-F238E27FC236}">
                <a16:creationId xmlns:a16="http://schemas.microsoft.com/office/drawing/2014/main" id="{10E268CC-BFD6-422D-AF1D-B4870ABBEF4D}"/>
              </a:ext>
            </a:extLst>
          </p:cNvPr>
          <p:cNvGraphicFramePr>
            <a:graphicFrameLocks noGrp="1"/>
          </p:cNvGraphicFramePr>
          <p:nvPr/>
        </p:nvGraphicFramePr>
        <p:xfrm>
          <a:off x="293750" y="2041864"/>
          <a:ext cx="11604499" cy="2658366"/>
        </p:xfrm>
        <a:graphic>
          <a:graphicData uri="http://schemas.openxmlformats.org/drawingml/2006/table">
            <a:tbl>
              <a:tblPr firstRow="1" firstCol="1" bandRow="1">
                <a:tableStyleId>{5C22544A-7EE6-4342-B048-85BDC9FD1C3A}</a:tableStyleId>
              </a:tblPr>
              <a:tblGrid>
                <a:gridCol w="2023322">
                  <a:extLst>
                    <a:ext uri="{9D8B030D-6E8A-4147-A177-3AD203B41FA5}">
                      <a16:colId xmlns:a16="http://schemas.microsoft.com/office/drawing/2014/main" val="916108904"/>
                    </a:ext>
                  </a:extLst>
                </a:gridCol>
                <a:gridCol w="2618033">
                  <a:extLst>
                    <a:ext uri="{9D8B030D-6E8A-4147-A177-3AD203B41FA5}">
                      <a16:colId xmlns:a16="http://schemas.microsoft.com/office/drawing/2014/main" val="2697225970"/>
                    </a:ext>
                  </a:extLst>
                </a:gridCol>
                <a:gridCol w="2320678">
                  <a:extLst>
                    <a:ext uri="{9D8B030D-6E8A-4147-A177-3AD203B41FA5}">
                      <a16:colId xmlns:a16="http://schemas.microsoft.com/office/drawing/2014/main" val="1794940176"/>
                    </a:ext>
                  </a:extLst>
                </a:gridCol>
                <a:gridCol w="2320678">
                  <a:extLst>
                    <a:ext uri="{9D8B030D-6E8A-4147-A177-3AD203B41FA5}">
                      <a16:colId xmlns:a16="http://schemas.microsoft.com/office/drawing/2014/main" val="961349384"/>
                    </a:ext>
                  </a:extLst>
                </a:gridCol>
                <a:gridCol w="2321788">
                  <a:extLst>
                    <a:ext uri="{9D8B030D-6E8A-4147-A177-3AD203B41FA5}">
                      <a16:colId xmlns:a16="http://schemas.microsoft.com/office/drawing/2014/main" val="2944228138"/>
                    </a:ext>
                  </a:extLst>
                </a:gridCol>
              </a:tblGrid>
              <a:tr h="427298">
                <a:tc>
                  <a:txBody>
                    <a:bodyPr/>
                    <a:lstStyle/>
                    <a:p>
                      <a:pPr algn="ctr">
                        <a:lnSpc>
                          <a:spcPct val="107000"/>
                        </a:lnSpc>
                        <a:spcAft>
                          <a:spcPts val="0"/>
                        </a:spcAft>
                      </a:pPr>
                      <a:r>
                        <a:rPr lang="de-CH" sz="2800" b="0" dirty="0">
                          <a:solidFill>
                            <a:schemeClr val="tx1"/>
                          </a:solidFill>
                          <a:effectLst/>
                        </a:rPr>
                        <a:t>1 - 3</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4 - 31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32 - 37</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38 - 41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42</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60354008"/>
                  </a:ext>
                </a:extLst>
              </a:tr>
              <a:tr h="427298">
                <a:tc>
                  <a:txBody>
                    <a:bodyPr/>
                    <a:lstStyle/>
                    <a:p>
                      <a:pPr algn="ctr">
                        <a:lnSpc>
                          <a:spcPct val="107000"/>
                        </a:lnSpc>
                        <a:spcAft>
                          <a:spcPts val="0"/>
                        </a:spcAft>
                      </a:pPr>
                      <a:r>
                        <a:rPr lang="de-CH" sz="2800" b="0" dirty="0">
                          <a:solidFill>
                            <a:schemeClr val="tx1"/>
                          </a:solidFill>
                          <a:effectLst/>
                        </a:rPr>
                        <a:t>Einleitung</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3 Diskussions-runden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Rede von Elihu</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Reden Gottes</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Schluss</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4285177398"/>
                  </a:ext>
                </a:extLst>
              </a:tr>
              <a:tr h="427298">
                <a:tc>
                  <a:txBody>
                    <a:bodyPr/>
                    <a:lstStyle/>
                    <a:p>
                      <a:pPr algn="ctr">
                        <a:lnSpc>
                          <a:spcPct val="107000"/>
                        </a:lnSpc>
                        <a:spcAft>
                          <a:spcPts val="0"/>
                        </a:spcAft>
                      </a:pPr>
                      <a:r>
                        <a:rPr lang="de-CH" sz="2800" b="0" dirty="0">
                          <a:solidFill>
                            <a:schemeClr val="tx1"/>
                          </a:solidFill>
                          <a:effectLst/>
                        </a:rPr>
                        <a:t>Erprobt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Hilflosigkeit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Mittler führt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Erkennen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Segen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115004267"/>
                  </a:ext>
                </a:extLst>
              </a:tr>
              <a:tr h="874322">
                <a:tc>
                  <a:txBody>
                    <a:bodyPr/>
                    <a:lstStyle/>
                    <a:p>
                      <a:pPr algn="ctr">
                        <a:lnSpc>
                          <a:spcPct val="107000"/>
                        </a:lnSpc>
                        <a:spcAft>
                          <a:spcPts val="0"/>
                        </a:spcAft>
                      </a:pPr>
                      <a:r>
                        <a:rPr lang="de-CH" sz="2800" b="0" dirty="0">
                          <a:solidFill>
                            <a:schemeClr val="tx1"/>
                          </a:solidFill>
                          <a:effectLst/>
                        </a:rPr>
                        <a:t>Hiobs Feind: Satan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Hiobs Ankläger: </a:t>
                      </a:r>
                    </a:p>
                    <a:p>
                      <a:pPr algn="ctr">
                        <a:lnSpc>
                          <a:spcPct val="107000"/>
                        </a:lnSpc>
                        <a:spcAft>
                          <a:spcPts val="0"/>
                        </a:spcAft>
                      </a:pPr>
                      <a:r>
                        <a:rPr lang="de-CH" sz="2800" b="0" dirty="0">
                          <a:solidFill>
                            <a:schemeClr val="tx1"/>
                          </a:solidFill>
                          <a:effectLst/>
                        </a:rPr>
                        <a:t>die 3 Freunde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Hiobs Mittler: Elihu</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Hiobs Schöpfer: Gott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Hiobs Erlöser: </a:t>
                      </a:r>
                    </a:p>
                    <a:p>
                      <a:pPr algn="ctr">
                        <a:lnSpc>
                          <a:spcPct val="107000"/>
                        </a:lnSpc>
                        <a:spcAft>
                          <a:spcPts val="0"/>
                        </a:spcAft>
                      </a:pPr>
                      <a:r>
                        <a:rPr lang="de-CH" sz="2800" b="0" dirty="0">
                          <a:solidFill>
                            <a:schemeClr val="tx1"/>
                          </a:solidFill>
                          <a:effectLst/>
                        </a:rPr>
                        <a:t>Gott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87207523"/>
                  </a:ext>
                </a:extLst>
              </a:tr>
            </a:tbl>
          </a:graphicData>
        </a:graphic>
      </p:graphicFrame>
    </p:spTree>
    <p:extLst>
      <p:ext uri="{BB962C8B-B14F-4D97-AF65-F5344CB8AC3E}">
        <p14:creationId xmlns:p14="http://schemas.microsoft.com/office/powerpoint/2010/main" val="2168672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2839624" cy="523220"/>
          </a:xfrm>
          <a:prstGeom prst="rect">
            <a:avLst/>
          </a:prstGeom>
        </p:spPr>
        <p:txBody>
          <a:bodyPr wrap="none">
            <a:spAutoFit/>
          </a:bodyPr>
          <a:lstStyle/>
          <a:p>
            <a:r>
              <a:rPr lang="de-CH" sz="2800" dirty="0"/>
              <a:t>Das Wesen Gottes</a:t>
            </a:r>
          </a:p>
        </p:txBody>
      </p:sp>
      <p:graphicFrame>
        <p:nvGraphicFramePr>
          <p:cNvPr id="3" name="Tabelle 2">
            <a:extLst>
              <a:ext uri="{FF2B5EF4-FFF2-40B4-BE49-F238E27FC236}">
                <a16:creationId xmlns:a16="http://schemas.microsoft.com/office/drawing/2014/main" id="{6BC45699-1715-443C-A461-30E04B15578B}"/>
              </a:ext>
            </a:extLst>
          </p:cNvPr>
          <p:cNvGraphicFramePr>
            <a:graphicFrameLocks noGrp="1"/>
          </p:cNvGraphicFramePr>
          <p:nvPr/>
        </p:nvGraphicFramePr>
        <p:xfrm>
          <a:off x="1083645" y="1561701"/>
          <a:ext cx="10608246" cy="4592298"/>
        </p:xfrm>
        <a:graphic>
          <a:graphicData uri="http://schemas.openxmlformats.org/drawingml/2006/table">
            <a:tbl>
              <a:tblPr firstRow="1" firstCol="1" bandRow="1">
                <a:tableStyleId>{5C22544A-7EE6-4342-B048-85BDC9FD1C3A}</a:tableStyleId>
              </a:tblPr>
              <a:tblGrid>
                <a:gridCol w="4082255">
                  <a:extLst>
                    <a:ext uri="{9D8B030D-6E8A-4147-A177-3AD203B41FA5}">
                      <a16:colId xmlns:a16="http://schemas.microsoft.com/office/drawing/2014/main" val="2557864640"/>
                    </a:ext>
                  </a:extLst>
                </a:gridCol>
                <a:gridCol w="6525991">
                  <a:extLst>
                    <a:ext uri="{9D8B030D-6E8A-4147-A177-3AD203B41FA5}">
                      <a16:colId xmlns:a16="http://schemas.microsoft.com/office/drawing/2014/main" val="1864369762"/>
                    </a:ext>
                  </a:extLst>
                </a:gridCol>
              </a:tblGrid>
              <a:tr h="322418">
                <a:tc>
                  <a:txBody>
                    <a:bodyPr/>
                    <a:lstStyle/>
                    <a:p>
                      <a:pPr>
                        <a:spcAft>
                          <a:spcPts val="0"/>
                        </a:spcAft>
                      </a:pPr>
                      <a:r>
                        <a:rPr lang="de-CH" sz="2400" b="0" i="0" dirty="0">
                          <a:solidFill>
                            <a:schemeClr val="tx1"/>
                          </a:solidFill>
                          <a:effectLst/>
                        </a:rPr>
                        <a:t>Wesen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400" b="0" i="0" dirty="0">
                          <a:solidFill>
                            <a:schemeClr val="tx1"/>
                          </a:solidFill>
                          <a:effectLst/>
                        </a:rPr>
                        <a:t>Bibelstelle</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331408834"/>
                  </a:ext>
                </a:extLst>
              </a:tr>
              <a:tr h="322418">
                <a:tc>
                  <a:txBody>
                    <a:bodyPr/>
                    <a:lstStyle/>
                    <a:p>
                      <a:pPr>
                        <a:spcAft>
                          <a:spcPts val="0"/>
                        </a:spcAft>
                      </a:pPr>
                      <a:r>
                        <a:rPr lang="de-CH" sz="2400" b="0" i="0" dirty="0">
                          <a:solidFill>
                            <a:schemeClr val="tx1"/>
                          </a:solidFill>
                          <a:effectLst/>
                        </a:rPr>
                        <a:t>Gott ist ein Befreier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33,27-28</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373654074"/>
                  </a:ext>
                </a:extLst>
              </a:tr>
              <a:tr h="322418">
                <a:tc>
                  <a:txBody>
                    <a:bodyPr/>
                    <a:lstStyle/>
                    <a:p>
                      <a:pPr>
                        <a:spcAft>
                          <a:spcPts val="0"/>
                        </a:spcAft>
                      </a:pPr>
                      <a:r>
                        <a:rPr lang="de-CH" sz="2400" b="0" i="0" dirty="0">
                          <a:solidFill>
                            <a:schemeClr val="tx1"/>
                          </a:solidFill>
                          <a:effectLst/>
                        </a:rPr>
                        <a:t>Gott ist herrlich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37,22</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39564083"/>
                  </a:ext>
                </a:extLst>
              </a:tr>
              <a:tr h="322418">
                <a:tc>
                  <a:txBody>
                    <a:bodyPr/>
                    <a:lstStyle/>
                    <a:p>
                      <a:pPr>
                        <a:spcAft>
                          <a:spcPts val="0"/>
                        </a:spcAft>
                      </a:pPr>
                      <a:r>
                        <a:rPr lang="de-CH" sz="2400" b="0" i="0" dirty="0">
                          <a:solidFill>
                            <a:schemeClr val="tx1"/>
                          </a:solidFill>
                          <a:effectLst/>
                        </a:rPr>
                        <a:t>Gott ist unsichtbar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23,8-9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899895154"/>
                  </a:ext>
                </a:extLst>
              </a:tr>
              <a:tr h="322418">
                <a:tc>
                  <a:txBody>
                    <a:bodyPr/>
                    <a:lstStyle/>
                    <a:p>
                      <a:pPr>
                        <a:spcAft>
                          <a:spcPts val="0"/>
                        </a:spcAft>
                      </a:pPr>
                      <a:r>
                        <a:rPr lang="de-CH" sz="2400" b="0" i="0" dirty="0">
                          <a:solidFill>
                            <a:schemeClr val="tx1"/>
                          </a:solidFill>
                          <a:effectLst/>
                        </a:rPr>
                        <a:t>Gott ist gerecht</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4,17; 8,3; 34,12;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9114346"/>
                  </a:ext>
                </a:extLst>
              </a:tr>
              <a:tr h="322418">
                <a:tc>
                  <a:txBody>
                    <a:bodyPr/>
                    <a:lstStyle/>
                    <a:p>
                      <a:pPr>
                        <a:spcAft>
                          <a:spcPts val="0"/>
                        </a:spcAft>
                      </a:pPr>
                      <a:r>
                        <a:rPr lang="de-CH" sz="2400" b="0" i="0" dirty="0">
                          <a:solidFill>
                            <a:schemeClr val="tx1"/>
                          </a:solidFill>
                          <a:effectLst/>
                        </a:rPr>
                        <a:t>Gott ist liebend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7,17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268372851"/>
                  </a:ext>
                </a:extLst>
              </a:tr>
              <a:tr h="322418">
                <a:tc>
                  <a:txBody>
                    <a:bodyPr/>
                    <a:lstStyle/>
                    <a:p>
                      <a:pPr>
                        <a:spcAft>
                          <a:spcPts val="0"/>
                        </a:spcAft>
                      </a:pPr>
                      <a:r>
                        <a:rPr lang="de-CH" sz="2400" b="0" i="0" dirty="0">
                          <a:solidFill>
                            <a:schemeClr val="tx1"/>
                          </a:solidFill>
                          <a:effectLst/>
                        </a:rPr>
                        <a:t>Gott ist mächtig</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5,9; 9.10; 26,14;36,22; 40,9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64125451"/>
                  </a:ext>
                </a:extLst>
              </a:tr>
              <a:tr h="423345">
                <a:tc>
                  <a:txBody>
                    <a:bodyPr/>
                    <a:lstStyle/>
                    <a:p>
                      <a:pPr>
                        <a:spcAft>
                          <a:spcPts val="0"/>
                        </a:spcAft>
                      </a:pPr>
                      <a:r>
                        <a:rPr lang="de-CH" sz="2400" b="0" i="0" dirty="0">
                          <a:solidFill>
                            <a:schemeClr val="tx1"/>
                          </a:solidFill>
                          <a:effectLst/>
                        </a:rPr>
                        <a:t>Gott ist vorhersehend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1,21; 26,10; 37,9-13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936798491"/>
                  </a:ext>
                </a:extLst>
              </a:tr>
              <a:tr h="417250">
                <a:tc>
                  <a:txBody>
                    <a:bodyPr/>
                    <a:lstStyle/>
                    <a:p>
                      <a:pPr>
                        <a:spcAft>
                          <a:spcPts val="0"/>
                        </a:spcAft>
                      </a:pPr>
                      <a:r>
                        <a:rPr lang="de-CH" sz="2400" b="0" i="0" dirty="0">
                          <a:solidFill>
                            <a:schemeClr val="tx1"/>
                          </a:solidFill>
                          <a:effectLst/>
                        </a:rPr>
                        <a:t>Gott ist rechtschaffen</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36,3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75194318"/>
                  </a:ext>
                </a:extLst>
              </a:tr>
              <a:tr h="408373">
                <a:tc>
                  <a:txBody>
                    <a:bodyPr/>
                    <a:lstStyle/>
                    <a:p>
                      <a:pPr>
                        <a:spcAft>
                          <a:spcPts val="0"/>
                        </a:spcAft>
                      </a:pPr>
                      <a:r>
                        <a:rPr lang="de-CH" sz="2400" b="0" i="0" dirty="0">
                          <a:solidFill>
                            <a:schemeClr val="tx1"/>
                          </a:solidFill>
                          <a:effectLst/>
                        </a:rPr>
                        <a:t>Gott ist unergründlich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11,7;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780266934"/>
                  </a:ext>
                </a:extLst>
              </a:tr>
              <a:tr h="417250">
                <a:tc>
                  <a:txBody>
                    <a:bodyPr/>
                    <a:lstStyle/>
                    <a:p>
                      <a:pPr>
                        <a:spcAft>
                          <a:spcPts val="0"/>
                        </a:spcAft>
                      </a:pPr>
                      <a:r>
                        <a:rPr lang="de-CH" sz="2400" b="0" i="0" dirty="0">
                          <a:solidFill>
                            <a:schemeClr val="tx1"/>
                          </a:solidFill>
                          <a:effectLst/>
                        </a:rPr>
                        <a:t>Gott ist weise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9,4; 11,11; 21,22; 23,10; 28,24; 34,21; 36,4-5; 37,16</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75652175"/>
                  </a:ext>
                </a:extLst>
              </a:tr>
              <a:tr h="322418">
                <a:tc>
                  <a:txBody>
                    <a:bodyPr/>
                    <a:lstStyle/>
                    <a:p>
                      <a:pPr>
                        <a:spcAft>
                          <a:spcPts val="0"/>
                        </a:spcAft>
                      </a:pPr>
                      <a:r>
                        <a:rPr lang="de-CH" sz="2400" b="0" i="0" dirty="0">
                          <a:solidFill>
                            <a:schemeClr val="tx1"/>
                          </a:solidFill>
                          <a:effectLst/>
                        </a:rPr>
                        <a:t>Gott ist zornig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9,13; 14,13; 21,17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44222390"/>
                  </a:ext>
                </a:extLst>
              </a:tr>
            </a:tbl>
          </a:graphicData>
        </a:graphic>
      </p:graphicFrame>
      <p:sp>
        <p:nvSpPr>
          <p:cNvPr id="4" name="Rechteck 3">
            <a:extLst>
              <a:ext uri="{FF2B5EF4-FFF2-40B4-BE49-F238E27FC236}">
                <a16:creationId xmlns:a16="http://schemas.microsoft.com/office/drawing/2014/main" id="{A1BD9866-E4DF-4C65-A2D0-68FAB04086B2}"/>
              </a:ext>
            </a:extLst>
          </p:cNvPr>
          <p:cNvSpPr/>
          <p:nvPr/>
        </p:nvSpPr>
        <p:spPr>
          <a:xfrm>
            <a:off x="998514" y="4092606"/>
            <a:ext cx="10870931" cy="24208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632866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2839624" cy="523220"/>
          </a:xfrm>
          <a:prstGeom prst="rect">
            <a:avLst/>
          </a:prstGeom>
        </p:spPr>
        <p:txBody>
          <a:bodyPr wrap="none">
            <a:spAutoFit/>
          </a:bodyPr>
          <a:lstStyle/>
          <a:p>
            <a:r>
              <a:rPr lang="de-CH" sz="2800" dirty="0"/>
              <a:t>Das Wesen Gottes</a:t>
            </a:r>
          </a:p>
        </p:txBody>
      </p:sp>
      <p:graphicFrame>
        <p:nvGraphicFramePr>
          <p:cNvPr id="3" name="Tabelle 2">
            <a:extLst>
              <a:ext uri="{FF2B5EF4-FFF2-40B4-BE49-F238E27FC236}">
                <a16:creationId xmlns:a16="http://schemas.microsoft.com/office/drawing/2014/main" id="{6BC45699-1715-443C-A461-30E04B15578B}"/>
              </a:ext>
            </a:extLst>
          </p:cNvPr>
          <p:cNvGraphicFramePr>
            <a:graphicFrameLocks noGrp="1"/>
          </p:cNvGraphicFramePr>
          <p:nvPr/>
        </p:nvGraphicFramePr>
        <p:xfrm>
          <a:off x="1083645" y="1561701"/>
          <a:ext cx="10608246" cy="4592298"/>
        </p:xfrm>
        <a:graphic>
          <a:graphicData uri="http://schemas.openxmlformats.org/drawingml/2006/table">
            <a:tbl>
              <a:tblPr firstRow="1" firstCol="1" bandRow="1">
                <a:tableStyleId>{5C22544A-7EE6-4342-B048-85BDC9FD1C3A}</a:tableStyleId>
              </a:tblPr>
              <a:tblGrid>
                <a:gridCol w="4082255">
                  <a:extLst>
                    <a:ext uri="{9D8B030D-6E8A-4147-A177-3AD203B41FA5}">
                      <a16:colId xmlns:a16="http://schemas.microsoft.com/office/drawing/2014/main" val="2557864640"/>
                    </a:ext>
                  </a:extLst>
                </a:gridCol>
                <a:gridCol w="6525991">
                  <a:extLst>
                    <a:ext uri="{9D8B030D-6E8A-4147-A177-3AD203B41FA5}">
                      <a16:colId xmlns:a16="http://schemas.microsoft.com/office/drawing/2014/main" val="1864369762"/>
                    </a:ext>
                  </a:extLst>
                </a:gridCol>
              </a:tblGrid>
              <a:tr h="322418">
                <a:tc>
                  <a:txBody>
                    <a:bodyPr/>
                    <a:lstStyle/>
                    <a:p>
                      <a:pPr>
                        <a:spcAft>
                          <a:spcPts val="0"/>
                        </a:spcAft>
                      </a:pPr>
                      <a:r>
                        <a:rPr lang="de-CH" sz="2400" b="0" i="0" dirty="0">
                          <a:solidFill>
                            <a:schemeClr val="tx1"/>
                          </a:solidFill>
                          <a:effectLst/>
                        </a:rPr>
                        <a:t>Wesen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400" b="0" i="0" dirty="0">
                          <a:solidFill>
                            <a:schemeClr val="tx1"/>
                          </a:solidFill>
                          <a:effectLst/>
                        </a:rPr>
                        <a:t>Bibelstelle</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331408834"/>
                  </a:ext>
                </a:extLst>
              </a:tr>
              <a:tr h="322418">
                <a:tc>
                  <a:txBody>
                    <a:bodyPr/>
                    <a:lstStyle/>
                    <a:p>
                      <a:pPr>
                        <a:spcAft>
                          <a:spcPts val="0"/>
                        </a:spcAft>
                      </a:pPr>
                      <a:r>
                        <a:rPr lang="de-CH" sz="2400" b="0" i="0" dirty="0">
                          <a:solidFill>
                            <a:schemeClr val="tx1"/>
                          </a:solidFill>
                          <a:effectLst/>
                        </a:rPr>
                        <a:t>Gott ist ein Befreier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33,27-28</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373654074"/>
                  </a:ext>
                </a:extLst>
              </a:tr>
              <a:tr h="322418">
                <a:tc>
                  <a:txBody>
                    <a:bodyPr/>
                    <a:lstStyle/>
                    <a:p>
                      <a:pPr>
                        <a:spcAft>
                          <a:spcPts val="0"/>
                        </a:spcAft>
                      </a:pPr>
                      <a:r>
                        <a:rPr lang="de-CH" sz="2400" b="0" i="0" dirty="0">
                          <a:solidFill>
                            <a:schemeClr val="tx1"/>
                          </a:solidFill>
                          <a:effectLst/>
                        </a:rPr>
                        <a:t>Gott ist herrlich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37,22</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39564083"/>
                  </a:ext>
                </a:extLst>
              </a:tr>
              <a:tr h="322418">
                <a:tc>
                  <a:txBody>
                    <a:bodyPr/>
                    <a:lstStyle/>
                    <a:p>
                      <a:pPr>
                        <a:spcAft>
                          <a:spcPts val="0"/>
                        </a:spcAft>
                      </a:pPr>
                      <a:r>
                        <a:rPr lang="de-CH" sz="2400" b="0" i="0" dirty="0">
                          <a:solidFill>
                            <a:schemeClr val="tx1"/>
                          </a:solidFill>
                          <a:effectLst/>
                        </a:rPr>
                        <a:t>Gott ist unsichtbar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23,8-9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899895154"/>
                  </a:ext>
                </a:extLst>
              </a:tr>
              <a:tr h="322418">
                <a:tc>
                  <a:txBody>
                    <a:bodyPr/>
                    <a:lstStyle/>
                    <a:p>
                      <a:pPr>
                        <a:spcAft>
                          <a:spcPts val="0"/>
                        </a:spcAft>
                      </a:pPr>
                      <a:r>
                        <a:rPr lang="de-CH" sz="2400" b="0" i="0" dirty="0">
                          <a:solidFill>
                            <a:schemeClr val="tx1"/>
                          </a:solidFill>
                          <a:effectLst/>
                        </a:rPr>
                        <a:t>Gott ist gerecht</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4,17; 8,3; 34,12;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9114346"/>
                  </a:ext>
                </a:extLst>
              </a:tr>
              <a:tr h="322418">
                <a:tc>
                  <a:txBody>
                    <a:bodyPr/>
                    <a:lstStyle/>
                    <a:p>
                      <a:pPr>
                        <a:spcAft>
                          <a:spcPts val="0"/>
                        </a:spcAft>
                      </a:pPr>
                      <a:r>
                        <a:rPr lang="de-CH" sz="2400" b="0" i="0" dirty="0">
                          <a:solidFill>
                            <a:schemeClr val="tx1"/>
                          </a:solidFill>
                          <a:effectLst/>
                        </a:rPr>
                        <a:t>Gott ist liebend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7,17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268372851"/>
                  </a:ext>
                </a:extLst>
              </a:tr>
              <a:tr h="322418">
                <a:tc>
                  <a:txBody>
                    <a:bodyPr/>
                    <a:lstStyle/>
                    <a:p>
                      <a:pPr>
                        <a:spcAft>
                          <a:spcPts val="0"/>
                        </a:spcAft>
                      </a:pPr>
                      <a:r>
                        <a:rPr lang="de-CH" sz="2400" b="0" i="0" dirty="0">
                          <a:solidFill>
                            <a:schemeClr val="tx1"/>
                          </a:solidFill>
                          <a:effectLst/>
                        </a:rPr>
                        <a:t>Gott ist mächtig</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5,9; 9.10; 26,14;36,22; 40,9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64125451"/>
                  </a:ext>
                </a:extLst>
              </a:tr>
              <a:tr h="423345">
                <a:tc>
                  <a:txBody>
                    <a:bodyPr/>
                    <a:lstStyle/>
                    <a:p>
                      <a:pPr>
                        <a:spcAft>
                          <a:spcPts val="0"/>
                        </a:spcAft>
                      </a:pPr>
                      <a:r>
                        <a:rPr lang="de-CH" sz="2400" b="0" i="0" dirty="0">
                          <a:solidFill>
                            <a:schemeClr val="tx1"/>
                          </a:solidFill>
                          <a:effectLst/>
                        </a:rPr>
                        <a:t>Gott ist vorhersehend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1,21; 26,10; 37,9-13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936798491"/>
                  </a:ext>
                </a:extLst>
              </a:tr>
              <a:tr h="417250">
                <a:tc>
                  <a:txBody>
                    <a:bodyPr/>
                    <a:lstStyle/>
                    <a:p>
                      <a:pPr>
                        <a:spcAft>
                          <a:spcPts val="0"/>
                        </a:spcAft>
                      </a:pPr>
                      <a:r>
                        <a:rPr lang="de-CH" sz="2400" b="0" i="0" dirty="0">
                          <a:solidFill>
                            <a:schemeClr val="tx1"/>
                          </a:solidFill>
                          <a:effectLst/>
                        </a:rPr>
                        <a:t>Gott ist rechtschaffen</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36,3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75194318"/>
                  </a:ext>
                </a:extLst>
              </a:tr>
              <a:tr h="408373">
                <a:tc>
                  <a:txBody>
                    <a:bodyPr/>
                    <a:lstStyle/>
                    <a:p>
                      <a:pPr>
                        <a:spcAft>
                          <a:spcPts val="0"/>
                        </a:spcAft>
                      </a:pPr>
                      <a:r>
                        <a:rPr lang="de-CH" sz="2400" b="0" i="0" dirty="0">
                          <a:solidFill>
                            <a:schemeClr val="tx1"/>
                          </a:solidFill>
                          <a:effectLst/>
                        </a:rPr>
                        <a:t>Gott ist unergründlich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11,7;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780266934"/>
                  </a:ext>
                </a:extLst>
              </a:tr>
              <a:tr h="417250">
                <a:tc>
                  <a:txBody>
                    <a:bodyPr/>
                    <a:lstStyle/>
                    <a:p>
                      <a:pPr>
                        <a:spcAft>
                          <a:spcPts val="0"/>
                        </a:spcAft>
                      </a:pPr>
                      <a:r>
                        <a:rPr lang="de-CH" sz="2400" b="0" i="0" dirty="0">
                          <a:solidFill>
                            <a:schemeClr val="tx1"/>
                          </a:solidFill>
                          <a:effectLst/>
                        </a:rPr>
                        <a:t>Gott ist weise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9,4; 11,11; 21,22; 23,10; 28,24; 34,21; 36,4-5; 37,16</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75652175"/>
                  </a:ext>
                </a:extLst>
              </a:tr>
              <a:tr h="322418">
                <a:tc>
                  <a:txBody>
                    <a:bodyPr/>
                    <a:lstStyle/>
                    <a:p>
                      <a:pPr>
                        <a:spcAft>
                          <a:spcPts val="0"/>
                        </a:spcAft>
                      </a:pPr>
                      <a:r>
                        <a:rPr lang="de-CH" sz="2400" b="0" i="0" dirty="0">
                          <a:solidFill>
                            <a:schemeClr val="tx1"/>
                          </a:solidFill>
                          <a:effectLst/>
                        </a:rPr>
                        <a:t>Gott ist zornig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9,13; 14,13; 21,17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44222390"/>
                  </a:ext>
                </a:extLst>
              </a:tr>
            </a:tbl>
          </a:graphicData>
        </a:graphic>
      </p:graphicFrame>
      <p:sp>
        <p:nvSpPr>
          <p:cNvPr id="4" name="Rechteck 3">
            <a:extLst>
              <a:ext uri="{FF2B5EF4-FFF2-40B4-BE49-F238E27FC236}">
                <a16:creationId xmlns:a16="http://schemas.microsoft.com/office/drawing/2014/main" id="{A1BD9866-E4DF-4C65-A2D0-68FAB04086B2}"/>
              </a:ext>
            </a:extLst>
          </p:cNvPr>
          <p:cNvSpPr/>
          <p:nvPr/>
        </p:nvSpPr>
        <p:spPr>
          <a:xfrm>
            <a:off x="998514" y="4545366"/>
            <a:ext cx="10870931" cy="1968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236501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2839624" cy="523220"/>
          </a:xfrm>
          <a:prstGeom prst="rect">
            <a:avLst/>
          </a:prstGeom>
        </p:spPr>
        <p:txBody>
          <a:bodyPr wrap="none">
            <a:spAutoFit/>
          </a:bodyPr>
          <a:lstStyle/>
          <a:p>
            <a:r>
              <a:rPr lang="de-CH" sz="2800" dirty="0"/>
              <a:t>Das Wesen Gottes</a:t>
            </a:r>
          </a:p>
        </p:txBody>
      </p:sp>
      <p:graphicFrame>
        <p:nvGraphicFramePr>
          <p:cNvPr id="3" name="Tabelle 2">
            <a:extLst>
              <a:ext uri="{FF2B5EF4-FFF2-40B4-BE49-F238E27FC236}">
                <a16:creationId xmlns:a16="http://schemas.microsoft.com/office/drawing/2014/main" id="{6BC45699-1715-443C-A461-30E04B15578B}"/>
              </a:ext>
            </a:extLst>
          </p:cNvPr>
          <p:cNvGraphicFramePr>
            <a:graphicFrameLocks noGrp="1"/>
          </p:cNvGraphicFramePr>
          <p:nvPr/>
        </p:nvGraphicFramePr>
        <p:xfrm>
          <a:off x="1083645" y="1561701"/>
          <a:ext cx="10608246" cy="4592298"/>
        </p:xfrm>
        <a:graphic>
          <a:graphicData uri="http://schemas.openxmlformats.org/drawingml/2006/table">
            <a:tbl>
              <a:tblPr firstRow="1" firstCol="1" bandRow="1">
                <a:tableStyleId>{5C22544A-7EE6-4342-B048-85BDC9FD1C3A}</a:tableStyleId>
              </a:tblPr>
              <a:tblGrid>
                <a:gridCol w="4082255">
                  <a:extLst>
                    <a:ext uri="{9D8B030D-6E8A-4147-A177-3AD203B41FA5}">
                      <a16:colId xmlns:a16="http://schemas.microsoft.com/office/drawing/2014/main" val="2557864640"/>
                    </a:ext>
                  </a:extLst>
                </a:gridCol>
                <a:gridCol w="6525991">
                  <a:extLst>
                    <a:ext uri="{9D8B030D-6E8A-4147-A177-3AD203B41FA5}">
                      <a16:colId xmlns:a16="http://schemas.microsoft.com/office/drawing/2014/main" val="1864369762"/>
                    </a:ext>
                  </a:extLst>
                </a:gridCol>
              </a:tblGrid>
              <a:tr h="322418">
                <a:tc>
                  <a:txBody>
                    <a:bodyPr/>
                    <a:lstStyle/>
                    <a:p>
                      <a:pPr>
                        <a:spcAft>
                          <a:spcPts val="0"/>
                        </a:spcAft>
                      </a:pPr>
                      <a:r>
                        <a:rPr lang="de-CH" sz="2400" b="0" i="0" dirty="0">
                          <a:solidFill>
                            <a:schemeClr val="tx1"/>
                          </a:solidFill>
                          <a:effectLst/>
                        </a:rPr>
                        <a:t>Wesen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400" b="0" i="0" dirty="0">
                          <a:solidFill>
                            <a:schemeClr val="tx1"/>
                          </a:solidFill>
                          <a:effectLst/>
                        </a:rPr>
                        <a:t>Bibelstelle</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331408834"/>
                  </a:ext>
                </a:extLst>
              </a:tr>
              <a:tr h="322418">
                <a:tc>
                  <a:txBody>
                    <a:bodyPr/>
                    <a:lstStyle/>
                    <a:p>
                      <a:pPr>
                        <a:spcAft>
                          <a:spcPts val="0"/>
                        </a:spcAft>
                      </a:pPr>
                      <a:r>
                        <a:rPr lang="de-CH" sz="2400" b="0" i="0" dirty="0">
                          <a:solidFill>
                            <a:schemeClr val="tx1"/>
                          </a:solidFill>
                          <a:effectLst/>
                        </a:rPr>
                        <a:t>Gott ist ein Befreier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33,27-28</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373654074"/>
                  </a:ext>
                </a:extLst>
              </a:tr>
              <a:tr h="322418">
                <a:tc>
                  <a:txBody>
                    <a:bodyPr/>
                    <a:lstStyle/>
                    <a:p>
                      <a:pPr>
                        <a:spcAft>
                          <a:spcPts val="0"/>
                        </a:spcAft>
                      </a:pPr>
                      <a:r>
                        <a:rPr lang="de-CH" sz="2400" b="0" i="0" dirty="0">
                          <a:solidFill>
                            <a:schemeClr val="tx1"/>
                          </a:solidFill>
                          <a:effectLst/>
                        </a:rPr>
                        <a:t>Gott ist herrlich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37,22</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39564083"/>
                  </a:ext>
                </a:extLst>
              </a:tr>
              <a:tr h="322418">
                <a:tc>
                  <a:txBody>
                    <a:bodyPr/>
                    <a:lstStyle/>
                    <a:p>
                      <a:pPr>
                        <a:spcAft>
                          <a:spcPts val="0"/>
                        </a:spcAft>
                      </a:pPr>
                      <a:r>
                        <a:rPr lang="de-CH" sz="2400" b="0" i="0" dirty="0">
                          <a:solidFill>
                            <a:schemeClr val="tx1"/>
                          </a:solidFill>
                          <a:effectLst/>
                        </a:rPr>
                        <a:t>Gott ist unsichtbar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23,8-9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899895154"/>
                  </a:ext>
                </a:extLst>
              </a:tr>
              <a:tr h="322418">
                <a:tc>
                  <a:txBody>
                    <a:bodyPr/>
                    <a:lstStyle/>
                    <a:p>
                      <a:pPr>
                        <a:spcAft>
                          <a:spcPts val="0"/>
                        </a:spcAft>
                      </a:pPr>
                      <a:r>
                        <a:rPr lang="de-CH" sz="2400" b="0" i="0" dirty="0">
                          <a:solidFill>
                            <a:schemeClr val="tx1"/>
                          </a:solidFill>
                          <a:effectLst/>
                        </a:rPr>
                        <a:t>Gott ist gerecht</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4,17; 8,3; 34,12;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9114346"/>
                  </a:ext>
                </a:extLst>
              </a:tr>
              <a:tr h="322418">
                <a:tc>
                  <a:txBody>
                    <a:bodyPr/>
                    <a:lstStyle/>
                    <a:p>
                      <a:pPr>
                        <a:spcAft>
                          <a:spcPts val="0"/>
                        </a:spcAft>
                      </a:pPr>
                      <a:r>
                        <a:rPr lang="de-CH" sz="2400" b="0" i="0" dirty="0">
                          <a:solidFill>
                            <a:schemeClr val="tx1"/>
                          </a:solidFill>
                          <a:effectLst/>
                        </a:rPr>
                        <a:t>Gott ist liebend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7,17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268372851"/>
                  </a:ext>
                </a:extLst>
              </a:tr>
              <a:tr h="322418">
                <a:tc>
                  <a:txBody>
                    <a:bodyPr/>
                    <a:lstStyle/>
                    <a:p>
                      <a:pPr>
                        <a:spcAft>
                          <a:spcPts val="0"/>
                        </a:spcAft>
                      </a:pPr>
                      <a:r>
                        <a:rPr lang="de-CH" sz="2400" b="0" i="0" dirty="0">
                          <a:solidFill>
                            <a:schemeClr val="tx1"/>
                          </a:solidFill>
                          <a:effectLst/>
                        </a:rPr>
                        <a:t>Gott ist mächtig</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5,9; 9.10; 26,14;36,22; 40,9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64125451"/>
                  </a:ext>
                </a:extLst>
              </a:tr>
              <a:tr h="423345">
                <a:tc>
                  <a:txBody>
                    <a:bodyPr/>
                    <a:lstStyle/>
                    <a:p>
                      <a:pPr>
                        <a:spcAft>
                          <a:spcPts val="0"/>
                        </a:spcAft>
                      </a:pPr>
                      <a:r>
                        <a:rPr lang="de-CH" sz="2400" b="0" i="0" dirty="0">
                          <a:solidFill>
                            <a:schemeClr val="tx1"/>
                          </a:solidFill>
                          <a:effectLst/>
                        </a:rPr>
                        <a:t>Gott ist vorhersehend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1,21; 26,10; 37,9-13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936798491"/>
                  </a:ext>
                </a:extLst>
              </a:tr>
              <a:tr h="417250">
                <a:tc>
                  <a:txBody>
                    <a:bodyPr/>
                    <a:lstStyle/>
                    <a:p>
                      <a:pPr>
                        <a:spcAft>
                          <a:spcPts val="0"/>
                        </a:spcAft>
                      </a:pPr>
                      <a:r>
                        <a:rPr lang="de-CH" sz="2400" b="0" i="0" dirty="0">
                          <a:solidFill>
                            <a:schemeClr val="tx1"/>
                          </a:solidFill>
                          <a:effectLst/>
                        </a:rPr>
                        <a:t>Gott ist rechtschaffen</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36,3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75194318"/>
                  </a:ext>
                </a:extLst>
              </a:tr>
              <a:tr h="408373">
                <a:tc>
                  <a:txBody>
                    <a:bodyPr/>
                    <a:lstStyle/>
                    <a:p>
                      <a:pPr>
                        <a:spcAft>
                          <a:spcPts val="0"/>
                        </a:spcAft>
                      </a:pPr>
                      <a:r>
                        <a:rPr lang="de-CH" sz="2400" b="0" i="0" dirty="0">
                          <a:solidFill>
                            <a:schemeClr val="tx1"/>
                          </a:solidFill>
                          <a:effectLst/>
                        </a:rPr>
                        <a:t>Gott ist unergründlich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11,7;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780266934"/>
                  </a:ext>
                </a:extLst>
              </a:tr>
              <a:tr h="417250">
                <a:tc>
                  <a:txBody>
                    <a:bodyPr/>
                    <a:lstStyle/>
                    <a:p>
                      <a:pPr>
                        <a:spcAft>
                          <a:spcPts val="0"/>
                        </a:spcAft>
                      </a:pPr>
                      <a:r>
                        <a:rPr lang="de-CH" sz="2400" b="0" i="0" dirty="0">
                          <a:solidFill>
                            <a:schemeClr val="tx1"/>
                          </a:solidFill>
                          <a:effectLst/>
                        </a:rPr>
                        <a:t>Gott ist weise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9,4; 11,11; 21,22; 23,10; 28,24; 34,21; 36,4-5; 37,16</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75652175"/>
                  </a:ext>
                </a:extLst>
              </a:tr>
              <a:tr h="322418">
                <a:tc>
                  <a:txBody>
                    <a:bodyPr/>
                    <a:lstStyle/>
                    <a:p>
                      <a:pPr>
                        <a:spcAft>
                          <a:spcPts val="0"/>
                        </a:spcAft>
                      </a:pPr>
                      <a:r>
                        <a:rPr lang="de-CH" sz="2400" b="0" i="0" dirty="0">
                          <a:solidFill>
                            <a:schemeClr val="tx1"/>
                          </a:solidFill>
                          <a:effectLst/>
                        </a:rPr>
                        <a:t>Gott ist zornig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9,13; 14,13; 21,17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44222390"/>
                  </a:ext>
                </a:extLst>
              </a:tr>
            </a:tbl>
          </a:graphicData>
        </a:graphic>
      </p:graphicFrame>
      <p:sp>
        <p:nvSpPr>
          <p:cNvPr id="4" name="Rechteck 3">
            <a:extLst>
              <a:ext uri="{FF2B5EF4-FFF2-40B4-BE49-F238E27FC236}">
                <a16:creationId xmlns:a16="http://schemas.microsoft.com/office/drawing/2014/main" id="{A1BD9866-E4DF-4C65-A2D0-68FAB04086B2}"/>
              </a:ext>
            </a:extLst>
          </p:cNvPr>
          <p:cNvSpPr/>
          <p:nvPr/>
        </p:nvSpPr>
        <p:spPr>
          <a:xfrm>
            <a:off x="998514" y="4971495"/>
            <a:ext cx="10870931" cy="15419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21447824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2839624" cy="523220"/>
          </a:xfrm>
          <a:prstGeom prst="rect">
            <a:avLst/>
          </a:prstGeom>
        </p:spPr>
        <p:txBody>
          <a:bodyPr wrap="none">
            <a:spAutoFit/>
          </a:bodyPr>
          <a:lstStyle/>
          <a:p>
            <a:r>
              <a:rPr lang="de-CH" sz="2800" dirty="0"/>
              <a:t>Das Wesen Gottes</a:t>
            </a:r>
          </a:p>
        </p:txBody>
      </p:sp>
      <p:graphicFrame>
        <p:nvGraphicFramePr>
          <p:cNvPr id="3" name="Tabelle 2">
            <a:extLst>
              <a:ext uri="{FF2B5EF4-FFF2-40B4-BE49-F238E27FC236}">
                <a16:creationId xmlns:a16="http://schemas.microsoft.com/office/drawing/2014/main" id="{6BC45699-1715-443C-A461-30E04B15578B}"/>
              </a:ext>
            </a:extLst>
          </p:cNvPr>
          <p:cNvGraphicFramePr>
            <a:graphicFrameLocks noGrp="1"/>
          </p:cNvGraphicFramePr>
          <p:nvPr/>
        </p:nvGraphicFramePr>
        <p:xfrm>
          <a:off x="1083645" y="1561701"/>
          <a:ext cx="10608246" cy="4592298"/>
        </p:xfrm>
        <a:graphic>
          <a:graphicData uri="http://schemas.openxmlformats.org/drawingml/2006/table">
            <a:tbl>
              <a:tblPr firstRow="1" firstCol="1" bandRow="1">
                <a:tableStyleId>{5C22544A-7EE6-4342-B048-85BDC9FD1C3A}</a:tableStyleId>
              </a:tblPr>
              <a:tblGrid>
                <a:gridCol w="4082255">
                  <a:extLst>
                    <a:ext uri="{9D8B030D-6E8A-4147-A177-3AD203B41FA5}">
                      <a16:colId xmlns:a16="http://schemas.microsoft.com/office/drawing/2014/main" val="2557864640"/>
                    </a:ext>
                  </a:extLst>
                </a:gridCol>
                <a:gridCol w="6525991">
                  <a:extLst>
                    <a:ext uri="{9D8B030D-6E8A-4147-A177-3AD203B41FA5}">
                      <a16:colId xmlns:a16="http://schemas.microsoft.com/office/drawing/2014/main" val="1864369762"/>
                    </a:ext>
                  </a:extLst>
                </a:gridCol>
              </a:tblGrid>
              <a:tr h="322418">
                <a:tc>
                  <a:txBody>
                    <a:bodyPr/>
                    <a:lstStyle/>
                    <a:p>
                      <a:pPr>
                        <a:spcAft>
                          <a:spcPts val="0"/>
                        </a:spcAft>
                      </a:pPr>
                      <a:r>
                        <a:rPr lang="de-CH" sz="2400" b="0" i="0" dirty="0">
                          <a:solidFill>
                            <a:schemeClr val="tx1"/>
                          </a:solidFill>
                          <a:effectLst/>
                        </a:rPr>
                        <a:t>Wesen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400" b="0" i="0" dirty="0">
                          <a:solidFill>
                            <a:schemeClr val="tx1"/>
                          </a:solidFill>
                          <a:effectLst/>
                        </a:rPr>
                        <a:t>Bibelstelle</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331408834"/>
                  </a:ext>
                </a:extLst>
              </a:tr>
              <a:tr h="322418">
                <a:tc>
                  <a:txBody>
                    <a:bodyPr/>
                    <a:lstStyle/>
                    <a:p>
                      <a:pPr>
                        <a:spcAft>
                          <a:spcPts val="0"/>
                        </a:spcAft>
                      </a:pPr>
                      <a:r>
                        <a:rPr lang="de-CH" sz="2400" b="0" i="0" dirty="0">
                          <a:solidFill>
                            <a:schemeClr val="tx1"/>
                          </a:solidFill>
                          <a:effectLst/>
                        </a:rPr>
                        <a:t>Gott ist ein Befreier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33,27-28</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373654074"/>
                  </a:ext>
                </a:extLst>
              </a:tr>
              <a:tr h="322418">
                <a:tc>
                  <a:txBody>
                    <a:bodyPr/>
                    <a:lstStyle/>
                    <a:p>
                      <a:pPr>
                        <a:spcAft>
                          <a:spcPts val="0"/>
                        </a:spcAft>
                      </a:pPr>
                      <a:r>
                        <a:rPr lang="de-CH" sz="2400" b="0" i="0" dirty="0">
                          <a:solidFill>
                            <a:schemeClr val="tx1"/>
                          </a:solidFill>
                          <a:effectLst/>
                        </a:rPr>
                        <a:t>Gott ist herrlich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37,22</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39564083"/>
                  </a:ext>
                </a:extLst>
              </a:tr>
              <a:tr h="322418">
                <a:tc>
                  <a:txBody>
                    <a:bodyPr/>
                    <a:lstStyle/>
                    <a:p>
                      <a:pPr>
                        <a:spcAft>
                          <a:spcPts val="0"/>
                        </a:spcAft>
                      </a:pPr>
                      <a:r>
                        <a:rPr lang="de-CH" sz="2400" b="0" i="0" dirty="0">
                          <a:solidFill>
                            <a:schemeClr val="tx1"/>
                          </a:solidFill>
                          <a:effectLst/>
                        </a:rPr>
                        <a:t>Gott ist unsichtbar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23,8-9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899895154"/>
                  </a:ext>
                </a:extLst>
              </a:tr>
              <a:tr h="322418">
                <a:tc>
                  <a:txBody>
                    <a:bodyPr/>
                    <a:lstStyle/>
                    <a:p>
                      <a:pPr>
                        <a:spcAft>
                          <a:spcPts val="0"/>
                        </a:spcAft>
                      </a:pPr>
                      <a:r>
                        <a:rPr lang="de-CH" sz="2400" b="0" i="0" dirty="0">
                          <a:solidFill>
                            <a:schemeClr val="tx1"/>
                          </a:solidFill>
                          <a:effectLst/>
                        </a:rPr>
                        <a:t>Gott ist gerecht</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4,17; 8,3; 34,12;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9114346"/>
                  </a:ext>
                </a:extLst>
              </a:tr>
              <a:tr h="322418">
                <a:tc>
                  <a:txBody>
                    <a:bodyPr/>
                    <a:lstStyle/>
                    <a:p>
                      <a:pPr>
                        <a:spcAft>
                          <a:spcPts val="0"/>
                        </a:spcAft>
                      </a:pPr>
                      <a:r>
                        <a:rPr lang="de-CH" sz="2400" b="0" i="0" dirty="0">
                          <a:solidFill>
                            <a:schemeClr val="tx1"/>
                          </a:solidFill>
                          <a:effectLst/>
                        </a:rPr>
                        <a:t>Gott ist liebend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7,17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268372851"/>
                  </a:ext>
                </a:extLst>
              </a:tr>
              <a:tr h="322418">
                <a:tc>
                  <a:txBody>
                    <a:bodyPr/>
                    <a:lstStyle/>
                    <a:p>
                      <a:pPr>
                        <a:spcAft>
                          <a:spcPts val="0"/>
                        </a:spcAft>
                      </a:pPr>
                      <a:r>
                        <a:rPr lang="de-CH" sz="2400" b="0" i="0" dirty="0">
                          <a:solidFill>
                            <a:schemeClr val="tx1"/>
                          </a:solidFill>
                          <a:effectLst/>
                        </a:rPr>
                        <a:t>Gott ist mächtig</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5,9; 9.10; 26,14;36,22; 40,9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64125451"/>
                  </a:ext>
                </a:extLst>
              </a:tr>
              <a:tr h="423345">
                <a:tc>
                  <a:txBody>
                    <a:bodyPr/>
                    <a:lstStyle/>
                    <a:p>
                      <a:pPr>
                        <a:spcAft>
                          <a:spcPts val="0"/>
                        </a:spcAft>
                      </a:pPr>
                      <a:r>
                        <a:rPr lang="de-CH" sz="2400" b="0" i="0" dirty="0">
                          <a:solidFill>
                            <a:schemeClr val="tx1"/>
                          </a:solidFill>
                          <a:effectLst/>
                        </a:rPr>
                        <a:t>Gott ist vorhersehend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1,21; 26,10; 37,9-13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936798491"/>
                  </a:ext>
                </a:extLst>
              </a:tr>
              <a:tr h="417250">
                <a:tc>
                  <a:txBody>
                    <a:bodyPr/>
                    <a:lstStyle/>
                    <a:p>
                      <a:pPr>
                        <a:spcAft>
                          <a:spcPts val="0"/>
                        </a:spcAft>
                      </a:pPr>
                      <a:r>
                        <a:rPr lang="de-CH" sz="2400" b="0" i="0" dirty="0">
                          <a:solidFill>
                            <a:schemeClr val="tx1"/>
                          </a:solidFill>
                          <a:effectLst/>
                        </a:rPr>
                        <a:t>Gott ist rechtschaffen</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36,3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75194318"/>
                  </a:ext>
                </a:extLst>
              </a:tr>
              <a:tr h="408373">
                <a:tc>
                  <a:txBody>
                    <a:bodyPr/>
                    <a:lstStyle/>
                    <a:p>
                      <a:pPr>
                        <a:spcAft>
                          <a:spcPts val="0"/>
                        </a:spcAft>
                      </a:pPr>
                      <a:r>
                        <a:rPr lang="de-CH" sz="2400" b="0" i="0" dirty="0">
                          <a:solidFill>
                            <a:schemeClr val="tx1"/>
                          </a:solidFill>
                          <a:effectLst/>
                        </a:rPr>
                        <a:t>Gott ist unergründlich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11,7;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780266934"/>
                  </a:ext>
                </a:extLst>
              </a:tr>
              <a:tr h="417250">
                <a:tc>
                  <a:txBody>
                    <a:bodyPr/>
                    <a:lstStyle/>
                    <a:p>
                      <a:pPr>
                        <a:spcAft>
                          <a:spcPts val="0"/>
                        </a:spcAft>
                      </a:pPr>
                      <a:r>
                        <a:rPr lang="de-CH" sz="2400" b="0" i="0" dirty="0">
                          <a:solidFill>
                            <a:schemeClr val="tx1"/>
                          </a:solidFill>
                          <a:effectLst/>
                        </a:rPr>
                        <a:t>Gott ist weise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9,4; 11,11; 21,22; 23,10; 28,24; 34,21; 36,4-5; 37,16</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75652175"/>
                  </a:ext>
                </a:extLst>
              </a:tr>
              <a:tr h="322418">
                <a:tc>
                  <a:txBody>
                    <a:bodyPr/>
                    <a:lstStyle/>
                    <a:p>
                      <a:pPr>
                        <a:spcAft>
                          <a:spcPts val="0"/>
                        </a:spcAft>
                      </a:pPr>
                      <a:r>
                        <a:rPr lang="de-CH" sz="2400" b="0" i="0" dirty="0">
                          <a:solidFill>
                            <a:schemeClr val="tx1"/>
                          </a:solidFill>
                          <a:effectLst/>
                        </a:rPr>
                        <a:t>Gott ist zornig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9,13; 14,13; 21,17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44222390"/>
                  </a:ext>
                </a:extLst>
              </a:tr>
            </a:tbl>
          </a:graphicData>
        </a:graphic>
      </p:graphicFrame>
      <p:sp>
        <p:nvSpPr>
          <p:cNvPr id="4" name="Rechteck 3">
            <a:extLst>
              <a:ext uri="{FF2B5EF4-FFF2-40B4-BE49-F238E27FC236}">
                <a16:creationId xmlns:a16="http://schemas.microsoft.com/office/drawing/2014/main" id="{A1BD9866-E4DF-4C65-A2D0-68FAB04086B2}"/>
              </a:ext>
            </a:extLst>
          </p:cNvPr>
          <p:cNvSpPr/>
          <p:nvPr/>
        </p:nvSpPr>
        <p:spPr>
          <a:xfrm>
            <a:off x="998514" y="5370989"/>
            <a:ext cx="10870931" cy="11424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8235396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2839624" cy="523220"/>
          </a:xfrm>
          <a:prstGeom prst="rect">
            <a:avLst/>
          </a:prstGeom>
        </p:spPr>
        <p:txBody>
          <a:bodyPr wrap="none">
            <a:spAutoFit/>
          </a:bodyPr>
          <a:lstStyle/>
          <a:p>
            <a:r>
              <a:rPr lang="de-CH" sz="2800" dirty="0"/>
              <a:t>Das Wesen Gottes</a:t>
            </a:r>
          </a:p>
        </p:txBody>
      </p:sp>
      <p:graphicFrame>
        <p:nvGraphicFramePr>
          <p:cNvPr id="3" name="Tabelle 2">
            <a:extLst>
              <a:ext uri="{FF2B5EF4-FFF2-40B4-BE49-F238E27FC236}">
                <a16:creationId xmlns:a16="http://schemas.microsoft.com/office/drawing/2014/main" id="{6BC45699-1715-443C-A461-30E04B15578B}"/>
              </a:ext>
            </a:extLst>
          </p:cNvPr>
          <p:cNvGraphicFramePr>
            <a:graphicFrameLocks noGrp="1"/>
          </p:cNvGraphicFramePr>
          <p:nvPr/>
        </p:nvGraphicFramePr>
        <p:xfrm>
          <a:off x="1083645" y="1561701"/>
          <a:ext cx="10608246" cy="4592298"/>
        </p:xfrm>
        <a:graphic>
          <a:graphicData uri="http://schemas.openxmlformats.org/drawingml/2006/table">
            <a:tbl>
              <a:tblPr firstRow="1" firstCol="1" bandRow="1">
                <a:tableStyleId>{5C22544A-7EE6-4342-B048-85BDC9FD1C3A}</a:tableStyleId>
              </a:tblPr>
              <a:tblGrid>
                <a:gridCol w="4082255">
                  <a:extLst>
                    <a:ext uri="{9D8B030D-6E8A-4147-A177-3AD203B41FA5}">
                      <a16:colId xmlns:a16="http://schemas.microsoft.com/office/drawing/2014/main" val="2557864640"/>
                    </a:ext>
                  </a:extLst>
                </a:gridCol>
                <a:gridCol w="6525991">
                  <a:extLst>
                    <a:ext uri="{9D8B030D-6E8A-4147-A177-3AD203B41FA5}">
                      <a16:colId xmlns:a16="http://schemas.microsoft.com/office/drawing/2014/main" val="1864369762"/>
                    </a:ext>
                  </a:extLst>
                </a:gridCol>
              </a:tblGrid>
              <a:tr h="322418">
                <a:tc>
                  <a:txBody>
                    <a:bodyPr/>
                    <a:lstStyle/>
                    <a:p>
                      <a:pPr>
                        <a:spcAft>
                          <a:spcPts val="0"/>
                        </a:spcAft>
                      </a:pPr>
                      <a:r>
                        <a:rPr lang="de-CH" sz="2400" b="0" i="0" dirty="0">
                          <a:solidFill>
                            <a:schemeClr val="tx1"/>
                          </a:solidFill>
                          <a:effectLst/>
                        </a:rPr>
                        <a:t>Wesen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400" b="0" i="0" dirty="0">
                          <a:solidFill>
                            <a:schemeClr val="tx1"/>
                          </a:solidFill>
                          <a:effectLst/>
                        </a:rPr>
                        <a:t>Bibelstelle</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331408834"/>
                  </a:ext>
                </a:extLst>
              </a:tr>
              <a:tr h="322418">
                <a:tc>
                  <a:txBody>
                    <a:bodyPr/>
                    <a:lstStyle/>
                    <a:p>
                      <a:pPr>
                        <a:spcAft>
                          <a:spcPts val="0"/>
                        </a:spcAft>
                      </a:pPr>
                      <a:r>
                        <a:rPr lang="de-CH" sz="2400" b="0" i="0" dirty="0">
                          <a:solidFill>
                            <a:schemeClr val="tx1"/>
                          </a:solidFill>
                          <a:effectLst/>
                        </a:rPr>
                        <a:t>Gott ist ein Befreier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33,27-28</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373654074"/>
                  </a:ext>
                </a:extLst>
              </a:tr>
              <a:tr h="322418">
                <a:tc>
                  <a:txBody>
                    <a:bodyPr/>
                    <a:lstStyle/>
                    <a:p>
                      <a:pPr>
                        <a:spcAft>
                          <a:spcPts val="0"/>
                        </a:spcAft>
                      </a:pPr>
                      <a:r>
                        <a:rPr lang="de-CH" sz="2400" b="0" i="0" dirty="0">
                          <a:solidFill>
                            <a:schemeClr val="tx1"/>
                          </a:solidFill>
                          <a:effectLst/>
                        </a:rPr>
                        <a:t>Gott ist herrlich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37,22</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39564083"/>
                  </a:ext>
                </a:extLst>
              </a:tr>
              <a:tr h="322418">
                <a:tc>
                  <a:txBody>
                    <a:bodyPr/>
                    <a:lstStyle/>
                    <a:p>
                      <a:pPr>
                        <a:spcAft>
                          <a:spcPts val="0"/>
                        </a:spcAft>
                      </a:pPr>
                      <a:r>
                        <a:rPr lang="de-CH" sz="2400" b="0" i="0" dirty="0">
                          <a:solidFill>
                            <a:schemeClr val="tx1"/>
                          </a:solidFill>
                          <a:effectLst/>
                        </a:rPr>
                        <a:t>Gott ist unsichtbar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23,8-9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899895154"/>
                  </a:ext>
                </a:extLst>
              </a:tr>
              <a:tr h="322418">
                <a:tc>
                  <a:txBody>
                    <a:bodyPr/>
                    <a:lstStyle/>
                    <a:p>
                      <a:pPr>
                        <a:spcAft>
                          <a:spcPts val="0"/>
                        </a:spcAft>
                      </a:pPr>
                      <a:r>
                        <a:rPr lang="de-CH" sz="2400" b="0" i="0" dirty="0">
                          <a:solidFill>
                            <a:schemeClr val="tx1"/>
                          </a:solidFill>
                          <a:effectLst/>
                        </a:rPr>
                        <a:t>Gott ist gerecht</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4,17; 8,3; 34,12;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9114346"/>
                  </a:ext>
                </a:extLst>
              </a:tr>
              <a:tr h="322418">
                <a:tc>
                  <a:txBody>
                    <a:bodyPr/>
                    <a:lstStyle/>
                    <a:p>
                      <a:pPr>
                        <a:spcAft>
                          <a:spcPts val="0"/>
                        </a:spcAft>
                      </a:pPr>
                      <a:r>
                        <a:rPr lang="de-CH" sz="2400" b="0" i="0" dirty="0">
                          <a:solidFill>
                            <a:schemeClr val="tx1"/>
                          </a:solidFill>
                          <a:effectLst/>
                        </a:rPr>
                        <a:t>Gott ist liebend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7,17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268372851"/>
                  </a:ext>
                </a:extLst>
              </a:tr>
              <a:tr h="322418">
                <a:tc>
                  <a:txBody>
                    <a:bodyPr/>
                    <a:lstStyle/>
                    <a:p>
                      <a:pPr>
                        <a:spcAft>
                          <a:spcPts val="0"/>
                        </a:spcAft>
                      </a:pPr>
                      <a:r>
                        <a:rPr lang="de-CH" sz="2400" b="0" i="0" dirty="0">
                          <a:solidFill>
                            <a:schemeClr val="tx1"/>
                          </a:solidFill>
                          <a:effectLst/>
                        </a:rPr>
                        <a:t>Gott ist mächtig</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5,9; 9.10; 26,14;36,22; 40,9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64125451"/>
                  </a:ext>
                </a:extLst>
              </a:tr>
              <a:tr h="423345">
                <a:tc>
                  <a:txBody>
                    <a:bodyPr/>
                    <a:lstStyle/>
                    <a:p>
                      <a:pPr>
                        <a:spcAft>
                          <a:spcPts val="0"/>
                        </a:spcAft>
                      </a:pPr>
                      <a:r>
                        <a:rPr lang="de-CH" sz="2400" b="0" i="0" dirty="0">
                          <a:solidFill>
                            <a:schemeClr val="tx1"/>
                          </a:solidFill>
                          <a:effectLst/>
                        </a:rPr>
                        <a:t>Gott ist vorhersehend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1,21; 26,10; 37,9-13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936798491"/>
                  </a:ext>
                </a:extLst>
              </a:tr>
              <a:tr h="417250">
                <a:tc>
                  <a:txBody>
                    <a:bodyPr/>
                    <a:lstStyle/>
                    <a:p>
                      <a:pPr>
                        <a:spcAft>
                          <a:spcPts val="0"/>
                        </a:spcAft>
                      </a:pPr>
                      <a:r>
                        <a:rPr lang="de-CH" sz="2400" b="0" i="0" dirty="0">
                          <a:solidFill>
                            <a:schemeClr val="tx1"/>
                          </a:solidFill>
                          <a:effectLst/>
                        </a:rPr>
                        <a:t>Gott ist rechtschaffen</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36,3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75194318"/>
                  </a:ext>
                </a:extLst>
              </a:tr>
              <a:tr h="408373">
                <a:tc>
                  <a:txBody>
                    <a:bodyPr/>
                    <a:lstStyle/>
                    <a:p>
                      <a:pPr>
                        <a:spcAft>
                          <a:spcPts val="0"/>
                        </a:spcAft>
                      </a:pPr>
                      <a:r>
                        <a:rPr lang="de-CH" sz="2400" b="0" i="0" dirty="0">
                          <a:solidFill>
                            <a:schemeClr val="tx1"/>
                          </a:solidFill>
                          <a:effectLst/>
                        </a:rPr>
                        <a:t>Gott ist unergründlich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11,7;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780266934"/>
                  </a:ext>
                </a:extLst>
              </a:tr>
              <a:tr h="417250">
                <a:tc>
                  <a:txBody>
                    <a:bodyPr/>
                    <a:lstStyle/>
                    <a:p>
                      <a:pPr>
                        <a:spcAft>
                          <a:spcPts val="0"/>
                        </a:spcAft>
                      </a:pPr>
                      <a:r>
                        <a:rPr lang="de-CH" sz="2400" b="0" i="0" dirty="0">
                          <a:solidFill>
                            <a:schemeClr val="tx1"/>
                          </a:solidFill>
                          <a:effectLst/>
                        </a:rPr>
                        <a:t>Gott ist weise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9,4; 11,11; 21,22; 23,10; 28,24; 34,21; 36,4-5; 37,16</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75652175"/>
                  </a:ext>
                </a:extLst>
              </a:tr>
              <a:tr h="322418">
                <a:tc>
                  <a:txBody>
                    <a:bodyPr/>
                    <a:lstStyle/>
                    <a:p>
                      <a:pPr>
                        <a:spcAft>
                          <a:spcPts val="0"/>
                        </a:spcAft>
                      </a:pPr>
                      <a:r>
                        <a:rPr lang="de-CH" sz="2400" b="0" i="0" dirty="0">
                          <a:solidFill>
                            <a:schemeClr val="tx1"/>
                          </a:solidFill>
                          <a:effectLst/>
                        </a:rPr>
                        <a:t>Gott ist zornig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9,13; 14,13; 21,17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44222390"/>
                  </a:ext>
                </a:extLst>
              </a:tr>
            </a:tbl>
          </a:graphicData>
        </a:graphic>
      </p:graphicFrame>
      <p:sp>
        <p:nvSpPr>
          <p:cNvPr id="4" name="Rechteck 3">
            <a:extLst>
              <a:ext uri="{FF2B5EF4-FFF2-40B4-BE49-F238E27FC236}">
                <a16:creationId xmlns:a16="http://schemas.microsoft.com/office/drawing/2014/main" id="{A1BD9866-E4DF-4C65-A2D0-68FAB04086B2}"/>
              </a:ext>
            </a:extLst>
          </p:cNvPr>
          <p:cNvSpPr/>
          <p:nvPr/>
        </p:nvSpPr>
        <p:spPr>
          <a:xfrm>
            <a:off x="998514" y="5788240"/>
            <a:ext cx="10870931" cy="7252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22883836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2839624" cy="523220"/>
          </a:xfrm>
          <a:prstGeom prst="rect">
            <a:avLst/>
          </a:prstGeom>
        </p:spPr>
        <p:txBody>
          <a:bodyPr wrap="none">
            <a:spAutoFit/>
          </a:bodyPr>
          <a:lstStyle/>
          <a:p>
            <a:r>
              <a:rPr lang="de-CH" sz="2800" dirty="0"/>
              <a:t>Das Wesen Gottes</a:t>
            </a:r>
          </a:p>
        </p:txBody>
      </p:sp>
      <p:graphicFrame>
        <p:nvGraphicFramePr>
          <p:cNvPr id="3" name="Tabelle 2">
            <a:extLst>
              <a:ext uri="{FF2B5EF4-FFF2-40B4-BE49-F238E27FC236}">
                <a16:creationId xmlns:a16="http://schemas.microsoft.com/office/drawing/2014/main" id="{6BC45699-1715-443C-A461-30E04B15578B}"/>
              </a:ext>
            </a:extLst>
          </p:cNvPr>
          <p:cNvGraphicFramePr>
            <a:graphicFrameLocks noGrp="1"/>
          </p:cNvGraphicFramePr>
          <p:nvPr/>
        </p:nvGraphicFramePr>
        <p:xfrm>
          <a:off x="1083645" y="1561701"/>
          <a:ext cx="10608246" cy="4592298"/>
        </p:xfrm>
        <a:graphic>
          <a:graphicData uri="http://schemas.openxmlformats.org/drawingml/2006/table">
            <a:tbl>
              <a:tblPr firstRow="1" firstCol="1" bandRow="1">
                <a:tableStyleId>{5C22544A-7EE6-4342-B048-85BDC9FD1C3A}</a:tableStyleId>
              </a:tblPr>
              <a:tblGrid>
                <a:gridCol w="4082255">
                  <a:extLst>
                    <a:ext uri="{9D8B030D-6E8A-4147-A177-3AD203B41FA5}">
                      <a16:colId xmlns:a16="http://schemas.microsoft.com/office/drawing/2014/main" val="2557864640"/>
                    </a:ext>
                  </a:extLst>
                </a:gridCol>
                <a:gridCol w="6525991">
                  <a:extLst>
                    <a:ext uri="{9D8B030D-6E8A-4147-A177-3AD203B41FA5}">
                      <a16:colId xmlns:a16="http://schemas.microsoft.com/office/drawing/2014/main" val="1864369762"/>
                    </a:ext>
                  </a:extLst>
                </a:gridCol>
              </a:tblGrid>
              <a:tr h="322418">
                <a:tc>
                  <a:txBody>
                    <a:bodyPr/>
                    <a:lstStyle/>
                    <a:p>
                      <a:pPr>
                        <a:spcAft>
                          <a:spcPts val="0"/>
                        </a:spcAft>
                      </a:pPr>
                      <a:r>
                        <a:rPr lang="de-CH" sz="2400" b="0" i="0" dirty="0">
                          <a:solidFill>
                            <a:schemeClr val="tx1"/>
                          </a:solidFill>
                          <a:effectLst/>
                        </a:rPr>
                        <a:t>Wesen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Aft>
                          <a:spcPts val="0"/>
                        </a:spcAft>
                      </a:pPr>
                      <a:r>
                        <a:rPr lang="de-CH" sz="2400" b="0" i="0" dirty="0">
                          <a:solidFill>
                            <a:schemeClr val="tx1"/>
                          </a:solidFill>
                          <a:effectLst/>
                        </a:rPr>
                        <a:t>Bibelstelle</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331408834"/>
                  </a:ext>
                </a:extLst>
              </a:tr>
              <a:tr h="322418">
                <a:tc>
                  <a:txBody>
                    <a:bodyPr/>
                    <a:lstStyle/>
                    <a:p>
                      <a:pPr>
                        <a:spcAft>
                          <a:spcPts val="0"/>
                        </a:spcAft>
                      </a:pPr>
                      <a:r>
                        <a:rPr lang="de-CH" sz="2400" b="0" i="0" dirty="0">
                          <a:solidFill>
                            <a:schemeClr val="tx1"/>
                          </a:solidFill>
                          <a:effectLst/>
                        </a:rPr>
                        <a:t>Gott ist ein Befreier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33,27-28</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373654074"/>
                  </a:ext>
                </a:extLst>
              </a:tr>
              <a:tr h="322418">
                <a:tc>
                  <a:txBody>
                    <a:bodyPr/>
                    <a:lstStyle/>
                    <a:p>
                      <a:pPr>
                        <a:spcAft>
                          <a:spcPts val="0"/>
                        </a:spcAft>
                      </a:pPr>
                      <a:r>
                        <a:rPr lang="de-CH" sz="2400" b="0" i="0" dirty="0">
                          <a:solidFill>
                            <a:schemeClr val="tx1"/>
                          </a:solidFill>
                          <a:effectLst/>
                        </a:rPr>
                        <a:t>Gott ist herrlich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37,22</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39564083"/>
                  </a:ext>
                </a:extLst>
              </a:tr>
              <a:tr h="322418">
                <a:tc>
                  <a:txBody>
                    <a:bodyPr/>
                    <a:lstStyle/>
                    <a:p>
                      <a:pPr>
                        <a:spcAft>
                          <a:spcPts val="0"/>
                        </a:spcAft>
                      </a:pPr>
                      <a:r>
                        <a:rPr lang="de-CH" sz="2400" b="0" i="0" dirty="0">
                          <a:solidFill>
                            <a:schemeClr val="tx1"/>
                          </a:solidFill>
                          <a:effectLst/>
                        </a:rPr>
                        <a:t>Gott ist unsichtbar</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23,8-9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899895154"/>
                  </a:ext>
                </a:extLst>
              </a:tr>
              <a:tr h="322418">
                <a:tc>
                  <a:txBody>
                    <a:bodyPr/>
                    <a:lstStyle/>
                    <a:p>
                      <a:pPr>
                        <a:spcAft>
                          <a:spcPts val="0"/>
                        </a:spcAft>
                      </a:pPr>
                      <a:r>
                        <a:rPr lang="de-CH" sz="2400" b="0" i="0" dirty="0">
                          <a:solidFill>
                            <a:schemeClr val="tx1"/>
                          </a:solidFill>
                          <a:effectLst/>
                        </a:rPr>
                        <a:t>Gott ist gerecht</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4,17; 8,3; 34,12;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9114346"/>
                  </a:ext>
                </a:extLst>
              </a:tr>
              <a:tr h="322418">
                <a:tc>
                  <a:txBody>
                    <a:bodyPr/>
                    <a:lstStyle/>
                    <a:p>
                      <a:pPr>
                        <a:spcAft>
                          <a:spcPts val="0"/>
                        </a:spcAft>
                      </a:pPr>
                      <a:r>
                        <a:rPr lang="de-CH" sz="2400" b="0" i="0" dirty="0">
                          <a:solidFill>
                            <a:schemeClr val="tx1"/>
                          </a:solidFill>
                          <a:effectLst/>
                        </a:rPr>
                        <a:t>Gott ist liebend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7,17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268372851"/>
                  </a:ext>
                </a:extLst>
              </a:tr>
              <a:tr h="322418">
                <a:tc>
                  <a:txBody>
                    <a:bodyPr/>
                    <a:lstStyle/>
                    <a:p>
                      <a:pPr>
                        <a:spcAft>
                          <a:spcPts val="0"/>
                        </a:spcAft>
                      </a:pPr>
                      <a:r>
                        <a:rPr lang="de-CH" sz="2400" b="0" i="0" dirty="0">
                          <a:solidFill>
                            <a:schemeClr val="tx1"/>
                          </a:solidFill>
                          <a:effectLst/>
                        </a:rPr>
                        <a:t>Gott ist mächtig</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5,9; 9.10; 26,14;36,22; 40,9</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64125451"/>
                  </a:ext>
                </a:extLst>
              </a:tr>
              <a:tr h="423345">
                <a:tc>
                  <a:txBody>
                    <a:bodyPr/>
                    <a:lstStyle/>
                    <a:p>
                      <a:pPr>
                        <a:spcAft>
                          <a:spcPts val="0"/>
                        </a:spcAft>
                      </a:pPr>
                      <a:r>
                        <a:rPr lang="de-CH" sz="2400" b="0" i="0" dirty="0">
                          <a:solidFill>
                            <a:schemeClr val="tx1"/>
                          </a:solidFill>
                          <a:effectLst/>
                        </a:rPr>
                        <a:t>Gott ist vorhersehend</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1,21; 26,10; 37,9-13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936798491"/>
                  </a:ext>
                </a:extLst>
              </a:tr>
              <a:tr h="417250">
                <a:tc>
                  <a:txBody>
                    <a:bodyPr/>
                    <a:lstStyle/>
                    <a:p>
                      <a:pPr>
                        <a:spcAft>
                          <a:spcPts val="0"/>
                        </a:spcAft>
                      </a:pPr>
                      <a:r>
                        <a:rPr lang="de-CH" sz="2400" b="0" i="0" dirty="0">
                          <a:solidFill>
                            <a:schemeClr val="tx1"/>
                          </a:solidFill>
                          <a:effectLst/>
                        </a:rPr>
                        <a:t>Gott ist rechtschaffen</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36,3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75194318"/>
                  </a:ext>
                </a:extLst>
              </a:tr>
              <a:tr h="408373">
                <a:tc>
                  <a:txBody>
                    <a:bodyPr/>
                    <a:lstStyle/>
                    <a:p>
                      <a:pPr>
                        <a:spcAft>
                          <a:spcPts val="0"/>
                        </a:spcAft>
                      </a:pPr>
                      <a:r>
                        <a:rPr lang="de-CH" sz="2400" b="0" i="0" dirty="0">
                          <a:solidFill>
                            <a:schemeClr val="tx1"/>
                          </a:solidFill>
                          <a:effectLst/>
                        </a:rPr>
                        <a:t>Gott ist unergründlich</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11,7; 37,23</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780266934"/>
                  </a:ext>
                </a:extLst>
              </a:tr>
              <a:tr h="417250">
                <a:tc>
                  <a:txBody>
                    <a:bodyPr/>
                    <a:lstStyle/>
                    <a:p>
                      <a:pPr>
                        <a:spcAft>
                          <a:spcPts val="0"/>
                        </a:spcAft>
                      </a:pPr>
                      <a:r>
                        <a:rPr lang="de-CH" sz="2400" b="0" i="0" dirty="0">
                          <a:solidFill>
                            <a:schemeClr val="tx1"/>
                          </a:solidFill>
                          <a:effectLst/>
                        </a:rPr>
                        <a:t>Gott ist weise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spcAft>
                          <a:spcPts val="0"/>
                        </a:spcAft>
                      </a:pPr>
                      <a:r>
                        <a:rPr lang="de-CH" sz="2400" b="0" i="0" dirty="0">
                          <a:solidFill>
                            <a:schemeClr val="tx1"/>
                          </a:solidFill>
                          <a:effectLst/>
                        </a:rPr>
                        <a:t>9,4; 11,11; 21,22; 23,10; 28,24; 34,21; 36,4-5; 37,16</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75652175"/>
                  </a:ext>
                </a:extLst>
              </a:tr>
              <a:tr h="322418">
                <a:tc>
                  <a:txBody>
                    <a:bodyPr/>
                    <a:lstStyle/>
                    <a:p>
                      <a:pPr>
                        <a:spcAft>
                          <a:spcPts val="0"/>
                        </a:spcAft>
                      </a:pPr>
                      <a:r>
                        <a:rPr lang="de-CH" sz="2400" b="0" i="0" dirty="0">
                          <a:solidFill>
                            <a:schemeClr val="tx1"/>
                          </a:solidFill>
                          <a:effectLst/>
                        </a:rPr>
                        <a:t>Gott ist zornig	</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de-CH" sz="2400" b="0" i="0" dirty="0">
                          <a:solidFill>
                            <a:schemeClr val="tx1"/>
                          </a:solidFill>
                          <a:effectLst/>
                        </a:rPr>
                        <a:t>9,13; 14,13; 21,17</a:t>
                      </a:r>
                      <a:endParaRPr lang="de-CH" sz="2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44222390"/>
                  </a:ext>
                </a:extLst>
              </a:tr>
            </a:tbl>
          </a:graphicData>
        </a:graphic>
      </p:graphicFrame>
    </p:spTree>
    <p:extLst>
      <p:ext uri="{BB962C8B-B14F-4D97-AF65-F5344CB8AC3E}">
        <p14:creationId xmlns:p14="http://schemas.microsoft.com/office/powerpoint/2010/main" val="40996118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3607591" cy="553998"/>
          </a:xfrm>
          <a:prstGeom prst="rect">
            <a:avLst/>
          </a:prstGeom>
        </p:spPr>
        <p:txBody>
          <a:bodyPr wrap="none">
            <a:spAutoFit/>
          </a:bodyPr>
          <a:lstStyle/>
          <a:p>
            <a:r>
              <a:rPr lang="de-CH" sz="3000" dirty="0"/>
              <a:t>Christus im Buch Hiob</a:t>
            </a:r>
          </a:p>
        </p:txBody>
      </p:sp>
      <p:sp>
        <p:nvSpPr>
          <p:cNvPr id="3" name="Rechteck 2">
            <a:extLst>
              <a:ext uri="{FF2B5EF4-FFF2-40B4-BE49-F238E27FC236}">
                <a16:creationId xmlns:a16="http://schemas.microsoft.com/office/drawing/2014/main" id="{E944B0F2-3D91-4A32-B111-B779BF7AB5B0}"/>
              </a:ext>
            </a:extLst>
          </p:cNvPr>
          <p:cNvSpPr/>
          <p:nvPr/>
        </p:nvSpPr>
        <p:spPr>
          <a:xfrm>
            <a:off x="998514" y="1409682"/>
            <a:ext cx="10613478" cy="1938992"/>
          </a:xfrm>
          <a:prstGeom prst="rect">
            <a:avLst/>
          </a:prstGeom>
        </p:spPr>
        <p:txBody>
          <a:bodyPr wrap="square">
            <a:spAutoFit/>
          </a:bodyPr>
          <a:lstStyle/>
          <a:p>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"Denn Er ist nicht ein Mann wie ich, dass ich Ihm antworten dürfte, dass wir miteinander vor Gericht gehen könnten; es gibt auch keinen </a:t>
            </a:r>
            <a:r>
              <a:rPr lang="de-CH" sz="30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Mittler</a:t>
            </a: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zwischen uns, der seine Hand auf uns beide legen könnte." </a:t>
            </a:r>
            <a:r>
              <a:rPr lang="de-CH" sz="3000" dirty="0">
                <a:latin typeface="Calibri" panose="020F0502020204030204" pitchFamily="34" charset="0"/>
                <a:ea typeface="Calibri" panose="020F0502020204030204" pitchFamily="34" charset="0"/>
                <a:cs typeface="Times New Roman" panose="02020603050405020304" pitchFamily="18" charset="0"/>
              </a:rPr>
              <a:t>Hiob 9,32-33</a:t>
            </a:r>
          </a:p>
        </p:txBody>
      </p:sp>
    </p:spTree>
    <p:extLst>
      <p:ext uri="{BB962C8B-B14F-4D97-AF65-F5344CB8AC3E}">
        <p14:creationId xmlns:p14="http://schemas.microsoft.com/office/powerpoint/2010/main" val="296016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3607591" cy="553998"/>
          </a:xfrm>
          <a:prstGeom prst="rect">
            <a:avLst/>
          </a:prstGeom>
        </p:spPr>
        <p:txBody>
          <a:bodyPr wrap="none">
            <a:spAutoFit/>
          </a:bodyPr>
          <a:lstStyle/>
          <a:p>
            <a:r>
              <a:rPr lang="de-CH" sz="3000" dirty="0"/>
              <a:t>Christus im Buch Hiob</a:t>
            </a:r>
          </a:p>
        </p:txBody>
      </p:sp>
      <p:sp>
        <p:nvSpPr>
          <p:cNvPr id="4" name="Rechteck 3">
            <a:extLst>
              <a:ext uri="{FF2B5EF4-FFF2-40B4-BE49-F238E27FC236}">
                <a16:creationId xmlns:a16="http://schemas.microsoft.com/office/drawing/2014/main" id="{4B727791-8A8E-4820-BA3C-A9B3529836F7}"/>
              </a:ext>
            </a:extLst>
          </p:cNvPr>
          <p:cNvSpPr/>
          <p:nvPr/>
        </p:nvSpPr>
        <p:spPr>
          <a:xfrm>
            <a:off x="998514" y="1356926"/>
            <a:ext cx="10613477" cy="2400657"/>
          </a:xfrm>
          <a:prstGeom prst="rect">
            <a:avLst/>
          </a:prstGeom>
        </p:spPr>
        <p:txBody>
          <a:bodyPr wrap="square">
            <a:spAutoFit/>
          </a:bodyPr>
          <a:lstStyle/>
          <a:p>
            <a:pPr>
              <a:spcAft>
                <a:spcPts val="0"/>
              </a:spcAft>
            </a:pP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"Aber auch jetzt noch, siehe, ist mein Zeuge im Himmel und mein Bürge in der Höhe!"</a:t>
            </a:r>
          </a:p>
          <a:p>
            <a:pPr>
              <a:spcAft>
                <a:spcPts val="0"/>
              </a:spcAft>
            </a:pP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p>
          <a:p>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("Auch jetzt noch - siehe, im Himmel ist mein Zeuge und mein </a:t>
            </a:r>
            <a:r>
              <a:rPr lang="de-CH" sz="30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Fürsprecher</a:t>
            </a: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in der Höhe." (ELB) </a:t>
            </a:r>
            <a:r>
              <a:rPr lang="de-CH" sz="3000" dirty="0">
                <a:latin typeface="Calibri" panose="020F0502020204030204" pitchFamily="34" charset="0"/>
                <a:ea typeface="Calibri" panose="020F0502020204030204" pitchFamily="34" charset="0"/>
                <a:cs typeface="Times New Roman" panose="02020603050405020304" pitchFamily="18" charset="0"/>
              </a:rPr>
              <a:t>Hiob 16,19)</a:t>
            </a:r>
          </a:p>
        </p:txBody>
      </p:sp>
    </p:spTree>
    <p:extLst>
      <p:ext uri="{BB962C8B-B14F-4D97-AF65-F5344CB8AC3E}">
        <p14:creationId xmlns:p14="http://schemas.microsoft.com/office/powerpoint/2010/main" val="18537783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3607591" cy="553998"/>
          </a:xfrm>
          <a:prstGeom prst="rect">
            <a:avLst/>
          </a:prstGeom>
        </p:spPr>
        <p:txBody>
          <a:bodyPr wrap="none">
            <a:spAutoFit/>
          </a:bodyPr>
          <a:lstStyle/>
          <a:p>
            <a:r>
              <a:rPr lang="de-CH" sz="3000" dirty="0"/>
              <a:t>Christus im Buch Hiob</a:t>
            </a:r>
          </a:p>
        </p:txBody>
      </p:sp>
      <p:sp>
        <p:nvSpPr>
          <p:cNvPr id="5" name="Rechteck 4">
            <a:extLst>
              <a:ext uri="{FF2B5EF4-FFF2-40B4-BE49-F238E27FC236}">
                <a16:creationId xmlns:a16="http://schemas.microsoft.com/office/drawing/2014/main" id="{0ABA399F-7DB6-4AD0-9010-C444F27D7D35}"/>
              </a:ext>
            </a:extLst>
          </p:cNvPr>
          <p:cNvSpPr/>
          <p:nvPr/>
        </p:nvSpPr>
        <p:spPr>
          <a:xfrm>
            <a:off x="1007305" y="1356926"/>
            <a:ext cx="10613477" cy="1015663"/>
          </a:xfrm>
          <a:prstGeom prst="rect">
            <a:avLst/>
          </a:prstGeom>
        </p:spPr>
        <p:txBody>
          <a:bodyPr wrap="square">
            <a:spAutoFit/>
          </a:bodyPr>
          <a:lstStyle/>
          <a:p>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"Ich weiß, dass mein </a:t>
            </a:r>
            <a:r>
              <a:rPr lang="de-CH" sz="30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Erlöser</a:t>
            </a: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lebt, und zuletzt wird er sich über den Staub erheben." </a:t>
            </a:r>
            <a:r>
              <a:rPr lang="de-CH" sz="3000" dirty="0">
                <a:latin typeface="Calibri" panose="020F0502020204030204" pitchFamily="34" charset="0"/>
                <a:ea typeface="Calibri" panose="020F0502020204030204" pitchFamily="34" charset="0"/>
                <a:cs typeface="Times New Roman" panose="02020603050405020304" pitchFamily="18" charset="0"/>
              </a:rPr>
              <a:t>Hiob 19,25</a:t>
            </a:r>
          </a:p>
        </p:txBody>
      </p:sp>
    </p:spTree>
    <p:extLst>
      <p:ext uri="{BB962C8B-B14F-4D97-AF65-F5344CB8AC3E}">
        <p14:creationId xmlns:p14="http://schemas.microsoft.com/office/powerpoint/2010/main" val="11492448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3607591" cy="553998"/>
          </a:xfrm>
          <a:prstGeom prst="rect">
            <a:avLst/>
          </a:prstGeom>
        </p:spPr>
        <p:txBody>
          <a:bodyPr wrap="none">
            <a:spAutoFit/>
          </a:bodyPr>
          <a:lstStyle/>
          <a:p>
            <a:r>
              <a:rPr lang="de-CH" sz="3000" dirty="0"/>
              <a:t>Christus im Buch Hiob</a:t>
            </a:r>
          </a:p>
        </p:txBody>
      </p:sp>
      <p:sp>
        <p:nvSpPr>
          <p:cNvPr id="3" name="Rechteck 2">
            <a:extLst>
              <a:ext uri="{FF2B5EF4-FFF2-40B4-BE49-F238E27FC236}">
                <a16:creationId xmlns:a16="http://schemas.microsoft.com/office/drawing/2014/main" id="{E944B0F2-3D91-4A32-B111-B779BF7AB5B0}"/>
              </a:ext>
            </a:extLst>
          </p:cNvPr>
          <p:cNvSpPr/>
          <p:nvPr/>
        </p:nvSpPr>
        <p:spPr>
          <a:xfrm>
            <a:off x="998514" y="1462434"/>
            <a:ext cx="10613478" cy="5170646"/>
          </a:xfrm>
          <a:prstGeom prst="rect">
            <a:avLst/>
          </a:prstGeom>
        </p:spPr>
        <p:txBody>
          <a:bodyPr wrap="square">
            <a:spAutoFit/>
          </a:bodyPr>
          <a:lstStyle/>
          <a:p>
            <a:r>
              <a:rPr lang="de-CH" sz="3000" dirty="0"/>
              <a:t>"Denn ihr sollt so gesinnt sein, wie es Christus Jesus auch war, der, als er in der Gestalt Gottes war, es nicht wie einen Raub festhielt, Gott gleich zu sein; sondern er entäußerte sich selbst, nahm die Gestalt eines Knechtes an und wurde wie die Menschen; und in seiner äußeren Erscheinung als ein Mensch erfunden, erniedrigte er sich selbst und wurde gehorsam bis zum Tod, ja bis zum Tod am Kreuz. Darum hat ihn Gott auch über alle Maßen erhöht und ihm einen Namen verliehen, der über allen Namen ist, damit in dem Namen Jesu sich alle Knie derer beugen, die im Himmel und auf Erden und unter der Erde sind, und alle Zungen bekennen, dass Jesus Christus der Herr ist, zur Ehre Gottes, des Vaters." Phil 2,5-11</a:t>
            </a:r>
          </a:p>
        </p:txBody>
      </p:sp>
    </p:spTree>
    <p:extLst>
      <p:ext uri="{BB962C8B-B14F-4D97-AF65-F5344CB8AC3E}">
        <p14:creationId xmlns:p14="http://schemas.microsoft.com/office/powerpoint/2010/main" val="1702652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325F04B-980A-4E53-9297-4FF0E1D1A063}"/>
              </a:ext>
            </a:extLst>
          </p:cNvPr>
          <p:cNvSpPr/>
          <p:nvPr/>
        </p:nvSpPr>
        <p:spPr>
          <a:xfrm>
            <a:off x="1569609" y="934252"/>
            <a:ext cx="3502882" cy="627351"/>
          </a:xfrm>
          <a:prstGeom prst="rect">
            <a:avLst/>
          </a:prstGeom>
        </p:spPr>
        <p:txBody>
          <a:bodyPr wrap="none">
            <a:spAutoFit/>
          </a:bodyPr>
          <a:lstStyle/>
          <a:p>
            <a:pPr>
              <a:lnSpc>
                <a:spcPct val="107000"/>
              </a:lnSpc>
              <a:spcBef>
                <a:spcPts val="1200"/>
              </a:spcBef>
              <a:spcAft>
                <a:spcPts val="0"/>
              </a:spcAft>
            </a:pPr>
            <a:r>
              <a:rPr lang="de-CH" sz="3400" kern="0" dirty="0">
                <a:latin typeface="Calibri Light" panose="020F0302020204030204" pitchFamily="34" charset="0"/>
                <a:ea typeface="Times New Roman" panose="02020603050405020304" pitchFamily="18" charset="0"/>
                <a:cs typeface="Times New Roman" panose="02020603050405020304" pitchFamily="18" charset="0"/>
              </a:rPr>
              <a:t>Aufbau des Buches</a:t>
            </a:r>
          </a:p>
        </p:txBody>
      </p:sp>
      <p:graphicFrame>
        <p:nvGraphicFramePr>
          <p:cNvPr id="8" name="Tabelle 7">
            <a:extLst>
              <a:ext uri="{FF2B5EF4-FFF2-40B4-BE49-F238E27FC236}">
                <a16:creationId xmlns:a16="http://schemas.microsoft.com/office/drawing/2014/main" id="{10E268CC-BFD6-422D-AF1D-B4870ABBEF4D}"/>
              </a:ext>
            </a:extLst>
          </p:cNvPr>
          <p:cNvGraphicFramePr>
            <a:graphicFrameLocks noGrp="1"/>
          </p:cNvGraphicFramePr>
          <p:nvPr/>
        </p:nvGraphicFramePr>
        <p:xfrm>
          <a:off x="293750" y="2041864"/>
          <a:ext cx="11604499" cy="2658366"/>
        </p:xfrm>
        <a:graphic>
          <a:graphicData uri="http://schemas.openxmlformats.org/drawingml/2006/table">
            <a:tbl>
              <a:tblPr firstRow="1" firstCol="1" bandRow="1">
                <a:tableStyleId>{5C22544A-7EE6-4342-B048-85BDC9FD1C3A}</a:tableStyleId>
              </a:tblPr>
              <a:tblGrid>
                <a:gridCol w="2023322">
                  <a:extLst>
                    <a:ext uri="{9D8B030D-6E8A-4147-A177-3AD203B41FA5}">
                      <a16:colId xmlns:a16="http://schemas.microsoft.com/office/drawing/2014/main" val="916108904"/>
                    </a:ext>
                  </a:extLst>
                </a:gridCol>
                <a:gridCol w="2618033">
                  <a:extLst>
                    <a:ext uri="{9D8B030D-6E8A-4147-A177-3AD203B41FA5}">
                      <a16:colId xmlns:a16="http://schemas.microsoft.com/office/drawing/2014/main" val="2697225970"/>
                    </a:ext>
                  </a:extLst>
                </a:gridCol>
                <a:gridCol w="2320678">
                  <a:extLst>
                    <a:ext uri="{9D8B030D-6E8A-4147-A177-3AD203B41FA5}">
                      <a16:colId xmlns:a16="http://schemas.microsoft.com/office/drawing/2014/main" val="1794940176"/>
                    </a:ext>
                  </a:extLst>
                </a:gridCol>
                <a:gridCol w="2320678">
                  <a:extLst>
                    <a:ext uri="{9D8B030D-6E8A-4147-A177-3AD203B41FA5}">
                      <a16:colId xmlns:a16="http://schemas.microsoft.com/office/drawing/2014/main" val="961349384"/>
                    </a:ext>
                  </a:extLst>
                </a:gridCol>
                <a:gridCol w="2321788">
                  <a:extLst>
                    <a:ext uri="{9D8B030D-6E8A-4147-A177-3AD203B41FA5}">
                      <a16:colId xmlns:a16="http://schemas.microsoft.com/office/drawing/2014/main" val="2944228138"/>
                    </a:ext>
                  </a:extLst>
                </a:gridCol>
              </a:tblGrid>
              <a:tr h="427298">
                <a:tc>
                  <a:txBody>
                    <a:bodyPr/>
                    <a:lstStyle/>
                    <a:p>
                      <a:pPr algn="ctr">
                        <a:lnSpc>
                          <a:spcPct val="107000"/>
                        </a:lnSpc>
                        <a:spcAft>
                          <a:spcPts val="0"/>
                        </a:spcAft>
                      </a:pPr>
                      <a:r>
                        <a:rPr lang="de-CH" sz="2800" b="0" dirty="0">
                          <a:solidFill>
                            <a:schemeClr val="tx1"/>
                          </a:solidFill>
                          <a:effectLst/>
                        </a:rPr>
                        <a:t>1 - 3</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4 - 31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32 - 37</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38 - 41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42</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60354008"/>
                  </a:ext>
                </a:extLst>
              </a:tr>
              <a:tr h="427298">
                <a:tc>
                  <a:txBody>
                    <a:bodyPr/>
                    <a:lstStyle/>
                    <a:p>
                      <a:pPr algn="ctr">
                        <a:lnSpc>
                          <a:spcPct val="107000"/>
                        </a:lnSpc>
                        <a:spcAft>
                          <a:spcPts val="0"/>
                        </a:spcAft>
                      </a:pPr>
                      <a:r>
                        <a:rPr lang="de-CH" sz="2800" b="0" dirty="0">
                          <a:solidFill>
                            <a:schemeClr val="tx1"/>
                          </a:solidFill>
                          <a:effectLst/>
                        </a:rPr>
                        <a:t>Einleitung</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3 Diskussions-runden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Rede von Elihu</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Reden Gottes</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Schluss</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4285177398"/>
                  </a:ext>
                </a:extLst>
              </a:tr>
              <a:tr h="427298">
                <a:tc>
                  <a:txBody>
                    <a:bodyPr/>
                    <a:lstStyle/>
                    <a:p>
                      <a:pPr algn="ctr">
                        <a:lnSpc>
                          <a:spcPct val="107000"/>
                        </a:lnSpc>
                        <a:spcAft>
                          <a:spcPts val="0"/>
                        </a:spcAft>
                      </a:pPr>
                      <a:r>
                        <a:rPr lang="de-CH" sz="2800" b="0" dirty="0">
                          <a:solidFill>
                            <a:schemeClr val="tx1"/>
                          </a:solidFill>
                          <a:effectLst/>
                        </a:rPr>
                        <a:t>Erprobt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Hilflosigkeit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Mittler führt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Erkennen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Segen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115004267"/>
                  </a:ext>
                </a:extLst>
              </a:tr>
              <a:tr h="874322">
                <a:tc>
                  <a:txBody>
                    <a:bodyPr/>
                    <a:lstStyle/>
                    <a:p>
                      <a:pPr algn="ctr">
                        <a:lnSpc>
                          <a:spcPct val="107000"/>
                        </a:lnSpc>
                        <a:spcAft>
                          <a:spcPts val="0"/>
                        </a:spcAft>
                      </a:pPr>
                      <a:r>
                        <a:rPr lang="de-CH" sz="2800" b="0" dirty="0">
                          <a:solidFill>
                            <a:schemeClr val="tx1"/>
                          </a:solidFill>
                          <a:effectLst/>
                        </a:rPr>
                        <a:t>Hiobs Feind: Satan</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Hiobs Ankläger: </a:t>
                      </a:r>
                    </a:p>
                    <a:p>
                      <a:pPr algn="ctr">
                        <a:lnSpc>
                          <a:spcPct val="107000"/>
                        </a:lnSpc>
                        <a:spcAft>
                          <a:spcPts val="0"/>
                        </a:spcAft>
                      </a:pPr>
                      <a:r>
                        <a:rPr lang="de-CH" sz="2800" b="0" dirty="0">
                          <a:solidFill>
                            <a:schemeClr val="tx1"/>
                          </a:solidFill>
                          <a:effectLst/>
                        </a:rPr>
                        <a:t>die 3 Freunde</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Hiobs Mittler: Elihu</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de-CH" sz="2800" b="0" dirty="0">
                          <a:solidFill>
                            <a:schemeClr val="tx1"/>
                          </a:solidFill>
                          <a:effectLst/>
                        </a:rPr>
                        <a:t>Hiobs Schöpfer: Gott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de-CH" sz="2800" b="0" dirty="0">
                          <a:solidFill>
                            <a:schemeClr val="tx1"/>
                          </a:solidFill>
                          <a:effectLst/>
                        </a:rPr>
                        <a:t>Hiobs Erlöser: </a:t>
                      </a:r>
                    </a:p>
                    <a:p>
                      <a:pPr algn="ctr">
                        <a:lnSpc>
                          <a:spcPct val="107000"/>
                        </a:lnSpc>
                        <a:spcAft>
                          <a:spcPts val="0"/>
                        </a:spcAft>
                      </a:pPr>
                      <a:r>
                        <a:rPr lang="de-CH" sz="2800" b="0" dirty="0">
                          <a:solidFill>
                            <a:schemeClr val="tx1"/>
                          </a:solidFill>
                          <a:effectLst/>
                        </a:rPr>
                        <a:t>Gott</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87207523"/>
                  </a:ext>
                </a:extLst>
              </a:tr>
            </a:tbl>
          </a:graphicData>
        </a:graphic>
      </p:graphicFrame>
      <p:sp>
        <p:nvSpPr>
          <p:cNvPr id="2" name="Rechteck 1">
            <a:extLst>
              <a:ext uri="{FF2B5EF4-FFF2-40B4-BE49-F238E27FC236}">
                <a16:creationId xmlns:a16="http://schemas.microsoft.com/office/drawing/2014/main" id="{DF10F7E9-8B6C-4EEE-8A70-5D1C0EA1291B}"/>
              </a:ext>
            </a:extLst>
          </p:cNvPr>
          <p:cNvSpPr/>
          <p:nvPr/>
        </p:nvSpPr>
        <p:spPr>
          <a:xfrm>
            <a:off x="167054" y="1732085"/>
            <a:ext cx="7095392" cy="3209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Tree>
    <p:extLst>
      <p:ext uri="{BB962C8B-B14F-4D97-AF65-F5344CB8AC3E}">
        <p14:creationId xmlns:p14="http://schemas.microsoft.com/office/powerpoint/2010/main" val="21361263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2974148" cy="553998"/>
          </a:xfrm>
          <a:prstGeom prst="rect">
            <a:avLst/>
          </a:prstGeom>
        </p:spPr>
        <p:txBody>
          <a:bodyPr wrap="none">
            <a:spAutoFit/>
          </a:bodyPr>
          <a:lstStyle/>
          <a:p>
            <a:r>
              <a:rPr lang="de-CH" sz="3000" dirty="0"/>
              <a:t>Die Grösse Gottes</a:t>
            </a:r>
          </a:p>
        </p:txBody>
      </p:sp>
      <p:sp>
        <p:nvSpPr>
          <p:cNvPr id="3" name="Rechteck 2">
            <a:extLst>
              <a:ext uri="{FF2B5EF4-FFF2-40B4-BE49-F238E27FC236}">
                <a16:creationId xmlns:a16="http://schemas.microsoft.com/office/drawing/2014/main" id="{EE627B37-37BB-4CBC-ACA4-ED59EFAA9AFA}"/>
              </a:ext>
            </a:extLst>
          </p:cNvPr>
          <p:cNvSpPr/>
          <p:nvPr/>
        </p:nvSpPr>
        <p:spPr>
          <a:xfrm>
            <a:off x="998514" y="1490008"/>
            <a:ext cx="10276127" cy="2862322"/>
          </a:xfrm>
          <a:prstGeom prst="rect">
            <a:avLst/>
          </a:prstGeom>
        </p:spPr>
        <p:txBody>
          <a:bodyPr wrap="square">
            <a:spAutoFit/>
          </a:bodyPr>
          <a:lstStyle/>
          <a:p>
            <a:pPr>
              <a:spcAft>
                <a:spcPts val="0"/>
              </a:spcAft>
            </a:pP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"Kannst du die Tiefe Gottes erreichen</a:t>
            </a:r>
          </a:p>
          <a:p>
            <a:pPr>
              <a:spcAft>
                <a:spcPts val="0"/>
              </a:spcAft>
            </a:pP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oder die Vollkommenheit des Allmächtigen fassen?</a:t>
            </a:r>
          </a:p>
          <a:p>
            <a:pPr>
              <a:spcAft>
                <a:spcPts val="0"/>
              </a:spcAft>
            </a:pPr>
            <a:r>
              <a:rPr lang="de-CH" sz="30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Himmelhoch</a:t>
            </a: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sind sie – was kannst du tun?</a:t>
            </a:r>
          </a:p>
          <a:p>
            <a:pPr>
              <a:spcAft>
                <a:spcPts val="0"/>
              </a:spcAft>
            </a:pPr>
            <a:r>
              <a:rPr lang="de-CH" sz="30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Tiefer</a:t>
            </a: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als die Unterwelt – was kannst du wissen?</a:t>
            </a:r>
          </a:p>
          <a:p>
            <a:r>
              <a:rPr lang="de-CH" sz="30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Weiter</a:t>
            </a: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als die Erde ist ihr Maß und </a:t>
            </a:r>
            <a:r>
              <a:rPr lang="de-CH" sz="30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breiter</a:t>
            </a: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als das Meer." </a:t>
            </a:r>
          </a:p>
          <a:p>
            <a:r>
              <a:rPr lang="de-CH" sz="3000" dirty="0">
                <a:latin typeface="Calibri" panose="020F0502020204030204" pitchFamily="34" charset="0"/>
                <a:ea typeface="Calibri" panose="020F0502020204030204" pitchFamily="34" charset="0"/>
                <a:cs typeface="Times New Roman" panose="02020603050405020304" pitchFamily="18" charset="0"/>
              </a:rPr>
              <a:t>Hiob 11, 7-9</a:t>
            </a:r>
          </a:p>
        </p:txBody>
      </p:sp>
    </p:spTree>
    <p:extLst>
      <p:ext uri="{BB962C8B-B14F-4D97-AF65-F5344CB8AC3E}">
        <p14:creationId xmlns:p14="http://schemas.microsoft.com/office/powerpoint/2010/main" val="165097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2974148" cy="553998"/>
          </a:xfrm>
          <a:prstGeom prst="rect">
            <a:avLst/>
          </a:prstGeom>
        </p:spPr>
        <p:txBody>
          <a:bodyPr wrap="none">
            <a:spAutoFit/>
          </a:bodyPr>
          <a:lstStyle/>
          <a:p>
            <a:r>
              <a:rPr lang="de-CH" sz="3000" dirty="0"/>
              <a:t>Die Grösse Gottes</a:t>
            </a:r>
          </a:p>
        </p:txBody>
      </p:sp>
      <p:sp>
        <p:nvSpPr>
          <p:cNvPr id="4" name="Rechteck 3">
            <a:extLst>
              <a:ext uri="{FF2B5EF4-FFF2-40B4-BE49-F238E27FC236}">
                <a16:creationId xmlns:a16="http://schemas.microsoft.com/office/drawing/2014/main" id="{ABB40F4E-6CB7-457A-8361-04D050A6A899}"/>
              </a:ext>
            </a:extLst>
          </p:cNvPr>
          <p:cNvSpPr/>
          <p:nvPr/>
        </p:nvSpPr>
        <p:spPr>
          <a:xfrm>
            <a:off x="1060064" y="1490008"/>
            <a:ext cx="10276127" cy="2862322"/>
          </a:xfrm>
          <a:prstGeom prst="rect">
            <a:avLst/>
          </a:prstGeom>
        </p:spPr>
        <p:txBody>
          <a:bodyPr wrap="square">
            <a:spAutoFit/>
          </a:bodyPr>
          <a:lstStyle/>
          <a:p>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"dass der Christus durch den Glauben in euren Herzen wohne, damit ihr, in Liebe gewurzelt und gegründet, dazu fähig seid, mit allen Heiligen zu begreifen, was die </a:t>
            </a:r>
            <a:r>
              <a:rPr lang="de-CH" sz="30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Breite</a:t>
            </a: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die </a:t>
            </a:r>
            <a:r>
              <a:rPr lang="de-CH" sz="30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Länge</a:t>
            </a: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die </a:t>
            </a:r>
            <a:r>
              <a:rPr lang="de-CH" sz="30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Tiefe</a:t>
            </a: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und die </a:t>
            </a:r>
            <a:r>
              <a:rPr lang="de-CH" sz="30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Höhe</a:t>
            </a: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sei, und die Liebe des Christus zu erkennen, die doch alle Erkenntnis übersteigt, damit ihr erfüllt werdet bis zur ganzen Fülle Gottes." </a:t>
            </a:r>
            <a:r>
              <a:rPr lang="de-CH" sz="3000" dirty="0">
                <a:latin typeface="Calibri" panose="020F0502020204030204" pitchFamily="34" charset="0"/>
                <a:ea typeface="Calibri" panose="020F0502020204030204" pitchFamily="34" charset="0"/>
                <a:cs typeface="Times New Roman" panose="02020603050405020304" pitchFamily="18" charset="0"/>
              </a:rPr>
              <a:t>Eph 3,17-19</a:t>
            </a:r>
            <a:endPar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32138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4213526" cy="553998"/>
          </a:xfrm>
          <a:prstGeom prst="rect">
            <a:avLst/>
          </a:prstGeom>
        </p:spPr>
        <p:txBody>
          <a:bodyPr wrap="none">
            <a:spAutoFit/>
          </a:bodyPr>
          <a:lstStyle/>
          <a:p>
            <a:r>
              <a:rPr lang="de-CH" sz="3000" dirty="0"/>
              <a:t>Die Grösse seines Wesens</a:t>
            </a:r>
          </a:p>
        </p:txBody>
      </p:sp>
      <p:sp>
        <p:nvSpPr>
          <p:cNvPr id="3" name="Rechteck 2">
            <a:extLst>
              <a:ext uri="{FF2B5EF4-FFF2-40B4-BE49-F238E27FC236}">
                <a16:creationId xmlns:a16="http://schemas.microsoft.com/office/drawing/2014/main" id="{EE627B37-37BB-4CBC-ACA4-ED59EFAA9AFA}"/>
              </a:ext>
            </a:extLst>
          </p:cNvPr>
          <p:cNvSpPr/>
          <p:nvPr/>
        </p:nvSpPr>
        <p:spPr>
          <a:xfrm>
            <a:off x="998514" y="1490008"/>
            <a:ext cx="10276127" cy="4247317"/>
          </a:xfrm>
          <a:prstGeom prst="rect">
            <a:avLst/>
          </a:prstGeom>
        </p:spPr>
        <p:txBody>
          <a:bodyPr wrap="square">
            <a:spAutoFit/>
          </a:bodyPr>
          <a:lstStyle/>
          <a:p>
            <a:r>
              <a:rPr lang="de-CH" sz="3000" dirty="0"/>
              <a:t>"Da antwortete Hiob dem HERRN und sprach: Ich erkenne, dass du alles vermagst und dass kein Vorhaben dir verwehrt werden kann. "Wer verfinstert da den Ratschluss mit Worten ohne Erkenntnis?" Fürwahr, ich habe geredet, was ich nicht verstehe, Dinge, die mir zu wunderbar sind und die ich nicht begreifen kann! "Höre nun, ich will reden; ich will dich fragen, und du belehre mich!" Vom Hörensagen hatte ich von dir gehört, aber nun hat mein Auge dich gesehen. Darum spreche ich mich schuldig und tue Buße in Staub und in Asche!" Hiob 42,1-5</a:t>
            </a:r>
          </a:p>
        </p:txBody>
      </p:sp>
    </p:spTree>
    <p:extLst>
      <p:ext uri="{BB962C8B-B14F-4D97-AF65-F5344CB8AC3E}">
        <p14:creationId xmlns:p14="http://schemas.microsoft.com/office/powerpoint/2010/main" val="466075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3985194" cy="553998"/>
          </a:xfrm>
          <a:prstGeom prst="rect">
            <a:avLst/>
          </a:prstGeom>
        </p:spPr>
        <p:txBody>
          <a:bodyPr wrap="none">
            <a:spAutoFit/>
          </a:bodyPr>
          <a:lstStyle/>
          <a:p>
            <a:r>
              <a:rPr lang="de-CH" sz="3000" dirty="0"/>
              <a:t>Die Grösse seiner Macht</a:t>
            </a:r>
          </a:p>
        </p:txBody>
      </p:sp>
      <p:sp>
        <p:nvSpPr>
          <p:cNvPr id="3" name="Rechteck 2">
            <a:extLst>
              <a:ext uri="{FF2B5EF4-FFF2-40B4-BE49-F238E27FC236}">
                <a16:creationId xmlns:a16="http://schemas.microsoft.com/office/drawing/2014/main" id="{EE627B37-37BB-4CBC-ACA4-ED59EFAA9AFA}"/>
              </a:ext>
            </a:extLst>
          </p:cNvPr>
          <p:cNvSpPr/>
          <p:nvPr/>
        </p:nvSpPr>
        <p:spPr>
          <a:xfrm>
            <a:off x="998514" y="1490008"/>
            <a:ext cx="10276127" cy="3323987"/>
          </a:xfrm>
          <a:prstGeom prst="rect">
            <a:avLst/>
          </a:prstGeom>
        </p:spPr>
        <p:txBody>
          <a:bodyPr wrap="square">
            <a:spAutoFit/>
          </a:bodyPr>
          <a:lstStyle/>
          <a:p>
            <a:r>
              <a:rPr lang="de-CH" sz="3000" dirty="0"/>
              <a:t>"Es geschah aber eines Tages, dass die Söhne Gottes vor den HERRN traten, und unter ihnen kam auch der Satan." Hiob 1,6</a:t>
            </a:r>
          </a:p>
          <a:p>
            <a:endParaRPr lang="de-CH" sz="3000" dirty="0"/>
          </a:p>
          <a:p>
            <a:r>
              <a:rPr lang="de-CH" sz="3000" dirty="0"/>
              <a:t>"Da antwortete der HERR dem Hiob aus dem Gewittersturm und sprach: Wer verfinstert da den Ratschluss mit Worten ohne Erkenntnis? Gürte doch deine Lenden wie ein Mann! Ich will dich fragen, und du sollst mich belehren!" Hiob 38,1-3</a:t>
            </a:r>
          </a:p>
        </p:txBody>
      </p:sp>
    </p:spTree>
    <p:extLst>
      <p:ext uri="{BB962C8B-B14F-4D97-AF65-F5344CB8AC3E}">
        <p14:creationId xmlns:p14="http://schemas.microsoft.com/office/powerpoint/2010/main" val="269981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3823675" cy="553998"/>
          </a:xfrm>
          <a:prstGeom prst="rect">
            <a:avLst/>
          </a:prstGeom>
        </p:spPr>
        <p:txBody>
          <a:bodyPr wrap="none">
            <a:spAutoFit/>
          </a:bodyPr>
          <a:lstStyle/>
          <a:p>
            <a:r>
              <a:rPr lang="de-CH" sz="3000" dirty="0"/>
              <a:t>Die Grösse seines Plans</a:t>
            </a:r>
          </a:p>
        </p:txBody>
      </p:sp>
      <p:sp>
        <p:nvSpPr>
          <p:cNvPr id="3" name="Rechteck 2">
            <a:extLst>
              <a:ext uri="{FF2B5EF4-FFF2-40B4-BE49-F238E27FC236}">
                <a16:creationId xmlns:a16="http://schemas.microsoft.com/office/drawing/2014/main" id="{EE627B37-37BB-4CBC-ACA4-ED59EFAA9AFA}"/>
              </a:ext>
            </a:extLst>
          </p:cNvPr>
          <p:cNvSpPr/>
          <p:nvPr/>
        </p:nvSpPr>
        <p:spPr>
          <a:xfrm>
            <a:off x="998514" y="1490008"/>
            <a:ext cx="10276127" cy="1938992"/>
          </a:xfrm>
          <a:prstGeom prst="rect">
            <a:avLst/>
          </a:prstGeom>
        </p:spPr>
        <p:txBody>
          <a:bodyPr wrap="square">
            <a:spAutoFit/>
          </a:bodyPr>
          <a:lstStyle/>
          <a:p>
            <a:r>
              <a:rPr lang="de-CH" sz="3000" dirty="0"/>
              <a:t>"Und nachdem diese meine Hülle zerbrochen ist, dann werde ich, von meinem Fleisch los, Gott schauen; ja, ich selbst werde ihn schauen, und meine Augen werden ihn sehen, ohne [ihm] fremd zu sein. Danach sehnt sich mein Herz in mir!" Hiob 19,26-27</a:t>
            </a:r>
          </a:p>
        </p:txBody>
      </p:sp>
    </p:spTree>
    <p:extLst>
      <p:ext uri="{BB962C8B-B14F-4D97-AF65-F5344CB8AC3E}">
        <p14:creationId xmlns:p14="http://schemas.microsoft.com/office/powerpoint/2010/main" val="1896238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3721083" cy="553998"/>
          </a:xfrm>
          <a:prstGeom prst="rect">
            <a:avLst/>
          </a:prstGeom>
        </p:spPr>
        <p:txBody>
          <a:bodyPr wrap="none">
            <a:spAutoFit/>
          </a:bodyPr>
          <a:lstStyle/>
          <a:p>
            <a:r>
              <a:rPr lang="de-CH" sz="3000" dirty="0"/>
              <a:t>Die Grösse seiner Ziele</a:t>
            </a:r>
          </a:p>
        </p:txBody>
      </p:sp>
      <p:sp>
        <p:nvSpPr>
          <p:cNvPr id="3" name="Rechteck 2">
            <a:extLst>
              <a:ext uri="{FF2B5EF4-FFF2-40B4-BE49-F238E27FC236}">
                <a16:creationId xmlns:a16="http://schemas.microsoft.com/office/drawing/2014/main" id="{EE627B37-37BB-4CBC-ACA4-ED59EFAA9AFA}"/>
              </a:ext>
            </a:extLst>
          </p:cNvPr>
          <p:cNvSpPr/>
          <p:nvPr/>
        </p:nvSpPr>
        <p:spPr>
          <a:xfrm>
            <a:off x="998514" y="1490008"/>
            <a:ext cx="10276127" cy="1938992"/>
          </a:xfrm>
          <a:prstGeom prst="rect">
            <a:avLst/>
          </a:prstGeom>
        </p:spPr>
        <p:txBody>
          <a:bodyPr wrap="square">
            <a:spAutoFit/>
          </a:bodyPr>
          <a:lstStyle/>
          <a:p>
            <a:r>
              <a:rPr lang="de-CH" sz="3000" dirty="0"/>
              <a:t>"Da sprach der HERR zum Satan: Siehe, alles, was er hat, soll in deiner Hand sein; nur nach ihm selbst strecke deine Hand nicht aus! Und der Satan ging vom Angesicht des HERRN hinweg." Hiob 1,12</a:t>
            </a:r>
          </a:p>
        </p:txBody>
      </p:sp>
    </p:spTree>
    <p:extLst>
      <p:ext uri="{BB962C8B-B14F-4D97-AF65-F5344CB8AC3E}">
        <p14:creationId xmlns:p14="http://schemas.microsoft.com/office/powerpoint/2010/main" val="154151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F50AA31-9B09-4C6A-8E77-FEE112FA2F70}"/>
              </a:ext>
            </a:extLst>
          </p:cNvPr>
          <p:cNvSpPr/>
          <p:nvPr/>
        </p:nvSpPr>
        <p:spPr>
          <a:xfrm>
            <a:off x="998514" y="679010"/>
            <a:ext cx="4001608" cy="553998"/>
          </a:xfrm>
          <a:prstGeom prst="rect">
            <a:avLst/>
          </a:prstGeom>
        </p:spPr>
        <p:txBody>
          <a:bodyPr wrap="none">
            <a:spAutoFit/>
          </a:bodyPr>
          <a:lstStyle/>
          <a:p>
            <a:r>
              <a:rPr lang="de-CH" sz="3000" dirty="0"/>
              <a:t>Die Grösse seiner Kinder</a:t>
            </a:r>
          </a:p>
        </p:txBody>
      </p:sp>
      <p:sp>
        <p:nvSpPr>
          <p:cNvPr id="3" name="Rechteck 2">
            <a:extLst>
              <a:ext uri="{FF2B5EF4-FFF2-40B4-BE49-F238E27FC236}">
                <a16:creationId xmlns:a16="http://schemas.microsoft.com/office/drawing/2014/main" id="{EE627B37-37BB-4CBC-ACA4-ED59EFAA9AFA}"/>
              </a:ext>
            </a:extLst>
          </p:cNvPr>
          <p:cNvSpPr/>
          <p:nvPr/>
        </p:nvSpPr>
        <p:spPr>
          <a:xfrm>
            <a:off x="998514" y="1490008"/>
            <a:ext cx="10276127" cy="3323987"/>
          </a:xfrm>
          <a:prstGeom prst="rect">
            <a:avLst/>
          </a:prstGeom>
        </p:spPr>
        <p:txBody>
          <a:bodyPr wrap="square">
            <a:spAutoFit/>
          </a:bodyPr>
          <a:lstStyle/>
          <a:p>
            <a:r>
              <a:rPr lang="de-CH" sz="3000" dirty="0"/>
              <a:t>"Da stand Hiob auf und zerriss sein Gewand und schor sein Haupt; und er warf sich auf die Erde nieder und betete an. Und er sprach: Nackt bin ich aus dem Leib meiner Mutter gekommen; nackt werde ich wieder dahingehen. Der HERR hat gegeben, der HERR hat genommen; der Name des HERRN sei gelobt! Bei alledem sündigte Hiob nicht und verhielt sich nicht ungebührlich gegen Gott."           Hiob 1,20-22</a:t>
            </a:r>
          </a:p>
        </p:txBody>
      </p:sp>
      <p:sp>
        <p:nvSpPr>
          <p:cNvPr id="4" name="Rechteck 3">
            <a:extLst>
              <a:ext uri="{FF2B5EF4-FFF2-40B4-BE49-F238E27FC236}">
                <a16:creationId xmlns:a16="http://schemas.microsoft.com/office/drawing/2014/main" id="{F2DDA50E-113D-47F1-8CAF-285CB5343939}"/>
              </a:ext>
            </a:extLst>
          </p:cNvPr>
          <p:cNvSpPr/>
          <p:nvPr/>
        </p:nvSpPr>
        <p:spPr>
          <a:xfrm>
            <a:off x="998514" y="5112832"/>
            <a:ext cx="10276126" cy="1015663"/>
          </a:xfrm>
          <a:prstGeom prst="rect">
            <a:avLst/>
          </a:prstGeom>
        </p:spPr>
        <p:txBody>
          <a:bodyPr wrap="square">
            <a:spAutoFit/>
          </a:bodyPr>
          <a:lstStyle/>
          <a:p>
            <a:r>
              <a:rPr lang="de-CH" sz="3000" dirty="0"/>
              <a:t>"Ja, er kennt meinen Weg; wenn er mich prüft, so werde ich wie Gold hervorgehen!" Hiob 23,10</a:t>
            </a:r>
          </a:p>
        </p:txBody>
      </p:sp>
    </p:spTree>
    <p:extLst>
      <p:ext uri="{BB962C8B-B14F-4D97-AF65-F5344CB8AC3E}">
        <p14:creationId xmlns:p14="http://schemas.microsoft.com/office/powerpoint/2010/main" val="208341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482450" y="4855618"/>
            <a:ext cx="3227102" cy="938719"/>
          </a:xfrm>
          <a:prstGeom prst="rect">
            <a:avLst/>
          </a:prstGeom>
          <a:noFill/>
        </p:spPr>
        <p:txBody>
          <a:bodyPr wrap="none" rtlCol="0">
            <a:spAutoFit/>
          </a:bodyPr>
          <a:lstStyle/>
          <a:p>
            <a:pPr algn="ctr"/>
            <a:r>
              <a:rPr lang="de-CH" sz="5500" b="1" dirty="0"/>
              <a:t>Hiob Teil 3</a:t>
            </a:r>
          </a:p>
        </p:txBody>
      </p:sp>
    </p:spTree>
    <p:extLst>
      <p:ext uri="{BB962C8B-B14F-4D97-AF65-F5344CB8AC3E}">
        <p14:creationId xmlns:p14="http://schemas.microsoft.com/office/powerpoint/2010/main" val="610132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5F85312-565B-4A6F-83C4-603CEC64189C}"/>
              </a:ext>
            </a:extLst>
          </p:cNvPr>
          <p:cNvSpPr/>
          <p:nvPr/>
        </p:nvSpPr>
        <p:spPr>
          <a:xfrm>
            <a:off x="585831" y="1479286"/>
            <a:ext cx="11020337" cy="2591607"/>
          </a:xfrm>
          <a:prstGeom prst="rect">
            <a:avLst/>
          </a:prstGeom>
        </p:spPr>
        <p:txBody>
          <a:bodyPr wrap="square">
            <a:spAutoFit/>
          </a:bodyPr>
          <a:lstStyle/>
          <a:p>
            <a:pPr marL="449580">
              <a:lnSpc>
                <a:spcPct val="107000"/>
              </a:lnSpc>
              <a:spcAft>
                <a:spcPts val="200"/>
              </a:spcAft>
            </a:pP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"Aber die Weisheit, wo wird sie gefunden, und wo ist der Fundort der Einsicht?" Hiob 28,12</a:t>
            </a:r>
          </a:p>
          <a:p>
            <a:pPr marL="449580">
              <a:lnSpc>
                <a:spcPct val="107000"/>
              </a:lnSpc>
              <a:spcAft>
                <a:spcPts val="200"/>
              </a:spcAft>
            </a:pPr>
            <a:endPar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449580">
              <a:lnSpc>
                <a:spcPct val="107000"/>
              </a:lnSpc>
              <a:spcAft>
                <a:spcPts val="200"/>
              </a:spcAft>
            </a:pP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"Woher kommt denn nun die Weisheit, und wo ist die Fundstätte der Einsicht?" </a:t>
            </a:r>
            <a:r>
              <a:rPr lang="de-CH" sz="3000" dirty="0">
                <a:latin typeface="Calibri" panose="020F0502020204030204" pitchFamily="34" charset="0"/>
                <a:ea typeface="Calibri" panose="020F0502020204030204" pitchFamily="34" charset="0"/>
                <a:cs typeface="Times New Roman" panose="02020603050405020304" pitchFamily="18" charset="0"/>
              </a:rPr>
              <a:t>Hiob 28,20</a:t>
            </a:r>
          </a:p>
        </p:txBody>
      </p:sp>
      <p:sp>
        <p:nvSpPr>
          <p:cNvPr id="3" name="Rechteck 2">
            <a:extLst>
              <a:ext uri="{FF2B5EF4-FFF2-40B4-BE49-F238E27FC236}">
                <a16:creationId xmlns:a16="http://schemas.microsoft.com/office/drawing/2014/main" id="{4BCFF142-2933-4F4E-8060-8F94418539FA}"/>
              </a:ext>
            </a:extLst>
          </p:cNvPr>
          <p:cNvSpPr/>
          <p:nvPr/>
        </p:nvSpPr>
        <p:spPr>
          <a:xfrm>
            <a:off x="1009657" y="794749"/>
            <a:ext cx="275947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Weisheit Gottes </a:t>
            </a:r>
            <a:endParaRPr lang="de-CH" sz="3000" dirty="0"/>
          </a:p>
        </p:txBody>
      </p:sp>
    </p:spTree>
    <p:extLst>
      <p:ext uri="{BB962C8B-B14F-4D97-AF65-F5344CB8AC3E}">
        <p14:creationId xmlns:p14="http://schemas.microsoft.com/office/powerpoint/2010/main" val="53973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BCFF142-2933-4F4E-8060-8F94418539FA}"/>
              </a:ext>
            </a:extLst>
          </p:cNvPr>
          <p:cNvSpPr/>
          <p:nvPr/>
        </p:nvSpPr>
        <p:spPr>
          <a:xfrm>
            <a:off x="1009657" y="794749"/>
            <a:ext cx="275947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Weisheit Gottes </a:t>
            </a:r>
            <a:endParaRPr lang="de-CH" sz="3000" dirty="0"/>
          </a:p>
        </p:txBody>
      </p:sp>
      <p:sp>
        <p:nvSpPr>
          <p:cNvPr id="4" name="Rechteck 3">
            <a:extLst>
              <a:ext uri="{FF2B5EF4-FFF2-40B4-BE49-F238E27FC236}">
                <a16:creationId xmlns:a16="http://schemas.microsoft.com/office/drawing/2014/main" id="{81D6B462-2F61-4218-A300-E7CF2BA8D63C}"/>
              </a:ext>
            </a:extLst>
          </p:cNvPr>
          <p:cNvSpPr/>
          <p:nvPr/>
        </p:nvSpPr>
        <p:spPr>
          <a:xfrm>
            <a:off x="1009657" y="1490120"/>
            <a:ext cx="10374204" cy="4247317"/>
          </a:xfrm>
          <a:prstGeom prst="rect">
            <a:avLst/>
          </a:prstGeom>
        </p:spPr>
        <p:txBody>
          <a:bodyPr wrap="square">
            <a:spAutoFit/>
          </a:bodyPr>
          <a:lstStyle/>
          <a:p>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"Gott hat Einsicht in ihren Weg, und er kennt ihre Fundstätte. Denn Er schaut bis zu den Enden der Erde und sieht alles, was unter dem Himmel ist. Als er dem Wind sein Gewicht gab und die Wasser abwog mit einem Maß, als er dem Regen sein Gesetz bestimmte und dem donnernden Unwetter seinen Weg: Da hat er sie gesehen und verkündigt, sie bestätigt und ergründet, und er sprach zum Menschen: "Siehe, die Furcht des Herrn, das ist Weisheit, und vom Bösen weichen, das ist Einsicht!" </a:t>
            </a:r>
            <a:r>
              <a:rPr lang="de-CH" sz="3000" dirty="0">
                <a:latin typeface="Calibri" panose="020F0502020204030204" pitchFamily="34" charset="0"/>
                <a:ea typeface="Calibri" panose="020F0502020204030204" pitchFamily="34" charset="0"/>
                <a:cs typeface="Times New Roman" panose="02020603050405020304" pitchFamily="18" charset="0"/>
              </a:rPr>
              <a:t>Hiob 28,23-28</a:t>
            </a:r>
          </a:p>
        </p:txBody>
      </p:sp>
    </p:spTree>
    <p:extLst>
      <p:ext uri="{BB962C8B-B14F-4D97-AF65-F5344CB8AC3E}">
        <p14:creationId xmlns:p14="http://schemas.microsoft.com/office/powerpoint/2010/main" val="1139493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BCFF142-2933-4F4E-8060-8F94418539FA}"/>
              </a:ext>
            </a:extLst>
          </p:cNvPr>
          <p:cNvSpPr/>
          <p:nvPr/>
        </p:nvSpPr>
        <p:spPr>
          <a:xfrm>
            <a:off x="1009657" y="794749"/>
            <a:ext cx="275947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Weisheit Gottes </a:t>
            </a:r>
            <a:endParaRPr lang="de-CH" sz="3000" dirty="0"/>
          </a:p>
        </p:txBody>
      </p:sp>
      <p:sp>
        <p:nvSpPr>
          <p:cNvPr id="4" name="Rechteck 3">
            <a:extLst>
              <a:ext uri="{FF2B5EF4-FFF2-40B4-BE49-F238E27FC236}">
                <a16:creationId xmlns:a16="http://schemas.microsoft.com/office/drawing/2014/main" id="{81D6B462-2F61-4218-A300-E7CF2BA8D63C}"/>
              </a:ext>
            </a:extLst>
          </p:cNvPr>
          <p:cNvSpPr/>
          <p:nvPr/>
        </p:nvSpPr>
        <p:spPr>
          <a:xfrm>
            <a:off x="1009657" y="1490120"/>
            <a:ext cx="10374204" cy="4247317"/>
          </a:xfrm>
          <a:prstGeom prst="rect">
            <a:avLst/>
          </a:prstGeom>
        </p:spPr>
        <p:txBody>
          <a:bodyPr wrap="square">
            <a:spAutoFit/>
          </a:bodyPr>
          <a:lstStyle/>
          <a:p>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"Gott hat Einsicht in ihren Weg, und er kennt ihre Fundstätte. Denn Er schaut bis zu den Enden der Erde und sieht alles, was unter dem Himmel ist. </a:t>
            </a:r>
            <a:r>
              <a:rPr lang="de-CH" sz="30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Als er dem Wind sein Gewicht gab und die Wasser abwog mit einem Maß, als er dem Regen sein Gesetz bestimmte und dem donnernden Unwetter seinen Weg</a:t>
            </a:r>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Da hat er sie gesehen und verkündigt, sie bestätigt und ergründet, und er sprach zum Menschen: "Siehe, die Furcht des Herrn, das ist Weisheit, und vom Bösen weichen, das ist Einsicht!" </a:t>
            </a:r>
            <a:r>
              <a:rPr lang="de-CH" sz="3000" dirty="0">
                <a:latin typeface="Calibri" panose="020F0502020204030204" pitchFamily="34" charset="0"/>
                <a:ea typeface="Calibri" panose="020F0502020204030204" pitchFamily="34" charset="0"/>
                <a:cs typeface="Times New Roman" panose="02020603050405020304" pitchFamily="18" charset="0"/>
              </a:rPr>
              <a:t>Hiob 28,23-28</a:t>
            </a:r>
          </a:p>
        </p:txBody>
      </p:sp>
    </p:spTree>
    <p:extLst>
      <p:ext uri="{BB962C8B-B14F-4D97-AF65-F5344CB8AC3E}">
        <p14:creationId xmlns:p14="http://schemas.microsoft.com/office/powerpoint/2010/main" val="1412203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5F85312-565B-4A6F-83C4-603CEC64189C}"/>
              </a:ext>
            </a:extLst>
          </p:cNvPr>
          <p:cNvSpPr/>
          <p:nvPr/>
        </p:nvSpPr>
        <p:spPr>
          <a:xfrm>
            <a:off x="1009658" y="1470409"/>
            <a:ext cx="10691112" cy="4247317"/>
          </a:xfrm>
          <a:prstGeom prst="rect">
            <a:avLst/>
          </a:prstGeom>
        </p:spPr>
        <p:txBody>
          <a:bodyPr wrap="square">
            <a:spAutoFit/>
          </a:bodyPr>
          <a:lstStyle/>
          <a:p>
            <a:r>
              <a:rPr lang="de-CH" sz="3000" dirty="0"/>
              <a:t>"Zu Ende sind die Reden Hiobs." Hiob 31,40</a:t>
            </a:r>
          </a:p>
          <a:p>
            <a:endParaRPr lang="de-CH" sz="3000" dirty="0"/>
          </a:p>
          <a:p>
            <a:r>
              <a:rPr lang="de-CH" sz="3000" dirty="0"/>
              <a:t>"Und jene drei Männer hörten auf, Hiob zu antworten, weil er in seinen Augen gerecht war." Hiob 32,1</a:t>
            </a:r>
          </a:p>
          <a:p>
            <a:endParaRPr lang="de-CH" sz="3000" dirty="0"/>
          </a:p>
          <a:p>
            <a:r>
              <a:rPr lang="de-CH" sz="3000" dirty="0"/>
              <a:t>"Da antwortete der HERR dem Hiob aus dem Gewittersturm und sprach: Wer verfinstert da den Ratschluss mit Worten ohne Erkenntnis? Gürte doch deine Lenden wie ein Mann! Ich will dich fragen, und du sollst mich belehren!" Hiob 38,1-3</a:t>
            </a:r>
          </a:p>
        </p:txBody>
      </p:sp>
      <p:sp>
        <p:nvSpPr>
          <p:cNvPr id="3" name="Rechteck 2">
            <a:extLst>
              <a:ext uri="{FF2B5EF4-FFF2-40B4-BE49-F238E27FC236}">
                <a16:creationId xmlns:a16="http://schemas.microsoft.com/office/drawing/2014/main" id="{4BCFF142-2933-4F4E-8060-8F94418539FA}"/>
              </a:ext>
            </a:extLst>
          </p:cNvPr>
          <p:cNvSpPr/>
          <p:nvPr/>
        </p:nvSpPr>
        <p:spPr>
          <a:xfrm>
            <a:off x="1009657" y="794749"/>
            <a:ext cx="2759473" cy="553998"/>
          </a:xfrm>
          <a:prstGeom prst="rect">
            <a:avLst/>
          </a:prstGeom>
        </p:spPr>
        <p:txBody>
          <a:bodyPr wrap="none">
            <a:spAutoFit/>
          </a:bodyPr>
          <a:lstStyle/>
          <a:p>
            <a:r>
              <a:rPr lang="de-CH" sz="3000" dirty="0">
                <a:latin typeface="Calibri" panose="020F0502020204030204" pitchFamily="34" charset="0"/>
                <a:ea typeface="Calibri" panose="020F0502020204030204" pitchFamily="34" charset="0"/>
                <a:cs typeface="Times New Roman" panose="02020603050405020304" pitchFamily="18" charset="0"/>
              </a:rPr>
              <a:t>Weisheit Gottes </a:t>
            </a:r>
            <a:endParaRPr lang="de-CH" sz="3000" dirty="0"/>
          </a:p>
        </p:txBody>
      </p:sp>
    </p:spTree>
    <p:extLst>
      <p:ext uri="{BB962C8B-B14F-4D97-AF65-F5344CB8AC3E}">
        <p14:creationId xmlns:p14="http://schemas.microsoft.com/office/powerpoint/2010/main" val="205728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5F85312-565B-4A6F-83C4-603CEC64189C}"/>
              </a:ext>
            </a:extLst>
          </p:cNvPr>
          <p:cNvSpPr/>
          <p:nvPr/>
        </p:nvSpPr>
        <p:spPr>
          <a:xfrm>
            <a:off x="1009657" y="1317969"/>
            <a:ext cx="10691112" cy="4247317"/>
          </a:xfrm>
          <a:prstGeom prst="rect">
            <a:avLst/>
          </a:prstGeom>
        </p:spPr>
        <p:txBody>
          <a:bodyPr wrap="square">
            <a:spAutoFit/>
          </a:bodyPr>
          <a:lstStyle/>
          <a:p>
            <a:r>
              <a:rPr lang="de-CH" sz="3000" dirty="0"/>
              <a:t>"Wo warst du, als ich den Grund der Erde legte? Sprich es aus, wenn du Bescheid weißt! Wer hat ihre Maße bestimmt? Weißt du das? Oder wer hat die Messschnur über sie ausgespannt?" Hiob 38,4-5 </a:t>
            </a:r>
          </a:p>
          <a:p>
            <a:endParaRPr lang="de-CH" sz="3000" dirty="0"/>
          </a:p>
          <a:p>
            <a:r>
              <a:rPr lang="de-CH" sz="3000" dirty="0"/>
              <a:t>"Bist du auch bis zu den Quellen des Meeres gekommen, oder hast du den Urgrund der Meerestiefe durchwandelt? Sind dir die Tore des Todes geöffnet worden, oder hast du die Pforten des Todesschattens gesehen?" Hiob 38,16-17</a:t>
            </a:r>
          </a:p>
        </p:txBody>
      </p:sp>
      <p:sp>
        <p:nvSpPr>
          <p:cNvPr id="3" name="Rechteck 2">
            <a:extLst>
              <a:ext uri="{FF2B5EF4-FFF2-40B4-BE49-F238E27FC236}">
                <a16:creationId xmlns:a16="http://schemas.microsoft.com/office/drawing/2014/main" id="{4BCFF142-2933-4F4E-8060-8F94418539FA}"/>
              </a:ext>
            </a:extLst>
          </p:cNvPr>
          <p:cNvSpPr/>
          <p:nvPr/>
        </p:nvSpPr>
        <p:spPr>
          <a:xfrm>
            <a:off x="1009657" y="794749"/>
            <a:ext cx="2589555" cy="523220"/>
          </a:xfrm>
          <a:prstGeom prst="rect">
            <a:avLst/>
          </a:prstGeom>
        </p:spPr>
        <p:txBody>
          <a:bodyPr wrap="non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Weisheit Gottes </a:t>
            </a:r>
            <a:endParaRPr lang="de-CH" sz="2800" dirty="0"/>
          </a:p>
        </p:txBody>
      </p:sp>
    </p:spTree>
    <p:extLst>
      <p:ext uri="{BB962C8B-B14F-4D97-AF65-F5344CB8AC3E}">
        <p14:creationId xmlns:p14="http://schemas.microsoft.com/office/powerpoint/2010/main" val="332048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3432</Words>
  <Application>Microsoft Office PowerPoint</Application>
  <PresentationFormat>Breitbild</PresentationFormat>
  <Paragraphs>471</Paragraphs>
  <Slides>47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47</vt:i4>
      </vt:variant>
    </vt:vector>
  </HeadingPairs>
  <TitlesOfParts>
    <vt:vector size="53" baseType="lpstr">
      <vt:lpstr>Arial</vt:lpstr>
      <vt:lpstr>Calibri</vt:lpstr>
      <vt:lpstr>Calibri Light</vt:lpstr>
      <vt:lpstr>Symbol</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Mike</dc:creator>
  <cp:lastModifiedBy>Mätthu</cp:lastModifiedBy>
  <cp:revision>594</cp:revision>
  <cp:lastPrinted>2019-08-13T14:18:40Z</cp:lastPrinted>
  <dcterms:created xsi:type="dcterms:W3CDTF">2018-08-12T05:46:28Z</dcterms:created>
  <dcterms:modified xsi:type="dcterms:W3CDTF">2020-06-02T17:23:05Z</dcterms:modified>
</cp:coreProperties>
</file>