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456" r:id="rId3"/>
    <p:sldId id="509" r:id="rId4"/>
    <p:sldId id="510" r:id="rId5"/>
    <p:sldId id="474" r:id="rId6"/>
    <p:sldId id="511" r:id="rId7"/>
    <p:sldId id="523" r:id="rId8"/>
    <p:sldId id="482" r:id="rId9"/>
    <p:sldId id="512" r:id="rId10"/>
    <p:sldId id="483" r:id="rId11"/>
    <p:sldId id="484" r:id="rId12"/>
    <p:sldId id="513" r:id="rId13"/>
    <p:sldId id="485" r:id="rId14"/>
    <p:sldId id="514" r:id="rId15"/>
    <p:sldId id="524" r:id="rId16"/>
    <p:sldId id="486" r:id="rId17"/>
    <p:sldId id="515" r:id="rId18"/>
    <p:sldId id="516" r:id="rId19"/>
    <p:sldId id="467" r:id="rId20"/>
    <p:sldId id="518" r:id="rId21"/>
    <p:sldId id="526" r:id="rId22"/>
    <p:sldId id="527" r:id="rId23"/>
    <p:sldId id="525" r:id="rId24"/>
    <p:sldId id="488" r:id="rId25"/>
    <p:sldId id="529" r:id="rId26"/>
    <p:sldId id="530" r:id="rId27"/>
    <p:sldId id="531" r:id="rId28"/>
    <p:sldId id="532" r:id="rId29"/>
    <p:sldId id="533" r:id="rId30"/>
    <p:sldId id="534" r:id="rId31"/>
    <p:sldId id="535" r:id="rId32"/>
    <p:sldId id="536" r:id="rId33"/>
    <p:sldId id="537" r:id="rId34"/>
    <p:sldId id="538" r:id="rId35"/>
    <p:sldId id="528" r:id="rId36"/>
    <p:sldId id="489" r:id="rId37"/>
    <p:sldId id="519" r:id="rId38"/>
    <p:sldId id="520" r:id="rId39"/>
    <p:sldId id="491" r:id="rId40"/>
    <p:sldId id="490" r:id="rId41"/>
    <p:sldId id="522" r:id="rId42"/>
    <p:sldId id="494" r:id="rId43"/>
    <p:sldId id="495" r:id="rId44"/>
    <p:sldId id="496" r:id="rId45"/>
    <p:sldId id="498" r:id="rId46"/>
    <p:sldId id="497" r:id="rId47"/>
    <p:sldId id="473" r:id="rId48"/>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14" d="100"/>
          <a:sy n="114" d="100"/>
        </p:scale>
        <p:origin x="414" y="108"/>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02.06.2020</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02.06.2020</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02.06.2020</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482450" y="4855618"/>
            <a:ext cx="3227102" cy="938719"/>
          </a:xfrm>
          <a:prstGeom prst="rect">
            <a:avLst/>
          </a:prstGeom>
          <a:noFill/>
        </p:spPr>
        <p:txBody>
          <a:bodyPr wrap="none" rtlCol="0">
            <a:spAutoFit/>
          </a:bodyPr>
          <a:lstStyle/>
          <a:p>
            <a:pPr algn="ctr"/>
            <a:r>
              <a:rPr lang="de-CH" sz="5500" b="1" dirty="0"/>
              <a:t>Hiob Teil 3</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5F85312-565B-4A6F-83C4-603CEC64189C}"/>
              </a:ext>
            </a:extLst>
          </p:cNvPr>
          <p:cNvSpPr/>
          <p:nvPr/>
        </p:nvSpPr>
        <p:spPr>
          <a:xfrm>
            <a:off x="1009657" y="1317969"/>
            <a:ext cx="10691112" cy="3323987"/>
          </a:xfrm>
          <a:prstGeom prst="rect">
            <a:avLst/>
          </a:prstGeom>
        </p:spPr>
        <p:txBody>
          <a:bodyPr wrap="square">
            <a:spAutoFit/>
          </a:bodyPr>
          <a:lstStyle/>
          <a:p>
            <a:r>
              <a:rPr lang="de-CH" sz="3000" dirty="0"/>
              <a:t>"Bist du auch bis zu den Vorratskammern des Schnees gekommen, und hast du die Speicher des Hagels gesehen," Hiob 38,22</a:t>
            </a:r>
          </a:p>
          <a:p>
            <a:endParaRPr lang="de-CH" sz="3000" dirty="0"/>
          </a:p>
          <a:p>
            <a:r>
              <a:rPr lang="de-CH" sz="3000" dirty="0"/>
              <a:t>"Knüpfst du die Bande des Siebengestirns, oder kannst du die Fesseln des Orion lösen? Kannst du die Sterne des Tierkreises herausführen zu ihrer Zeit, und leitest du den Großen Bären samt seinen Jungen?"      Hiob 38,31-32</a:t>
            </a:r>
          </a:p>
        </p:txBody>
      </p:sp>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Tree>
    <p:extLst>
      <p:ext uri="{BB962C8B-B14F-4D97-AF65-F5344CB8AC3E}">
        <p14:creationId xmlns:p14="http://schemas.microsoft.com/office/powerpoint/2010/main" val="380038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5F85312-565B-4A6F-83C4-603CEC64189C}"/>
              </a:ext>
            </a:extLst>
          </p:cNvPr>
          <p:cNvSpPr/>
          <p:nvPr/>
        </p:nvSpPr>
        <p:spPr>
          <a:xfrm>
            <a:off x="1009657" y="1317969"/>
            <a:ext cx="10691112" cy="2400657"/>
          </a:xfrm>
          <a:prstGeom prst="rect">
            <a:avLst/>
          </a:prstGeom>
        </p:spPr>
        <p:txBody>
          <a:bodyPr wrap="square">
            <a:spAutoFit/>
          </a:bodyPr>
          <a:lstStyle/>
          <a:p>
            <a:r>
              <a:rPr lang="de-CH" sz="3000" dirty="0"/>
              <a:t>Was ist die Antwort von Hiob auf die gestellten Fragen? </a:t>
            </a:r>
          </a:p>
          <a:p>
            <a:endParaRPr lang="de-CH" sz="3000" dirty="0"/>
          </a:p>
          <a:p>
            <a:r>
              <a:rPr lang="de-CH" sz="3000" dirty="0"/>
              <a:t>"Da antwortete Hiob dem HERRN und sprach: Siehe, ich bin zu gering; was soll ich dir erwidern? Ich will meine Hand auf meinen Mund legen!" Hiob 40,3-4</a:t>
            </a:r>
          </a:p>
        </p:txBody>
      </p:sp>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Tree>
    <p:extLst>
      <p:ext uri="{BB962C8B-B14F-4D97-AF65-F5344CB8AC3E}">
        <p14:creationId xmlns:p14="http://schemas.microsoft.com/office/powerpoint/2010/main" val="153963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
        <p:nvSpPr>
          <p:cNvPr id="4" name="Rechteck 3">
            <a:extLst>
              <a:ext uri="{FF2B5EF4-FFF2-40B4-BE49-F238E27FC236}">
                <a16:creationId xmlns:a16="http://schemas.microsoft.com/office/drawing/2014/main" id="{82BAAD2C-BC93-4525-B311-AD11DD1289EE}"/>
              </a:ext>
            </a:extLst>
          </p:cNvPr>
          <p:cNvSpPr/>
          <p:nvPr/>
        </p:nvSpPr>
        <p:spPr>
          <a:xfrm>
            <a:off x="1009657" y="1382297"/>
            <a:ext cx="10691111" cy="4247317"/>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 antwortete Hiob dem HERRN und sprach: Ich erkenne, dass du alles vermagst und dass kein Vorhaben dir verwehrt werden kann. "Wer verfinstert da den Ratschluss mit Worten ohne Erkenntnis?" Fürwahr, ich habe geredet, was ich nicht verstehe, Dinge, die mir zu wunderbar sind und die ich nicht begreifen kann! "Höre nun, ich will reden; ich will dich fragen, und du belehre mich!" Vom Hörensagen hatte ich von dir gehört, aber nun hat mein Auge dich gesehen. Darum spreche ich mich schuldig und tue Buße in Staub und in Asche!" </a:t>
            </a:r>
            <a:r>
              <a:rPr lang="de-CH" sz="3000" dirty="0">
                <a:latin typeface="Calibri" panose="020F0502020204030204" pitchFamily="34" charset="0"/>
                <a:ea typeface="Calibri" panose="020F0502020204030204" pitchFamily="34" charset="0"/>
                <a:cs typeface="Times New Roman" panose="02020603050405020304" pitchFamily="18" charset="0"/>
              </a:rPr>
              <a:t>Hiob 42,1-6</a:t>
            </a:r>
          </a:p>
        </p:txBody>
      </p:sp>
    </p:spTree>
    <p:extLst>
      <p:ext uri="{BB962C8B-B14F-4D97-AF65-F5344CB8AC3E}">
        <p14:creationId xmlns:p14="http://schemas.microsoft.com/office/powerpoint/2010/main" val="3964449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5F85312-565B-4A6F-83C4-603CEC64189C}"/>
              </a:ext>
            </a:extLst>
          </p:cNvPr>
          <p:cNvSpPr/>
          <p:nvPr/>
        </p:nvSpPr>
        <p:spPr>
          <a:xfrm>
            <a:off x="1009657" y="1317969"/>
            <a:ext cx="10691112" cy="1015663"/>
          </a:xfrm>
          <a:prstGeom prst="rect">
            <a:avLst/>
          </a:prstGeom>
        </p:spPr>
        <p:txBody>
          <a:bodyPr wrap="square">
            <a:spAutoFit/>
          </a:bodyPr>
          <a:lstStyle/>
          <a:p>
            <a:r>
              <a:rPr lang="de-CH" sz="3000" dirty="0"/>
              <a:t>"Vom Hörensagen hatte ich von dir gehört, aber nun hat mein Auge dich gesehen." Hiob 42,5</a:t>
            </a:r>
          </a:p>
        </p:txBody>
      </p:sp>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Tree>
    <p:extLst>
      <p:ext uri="{BB962C8B-B14F-4D97-AF65-F5344CB8AC3E}">
        <p14:creationId xmlns:p14="http://schemas.microsoft.com/office/powerpoint/2010/main" val="757648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
        <p:nvSpPr>
          <p:cNvPr id="6" name="Rechteck 5">
            <a:extLst>
              <a:ext uri="{FF2B5EF4-FFF2-40B4-BE49-F238E27FC236}">
                <a16:creationId xmlns:a16="http://schemas.microsoft.com/office/drawing/2014/main" id="{C1DF7BDE-E29C-45E4-BEF3-3B23A5486A99}"/>
              </a:ext>
            </a:extLst>
          </p:cNvPr>
          <p:cNvSpPr/>
          <p:nvPr/>
        </p:nvSpPr>
        <p:spPr>
          <a:xfrm>
            <a:off x="1009657" y="1394400"/>
            <a:ext cx="10691111" cy="5262979"/>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"Und es geschah, als der HERR diese Worte an Hiob vollendet hatte, da sprach der HERR zu Eliphas, dem Temaniter: Mein Zorn ist entbrannt über dich und deine beiden Freunde, denn ihr habt nicht recht von mir geredet, wie mein Knecht Hiob. So nehmt nun sieben Jungstiere und sieben Widder und geht zu meinem Knecht Hiob und bringt sie als Brandopfer dar für euch selbst! Mein Knecht Hiob aber soll für euch bitten; denn nur ihn werde ich erhören, dass ich gegen euch nicht nach eurer Torheit handle; denn ihr habt nicht recht von mir geredet, wie mein Knecht Hiob! Da gingen Eliphas, der Temaniter, und Bildad, der Schuchiter, und Zophar, der Naamatiter, und machten es so, wie der HERR es ihnen befohlen hatte. Und der HERR erhörte Hiob." </a:t>
            </a:r>
            <a:r>
              <a:rPr lang="de-CH" sz="2800" dirty="0">
                <a:latin typeface="Calibri" panose="020F0502020204030204" pitchFamily="34" charset="0"/>
                <a:ea typeface="Calibri" panose="020F0502020204030204" pitchFamily="34" charset="0"/>
                <a:cs typeface="Times New Roman" panose="02020603050405020304" pitchFamily="18" charset="0"/>
              </a:rPr>
              <a:t>Hiob 42,7-9</a:t>
            </a:r>
          </a:p>
        </p:txBody>
      </p:sp>
    </p:spTree>
    <p:extLst>
      <p:ext uri="{BB962C8B-B14F-4D97-AF65-F5344CB8AC3E}">
        <p14:creationId xmlns:p14="http://schemas.microsoft.com/office/powerpoint/2010/main" val="3490271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
        <p:nvSpPr>
          <p:cNvPr id="6" name="Rechteck 5">
            <a:extLst>
              <a:ext uri="{FF2B5EF4-FFF2-40B4-BE49-F238E27FC236}">
                <a16:creationId xmlns:a16="http://schemas.microsoft.com/office/drawing/2014/main" id="{C1DF7BDE-E29C-45E4-BEF3-3B23A5486A99}"/>
              </a:ext>
            </a:extLst>
          </p:cNvPr>
          <p:cNvSpPr/>
          <p:nvPr/>
        </p:nvSpPr>
        <p:spPr>
          <a:xfrm>
            <a:off x="1009657" y="1394400"/>
            <a:ext cx="10691111" cy="5262979"/>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"Und es geschah, als der HERR diese Worte an Hiob vollendet hatte, da sprach der HERR zu Eliphas, dem Temaniter: Mein Zorn ist entbrannt über dich und deine beiden Freunde, denn ihr habt nicht recht von mir geredet, wie mein Knecht Hiob. So nehmt nun sieben Jungstiere und sieben Widder und geht zu meinem Knecht Hiob und bringt sie als Brandopfer dar für euch selbst!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Mein Knecht Hiob aber soll für euch bitten; denn nur ihn werde ich erhören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dass ich gegen euch nicht nach eurer Torheit handle; denn ihr habt nicht recht von mir geredet, wie mein Knecht Hiob! Da gingen Eliphas, der Temaniter, und Bildad, der Schuchiter, und Zophar, der Naamatiter, und machten es so, wie der HERR es ihnen befohlen hatte. Und der HERR erhörte Hiob." </a:t>
            </a:r>
            <a:r>
              <a:rPr lang="de-CH" sz="2800" dirty="0">
                <a:latin typeface="Calibri" panose="020F0502020204030204" pitchFamily="34" charset="0"/>
                <a:ea typeface="Calibri" panose="020F0502020204030204" pitchFamily="34" charset="0"/>
                <a:cs typeface="Times New Roman" panose="02020603050405020304" pitchFamily="18" charset="0"/>
              </a:rPr>
              <a:t>Hiob 42,7-9</a:t>
            </a:r>
          </a:p>
        </p:txBody>
      </p:sp>
    </p:spTree>
    <p:extLst>
      <p:ext uri="{BB962C8B-B14F-4D97-AF65-F5344CB8AC3E}">
        <p14:creationId xmlns:p14="http://schemas.microsoft.com/office/powerpoint/2010/main" val="3682642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5F85312-565B-4A6F-83C4-603CEC64189C}"/>
              </a:ext>
            </a:extLst>
          </p:cNvPr>
          <p:cNvSpPr/>
          <p:nvPr/>
        </p:nvSpPr>
        <p:spPr>
          <a:xfrm>
            <a:off x="1009657" y="1353485"/>
            <a:ext cx="10691112" cy="1477328"/>
          </a:xfrm>
          <a:prstGeom prst="rect">
            <a:avLst/>
          </a:prstGeom>
        </p:spPr>
        <p:txBody>
          <a:bodyPr wrap="square">
            <a:spAutoFit/>
          </a:bodyPr>
          <a:lstStyle/>
          <a:p>
            <a:r>
              <a:rPr lang="de-CH" sz="3000" dirty="0"/>
              <a:t>"Und der HERR wendete Hiobs Geschick, als er für seine Freunde bat; und der HERR erstattete Hiob alles doppelt wieder, was er gehabt hatte." Hiob 42,10</a:t>
            </a:r>
          </a:p>
        </p:txBody>
      </p:sp>
      <p:sp>
        <p:nvSpPr>
          <p:cNvPr id="3" name="Rechteck 2">
            <a:extLst>
              <a:ext uri="{FF2B5EF4-FFF2-40B4-BE49-F238E27FC236}">
                <a16:creationId xmlns:a16="http://schemas.microsoft.com/office/drawing/2014/main" id="{4BCFF142-2933-4F4E-8060-8F94418539FA}"/>
              </a:ext>
            </a:extLst>
          </p:cNvPr>
          <p:cNvSpPr/>
          <p:nvPr/>
        </p:nvSpPr>
        <p:spPr>
          <a:xfrm>
            <a:off x="1009657" y="803622"/>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Tree>
    <p:extLst>
      <p:ext uri="{BB962C8B-B14F-4D97-AF65-F5344CB8AC3E}">
        <p14:creationId xmlns:p14="http://schemas.microsoft.com/office/powerpoint/2010/main" val="2057418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537287"/>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
        <p:nvSpPr>
          <p:cNvPr id="4" name="Rechteck 3">
            <a:extLst>
              <a:ext uri="{FF2B5EF4-FFF2-40B4-BE49-F238E27FC236}">
                <a16:creationId xmlns:a16="http://schemas.microsoft.com/office/drawing/2014/main" id="{C3C812C4-99C7-40B0-91A1-2E08EB1EB73B}"/>
              </a:ext>
            </a:extLst>
          </p:cNvPr>
          <p:cNvSpPr/>
          <p:nvPr/>
        </p:nvSpPr>
        <p:spPr>
          <a:xfrm>
            <a:off x="1009657" y="1234646"/>
            <a:ext cx="10806522" cy="3785652"/>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"Und alle seine Brüder und alle seine Schwestern und alle seine früheren Bekannten kamen zu Hiob und aßen mit ihm in seinem Haus; und sie bezeugten ihm Teilnahme und trösteten ihn wegen all des Unglücks, das der HERR über ihn gebracht hatte, und schenkten ihm ein jeder eine Kesit und einen goldenen Ring. Und der HERR segnete das spätere Leben Hiobs mehr als sein früheres; er bekam 14 000 Schafe, 6 000 Kamele, 1 000 Joch Rinder und 1 000 Eselinnen. …</a:t>
            </a:r>
            <a:endParaRPr lang="de-CH" sz="3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7889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537287"/>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
        <p:nvSpPr>
          <p:cNvPr id="4" name="Rechteck 3">
            <a:extLst>
              <a:ext uri="{FF2B5EF4-FFF2-40B4-BE49-F238E27FC236}">
                <a16:creationId xmlns:a16="http://schemas.microsoft.com/office/drawing/2014/main" id="{C3C812C4-99C7-40B0-91A1-2E08EB1EB73B}"/>
              </a:ext>
            </a:extLst>
          </p:cNvPr>
          <p:cNvSpPr/>
          <p:nvPr/>
        </p:nvSpPr>
        <p:spPr>
          <a:xfrm>
            <a:off x="1009657" y="1234646"/>
            <a:ext cx="10806522" cy="3785652"/>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Er bekam auch sieben Söhne und drei Töchter. Und er gab der ersten den Namen Jemima, der zweiten den Namen Kezia und der dritten den Namen Keren-Happuch. Und es wurden im ganzen Land keine so schönen Frauen gefunden wie Hiobs Töchter; und ihr Vater gab ihnen ein Erbteil unter ihren Brüdern. Hiob aber lebte danach noch 140 Jahre und sah seine Kinder und Kindeskinder bis in das vierte Geschlecht. Und Hiob starb alt und lebenssatt." </a:t>
            </a:r>
            <a:r>
              <a:rPr lang="de-CH" sz="3000" dirty="0">
                <a:latin typeface="Calibri" panose="020F0502020204030204" pitchFamily="34" charset="0"/>
                <a:ea typeface="Calibri" panose="020F0502020204030204" pitchFamily="34" charset="0"/>
                <a:cs typeface="Times New Roman" panose="02020603050405020304" pitchFamily="18" charset="0"/>
              </a:rPr>
              <a:t>Hiob 42,11-17</a:t>
            </a:r>
          </a:p>
        </p:txBody>
      </p:sp>
    </p:spTree>
    <p:extLst>
      <p:ext uri="{BB962C8B-B14F-4D97-AF65-F5344CB8AC3E}">
        <p14:creationId xmlns:p14="http://schemas.microsoft.com/office/powerpoint/2010/main" val="3505474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v. Landeskirche in Württemberg: Christi Himmelfahrt">
            <a:extLst>
              <a:ext uri="{FF2B5EF4-FFF2-40B4-BE49-F238E27FC236}">
                <a16:creationId xmlns:a16="http://schemas.microsoft.com/office/drawing/2014/main" id="{BAD64EC9-3E8B-4203-888D-F14B484432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3023" y="424248"/>
            <a:ext cx="6174236" cy="449669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Rechteck 1">
            <a:extLst>
              <a:ext uri="{FF2B5EF4-FFF2-40B4-BE49-F238E27FC236}">
                <a16:creationId xmlns:a16="http://schemas.microsoft.com/office/drawing/2014/main" id="{6F50AA31-9B09-4C6A-8E77-FEE112FA2F70}"/>
              </a:ext>
            </a:extLst>
          </p:cNvPr>
          <p:cNvSpPr/>
          <p:nvPr/>
        </p:nvSpPr>
        <p:spPr>
          <a:xfrm>
            <a:off x="439218" y="279515"/>
            <a:ext cx="2058962" cy="553998"/>
          </a:xfrm>
          <a:prstGeom prst="rect">
            <a:avLst/>
          </a:prstGeom>
        </p:spPr>
        <p:txBody>
          <a:bodyPr wrap="none">
            <a:spAutoFit/>
          </a:bodyPr>
          <a:lstStyle/>
          <a:p>
            <a:r>
              <a:rPr lang="de-CH" sz="3000" dirty="0"/>
              <a:t>Anwendung</a:t>
            </a:r>
          </a:p>
        </p:txBody>
      </p:sp>
      <p:sp>
        <p:nvSpPr>
          <p:cNvPr id="3" name="Rechteck 2">
            <a:extLst>
              <a:ext uri="{FF2B5EF4-FFF2-40B4-BE49-F238E27FC236}">
                <a16:creationId xmlns:a16="http://schemas.microsoft.com/office/drawing/2014/main" id="{22B13009-BBB7-4DFD-BA98-414DB0DEF1DC}"/>
              </a:ext>
            </a:extLst>
          </p:cNvPr>
          <p:cNvSpPr/>
          <p:nvPr/>
        </p:nvSpPr>
        <p:spPr>
          <a:xfrm>
            <a:off x="439218" y="1340930"/>
            <a:ext cx="6096000" cy="2862322"/>
          </a:xfrm>
          <a:prstGeom prst="rect">
            <a:avLst/>
          </a:prstGeom>
        </p:spPr>
        <p:txBody>
          <a:bodyPr>
            <a:spAutoFit/>
          </a:bodyPr>
          <a:lstStyle/>
          <a:p>
            <a:pPr marL="342900" lvl="0" indent="-342900">
              <a:spcAft>
                <a:spcPts val="0"/>
              </a:spcAft>
              <a:buFont typeface="Symbol" panose="05050102010706020507" pitchFamily="18" charset="2"/>
              <a:buChar char=""/>
            </a:pPr>
            <a:r>
              <a:rPr lang="de-CH" sz="3000" dirty="0">
                <a:latin typeface="Calibri" panose="020F0502020204030204" pitchFamily="34" charset="0"/>
                <a:ea typeface="Calibri" panose="020F0502020204030204" pitchFamily="34" charset="0"/>
                <a:cs typeface="Times New Roman" panose="02020603050405020304" pitchFamily="18" charset="0"/>
              </a:rPr>
              <a:t>Hinwenden zu Gott</a:t>
            </a:r>
          </a:p>
          <a:p>
            <a:pPr marL="342900" lvl="0" indent="-342900">
              <a:spcAft>
                <a:spcPts val="0"/>
              </a:spcAft>
              <a:buFont typeface="Symbol" panose="05050102010706020507" pitchFamily="18" charset="2"/>
              <a:buChar char=""/>
            </a:pPr>
            <a:r>
              <a:rPr lang="de-CH" sz="3000" dirty="0">
                <a:latin typeface="Calibri" panose="020F0502020204030204" pitchFamily="34" charset="0"/>
                <a:ea typeface="Calibri" panose="020F0502020204030204" pitchFamily="34" charset="0"/>
                <a:cs typeface="Times New Roman" panose="02020603050405020304" pitchFamily="18" charset="0"/>
              </a:rPr>
              <a:t>mein ICH vor Gott demütigen </a:t>
            </a:r>
          </a:p>
          <a:p>
            <a:pPr marL="342900" lvl="0" indent="-342900">
              <a:spcAft>
                <a:spcPts val="0"/>
              </a:spcAft>
              <a:buFont typeface="Symbol" panose="05050102010706020507" pitchFamily="18" charset="2"/>
              <a:buChar char=""/>
            </a:pPr>
            <a:r>
              <a:rPr lang="de-CH" sz="3000" dirty="0">
                <a:latin typeface="Calibri" panose="020F0502020204030204" pitchFamily="34" charset="0"/>
                <a:ea typeface="Calibri" panose="020F0502020204030204" pitchFamily="34" charset="0"/>
                <a:cs typeface="Times New Roman" panose="02020603050405020304" pitchFamily="18" charset="0"/>
              </a:rPr>
              <a:t>Vergebung aussprechen gegenüber denen die uns Leid zufügten </a:t>
            </a:r>
          </a:p>
          <a:p>
            <a:pPr marL="342900" lvl="0" indent="-342900">
              <a:spcAft>
                <a:spcPts val="0"/>
              </a:spcAft>
              <a:buFont typeface="Symbol" panose="05050102010706020507" pitchFamily="18" charset="2"/>
              <a:buChar char=""/>
            </a:pPr>
            <a:r>
              <a:rPr lang="de-CH" sz="3000" dirty="0">
                <a:latin typeface="Calibri" panose="020F0502020204030204" pitchFamily="34" charset="0"/>
                <a:ea typeface="Calibri" panose="020F0502020204030204" pitchFamily="34" charset="0"/>
                <a:cs typeface="Times New Roman" panose="02020603050405020304" pitchFamily="18" charset="0"/>
              </a:rPr>
              <a:t>und Vergebung von Gott annehmen.</a:t>
            </a:r>
          </a:p>
        </p:txBody>
      </p:sp>
    </p:spTree>
    <p:extLst>
      <p:ext uri="{BB962C8B-B14F-4D97-AF65-F5344CB8AC3E}">
        <p14:creationId xmlns:p14="http://schemas.microsoft.com/office/powerpoint/2010/main" val="20984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977891"/>
            <a:ext cx="11417612" cy="1384995"/>
          </a:xfrm>
          <a:prstGeom prst="rect">
            <a:avLst/>
          </a:prstGeom>
          <a:noFill/>
        </p:spPr>
        <p:txBody>
          <a:bodyPr wrap="square" rtlCol="0">
            <a:spAutoFit/>
          </a:bodyPr>
          <a:lstStyle/>
          <a:p>
            <a:pPr lvl="0"/>
            <a:r>
              <a:rPr lang="de-CH" sz="3400" dirty="0"/>
              <a:t>Thema</a:t>
            </a:r>
          </a:p>
          <a:p>
            <a:pPr lvl="0"/>
            <a:endParaRPr lang="de-CH" sz="1600" dirty="0"/>
          </a:p>
          <a:p>
            <a:pPr lvl="0"/>
            <a:r>
              <a:rPr lang="de-CH" sz="3400" dirty="0"/>
              <a:t>Die Grösse Gottes</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3137394"/>
            <a:ext cx="11417612" cy="2646878"/>
          </a:xfrm>
          <a:prstGeom prst="rect">
            <a:avLst/>
          </a:prstGeom>
          <a:noFill/>
        </p:spPr>
        <p:txBody>
          <a:bodyPr wrap="square" rtlCol="0">
            <a:spAutoFit/>
          </a:bodyPr>
          <a:lstStyle/>
          <a:p>
            <a:pPr lvl="0"/>
            <a:r>
              <a:rPr lang="de-CH" sz="3400" dirty="0"/>
              <a:t>Schlüsselvers: Hiob 40,4</a:t>
            </a:r>
          </a:p>
          <a:p>
            <a:pPr lvl="0"/>
            <a:endParaRPr lang="de-CH" sz="3400" dirty="0"/>
          </a:p>
          <a:p>
            <a:r>
              <a:rPr lang="de-CH" sz="3200" b="1" dirty="0"/>
              <a:t>"Siehe, ich bin zu gering; was soll ich dir erwidern? Ich will meine Hand auf meinen Mund legen!"</a:t>
            </a:r>
            <a:endParaRPr lang="de-CH" sz="3200" dirty="0">
              <a:ea typeface="Calibri" panose="020F0502020204030204" pitchFamily="34" charset="0"/>
              <a:cs typeface="Times New Roman" panose="02020603050405020304" pitchFamily="18" charset="0"/>
            </a:endParaRPr>
          </a:p>
          <a:p>
            <a:pPr lvl="0"/>
            <a:endParaRPr lang="de-CH" sz="3400" dirty="0"/>
          </a:p>
        </p:txBody>
      </p:sp>
    </p:spTree>
    <p:extLst>
      <p:ext uri="{BB962C8B-B14F-4D97-AF65-F5344CB8AC3E}">
        <p14:creationId xmlns:p14="http://schemas.microsoft.com/office/powerpoint/2010/main" val="40484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88162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Kapitel 29, 30, 31</a:t>
            </a:r>
            <a:endParaRPr lang="de-CH" sz="3000" dirty="0"/>
          </a:p>
        </p:txBody>
      </p:sp>
      <p:graphicFrame>
        <p:nvGraphicFramePr>
          <p:cNvPr id="4" name="Tabelle 3">
            <a:extLst>
              <a:ext uri="{FF2B5EF4-FFF2-40B4-BE49-F238E27FC236}">
                <a16:creationId xmlns:a16="http://schemas.microsoft.com/office/drawing/2014/main" id="{1D66DCCF-42C6-4AC0-AAE2-AB24A7BA23BB}"/>
              </a:ext>
            </a:extLst>
          </p:cNvPr>
          <p:cNvGraphicFramePr>
            <a:graphicFrameLocks noGrp="1"/>
          </p:cNvGraphicFramePr>
          <p:nvPr>
            <p:extLst>
              <p:ext uri="{D42A27DB-BD31-4B8C-83A1-F6EECF244321}">
                <p14:modId xmlns:p14="http://schemas.microsoft.com/office/powerpoint/2010/main" val="693654513"/>
              </p:ext>
            </p:extLst>
          </p:nvPr>
        </p:nvGraphicFramePr>
        <p:xfrm>
          <a:off x="856976" y="2369116"/>
          <a:ext cx="10478048" cy="2853284"/>
        </p:xfrm>
        <a:graphic>
          <a:graphicData uri="http://schemas.openxmlformats.org/drawingml/2006/table">
            <a:tbl>
              <a:tblPr firstRow="1" firstCol="1" bandRow="1">
                <a:tableStyleId>{5C22544A-7EE6-4342-B048-85BDC9FD1C3A}</a:tableStyleId>
              </a:tblPr>
              <a:tblGrid>
                <a:gridCol w="769601">
                  <a:extLst>
                    <a:ext uri="{9D8B030D-6E8A-4147-A177-3AD203B41FA5}">
                      <a16:colId xmlns:a16="http://schemas.microsoft.com/office/drawing/2014/main" val="701788300"/>
                    </a:ext>
                  </a:extLst>
                </a:gridCol>
                <a:gridCol w="4791808">
                  <a:extLst>
                    <a:ext uri="{9D8B030D-6E8A-4147-A177-3AD203B41FA5}">
                      <a16:colId xmlns:a16="http://schemas.microsoft.com/office/drawing/2014/main" val="3152167800"/>
                    </a:ext>
                  </a:extLst>
                </a:gridCol>
                <a:gridCol w="4916639">
                  <a:extLst>
                    <a:ext uri="{9D8B030D-6E8A-4147-A177-3AD203B41FA5}">
                      <a16:colId xmlns:a16="http://schemas.microsoft.com/office/drawing/2014/main" val="697602367"/>
                    </a:ext>
                  </a:extLst>
                </a:gridCol>
              </a:tblGrid>
              <a:tr h="969442">
                <a:tc>
                  <a:txBody>
                    <a:bodyPr/>
                    <a:lstStyle/>
                    <a:p>
                      <a:pPr algn="l">
                        <a:spcAft>
                          <a:spcPts val="0"/>
                        </a:spcAft>
                      </a:pPr>
                      <a:r>
                        <a:rPr lang="de-CH" sz="3000" b="0" dirty="0">
                          <a:solidFill>
                            <a:schemeClr val="tx1"/>
                          </a:solidFill>
                          <a:effectLst/>
                        </a:rPr>
                        <a:t>29</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Hiobs Wohlstand und Ansehen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hatte die ganze Herrlichkeit im Himmel</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561788244"/>
                  </a:ext>
                </a:extLst>
              </a:tr>
              <a:tr h="969442">
                <a:tc>
                  <a:txBody>
                    <a:bodyPr/>
                    <a:lstStyle/>
                    <a:p>
                      <a:pPr algn="l">
                        <a:spcAft>
                          <a:spcPts val="0"/>
                        </a:spcAft>
                      </a:pPr>
                      <a:r>
                        <a:rPr lang="de-CH" sz="3000" b="0" dirty="0">
                          <a:solidFill>
                            <a:schemeClr val="tx1"/>
                          </a:solidFill>
                          <a:effectLst/>
                        </a:rPr>
                        <a:t>30</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Hiob hatte alles verloren </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Jesus verliess alle Herrlichkeit und kommt auf die Erde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4219255155"/>
                  </a:ext>
                </a:extLst>
              </a:tr>
              <a:tr h="484721">
                <a:tc>
                  <a:txBody>
                    <a:bodyPr/>
                    <a:lstStyle/>
                    <a:p>
                      <a:pPr algn="l">
                        <a:spcAft>
                          <a:spcPts val="0"/>
                        </a:spcAft>
                      </a:pPr>
                      <a:r>
                        <a:rPr lang="de-CH" sz="3000" b="0" dirty="0">
                          <a:solidFill>
                            <a:schemeClr val="tx1"/>
                          </a:solidFill>
                          <a:effectLst/>
                        </a:rPr>
                        <a:t>31</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 beteuert seine Unschuld</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ist für uns unschuldig gestorben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010768563"/>
                  </a:ext>
                </a:extLst>
              </a:tr>
            </a:tbl>
          </a:graphicData>
        </a:graphic>
      </p:graphicFrame>
      <p:sp>
        <p:nvSpPr>
          <p:cNvPr id="2" name="Rechteck 1">
            <a:extLst>
              <a:ext uri="{FF2B5EF4-FFF2-40B4-BE49-F238E27FC236}">
                <a16:creationId xmlns:a16="http://schemas.microsoft.com/office/drawing/2014/main" id="{006F9E10-30C5-4E20-8F9A-B746C5007A2F}"/>
              </a:ext>
            </a:extLst>
          </p:cNvPr>
          <p:cNvSpPr/>
          <p:nvPr/>
        </p:nvSpPr>
        <p:spPr>
          <a:xfrm>
            <a:off x="6374167" y="1988598"/>
            <a:ext cx="5495278" cy="3657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275639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88162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Kapitel 29, 30, 31</a:t>
            </a:r>
            <a:endParaRPr lang="de-CH" sz="3000" dirty="0"/>
          </a:p>
        </p:txBody>
      </p:sp>
      <p:graphicFrame>
        <p:nvGraphicFramePr>
          <p:cNvPr id="4" name="Tabelle 3">
            <a:extLst>
              <a:ext uri="{FF2B5EF4-FFF2-40B4-BE49-F238E27FC236}">
                <a16:creationId xmlns:a16="http://schemas.microsoft.com/office/drawing/2014/main" id="{1D66DCCF-42C6-4AC0-AAE2-AB24A7BA23BB}"/>
              </a:ext>
            </a:extLst>
          </p:cNvPr>
          <p:cNvGraphicFramePr>
            <a:graphicFrameLocks noGrp="1"/>
          </p:cNvGraphicFramePr>
          <p:nvPr>
            <p:extLst>
              <p:ext uri="{D42A27DB-BD31-4B8C-83A1-F6EECF244321}">
                <p14:modId xmlns:p14="http://schemas.microsoft.com/office/powerpoint/2010/main" val="2513694379"/>
              </p:ext>
            </p:extLst>
          </p:nvPr>
        </p:nvGraphicFramePr>
        <p:xfrm>
          <a:off x="856976" y="2369116"/>
          <a:ext cx="10478048" cy="2853284"/>
        </p:xfrm>
        <a:graphic>
          <a:graphicData uri="http://schemas.openxmlformats.org/drawingml/2006/table">
            <a:tbl>
              <a:tblPr firstRow="1" firstCol="1" bandRow="1">
                <a:tableStyleId>{5C22544A-7EE6-4342-B048-85BDC9FD1C3A}</a:tableStyleId>
              </a:tblPr>
              <a:tblGrid>
                <a:gridCol w="769601">
                  <a:extLst>
                    <a:ext uri="{9D8B030D-6E8A-4147-A177-3AD203B41FA5}">
                      <a16:colId xmlns:a16="http://schemas.microsoft.com/office/drawing/2014/main" val="701788300"/>
                    </a:ext>
                  </a:extLst>
                </a:gridCol>
                <a:gridCol w="4791808">
                  <a:extLst>
                    <a:ext uri="{9D8B030D-6E8A-4147-A177-3AD203B41FA5}">
                      <a16:colId xmlns:a16="http://schemas.microsoft.com/office/drawing/2014/main" val="3152167800"/>
                    </a:ext>
                  </a:extLst>
                </a:gridCol>
                <a:gridCol w="4916639">
                  <a:extLst>
                    <a:ext uri="{9D8B030D-6E8A-4147-A177-3AD203B41FA5}">
                      <a16:colId xmlns:a16="http://schemas.microsoft.com/office/drawing/2014/main" val="697602367"/>
                    </a:ext>
                  </a:extLst>
                </a:gridCol>
              </a:tblGrid>
              <a:tr h="969442">
                <a:tc>
                  <a:txBody>
                    <a:bodyPr/>
                    <a:lstStyle/>
                    <a:p>
                      <a:pPr algn="l">
                        <a:spcAft>
                          <a:spcPts val="0"/>
                        </a:spcAft>
                      </a:pPr>
                      <a:r>
                        <a:rPr lang="de-CH" sz="3000" b="0" dirty="0">
                          <a:solidFill>
                            <a:schemeClr val="tx1"/>
                          </a:solidFill>
                          <a:effectLst/>
                        </a:rPr>
                        <a:t>29</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Hiobs Wohlstand und Ansehen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hatte die ganze Herrlichkeit im Himmel</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561788244"/>
                  </a:ext>
                </a:extLst>
              </a:tr>
              <a:tr h="969442">
                <a:tc>
                  <a:txBody>
                    <a:bodyPr/>
                    <a:lstStyle/>
                    <a:p>
                      <a:pPr algn="l">
                        <a:spcAft>
                          <a:spcPts val="0"/>
                        </a:spcAft>
                      </a:pPr>
                      <a:r>
                        <a:rPr lang="de-CH" sz="3000" b="0" dirty="0">
                          <a:solidFill>
                            <a:schemeClr val="tx1"/>
                          </a:solidFill>
                          <a:effectLst/>
                        </a:rPr>
                        <a:t>30</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Hiob hatte alles verloren </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Jesus verliess alle Herrlichkeit und kommt auf die Erde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4219255155"/>
                  </a:ext>
                </a:extLst>
              </a:tr>
              <a:tr h="484721">
                <a:tc>
                  <a:txBody>
                    <a:bodyPr/>
                    <a:lstStyle/>
                    <a:p>
                      <a:pPr algn="l">
                        <a:spcAft>
                          <a:spcPts val="0"/>
                        </a:spcAft>
                      </a:pPr>
                      <a:r>
                        <a:rPr lang="de-CH" sz="3000" b="0" dirty="0">
                          <a:solidFill>
                            <a:schemeClr val="tx1"/>
                          </a:solidFill>
                          <a:effectLst/>
                        </a:rPr>
                        <a:t>31</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 beteuert seine Unschuld</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ist für uns unschuldig gestorben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010768563"/>
                  </a:ext>
                </a:extLst>
              </a:tr>
            </a:tbl>
          </a:graphicData>
        </a:graphic>
      </p:graphicFrame>
      <p:sp>
        <p:nvSpPr>
          <p:cNvPr id="2" name="Rechteck 1">
            <a:extLst>
              <a:ext uri="{FF2B5EF4-FFF2-40B4-BE49-F238E27FC236}">
                <a16:creationId xmlns:a16="http://schemas.microsoft.com/office/drawing/2014/main" id="{006F9E10-30C5-4E20-8F9A-B746C5007A2F}"/>
              </a:ext>
            </a:extLst>
          </p:cNvPr>
          <p:cNvSpPr/>
          <p:nvPr/>
        </p:nvSpPr>
        <p:spPr>
          <a:xfrm>
            <a:off x="6374167" y="3311370"/>
            <a:ext cx="5495278" cy="23348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83233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88162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Kapitel 29, 30, 31</a:t>
            </a:r>
            <a:endParaRPr lang="de-CH" sz="3000" dirty="0"/>
          </a:p>
        </p:txBody>
      </p:sp>
      <p:graphicFrame>
        <p:nvGraphicFramePr>
          <p:cNvPr id="4" name="Tabelle 3">
            <a:extLst>
              <a:ext uri="{FF2B5EF4-FFF2-40B4-BE49-F238E27FC236}">
                <a16:creationId xmlns:a16="http://schemas.microsoft.com/office/drawing/2014/main" id="{1D66DCCF-42C6-4AC0-AAE2-AB24A7BA23BB}"/>
              </a:ext>
            </a:extLst>
          </p:cNvPr>
          <p:cNvGraphicFramePr>
            <a:graphicFrameLocks noGrp="1"/>
          </p:cNvGraphicFramePr>
          <p:nvPr>
            <p:extLst>
              <p:ext uri="{D42A27DB-BD31-4B8C-83A1-F6EECF244321}">
                <p14:modId xmlns:p14="http://schemas.microsoft.com/office/powerpoint/2010/main" val="1098866479"/>
              </p:ext>
            </p:extLst>
          </p:nvPr>
        </p:nvGraphicFramePr>
        <p:xfrm>
          <a:off x="856976" y="2369116"/>
          <a:ext cx="10478048" cy="2853284"/>
        </p:xfrm>
        <a:graphic>
          <a:graphicData uri="http://schemas.openxmlformats.org/drawingml/2006/table">
            <a:tbl>
              <a:tblPr firstRow="1" firstCol="1" bandRow="1">
                <a:tableStyleId>{5C22544A-7EE6-4342-B048-85BDC9FD1C3A}</a:tableStyleId>
              </a:tblPr>
              <a:tblGrid>
                <a:gridCol w="769601">
                  <a:extLst>
                    <a:ext uri="{9D8B030D-6E8A-4147-A177-3AD203B41FA5}">
                      <a16:colId xmlns:a16="http://schemas.microsoft.com/office/drawing/2014/main" val="701788300"/>
                    </a:ext>
                  </a:extLst>
                </a:gridCol>
                <a:gridCol w="4791808">
                  <a:extLst>
                    <a:ext uri="{9D8B030D-6E8A-4147-A177-3AD203B41FA5}">
                      <a16:colId xmlns:a16="http://schemas.microsoft.com/office/drawing/2014/main" val="3152167800"/>
                    </a:ext>
                  </a:extLst>
                </a:gridCol>
                <a:gridCol w="4916639">
                  <a:extLst>
                    <a:ext uri="{9D8B030D-6E8A-4147-A177-3AD203B41FA5}">
                      <a16:colId xmlns:a16="http://schemas.microsoft.com/office/drawing/2014/main" val="697602367"/>
                    </a:ext>
                  </a:extLst>
                </a:gridCol>
              </a:tblGrid>
              <a:tr h="969442">
                <a:tc>
                  <a:txBody>
                    <a:bodyPr/>
                    <a:lstStyle/>
                    <a:p>
                      <a:pPr algn="l">
                        <a:spcAft>
                          <a:spcPts val="0"/>
                        </a:spcAft>
                      </a:pPr>
                      <a:r>
                        <a:rPr lang="de-CH" sz="3000" b="0" dirty="0">
                          <a:solidFill>
                            <a:schemeClr val="tx1"/>
                          </a:solidFill>
                          <a:effectLst/>
                        </a:rPr>
                        <a:t>29</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Hiobs Wohlstand und Ansehen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hatte die ganze Herrlichkeit im Himmel</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561788244"/>
                  </a:ext>
                </a:extLst>
              </a:tr>
              <a:tr h="969442">
                <a:tc>
                  <a:txBody>
                    <a:bodyPr/>
                    <a:lstStyle/>
                    <a:p>
                      <a:pPr algn="l">
                        <a:spcAft>
                          <a:spcPts val="0"/>
                        </a:spcAft>
                      </a:pPr>
                      <a:r>
                        <a:rPr lang="de-CH" sz="3000" b="0" dirty="0">
                          <a:solidFill>
                            <a:schemeClr val="tx1"/>
                          </a:solidFill>
                          <a:effectLst/>
                        </a:rPr>
                        <a:t>30</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Hiob hatte alles verloren </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Jesus verliess alle Herrlichkeit und kommt auf die Erde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4219255155"/>
                  </a:ext>
                </a:extLst>
              </a:tr>
              <a:tr h="484721">
                <a:tc>
                  <a:txBody>
                    <a:bodyPr/>
                    <a:lstStyle/>
                    <a:p>
                      <a:pPr algn="l">
                        <a:spcAft>
                          <a:spcPts val="0"/>
                        </a:spcAft>
                      </a:pPr>
                      <a:r>
                        <a:rPr lang="de-CH" sz="3000" b="0" dirty="0">
                          <a:solidFill>
                            <a:schemeClr val="tx1"/>
                          </a:solidFill>
                          <a:effectLst/>
                        </a:rPr>
                        <a:t>31</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 beteuert seine Unschuld</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ist für uns unschuldig gestorben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010768563"/>
                  </a:ext>
                </a:extLst>
              </a:tr>
            </a:tbl>
          </a:graphicData>
        </a:graphic>
      </p:graphicFrame>
      <p:sp>
        <p:nvSpPr>
          <p:cNvPr id="2" name="Rechteck 1">
            <a:extLst>
              <a:ext uri="{FF2B5EF4-FFF2-40B4-BE49-F238E27FC236}">
                <a16:creationId xmlns:a16="http://schemas.microsoft.com/office/drawing/2014/main" id="{006F9E10-30C5-4E20-8F9A-B746C5007A2F}"/>
              </a:ext>
            </a:extLst>
          </p:cNvPr>
          <p:cNvSpPr/>
          <p:nvPr/>
        </p:nvSpPr>
        <p:spPr>
          <a:xfrm>
            <a:off x="6374167" y="4296792"/>
            <a:ext cx="5495278" cy="13494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4188507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88162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Kapitel 29, 30, 31</a:t>
            </a:r>
            <a:endParaRPr lang="de-CH" sz="3000" dirty="0"/>
          </a:p>
        </p:txBody>
      </p:sp>
      <p:graphicFrame>
        <p:nvGraphicFramePr>
          <p:cNvPr id="4" name="Tabelle 3">
            <a:extLst>
              <a:ext uri="{FF2B5EF4-FFF2-40B4-BE49-F238E27FC236}">
                <a16:creationId xmlns:a16="http://schemas.microsoft.com/office/drawing/2014/main" id="{1D66DCCF-42C6-4AC0-AAE2-AB24A7BA23BB}"/>
              </a:ext>
            </a:extLst>
          </p:cNvPr>
          <p:cNvGraphicFramePr>
            <a:graphicFrameLocks noGrp="1"/>
          </p:cNvGraphicFramePr>
          <p:nvPr>
            <p:extLst>
              <p:ext uri="{D42A27DB-BD31-4B8C-83A1-F6EECF244321}">
                <p14:modId xmlns:p14="http://schemas.microsoft.com/office/powerpoint/2010/main" val="1694793469"/>
              </p:ext>
            </p:extLst>
          </p:nvPr>
        </p:nvGraphicFramePr>
        <p:xfrm>
          <a:off x="856976" y="2369116"/>
          <a:ext cx="10478048" cy="2853284"/>
        </p:xfrm>
        <a:graphic>
          <a:graphicData uri="http://schemas.openxmlformats.org/drawingml/2006/table">
            <a:tbl>
              <a:tblPr firstRow="1" firstCol="1" bandRow="1">
                <a:tableStyleId>{5C22544A-7EE6-4342-B048-85BDC9FD1C3A}</a:tableStyleId>
              </a:tblPr>
              <a:tblGrid>
                <a:gridCol w="769601">
                  <a:extLst>
                    <a:ext uri="{9D8B030D-6E8A-4147-A177-3AD203B41FA5}">
                      <a16:colId xmlns:a16="http://schemas.microsoft.com/office/drawing/2014/main" val="701788300"/>
                    </a:ext>
                  </a:extLst>
                </a:gridCol>
                <a:gridCol w="4791808">
                  <a:extLst>
                    <a:ext uri="{9D8B030D-6E8A-4147-A177-3AD203B41FA5}">
                      <a16:colId xmlns:a16="http://schemas.microsoft.com/office/drawing/2014/main" val="3152167800"/>
                    </a:ext>
                  </a:extLst>
                </a:gridCol>
                <a:gridCol w="4916639">
                  <a:extLst>
                    <a:ext uri="{9D8B030D-6E8A-4147-A177-3AD203B41FA5}">
                      <a16:colId xmlns:a16="http://schemas.microsoft.com/office/drawing/2014/main" val="697602367"/>
                    </a:ext>
                  </a:extLst>
                </a:gridCol>
              </a:tblGrid>
              <a:tr h="969442">
                <a:tc>
                  <a:txBody>
                    <a:bodyPr/>
                    <a:lstStyle/>
                    <a:p>
                      <a:pPr algn="l">
                        <a:spcAft>
                          <a:spcPts val="0"/>
                        </a:spcAft>
                      </a:pPr>
                      <a:r>
                        <a:rPr lang="de-CH" sz="3000" b="0" dirty="0">
                          <a:solidFill>
                            <a:schemeClr val="tx1"/>
                          </a:solidFill>
                          <a:effectLst/>
                        </a:rPr>
                        <a:t>29</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Hiobs Wohlstand und Ansehen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hatte die ganze Herrlichkeit im Himmel</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3561788244"/>
                  </a:ext>
                </a:extLst>
              </a:tr>
              <a:tr h="969442">
                <a:tc>
                  <a:txBody>
                    <a:bodyPr/>
                    <a:lstStyle/>
                    <a:p>
                      <a:pPr algn="l">
                        <a:spcAft>
                          <a:spcPts val="0"/>
                        </a:spcAft>
                      </a:pPr>
                      <a:r>
                        <a:rPr lang="de-CH" sz="3000" b="0" dirty="0">
                          <a:solidFill>
                            <a:schemeClr val="tx1"/>
                          </a:solidFill>
                          <a:effectLst/>
                        </a:rPr>
                        <a:t>30</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Hiob hatte alles verloren </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spcAft>
                          <a:spcPts val="0"/>
                        </a:spcAft>
                      </a:pPr>
                      <a:r>
                        <a:rPr lang="de-CH" sz="3000" b="0" dirty="0">
                          <a:solidFill>
                            <a:schemeClr val="tx1"/>
                          </a:solidFill>
                          <a:effectLst/>
                        </a:rPr>
                        <a:t>Jesus verliess alle Herrlichkeit und kommt auf die Erde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4219255155"/>
                  </a:ext>
                </a:extLst>
              </a:tr>
              <a:tr h="484721">
                <a:tc>
                  <a:txBody>
                    <a:bodyPr/>
                    <a:lstStyle/>
                    <a:p>
                      <a:pPr algn="l">
                        <a:spcAft>
                          <a:spcPts val="0"/>
                        </a:spcAft>
                      </a:pPr>
                      <a:r>
                        <a:rPr lang="de-CH" sz="3000" b="0" dirty="0">
                          <a:solidFill>
                            <a:schemeClr val="tx1"/>
                          </a:solidFill>
                          <a:effectLst/>
                        </a:rPr>
                        <a:t>31</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Hiob beteuert seine Unschuld</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l">
                        <a:spcAft>
                          <a:spcPts val="0"/>
                        </a:spcAft>
                      </a:pPr>
                      <a:r>
                        <a:rPr lang="de-CH" sz="3000" b="0" dirty="0">
                          <a:solidFill>
                            <a:schemeClr val="tx1"/>
                          </a:solidFill>
                          <a:effectLst/>
                        </a:rPr>
                        <a:t>Jesus ist für uns unschuldig gestorben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010768563"/>
                  </a:ext>
                </a:extLst>
              </a:tr>
            </a:tbl>
          </a:graphicData>
        </a:graphic>
      </p:graphicFrame>
    </p:spTree>
    <p:extLst>
      <p:ext uri="{BB962C8B-B14F-4D97-AF65-F5344CB8AC3E}">
        <p14:creationId xmlns:p14="http://schemas.microsoft.com/office/powerpoint/2010/main" val="3787791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extLst>
              <p:ext uri="{D42A27DB-BD31-4B8C-83A1-F6EECF244321}">
                <p14:modId xmlns:p14="http://schemas.microsoft.com/office/powerpoint/2010/main" val="666722772"/>
              </p:ext>
            </p:extLst>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1921172"/>
            <a:ext cx="10870931" cy="45922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189852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2290440"/>
            <a:ext cx="10870931" cy="42230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770512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2672178"/>
            <a:ext cx="10870931" cy="38412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341895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3027285"/>
            <a:ext cx="10870931" cy="34861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293651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3355759"/>
            <a:ext cx="10870931" cy="31577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963696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3755253"/>
            <a:ext cx="10870931" cy="27582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400746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325F04B-980A-4E53-9297-4FF0E1D1A063}"/>
              </a:ext>
            </a:extLst>
          </p:cNvPr>
          <p:cNvSpPr/>
          <p:nvPr/>
        </p:nvSpPr>
        <p:spPr>
          <a:xfrm>
            <a:off x="1569609" y="934252"/>
            <a:ext cx="3502882" cy="627351"/>
          </a:xfrm>
          <a:prstGeom prst="rect">
            <a:avLst/>
          </a:prstGeom>
        </p:spPr>
        <p:txBody>
          <a:bodyPr wrap="none">
            <a:spAutoFit/>
          </a:bodyPr>
          <a:lstStyle/>
          <a:p>
            <a:pPr>
              <a:lnSpc>
                <a:spcPct val="107000"/>
              </a:lnSpc>
              <a:spcBef>
                <a:spcPts val="1200"/>
              </a:spcBef>
              <a:spcAft>
                <a:spcPts val="0"/>
              </a:spcAft>
            </a:pPr>
            <a:r>
              <a:rPr lang="de-CH" sz="3400" kern="0" dirty="0">
                <a:latin typeface="Calibri Light" panose="020F0302020204030204" pitchFamily="34" charset="0"/>
                <a:ea typeface="Times New Roman" panose="02020603050405020304" pitchFamily="18" charset="0"/>
                <a:cs typeface="Times New Roman" panose="02020603050405020304" pitchFamily="18" charset="0"/>
              </a:rPr>
              <a:t>Aufbau des Buches</a:t>
            </a:r>
          </a:p>
        </p:txBody>
      </p:sp>
      <p:graphicFrame>
        <p:nvGraphicFramePr>
          <p:cNvPr id="8" name="Tabelle 7">
            <a:extLst>
              <a:ext uri="{FF2B5EF4-FFF2-40B4-BE49-F238E27FC236}">
                <a16:creationId xmlns:a16="http://schemas.microsoft.com/office/drawing/2014/main" id="{10E268CC-BFD6-422D-AF1D-B4870ABBEF4D}"/>
              </a:ext>
            </a:extLst>
          </p:cNvPr>
          <p:cNvGraphicFramePr>
            <a:graphicFrameLocks noGrp="1"/>
          </p:cNvGraphicFramePr>
          <p:nvPr/>
        </p:nvGraphicFramePr>
        <p:xfrm>
          <a:off x="293750" y="2041864"/>
          <a:ext cx="11604499" cy="2658366"/>
        </p:xfrm>
        <a:graphic>
          <a:graphicData uri="http://schemas.openxmlformats.org/drawingml/2006/table">
            <a:tbl>
              <a:tblPr firstRow="1" firstCol="1" bandRow="1">
                <a:tableStyleId>{5C22544A-7EE6-4342-B048-85BDC9FD1C3A}</a:tableStyleId>
              </a:tblPr>
              <a:tblGrid>
                <a:gridCol w="2023322">
                  <a:extLst>
                    <a:ext uri="{9D8B030D-6E8A-4147-A177-3AD203B41FA5}">
                      <a16:colId xmlns:a16="http://schemas.microsoft.com/office/drawing/2014/main" val="916108904"/>
                    </a:ext>
                  </a:extLst>
                </a:gridCol>
                <a:gridCol w="2618033">
                  <a:extLst>
                    <a:ext uri="{9D8B030D-6E8A-4147-A177-3AD203B41FA5}">
                      <a16:colId xmlns:a16="http://schemas.microsoft.com/office/drawing/2014/main" val="2697225970"/>
                    </a:ext>
                  </a:extLst>
                </a:gridCol>
                <a:gridCol w="2320678">
                  <a:extLst>
                    <a:ext uri="{9D8B030D-6E8A-4147-A177-3AD203B41FA5}">
                      <a16:colId xmlns:a16="http://schemas.microsoft.com/office/drawing/2014/main" val="1794940176"/>
                    </a:ext>
                  </a:extLst>
                </a:gridCol>
                <a:gridCol w="2320678">
                  <a:extLst>
                    <a:ext uri="{9D8B030D-6E8A-4147-A177-3AD203B41FA5}">
                      <a16:colId xmlns:a16="http://schemas.microsoft.com/office/drawing/2014/main" val="961349384"/>
                    </a:ext>
                  </a:extLst>
                </a:gridCol>
                <a:gridCol w="2321788">
                  <a:extLst>
                    <a:ext uri="{9D8B030D-6E8A-4147-A177-3AD203B41FA5}">
                      <a16:colId xmlns:a16="http://schemas.microsoft.com/office/drawing/2014/main" val="2944228138"/>
                    </a:ext>
                  </a:extLst>
                </a:gridCol>
              </a:tblGrid>
              <a:tr h="427298">
                <a:tc>
                  <a:txBody>
                    <a:bodyPr/>
                    <a:lstStyle/>
                    <a:p>
                      <a:pPr algn="ctr">
                        <a:lnSpc>
                          <a:spcPct val="107000"/>
                        </a:lnSpc>
                        <a:spcAft>
                          <a:spcPts val="0"/>
                        </a:spcAft>
                      </a:pPr>
                      <a:r>
                        <a:rPr lang="de-CH" sz="2800" b="0" dirty="0">
                          <a:solidFill>
                            <a:schemeClr val="tx1"/>
                          </a:solidFill>
                          <a:effectLst/>
                        </a:rPr>
                        <a:t>1 - 3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4 - 31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32 - 37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38 - 41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42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60354008"/>
                  </a:ext>
                </a:extLst>
              </a:tr>
              <a:tr h="427298">
                <a:tc>
                  <a:txBody>
                    <a:bodyPr/>
                    <a:lstStyle/>
                    <a:p>
                      <a:pPr algn="ctr">
                        <a:lnSpc>
                          <a:spcPct val="107000"/>
                        </a:lnSpc>
                        <a:spcAft>
                          <a:spcPts val="0"/>
                        </a:spcAft>
                      </a:pPr>
                      <a:r>
                        <a:rPr lang="de-CH" sz="2800" b="0" dirty="0">
                          <a:solidFill>
                            <a:schemeClr val="tx1"/>
                          </a:solidFill>
                          <a:effectLst/>
                        </a:rPr>
                        <a:t>Einleitung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 Diskussions-runden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Rede von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Reden Gottes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Schluss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285177398"/>
                  </a:ext>
                </a:extLst>
              </a:tr>
              <a:tr h="427298">
                <a:tc>
                  <a:txBody>
                    <a:bodyPr/>
                    <a:lstStyle/>
                    <a:p>
                      <a:pPr algn="ctr">
                        <a:lnSpc>
                          <a:spcPct val="107000"/>
                        </a:lnSpc>
                        <a:spcAft>
                          <a:spcPts val="0"/>
                        </a:spcAft>
                      </a:pPr>
                      <a:r>
                        <a:rPr lang="de-CH" sz="2800" b="0" dirty="0">
                          <a:solidFill>
                            <a:schemeClr val="tx1"/>
                          </a:solidFill>
                          <a:effectLst/>
                        </a:rPr>
                        <a:t>Erprobt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Hilflosigkeit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Mittler führt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Erkennen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Segen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115004267"/>
                  </a:ext>
                </a:extLst>
              </a:tr>
              <a:tr h="874322">
                <a:tc>
                  <a:txBody>
                    <a:bodyPr/>
                    <a:lstStyle/>
                    <a:p>
                      <a:pPr algn="ctr">
                        <a:lnSpc>
                          <a:spcPct val="107000"/>
                        </a:lnSpc>
                        <a:spcAft>
                          <a:spcPts val="0"/>
                        </a:spcAft>
                      </a:pPr>
                      <a:r>
                        <a:rPr lang="de-CH" sz="2800" b="0" dirty="0">
                          <a:solidFill>
                            <a:schemeClr val="tx1"/>
                          </a:solidFill>
                          <a:effectLst/>
                        </a:rPr>
                        <a:t>Hiobs Feind: Satan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Ankläger: </a:t>
                      </a:r>
                    </a:p>
                    <a:p>
                      <a:pPr algn="ctr">
                        <a:lnSpc>
                          <a:spcPct val="107000"/>
                        </a:lnSpc>
                        <a:spcAft>
                          <a:spcPts val="0"/>
                        </a:spcAft>
                      </a:pPr>
                      <a:r>
                        <a:rPr lang="de-CH" sz="2800" b="0" dirty="0">
                          <a:solidFill>
                            <a:schemeClr val="tx1"/>
                          </a:solidFill>
                          <a:effectLst/>
                        </a:rPr>
                        <a:t>die 3 Freunde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Mittler: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Schöpfer: 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Erlöser: </a:t>
                      </a:r>
                    </a:p>
                    <a:p>
                      <a:pPr algn="ctr">
                        <a:lnSpc>
                          <a:spcPct val="107000"/>
                        </a:lnSpc>
                        <a:spcAft>
                          <a:spcPts val="0"/>
                        </a:spcAft>
                      </a:pPr>
                      <a:r>
                        <a:rPr lang="de-CH" sz="2800" b="0" dirty="0">
                          <a:solidFill>
                            <a:schemeClr val="tx1"/>
                          </a:solidFill>
                          <a:effectLst/>
                        </a:rPr>
                        <a:t>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87207523"/>
                  </a:ext>
                </a:extLst>
              </a:tr>
            </a:tbl>
          </a:graphicData>
        </a:graphic>
      </p:graphicFrame>
    </p:spTree>
    <p:extLst>
      <p:ext uri="{BB962C8B-B14F-4D97-AF65-F5344CB8AC3E}">
        <p14:creationId xmlns:p14="http://schemas.microsoft.com/office/powerpoint/2010/main" val="2168672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4092606"/>
            <a:ext cx="10870931" cy="24208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632866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4545366"/>
            <a:ext cx="10870931" cy="1968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236501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4971495"/>
            <a:ext cx="10870931" cy="15419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144782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5370989"/>
            <a:ext cx="10870931" cy="11424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8235396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
        <p:nvSpPr>
          <p:cNvPr id="4" name="Rechteck 3">
            <a:extLst>
              <a:ext uri="{FF2B5EF4-FFF2-40B4-BE49-F238E27FC236}">
                <a16:creationId xmlns:a16="http://schemas.microsoft.com/office/drawing/2014/main" id="{A1BD9866-E4DF-4C65-A2D0-68FAB04086B2}"/>
              </a:ext>
            </a:extLst>
          </p:cNvPr>
          <p:cNvSpPr/>
          <p:nvPr/>
        </p:nvSpPr>
        <p:spPr>
          <a:xfrm>
            <a:off x="998514" y="5788240"/>
            <a:ext cx="10870931" cy="7252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2883836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839624" cy="523220"/>
          </a:xfrm>
          <a:prstGeom prst="rect">
            <a:avLst/>
          </a:prstGeom>
        </p:spPr>
        <p:txBody>
          <a:bodyPr wrap="none">
            <a:spAutoFit/>
          </a:bodyPr>
          <a:lstStyle/>
          <a:p>
            <a:r>
              <a:rPr lang="de-CH" sz="2800" dirty="0"/>
              <a:t>Das Wesen Gottes</a:t>
            </a:r>
          </a:p>
        </p:txBody>
      </p:sp>
      <p:graphicFrame>
        <p:nvGraphicFramePr>
          <p:cNvPr id="3" name="Tabelle 2">
            <a:extLst>
              <a:ext uri="{FF2B5EF4-FFF2-40B4-BE49-F238E27FC236}">
                <a16:creationId xmlns:a16="http://schemas.microsoft.com/office/drawing/2014/main" id="{6BC45699-1715-443C-A461-30E04B15578B}"/>
              </a:ext>
            </a:extLst>
          </p:cNvPr>
          <p:cNvGraphicFramePr>
            <a:graphicFrameLocks noGrp="1"/>
          </p:cNvGraphicFramePr>
          <p:nvPr/>
        </p:nvGraphicFramePr>
        <p:xfrm>
          <a:off x="1083645" y="1561701"/>
          <a:ext cx="10608246" cy="4592298"/>
        </p:xfrm>
        <a:graphic>
          <a:graphicData uri="http://schemas.openxmlformats.org/drawingml/2006/table">
            <a:tbl>
              <a:tblPr firstRow="1" firstCol="1" bandRow="1">
                <a:tableStyleId>{5C22544A-7EE6-4342-B048-85BDC9FD1C3A}</a:tableStyleId>
              </a:tblPr>
              <a:tblGrid>
                <a:gridCol w="4082255">
                  <a:extLst>
                    <a:ext uri="{9D8B030D-6E8A-4147-A177-3AD203B41FA5}">
                      <a16:colId xmlns:a16="http://schemas.microsoft.com/office/drawing/2014/main" val="2557864640"/>
                    </a:ext>
                  </a:extLst>
                </a:gridCol>
                <a:gridCol w="6525991">
                  <a:extLst>
                    <a:ext uri="{9D8B030D-6E8A-4147-A177-3AD203B41FA5}">
                      <a16:colId xmlns:a16="http://schemas.microsoft.com/office/drawing/2014/main" val="1864369762"/>
                    </a:ext>
                  </a:extLst>
                </a:gridCol>
              </a:tblGrid>
              <a:tr h="322418">
                <a:tc>
                  <a:txBody>
                    <a:bodyPr/>
                    <a:lstStyle/>
                    <a:p>
                      <a:pPr>
                        <a:spcAft>
                          <a:spcPts val="0"/>
                        </a:spcAft>
                      </a:pPr>
                      <a:r>
                        <a:rPr lang="de-CH" sz="2400" b="0" i="0" dirty="0">
                          <a:solidFill>
                            <a:schemeClr val="tx1"/>
                          </a:solidFill>
                          <a:effectLst/>
                        </a:rPr>
                        <a:t>Wesen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400" b="0" i="0" dirty="0">
                          <a:solidFill>
                            <a:schemeClr val="tx1"/>
                          </a:solidFill>
                          <a:effectLst/>
                        </a:rPr>
                        <a:t>Bibelstelle</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1408834"/>
                  </a:ext>
                </a:extLst>
              </a:tr>
              <a:tr h="322418">
                <a:tc>
                  <a:txBody>
                    <a:bodyPr/>
                    <a:lstStyle/>
                    <a:p>
                      <a:pPr>
                        <a:spcAft>
                          <a:spcPts val="0"/>
                        </a:spcAft>
                      </a:pPr>
                      <a:r>
                        <a:rPr lang="de-CH" sz="2400" b="0" i="0" dirty="0">
                          <a:solidFill>
                            <a:schemeClr val="tx1"/>
                          </a:solidFill>
                          <a:effectLst/>
                        </a:rPr>
                        <a:t>Gott ist ein Befreier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33,27-28</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373654074"/>
                  </a:ext>
                </a:extLst>
              </a:tr>
              <a:tr h="322418">
                <a:tc>
                  <a:txBody>
                    <a:bodyPr/>
                    <a:lstStyle/>
                    <a:p>
                      <a:pPr>
                        <a:spcAft>
                          <a:spcPts val="0"/>
                        </a:spcAft>
                      </a:pPr>
                      <a:r>
                        <a:rPr lang="de-CH" sz="2400" b="0" i="0" dirty="0">
                          <a:solidFill>
                            <a:schemeClr val="tx1"/>
                          </a:solidFill>
                          <a:effectLst/>
                        </a:rPr>
                        <a:t>Gott ist herrlich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37,22</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739564083"/>
                  </a:ext>
                </a:extLst>
              </a:tr>
              <a:tr h="322418">
                <a:tc>
                  <a:txBody>
                    <a:bodyPr/>
                    <a:lstStyle/>
                    <a:p>
                      <a:pPr>
                        <a:spcAft>
                          <a:spcPts val="0"/>
                        </a:spcAft>
                      </a:pPr>
                      <a:r>
                        <a:rPr lang="de-CH" sz="2400" b="0" i="0" dirty="0">
                          <a:solidFill>
                            <a:schemeClr val="tx1"/>
                          </a:solidFill>
                          <a:effectLst/>
                        </a:rPr>
                        <a:t>Gott ist unsichtbar</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23,8-9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899895154"/>
                  </a:ext>
                </a:extLst>
              </a:tr>
              <a:tr h="322418">
                <a:tc>
                  <a:txBody>
                    <a:bodyPr/>
                    <a:lstStyle/>
                    <a:p>
                      <a:pPr>
                        <a:spcAft>
                          <a:spcPts val="0"/>
                        </a:spcAft>
                      </a:pPr>
                      <a:r>
                        <a:rPr lang="de-CH" sz="2400" b="0" i="0" dirty="0">
                          <a:solidFill>
                            <a:schemeClr val="tx1"/>
                          </a:solidFill>
                          <a:effectLst/>
                        </a:rPr>
                        <a:t>Gott ist gerecht</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4,17; 8,3; 34,12;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69114346"/>
                  </a:ext>
                </a:extLst>
              </a:tr>
              <a:tr h="322418">
                <a:tc>
                  <a:txBody>
                    <a:bodyPr/>
                    <a:lstStyle/>
                    <a:p>
                      <a:pPr>
                        <a:spcAft>
                          <a:spcPts val="0"/>
                        </a:spcAft>
                      </a:pPr>
                      <a:r>
                        <a:rPr lang="de-CH" sz="2400" b="0" i="0" dirty="0">
                          <a:solidFill>
                            <a:schemeClr val="tx1"/>
                          </a:solidFill>
                          <a:effectLst/>
                        </a:rPr>
                        <a:t>Gott ist liebend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7,17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68372851"/>
                  </a:ext>
                </a:extLst>
              </a:tr>
              <a:tr h="322418">
                <a:tc>
                  <a:txBody>
                    <a:bodyPr/>
                    <a:lstStyle/>
                    <a:p>
                      <a:pPr>
                        <a:spcAft>
                          <a:spcPts val="0"/>
                        </a:spcAft>
                      </a:pPr>
                      <a:r>
                        <a:rPr lang="de-CH" sz="2400" b="0" i="0" dirty="0">
                          <a:solidFill>
                            <a:schemeClr val="tx1"/>
                          </a:solidFill>
                          <a:effectLst/>
                        </a:rPr>
                        <a:t>Gott ist mächtig</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5,9; 9.10; 26,14;36,22; 40,9</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464125451"/>
                  </a:ext>
                </a:extLst>
              </a:tr>
              <a:tr h="423345">
                <a:tc>
                  <a:txBody>
                    <a:bodyPr/>
                    <a:lstStyle/>
                    <a:p>
                      <a:pPr>
                        <a:spcAft>
                          <a:spcPts val="0"/>
                        </a:spcAft>
                      </a:pPr>
                      <a:r>
                        <a:rPr lang="de-CH" sz="2400" b="0" i="0" dirty="0">
                          <a:solidFill>
                            <a:schemeClr val="tx1"/>
                          </a:solidFill>
                          <a:effectLst/>
                        </a:rPr>
                        <a:t>Gott ist vorhersehend</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1,21; 26,10; 37,9-13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936798491"/>
                  </a:ext>
                </a:extLst>
              </a:tr>
              <a:tr h="417250">
                <a:tc>
                  <a:txBody>
                    <a:bodyPr/>
                    <a:lstStyle/>
                    <a:p>
                      <a:pPr>
                        <a:spcAft>
                          <a:spcPts val="0"/>
                        </a:spcAft>
                      </a:pPr>
                      <a:r>
                        <a:rPr lang="de-CH" sz="2400" b="0" i="0" dirty="0">
                          <a:solidFill>
                            <a:schemeClr val="tx1"/>
                          </a:solidFill>
                          <a:effectLst/>
                        </a:rPr>
                        <a:t>Gott ist rechtschaffen</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36,3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75194318"/>
                  </a:ext>
                </a:extLst>
              </a:tr>
              <a:tr h="408373">
                <a:tc>
                  <a:txBody>
                    <a:bodyPr/>
                    <a:lstStyle/>
                    <a:p>
                      <a:pPr>
                        <a:spcAft>
                          <a:spcPts val="0"/>
                        </a:spcAft>
                      </a:pPr>
                      <a:r>
                        <a:rPr lang="de-CH" sz="2400" b="0" i="0" dirty="0">
                          <a:solidFill>
                            <a:schemeClr val="tx1"/>
                          </a:solidFill>
                          <a:effectLst/>
                        </a:rPr>
                        <a:t>Gott ist unergründlich</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11,7; 37,23</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780266934"/>
                  </a:ext>
                </a:extLst>
              </a:tr>
              <a:tr h="417250">
                <a:tc>
                  <a:txBody>
                    <a:bodyPr/>
                    <a:lstStyle/>
                    <a:p>
                      <a:pPr>
                        <a:spcAft>
                          <a:spcPts val="0"/>
                        </a:spcAft>
                      </a:pPr>
                      <a:r>
                        <a:rPr lang="de-CH" sz="2400" b="0" i="0" dirty="0">
                          <a:solidFill>
                            <a:schemeClr val="tx1"/>
                          </a:solidFill>
                          <a:effectLst/>
                        </a:rPr>
                        <a:t>Gott ist weise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a:spcAft>
                          <a:spcPts val="0"/>
                        </a:spcAft>
                      </a:pPr>
                      <a:r>
                        <a:rPr lang="de-CH" sz="2400" b="0" i="0" dirty="0">
                          <a:solidFill>
                            <a:schemeClr val="tx1"/>
                          </a:solidFill>
                          <a:effectLst/>
                        </a:rPr>
                        <a:t>9,4; 11,11; 21,22; 23,10; 28,24; 34,21; 36,4-5; 37,16</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75652175"/>
                  </a:ext>
                </a:extLst>
              </a:tr>
              <a:tr h="322418">
                <a:tc>
                  <a:txBody>
                    <a:bodyPr/>
                    <a:lstStyle/>
                    <a:p>
                      <a:pPr>
                        <a:spcAft>
                          <a:spcPts val="0"/>
                        </a:spcAft>
                      </a:pPr>
                      <a:r>
                        <a:rPr lang="de-CH" sz="2400" b="0" i="0" dirty="0">
                          <a:solidFill>
                            <a:schemeClr val="tx1"/>
                          </a:solidFill>
                          <a:effectLst/>
                        </a:rPr>
                        <a:t>Gott ist zornig	</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spcAft>
                          <a:spcPts val="0"/>
                        </a:spcAft>
                      </a:pPr>
                      <a:r>
                        <a:rPr lang="de-CH" sz="2400" b="0" i="0" dirty="0">
                          <a:solidFill>
                            <a:schemeClr val="tx1"/>
                          </a:solidFill>
                          <a:effectLst/>
                        </a:rPr>
                        <a:t>9,13; 14,13; 21,17</a:t>
                      </a:r>
                      <a:endParaRPr lang="de-CH" sz="2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44222390"/>
                  </a:ext>
                </a:extLst>
              </a:tr>
            </a:tbl>
          </a:graphicData>
        </a:graphic>
      </p:graphicFrame>
    </p:spTree>
    <p:extLst>
      <p:ext uri="{BB962C8B-B14F-4D97-AF65-F5344CB8AC3E}">
        <p14:creationId xmlns:p14="http://schemas.microsoft.com/office/powerpoint/2010/main" val="40996118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3607591" cy="553998"/>
          </a:xfrm>
          <a:prstGeom prst="rect">
            <a:avLst/>
          </a:prstGeom>
        </p:spPr>
        <p:txBody>
          <a:bodyPr wrap="none">
            <a:spAutoFit/>
          </a:bodyPr>
          <a:lstStyle/>
          <a:p>
            <a:r>
              <a:rPr lang="de-CH" sz="3000" dirty="0"/>
              <a:t>Christus im Buch Hiob</a:t>
            </a:r>
          </a:p>
        </p:txBody>
      </p:sp>
      <p:sp>
        <p:nvSpPr>
          <p:cNvPr id="3" name="Rechteck 2">
            <a:extLst>
              <a:ext uri="{FF2B5EF4-FFF2-40B4-BE49-F238E27FC236}">
                <a16:creationId xmlns:a16="http://schemas.microsoft.com/office/drawing/2014/main" id="{E944B0F2-3D91-4A32-B111-B779BF7AB5B0}"/>
              </a:ext>
            </a:extLst>
          </p:cNvPr>
          <p:cNvSpPr/>
          <p:nvPr/>
        </p:nvSpPr>
        <p:spPr>
          <a:xfrm>
            <a:off x="998514" y="1409682"/>
            <a:ext cx="10613478" cy="1938992"/>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"Denn Er ist nicht ein Mann wie ich, dass ich Ihm antworten dürfte, dass wir miteinander vor Gericht gehen könnten; es gibt auch keinen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Mittler</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zwischen uns, der seine Hand auf uns beide legen könnte." </a:t>
            </a:r>
            <a:r>
              <a:rPr lang="de-CH" sz="3000" dirty="0">
                <a:latin typeface="Calibri" panose="020F0502020204030204" pitchFamily="34" charset="0"/>
                <a:ea typeface="Calibri" panose="020F0502020204030204" pitchFamily="34" charset="0"/>
                <a:cs typeface="Times New Roman" panose="02020603050405020304" pitchFamily="18" charset="0"/>
              </a:rPr>
              <a:t>Hiob 9,32-33</a:t>
            </a:r>
          </a:p>
        </p:txBody>
      </p:sp>
    </p:spTree>
    <p:extLst>
      <p:ext uri="{BB962C8B-B14F-4D97-AF65-F5344CB8AC3E}">
        <p14:creationId xmlns:p14="http://schemas.microsoft.com/office/powerpoint/2010/main" val="296016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3607591" cy="553998"/>
          </a:xfrm>
          <a:prstGeom prst="rect">
            <a:avLst/>
          </a:prstGeom>
        </p:spPr>
        <p:txBody>
          <a:bodyPr wrap="none">
            <a:spAutoFit/>
          </a:bodyPr>
          <a:lstStyle/>
          <a:p>
            <a:r>
              <a:rPr lang="de-CH" sz="3000" dirty="0"/>
              <a:t>Christus im Buch Hiob</a:t>
            </a:r>
          </a:p>
        </p:txBody>
      </p:sp>
      <p:sp>
        <p:nvSpPr>
          <p:cNvPr id="4" name="Rechteck 3">
            <a:extLst>
              <a:ext uri="{FF2B5EF4-FFF2-40B4-BE49-F238E27FC236}">
                <a16:creationId xmlns:a16="http://schemas.microsoft.com/office/drawing/2014/main" id="{4B727791-8A8E-4820-BA3C-A9B3529836F7}"/>
              </a:ext>
            </a:extLst>
          </p:cNvPr>
          <p:cNvSpPr/>
          <p:nvPr/>
        </p:nvSpPr>
        <p:spPr>
          <a:xfrm>
            <a:off x="998514" y="1356926"/>
            <a:ext cx="10613477" cy="2400657"/>
          </a:xfrm>
          <a:prstGeom prst="rect">
            <a:avLst/>
          </a:prstGeom>
        </p:spPr>
        <p:txBody>
          <a:bodyPr wrap="square">
            <a:spAutoFit/>
          </a:bodyPr>
          <a:lstStyle/>
          <a:p>
            <a:pPr>
              <a:spcAft>
                <a:spcPts val="0"/>
              </a:spcAft>
            </a:pP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"Aber auch jetzt noch, siehe, ist mein Zeuge im Himmel und mein Bürge in der Höhe!"</a:t>
            </a:r>
          </a:p>
          <a:p>
            <a:pPr>
              <a:spcAft>
                <a:spcPts val="0"/>
              </a:spcAft>
            </a:pP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p>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("Auch jetzt noch - siehe, im Himmel ist mein Zeuge und mein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Fürsprecher</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in der Höhe." (ELB) </a:t>
            </a:r>
            <a:r>
              <a:rPr lang="de-CH" sz="3000" dirty="0">
                <a:latin typeface="Calibri" panose="020F0502020204030204" pitchFamily="34" charset="0"/>
                <a:ea typeface="Calibri" panose="020F0502020204030204" pitchFamily="34" charset="0"/>
                <a:cs typeface="Times New Roman" panose="02020603050405020304" pitchFamily="18" charset="0"/>
              </a:rPr>
              <a:t>Hiob 16,19)</a:t>
            </a:r>
          </a:p>
        </p:txBody>
      </p:sp>
    </p:spTree>
    <p:extLst>
      <p:ext uri="{BB962C8B-B14F-4D97-AF65-F5344CB8AC3E}">
        <p14:creationId xmlns:p14="http://schemas.microsoft.com/office/powerpoint/2010/main" val="1853778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3607591" cy="553998"/>
          </a:xfrm>
          <a:prstGeom prst="rect">
            <a:avLst/>
          </a:prstGeom>
        </p:spPr>
        <p:txBody>
          <a:bodyPr wrap="none">
            <a:spAutoFit/>
          </a:bodyPr>
          <a:lstStyle/>
          <a:p>
            <a:r>
              <a:rPr lang="de-CH" sz="3000" dirty="0"/>
              <a:t>Christus im Buch Hiob</a:t>
            </a:r>
          </a:p>
        </p:txBody>
      </p:sp>
      <p:sp>
        <p:nvSpPr>
          <p:cNvPr id="5" name="Rechteck 4">
            <a:extLst>
              <a:ext uri="{FF2B5EF4-FFF2-40B4-BE49-F238E27FC236}">
                <a16:creationId xmlns:a16="http://schemas.microsoft.com/office/drawing/2014/main" id="{0ABA399F-7DB6-4AD0-9010-C444F27D7D35}"/>
              </a:ext>
            </a:extLst>
          </p:cNvPr>
          <p:cNvSpPr/>
          <p:nvPr/>
        </p:nvSpPr>
        <p:spPr>
          <a:xfrm>
            <a:off x="1007305" y="1356926"/>
            <a:ext cx="10613477" cy="1015663"/>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"Ich weiß, dass mein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Erlöser</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lebt, und zuletzt wird er sich über den Staub erheben." </a:t>
            </a:r>
            <a:r>
              <a:rPr lang="de-CH" sz="3000" dirty="0">
                <a:latin typeface="Calibri" panose="020F0502020204030204" pitchFamily="34" charset="0"/>
                <a:ea typeface="Calibri" panose="020F0502020204030204" pitchFamily="34" charset="0"/>
                <a:cs typeface="Times New Roman" panose="02020603050405020304" pitchFamily="18" charset="0"/>
              </a:rPr>
              <a:t>Hiob 19,25</a:t>
            </a:r>
          </a:p>
        </p:txBody>
      </p:sp>
    </p:spTree>
    <p:extLst>
      <p:ext uri="{BB962C8B-B14F-4D97-AF65-F5344CB8AC3E}">
        <p14:creationId xmlns:p14="http://schemas.microsoft.com/office/powerpoint/2010/main" val="11492448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3607591" cy="553998"/>
          </a:xfrm>
          <a:prstGeom prst="rect">
            <a:avLst/>
          </a:prstGeom>
        </p:spPr>
        <p:txBody>
          <a:bodyPr wrap="none">
            <a:spAutoFit/>
          </a:bodyPr>
          <a:lstStyle/>
          <a:p>
            <a:r>
              <a:rPr lang="de-CH" sz="3000" dirty="0"/>
              <a:t>Christus im Buch Hiob</a:t>
            </a:r>
          </a:p>
        </p:txBody>
      </p:sp>
      <p:sp>
        <p:nvSpPr>
          <p:cNvPr id="3" name="Rechteck 2">
            <a:extLst>
              <a:ext uri="{FF2B5EF4-FFF2-40B4-BE49-F238E27FC236}">
                <a16:creationId xmlns:a16="http://schemas.microsoft.com/office/drawing/2014/main" id="{E944B0F2-3D91-4A32-B111-B779BF7AB5B0}"/>
              </a:ext>
            </a:extLst>
          </p:cNvPr>
          <p:cNvSpPr/>
          <p:nvPr/>
        </p:nvSpPr>
        <p:spPr>
          <a:xfrm>
            <a:off x="998514" y="1462434"/>
            <a:ext cx="10613478" cy="5170646"/>
          </a:xfrm>
          <a:prstGeom prst="rect">
            <a:avLst/>
          </a:prstGeom>
        </p:spPr>
        <p:txBody>
          <a:bodyPr wrap="square">
            <a:spAutoFit/>
          </a:bodyPr>
          <a:lstStyle/>
          <a:p>
            <a:r>
              <a:rPr lang="de-CH" sz="3000" dirty="0"/>
              <a:t>"Denn ihr sollt so gesinnt sein, wie es Christus Jesus auch war, der, als er in der Gestalt Gottes war, es nicht wie einen Raub festhielt, Gott gleich zu sein; sondern er entäußerte sich selbst, nahm die Gestalt eines Knechtes an und wurde wie die Menschen; und in seiner äußeren Erscheinung als ein Mensch erfunden, erniedrigte er sich selbst und wurde gehorsam bis zum Tod, ja bis zum Tod am Kreuz. Darum hat ihn Gott auch über alle Maßen erhöht und ihm einen Namen verliehen, der über allen Namen ist, damit in dem Namen Jesu sich alle Knie derer beugen, die im Himmel und auf Erden und unter der Erde sind, und alle Zungen bekennen, dass Jesus Christus der Herr ist, zur Ehre Gottes, des Vaters." Phil 2,5-11</a:t>
            </a:r>
          </a:p>
        </p:txBody>
      </p:sp>
    </p:spTree>
    <p:extLst>
      <p:ext uri="{BB962C8B-B14F-4D97-AF65-F5344CB8AC3E}">
        <p14:creationId xmlns:p14="http://schemas.microsoft.com/office/powerpoint/2010/main" val="170265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325F04B-980A-4E53-9297-4FF0E1D1A063}"/>
              </a:ext>
            </a:extLst>
          </p:cNvPr>
          <p:cNvSpPr/>
          <p:nvPr/>
        </p:nvSpPr>
        <p:spPr>
          <a:xfrm>
            <a:off x="1569609" y="934252"/>
            <a:ext cx="3502882" cy="627351"/>
          </a:xfrm>
          <a:prstGeom prst="rect">
            <a:avLst/>
          </a:prstGeom>
        </p:spPr>
        <p:txBody>
          <a:bodyPr wrap="none">
            <a:spAutoFit/>
          </a:bodyPr>
          <a:lstStyle/>
          <a:p>
            <a:pPr>
              <a:lnSpc>
                <a:spcPct val="107000"/>
              </a:lnSpc>
              <a:spcBef>
                <a:spcPts val="1200"/>
              </a:spcBef>
              <a:spcAft>
                <a:spcPts val="0"/>
              </a:spcAft>
            </a:pPr>
            <a:r>
              <a:rPr lang="de-CH" sz="3400" kern="0" dirty="0">
                <a:latin typeface="Calibri Light" panose="020F0302020204030204" pitchFamily="34" charset="0"/>
                <a:ea typeface="Times New Roman" panose="02020603050405020304" pitchFamily="18" charset="0"/>
                <a:cs typeface="Times New Roman" panose="02020603050405020304" pitchFamily="18" charset="0"/>
              </a:rPr>
              <a:t>Aufbau des Buches</a:t>
            </a:r>
          </a:p>
        </p:txBody>
      </p:sp>
      <p:graphicFrame>
        <p:nvGraphicFramePr>
          <p:cNvPr id="8" name="Tabelle 7">
            <a:extLst>
              <a:ext uri="{FF2B5EF4-FFF2-40B4-BE49-F238E27FC236}">
                <a16:creationId xmlns:a16="http://schemas.microsoft.com/office/drawing/2014/main" id="{10E268CC-BFD6-422D-AF1D-B4870ABBEF4D}"/>
              </a:ext>
            </a:extLst>
          </p:cNvPr>
          <p:cNvGraphicFramePr>
            <a:graphicFrameLocks noGrp="1"/>
          </p:cNvGraphicFramePr>
          <p:nvPr/>
        </p:nvGraphicFramePr>
        <p:xfrm>
          <a:off x="293750" y="2041864"/>
          <a:ext cx="11604499" cy="2658366"/>
        </p:xfrm>
        <a:graphic>
          <a:graphicData uri="http://schemas.openxmlformats.org/drawingml/2006/table">
            <a:tbl>
              <a:tblPr firstRow="1" firstCol="1" bandRow="1">
                <a:tableStyleId>{5C22544A-7EE6-4342-B048-85BDC9FD1C3A}</a:tableStyleId>
              </a:tblPr>
              <a:tblGrid>
                <a:gridCol w="2023322">
                  <a:extLst>
                    <a:ext uri="{9D8B030D-6E8A-4147-A177-3AD203B41FA5}">
                      <a16:colId xmlns:a16="http://schemas.microsoft.com/office/drawing/2014/main" val="916108904"/>
                    </a:ext>
                  </a:extLst>
                </a:gridCol>
                <a:gridCol w="2618033">
                  <a:extLst>
                    <a:ext uri="{9D8B030D-6E8A-4147-A177-3AD203B41FA5}">
                      <a16:colId xmlns:a16="http://schemas.microsoft.com/office/drawing/2014/main" val="2697225970"/>
                    </a:ext>
                  </a:extLst>
                </a:gridCol>
                <a:gridCol w="2320678">
                  <a:extLst>
                    <a:ext uri="{9D8B030D-6E8A-4147-A177-3AD203B41FA5}">
                      <a16:colId xmlns:a16="http://schemas.microsoft.com/office/drawing/2014/main" val="1794940176"/>
                    </a:ext>
                  </a:extLst>
                </a:gridCol>
                <a:gridCol w="2320678">
                  <a:extLst>
                    <a:ext uri="{9D8B030D-6E8A-4147-A177-3AD203B41FA5}">
                      <a16:colId xmlns:a16="http://schemas.microsoft.com/office/drawing/2014/main" val="961349384"/>
                    </a:ext>
                  </a:extLst>
                </a:gridCol>
                <a:gridCol w="2321788">
                  <a:extLst>
                    <a:ext uri="{9D8B030D-6E8A-4147-A177-3AD203B41FA5}">
                      <a16:colId xmlns:a16="http://schemas.microsoft.com/office/drawing/2014/main" val="2944228138"/>
                    </a:ext>
                  </a:extLst>
                </a:gridCol>
              </a:tblGrid>
              <a:tr h="427298">
                <a:tc>
                  <a:txBody>
                    <a:bodyPr/>
                    <a:lstStyle/>
                    <a:p>
                      <a:pPr algn="ctr">
                        <a:lnSpc>
                          <a:spcPct val="107000"/>
                        </a:lnSpc>
                        <a:spcAft>
                          <a:spcPts val="0"/>
                        </a:spcAft>
                      </a:pPr>
                      <a:r>
                        <a:rPr lang="de-CH" sz="2800" b="0" dirty="0">
                          <a:solidFill>
                            <a:schemeClr val="tx1"/>
                          </a:solidFill>
                          <a:effectLst/>
                        </a:rPr>
                        <a:t>1 - 3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4 - 31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32 - 37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38 - 41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42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60354008"/>
                  </a:ext>
                </a:extLst>
              </a:tr>
              <a:tr h="427298">
                <a:tc>
                  <a:txBody>
                    <a:bodyPr/>
                    <a:lstStyle/>
                    <a:p>
                      <a:pPr algn="ctr">
                        <a:lnSpc>
                          <a:spcPct val="107000"/>
                        </a:lnSpc>
                        <a:spcAft>
                          <a:spcPts val="0"/>
                        </a:spcAft>
                      </a:pPr>
                      <a:r>
                        <a:rPr lang="de-CH" sz="2800" b="0" dirty="0">
                          <a:solidFill>
                            <a:schemeClr val="tx1"/>
                          </a:solidFill>
                          <a:effectLst/>
                        </a:rPr>
                        <a:t>Einleitung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 Diskussions-runden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Rede von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Reden Gottes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Schluss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285177398"/>
                  </a:ext>
                </a:extLst>
              </a:tr>
              <a:tr h="427298">
                <a:tc>
                  <a:txBody>
                    <a:bodyPr/>
                    <a:lstStyle/>
                    <a:p>
                      <a:pPr algn="ctr">
                        <a:lnSpc>
                          <a:spcPct val="107000"/>
                        </a:lnSpc>
                        <a:spcAft>
                          <a:spcPts val="0"/>
                        </a:spcAft>
                      </a:pPr>
                      <a:r>
                        <a:rPr lang="de-CH" sz="2800" b="0" dirty="0">
                          <a:solidFill>
                            <a:schemeClr val="tx1"/>
                          </a:solidFill>
                          <a:effectLst/>
                        </a:rPr>
                        <a:t>Erprobt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Hilflosigkeit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Mittler führt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Erkennen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Segen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115004267"/>
                  </a:ext>
                </a:extLst>
              </a:tr>
              <a:tr h="874322">
                <a:tc>
                  <a:txBody>
                    <a:bodyPr/>
                    <a:lstStyle/>
                    <a:p>
                      <a:pPr algn="ctr">
                        <a:lnSpc>
                          <a:spcPct val="107000"/>
                        </a:lnSpc>
                        <a:spcAft>
                          <a:spcPts val="0"/>
                        </a:spcAft>
                      </a:pPr>
                      <a:r>
                        <a:rPr lang="de-CH" sz="2800" b="0" dirty="0">
                          <a:solidFill>
                            <a:schemeClr val="tx1"/>
                          </a:solidFill>
                          <a:effectLst/>
                        </a:rPr>
                        <a:t>Hiobs Feind: Satan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Ankläger: </a:t>
                      </a:r>
                    </a:p>
                    <a:p>
                      <a:pPr algn="ctr">
                        <a:lnSpc>
                          <a:spcPct val="107000"/>
                        </a:lnSpc>
                        <a:spcAft>
                          <a:spcPts val="0"/>
                        </a:spcAft>
                      </a:pPr>
                      <a:r>
                        <a:rPr lang="de-CH" sz="2800" b="0" dirty="0">
                          <a:solidFill>
                            <a:schemeClr val="tx1"/>
                          </a:solidFill>
                          <a:effectLst/>
                        </a:rPr>
                        <a:t>die 3 Freunde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Mittler: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Schöpfer: 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Erlöser: </a:t>
                      </a:r>
                    </a:p>
                    <a:p>
                      <a:pPr algn="ctr">
                        <a:lnSpc>
                          <a:spcPct val="107000"/>
                        </a:lnSpc>
                        <a:spcAft>
                          <a:spcPts val="0"/>
                        </a:spcAft>
                      </a:pPr>
                      <a:r>
                        <a:rPr lang="de-CH" sz="2800" b="0" dirty="0">
                          <a:solidFill>
                            <a:schemeClr val="tx1"/>
                          </a:solidFill>
                          <a:effectLst/>
                        </a:rPr>
                        <a:t>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87207523"/>
                  </a:ext>
                </a:extLst>
              </a:tr>
            </a:tbl>
          </a:graphicData>
        </a:graphic>
      </p:graphicFrame>
      <p:sp>
        <p:nvSpPr>
          <p:cNvPr id="2" name="Rechteck 1">
            <a:extLst>
              <a:ext uri="{FF2B5EF4-FFF2-40B4-BE49-F238E27FC236}">
                <a16:creationId xmlns:a16="http://schemas.microsoft.com/office/drawing/2014/main" id="{DF10F7E9-8B6C-4EEE-8A70-5D1C0EA1291B}"/>
              </a:ext>
            </a:extLst>
          </p:cNvPr>
          <p:cNvSpPr/>
          <p:nvPr/>
        </p:nvSpPr>
        <p:spPr>
          <a:xfrm>
            <a:off x="167054" y="1732085"/>
            <a:ext cx="7095392" cy="32091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Tree>
    <p:extLst>
      <p:ext uri="{BB962C8B-B14F-4D97-AF65-F5344CB8AC3E}">
        <p14:creationId xmlns:p14="http://schemas.microsoft.com/office/powerpoint/2010/main" val="21361263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974148" cy="553998"/>
          </a:xfrm>
          <a:prstGeom prst="rect">
            <a:avLst/>
          </a:prstGeom>
        </p:spPr>
        <p:txBody>
          <a:bodyPr wrap="none">
            <a:spAutoFit/>
          </a:bodyPr>
          <a:lstStyle/>
          <a:p>
            <a:r>
              <a:rPr lang="de-CH" sz="3000" dirty="0"/>
              <a:t>Die Grösse Gottes</a:t>
            </a:r>
          </a:p>
        </p:txBody>
      </p:sp>
      <p:sp>
        <p:nvSpPr>
          <p:cNvPr id="3" name="Rechteck 2">
            <a:extLst>
              <a:ext uri="{FF2B5EF4-FFF2-40B4-BE49-F238E27FC236}">
                <a16:creationId xmlns:a16="http://schemas.microsoft.com/office/drawing/2014/main" id="{EE627B37-37BB-4CBC-ACA4-ED59EFAA9AFA}"/>
              </a:ext>
            </a:extLst>
          </p:cNvPr>
          <p:cNvSpPr/>
          <p:nvPr/>
        </p:nvSpPr>
        <p:spPr>
          <a:xfrm>
            <a:off x="998514" y="1490008"/>
            <a:ext cx="10276127" cy="2862322"/>
          </a:xfrm>
          <a:prstGeom prst="rect">
            <a:avLst/>
          </a:prstGeom>
        </p:spPr>
        <p:txBody>
          <a:bodyPr wrap="square">
            <a:spAutoFit/>
          </a:bodyPr>
          <a:lstStyle/>
          <a:p>
            <a:pPr>
              <a:spcAft>
                <a:spcPts val="0"/>
              </a:spcAft>
            </a:pP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"Kannst du die Tiefe Gottes erreichen</a:t>
            </a:r>
          </a:p>
          <a:p>
            <a:pPr>
              <a:spcAft>
                <a:spcPts val="0"/>
              </a:spcAft>
            </a:pP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oder die Vollkommenheit des Allmächtigen fassen?</a:t>
            </a:r>
          </a:p>
          <a:p>
            <a:pPr>
              <a:spcAft>
                <a:spcPts val="0"/>
              </a:spcAft>
            </a:pP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Himmelhoch</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sind sie – was kannst du tun?</a:t>
            </a:r>
          </a:p>
          <a:p>
            <a:pPr>
              <a:spcAft>
                <a:spcPts val="0"/>
              </a:spcAft>
            </a:pP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Tiefer</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als die Unterwelt – was kannst du wissen?</a:t>
            </a:r>
          </a:p>
          <a:p>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Weiter</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als die Erde ist ihr Maß und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breiter</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als das Meer." </a:t>
            </a:r>
          </a:p>
          <a:p>
            <a:r>
              <a:rPr lang="de-CH" sz="3000" dirty="0">
                <a:latin typeface="Calibri" panose="020F0502020204030204" pitchFamily="34" charset="0"/>
                <a:ea typeface="Calibri" panose="020F0502020204030204" pitchFamily="34" charset="0"/>
                <a:cs typeface="Times New Roman" panose="02020603050405020304" pitchFamily="18" charset="0"/>
              </a:rPr>
              <a:t>Hiob 11, 7-9</a:t>
            </a:r>
          </a:p>
        </p:txBody>
      </p:sp>
    </p:spTree>
    <p:extLst>
      <p:ext uri="{BB962C8B-B14F-4D97-AF65-F5344CB8AC3E}">
        <p14:creationId xmlns:p14="http://schemas.microsoft.com/office/powerpoint/2010/main" val="165097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2974148" cy="553998"/>
          </a:xfrm>
          <a:prstGeom prst="rect">
            <a:avLst/>
          </a:prstGeom>
        </p:spPr>
        <p:txBody>
          <a:bodyPr wrap="none">
            <a:spAutoFit/>
          </a:bodyPr>
          <a:lstStyle/>
          <a:p>
            <a:r>
              <a:rPr lang="de-CH" sz="3000" dirty="0"/>
              <a:t>Die Grösse Gottes</a:t>
            </a:r>
          </a:p>
        </p:txBody>
      </p:sp>
      <p:sp>
        <p:nvSpPr>
          <p:cNvPr id="4" name="Rechteck 3">
            <a:extLst>
              <a:ext uri="{FF2B5EF4-FFF2-40B4-BE49-F238E27FC236}">
                <a16:creationId xmlns:a16="http://schemas.microsoft.com/office/drawing/2014/main" id="{ABB40F4E-6CB7-457A-8361-04D050A6A899}"/>
              </a:ext>
            </a:extLst>
          </p:cNvPr>
          <p:cNvSpPr/>
          <p:nvPr/>
        </p:nvSpPr>
        <p:spPr>
          <a:xfrm>
            <a:off x="1060064" y="1490008"/>
            <a:ext cx="10276127" cy="2862322"/>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"dass der Christus durch den Glauben in euren Herzen wohne, damit ihr, in Liebe gewurzelt und gegründet, dazu fähig seid, mit allen Heiligen zu begreifen, was die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Breite</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die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Länge</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die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Tiefe</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und die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Höhe</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sei, und die Liebe des Christus zu erkennen, die doch alle Erkenntnis übersteigt, damit ihr erfüllt werdet bis zur ganzen Fülle Gottes." </a:t>
            </a:r>
            <a:r>
              <a:rPr lang="de-CH" sz="3000" dirty="0">
                <a:latin typeface="Calibri" panose="020F0502020204030204" pitchFamily="34" charset="0"/>
                <a:ea typeface="Calibri" panose="020F0502020204030204" pitchFamily="34" charset="0"/>
                <a:cs typeface="Times New Roman" panose="02020603050405020304" pitchFamily="18" charset="0"/>
              </a:rPr>
              <a:t>Eph 3,17-19</a:t>
            </a:r>
            <a:endPar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32138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4213526" cy="553998"/>
          </a:xfrm>
          <a:prstGeom prst="rect">
            <a:avLst/>
          </a:prstGeom>
        </p:spPr>
        <p:txBody>
          <a:bodyPr wrap="none">
            <a:spAutoFit/>
          </a:bodyPr>
          <a:lstStyle/>
          <a:p>
            <a:r>
              <a:rPr lang="de-CH" sz="3000" dirty="0"/>
              <a:t>Die Grösse seines Wesens</a:t>
            </a:r>
          </a:p>
        </p:txBody>
      </p:sp>
      <p:sp>
        <p:nvSpPr>
          <p:cNvPr id="3" name="Rechteck 2">
            <a:extLst>
              <a:ext uri="{FF2B5EF4-FFF2-40B4-BE49-F238E27FC236}">
                <a16:creationId xmlns:a16="http://schemas.microsoft.com/office/drawing/2014/main" id="{EE627B37-37BB-4CBC-ACA4-ED59EFAA9AFA}"/>
              </a:ext>
            </a:extLst>
          </p:cNvPr>
          <p:cNvSpPr/>
          <p:nvPr/>
        </p:nvSpPr>
        <p:spPr>
          <a:xfrm>
            <a:off x="998514" y="1490008"/>
            <a:ext cx="10276127" cy="4247317"/>
          </a:xfrm>
          <a:prstGeom prst="rect">
            <a:avLst/>
          </a:prstGeom>
        </p:spPr>
        <p:txBody>
          <a:bodyPr wrap="square">
            <a:spAutoFit/>
          </a:bodyPr>
          <a:lstStyle/>
          <a:p>
            <a:r>
              <a:rPr lang="de-CH" sz="3000" dirty="0"/>
              <a:t>"Da antwortete Hiob dem HERRN und sprach: Ich erkenne, dass du alles vermagst und dass kein Vorhaben dir verwehrt werden kann. "Wer verfinstert da den Ratschluss mit Worten ohne Erkenntnis?" Fürwahr, ich habe geredet, was ich nicht verstehe, Dinge, die mir zu wunderbar sind und die ich nicht begreifen kann! "Höre nun, ich will reden; ich will dich fragen, und du belehre mich!" Vom Hörensagen hatte ich von dir gehört, aber nun hat mein Auge dich gesehen. Darum spreche ich mich schuldig und tue Buße in Staub und in Asche!" Hiob 42,1-5</a:t>
            </a:r>
          </a:p>
        </p:txBody>
      </p:sp>
    </p:spTree>
    <p:extLst>
      <p:ext uri="{BB962C8B-B14F-4D97-AF65-F5344CB8AC3E}">
        <p14:creationId xmlns:p14="http://schemas.microsoft.com/office/powerpoint/2010/main" val="46607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3985194" cy="553998"/>
          </a:xfrm>
          <a:prstGeom prst="rect">
            <a:avLst/>
          </a:prstGeom>
        </p:spPr>
        <p:txBody>
          <a:bodyPr wrap="none">
            <a:spAutoFit/>
          </a:bodyPr>
          <a:lstStyle/>
          <a:p>
            <a:r>
              <a:rPr lang="de-CH" sz="3000" dirty="0"/>
              <a:t>Die Grösse seiner Macht</a:t>
            </a:r>
          </a:p>
        </p:txBody>
      </p:sp>
      <p:sp>
        <p:nvSpPr>
          <p:cNvPr id="3" name="Rechteck 2">
            <a:extLst>
              <a:ext uri="{FF2B5EF4-FFF2-40B4-BE49-F238E27FC236}">
                <a16:creationId xmlns:a16="http://schemas.microsoft.com/office/drawing/2014/main" id="{EE627B37-37BB-4CBC-ACA4-ED59EFAA9AFA}"/>
              </a:ext>
            </a:extLst>
          </p:cNvPr>
          <p:cNvSpPr/>
          <p:nvPr/>
        </p:nvSpPr>
        <p:spPr>
          <a:xfrm>
            <a:off x="998514" y="1490008"/>
            <a:ext cx="10276127" cy="3323987"/>
          </a:xfrm>
          <a:prstGeom prst="rect">
            <a:avLst/>
          </a:prstGeom>
        </p:spPr>
        <p:txBody>
          <a:bodyPr wrap="square">
            <a:spAutoFit/>
          </a:bodyPr>
          <a:lstStyle/>
          <a:p>
            <a:r>
              <a:rPr lang="de-CH" sz="3000" dirty="0"/>
              <a:t>"Es geschah aber eines Tages, dass die Söhne Gottes vor den HERRN traten, und unter ihnen kam auch der Satan." Hiob 1,6</a:t>
            </a:r>
          </a:p>
          <a:p>
            <a:endParaRPr lang="de-CH" sz="3000" dirty="0"/>
          </a:p>
          <a:p>
            <a:r>
              <a:rPr lang="de-CH" sz="3000" dirty="0"/>
              <a:t>"Da antwortete der HERR dem Hiob aus dem Gewittersturm und sprach: Wer verfinstert da den Ratschluss mit Worten ohne Erkenntnis? Gürte doch deine Lenden wie ein Mann! Ich will dich fragen, und du sollst mich belehren!" Hiob 38,1-3</a:t>
            </a:r>
          </a:p>
        </p:txBody>
      </p:sp>
    </p:spTree>
    <p:extLst>
      <p:ext uri="{BB962C8B-B14F-4D97-AF65-F5344CB8AC3E}">
        <p14:creationId xmlns:p14="http://schemas.microsoft.com/office/powerpoint/2010/main" val="269981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3823675" cy="553998"/>
          </a:xfrm>
          <a:prstGeom prst="rect">
            <a:avLst/>
          </a:prstGeom>
        </p:spPr>
        <p:txBody>
          <a:bodyPr wrap="none">
            <a:spAutoFit/>
          </a:bodyPr>
          <a:lstStyle/>
          <a:p>
            <a:r>
              <a:rPr lang="de-CH" sz="3000" dirty="0"/>
              <a:t>Die Grösse seines Plans</a:t>
            </a:r>
          </a:p>
        </p:txBody>
      </p:sp>
      <p:sp>
        <p:nvSpPr>
          <p:cNvPr id="3" name="Rechteck 2">
            <a:extLst>
              <a:ext uri="{FF2B5EF4-FFF2-40B4-BE49-F238E27FC236}">
                <a16:creationId xmlns:a16="http://schemas.microsoft.com/office/drawing/2014/main" id="{EE627B37-37BB-4CBC-ACA4-ED59EFAA9AFA}"/>
              </a:ext>
            </a:extLst>
          </p:cNvPr>
          <p:cNvSpPr/>
          <p:nvPr/>
        </p:nvSpPr>
        <p:spPr>
          <a:xfrm>
            <a:off x="998514" y="1490008"/>
            <a:ext cx="10276127" cy="1938992"/>
          </a:xfrm>
          <a:prstGeom prst="rect">
            <a:avLst/>
          </a:prstGeom>
        </p:spPr>
        <p:txBody>
          <a:bodyPr wrap="square">
            <a:spAutoFit/>
          </a:bodyPr>
          <a:lstStyle/>
          <a:p>
            <a:r>
              <a:rPr lang="de-CH" sz="3000" dirty="0"/>
              <a:t>"Und nachdem diese meine Hülle zerbrochen ist, dann werde ich, von meinem Fleisch los, Gott schauen; ja, ich selbst werde ihn schauen, und meine Augen werden ihn sehen, ohne [ihm] fremd zu sein. Danach sehnt sich mein Herz in mir!" Hiob 19,26-27</a:t>
            </a:r>
          </a:p>
        </p:txBody>
      </p:sp>
    </p:spTree>
    <p:extLst>
      <p:ext uri="{BB962C8B-B14F-4D97-AF65-F5344CB8AC3E}">
        <p14:creationId xmlns:p14="http://schemas.microsoft.com/office/powerpoint/2010/main" val="1896238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3721083" cy="553998"/>
          </a:xfrm>
          <a:prstGeom prst="rect">
            <a:avLst/>
          </a:prstGeom>
        </p:spPr>
        <p:txBody>
          <a:bodyPr wrap="none">
            <a:spAutoFit/>
          </a:bodyPr>
          <a:lstStyle/>
          <a:p>
            <a:r>
              <a:rPr lang="de-CH" sz="3000" dirty="0"/>
              <a:t>Die Grösse seiner Ziele</a:t>
            </a:r>
          </a:p>
        </p:txBody>
      </p:sp>
      <p:sp>
        <p:nvSpPr>
          <p:cNvPr id="3" name="Rechteck 2">
            <a:extLst>
              <a:ext uri="{FF2B5EF4-FFF2-40B4-BE49-F238E27FC236}">
                <a16:creationId xmlns:a16="http://schemas.microsoft.com/office/drawing/2014/main" id="{EE627B37-37BB-4CBC-ACA4-ED59EFAA9AFA}"/>
              </a:ext>
            </a:extLst>
          </p:cNvPr>
          <p:cNvSpPr/>
          <p:nvPr/>
        </p:nvSpPr>
        <p:spPr>
          <a:xfrm>
            <a:off x="998514" y="1490008"/>
            <a:ext cx="10276127" cy="1938992"/>
          </a:xfrm>
          <a:prstGeom prst="rect">
            <a:avLst/>
          </a:prstGeom>
        </p:spPr>
        <p:txBody>
          <a:bodyPr wrap="square">
            <a:spAutoFit/>
          </a:bodyPr>
          <a:lstStyle/>
          <a:p>
            <a:r>
              <a:rPr lang="de-CH" sz="3000" dirty="0"/>
              <a:t>"Da sprach der HERR zum Satan: Siehe, alles, was er hat, soll in deiner Hand sein; nur nach ihm selbst strecke deine Hand nicht aus! Und der Satan ging vom Angesicht des HERRN hinweg." Hiob 1,12</a:t>
            </a:r>
          </a:p>
        </p:txBody>
      </p:sp>
    </p:spTree>
    <p:extLst>
      <p:ext uri="{BB962C8B-B14F-4D97-AF65-F5344CB8AC3E}">
        <p14:creationId xmlns:p14="http://schemas.microsoft.com/office/powerpoint/2010/main" val="154151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998514" y="679010"/>
            <a:ext cx="4001608" cy="553998"/>
          </a:xfrm>
          <a:prstGeom prst="rect">
            <a:avLst/>
          </a:prstGeom>
        </p:spPr>
        <p:txBody>
          <a:bodyPr wrap="none">
            <a:spAutoFit/>
          </a:bodyPr>
          <a:lstStyle/>
          <a:p>
            <a:r>
              <a:rPr lang="de-CH" sz="3000" dirty="0"/>
              <a:t>Die Grösse seiner Kinder</a:t>
            </a:r>
          </a:p>
        </p:txBody>
      </p:sp>
      <p:sp>
        <p:nvSpPr>
          <p:cNvPr id="3" name="Rechteck 2">
            <a:extLst>
              <a:ext uri="{FF2B5EF4-FFF2-40B4-BE49-F238E27FC236}">
                <a16:creationId xmlns:a16="http://schemas.microsoft.com/office/drawing/2014/main" id="{EE627B37-37BB-4CBC-ACA4-ED59EFAA9AFA}"/>
              </a:ext>
            </a:extLst>
          </p:cNvPr>
          <p:cNvSpPr/>
          <p:nvPr/>
        </p:nvSpPr>
        <p:spPr>
          <a:xfrm>
            <a:off x="998514" y="1490008"/>
            <a:ext cx="10276127" cy="3323987"/>
          </a:xfrm>
          <a:prstGeom prst="rect">
            <a:avLst/>
          </a:prstGeom>
        </p:spPr>
        <p:txBody>
          <a:bodyPr wrap="square">
            <a:spAutoFit/>
          </a:bodyPr>
          <a:lstStyle/>
          <a:p>
            <a:r>
              <a:rPr lang="de-CH" sz="3000" dirty="0"/>
              <a:t>"Da stand Hiob auf und zerriss sein Gewand und schor sein Haupt; und er warf sich auf die Erde nieder und betete an. Und er sprach: Nackt bin ich aus dem Leib meiner Mutter gekommen; nackt werde ich wieder dahingehen. Der HERR hat gegeben, der HERR hat genommen; der Name des HERRN sei gelobt! Bei alledem sündigte Hiob nicht und verhielt sich nicht ungebührlich gegen Gott."           Hiob 1,20-22</a:t>
            </a:r>
          </a:p>
        </p:txBody>
      </p:sp>
      <p:sp>
        <p:nvSpPr>
          <p:cNvPr id="4" name="Rechteck 3">
            <a:extLst>
              <a:ext uri="{FF2B5EF4-FFF2-40B4-BE49-F238E27FC236}">
                <a16:creationId xmlns:a16="http://schemas.microsoft.com/office/drawing/2014/main" id="{F2DDA50E-113D-47F1-8CAF-285CB5343939}"/>
              </a:ext>
            </a:extLst>
          </p:cNvPr>
          <p:cNvSpPr/>
          <p:nvPr/>
        </p:nvSpPr>
        <p:spPr>
          <a:xfrm>
            <a:off x="998514" y="5112832"/>
            <a:ext cx="10276126" cy="1015663"/>
          </a:xfrm>
          <a:prstGeom prst="rect">
            <a:avLst/>
          </a:prstGeom>
        </p:spPr>
        <p:txBody>
          <a:bodyPr wrap="square">
            <a:spAutoFit/>
          </a:bodyPr>
          <a:lstStyle/>
          <a:p>
            <a:r>
              <a:rPr lang="de-CH" sz="3000" dirty="0"/>
              <a:t>"Ja, er kennt meinen Weg; wenn er mich prüft, so werde ich wie Gold hervorgehen!" Hiob 23,10</a:t>
            </a:r>
          </a:p>
        </p:txBody>
      </p:sp>
    </p:spTree>
    <p:extLst>
      <p:ext uri="{BB962C8B-B14F-4D97-AF65-F5344CB8AC3E}">
        <p14:creationId xmlns:p14="http://schemas.microsoft.com/office/powerpoint/2010/main" val="208341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482450" y="4855618"/>
            <a:ext cx="3227102" cy="938719"/>
          </a:xfrm>
          <a:prstGeom prst="rect">
            <a:avLst/>
          </a:prstGeom>
          <a:noFill/>
        </p:spPr>
        <p:txBody>
          <a:bodyPr wrap="none" rtlCol="0">
            <a:spAutoFit/>
          </a:bodyPr>
          <a:lstStyle/>
          <a:p>
            <a:pPr algn="ctr"/>
            <a:r>
              <a:rPr lang="de-CH" sz="5500" b="1" dirty="0"/>
              <a:t>Hiob Teil 3</a:t>
            </a:r>
          </a:p>
        </p:txBody>
      </p:sp>
    </p:spTree>
    <p:extLst>
      <p:ext uri="{BB962C8B-B14F-4D97-AF65-F5344CB8AC3E}">
        <p14:creationId xmlns:p14="http://schemas.microsoft.com/office/powerpoint/2010/main" val="610132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5F85312-565B-4A6F-83C4-603CEC64189C}"/>
              </a:ext>
            </a:extLst>
          </p:cNvPr>
          <p:cNvSpPr/>
          <p:nvPr/>
        </p:nvSpPr>
        <p:spPr>
          <a:xfrm>
            <a:off x="585831" y="1479286"/>
            <a:ext cx="11020337" cy="2591607"/>
          </a:xfrm>
          <a:prstGeom prst="rect">
            <a:avLst/>
          </a:prstGeom>
        </p:spPr>
        <p:txBody>
          <a:bodyPr wrap="square">
            <a:spAutoFit/>
          </a:bodyPr>
          <a:lstStyle/>
          <a:p>
            <a:pPr marL="449580">
              <a:lnSpc>
                <a:spcPct val="107000"/>
              </a:lnSpc>
              <a:spcAft>
                <a:spcPts val="200"/>
              </a:spcAft>
            </a:pP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"Aber die Weisheit, wo wird sie gefunden, und wo ist der Fundort der Einsicht?" Hiob 28,12</a:t>
            </a:r>
          </a:p>
          <a:p>
            <a:pPr marL="449580">
              <a:lnSpc>
                <a:spcPct val="107000"/>
              </a:lnSpc>
              <a:spcAft>
                <a:spcPts val="200"/>
              </a:spcAft>
            </a:pPr>
            <a:endPar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449580">
              <a:lnSpc>
                <a:spcPct val="107000"/>
              </a:lnSpc>
              <a:spcAft>
                <a:spcPts val="200"/>
              </a:spcAft>
            </a:pP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"Woher kommt denn nun die Weisheit, und wo ist die Fundstätte der Einsicht?" </a:t>
            </a:r>
            <a:r>
              <a:rPr lang="de-CH" sz="3000" dirty="0">
                <a:latin typeface="Calibri" panose="020F0502020204030204" pitchFamily="34" charset="0"/>
                <a:ea typeface="Calibri" panose="020F0502020204030204" pitchFamily="34" charset="0"/>
                <a:cs typeface="Times New Roman" panose="02020603050405020304" pitchFamily="18" charset="0"/>
              </a:rPr>
              <a:t>Hiob 28,20</a:t>
            </a:r>
          </a:p>
        </p:txBody>
      </p:sp>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Tree>
    <p:extLst>
      <p:ext uri="{BB962C8B-B14F-4D97-AF65-F5344CB8AC3E}">
        <p14:creationId xmlns:p14="http://schemas.microsoft.com/office/powerpoint/2010/main" val="53973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
        <p:nvSpPr>
          <p:cNvPr id="4" name="Rechteck 3">
            <a:extLst>
              <a:ext uri="{FF2B5EF4-FFF2-40B4-BE49-F238E27FC236}">
                <a16:creationId xmlns:a16="http://schemas.microsoft.com/office/drawing/2014/main" id="{81D6B462-2F61-4218-A300-E7CF2BA8D63C}"/>
              </a:ext>
            </a:extLst>
          </p:cNvPr>
          <p:cNvSpPr/>
          <p:nvPr/>
        </p:nvSpPr>
        <p:spPr>
          <a:xfrm>
            <a:off x="1009657" y="1490120"/>
            <a:ext cx="10374204" cy="4247317"/>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"Gott hat Einsicht in ihren Weg, und er kennt ihre Fundstätte. Denn Er schaut bis zu den Enden der Erde und sieht alles, was unter dem Himmel ist. Als er dem Wind sein Gewicht gab und die Wasser abwog mit einem Maß, als er dem Regen sein Gesetz bestimmte und dem donnernden Unwetter seinen Weg: Da hat er sie gesehen und verkündigt, sie bestätigt und ergründet, und er sprach zum Menschen: "Siehe, die Furcht des Herrn, das ist Weisheit, und vom Bösen weichen, das ist Einsicht!" </a:t>
            </a:r>
            <a:r>
              <a:rPr lang="de-CH" sz="3000" dirty="0">
                <a:latin typeface="Calibri" panose="020F0502020204030204" pitchFamily="34" charset="0"/>
                <a:ea typeface="Calibri" panose="020F0502020204030204" pitchFamily="34" charset="0"/>
                <a:cs typeface="Times New Roman" panose="02020603050405020304" pitchFamily="18" charset="0"/>
              </a:rPr>
              <a:t>Hiob 28,23-28</a:t>
            </a:r>
          </a:p>
        </p:txBody>
      </p:sp>
    </p:spTree>
    <p:extLst>
      <p:ext uri="{BB962C8B-B14F-4D97-AF65-F5344CB8AC3E}">
        <p14:creationId xmlns:p14="http://schemas.microsoft.com/office/powerpoint/2010/main" val="113949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
        <p:nvSpPr>
          <p:cNvPr id="4" name="Rechteck 3">
            <a:extLst>
              <a:ext uri="{FF2B5EF4-FFF2-40B4-BE49-F238E27FC236}">
                <a16:creationId xmlns:a16="http://schemas.microsoft.com/office/drawing/2014/main" id="{81D6B462-2F61-4218-A300-E7CF2BA8D63C}"/>
              </a:ext>
            </a:extLst>
          </p:cNvPr>
          <p:cNvSpPr/>
          <p:nvPr/>
        </p:nvSpPr>
        <p:spPr>
          <a:xfrm>
            <a:off x="1009657" y="1490120"/>
            <a:ext cx="10374204" cy="4247317"/>
          </a:xfrm>
          <a:prstGeom prst="rect">
            <a:avLst/>
          </a:prstGeom>
        </p:spPr>
        <p:txBody>
          <a:bodyPr wrap="square">
            <a:spAutoFit/>
          </a:bodyPr>
          <a:lstStyle/>
          <a:p>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"Gott hat Einsicht in ihren Weg, und er kennt ihre Fundstätte. Denn Er schaut bis zu den Enden der Erde und sieht alles, was unter dem Himmel ist. </a:t>
            </a:r>
            <a:r>
              <a:rPr lang="de-CH" sz="30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Als er dem Wind sein Gewicht gab und die Wasser abwog mit einem Maß, als er dem Regen sein Gesetz bestimmte und dem donnernden Unwetter seinen Weg</a:t>
            </a:r>
            <a:r>
              <a:rPr lang="de-CH" sz="30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Da hat er sie gesehen und verkündigt, sie bestätigt und ergründet, und er sprach zum Menschen: "Siehe, die Furcht des Herrn, das ist Weisheit, und vom Bösen weichen, das ist Einsicht!" </a:t>
            </a:r>
            <a:r>
              <a:rPr lang="de-CH" sz="3000" dirty="0">
                <a:latin typeface="Calibri" panose="020F0502020204030204" pitchFamily="34" charset="0"/>
                <a:ea typeface="Calibri" panose="020F0502020204030204" pitchFamily="34" charset="0"/>
                <a:cs typeface="Times New Roman" panose="02020603050405020304" pitchFamily="18" charset="0"/>
              </a:rPr>
              <a:t>Hiob 28,23-28</a:t>
            </a:r>
          </a:p>
        </p:txBody>
      </p:sp>
    </p:spTree>
    <p:extLst>
      <p:ext uri="{BB962C8B-B14F-4D97-AF65-F5344CB8AC3E}">
        <p14:creationId xmlns:p14="http://schemas.microsoft.com/office/powerpoint/2010/main" val="1412203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5F85312-565B-4A6F-83C4-603CEC64189C}"/>
              </a:ext>
            </a:extLst>
          </p:cNvPr>
          <p:cNvSpPr/>
          <p:nvPr/>
        </p:nvSpPr>
        <p:spPr>
          <a:xfrm>
            <a:off x="1009658" y="1470409"/>
            <a:ext cx="10691112" cy="4247317"/>
          </a:xfrm>
          <a:prstGeom prst="rect">
            <a:avLst/>
          </a:prstGeom>
        </p:spPr>
        <p:txBody>
          <a:bodyPr wrap="square">
            <a:spAutoFit/>
          </a:bodyPr>
          <a:lstStyle/>
          <a:p>
            <a:r>
              <a:rPr lang="de-CH" sz="3000" dirty="0"/>
              <a:t>"Zu Ende sind die Reden Hiobs." Hiob 31,40</a:t>
            </a:r>
          </a:p>
          <a:p>
            <a:endParaRPr lang="de-CH" sz="3000" dirty="0"/>
          </a:p>
          <a:p>
            <a:r>
              <a:rPr lang="de-CH" sz="3000" dirty="0"/>
              <a:t>"Und jene drei Männer hörten auf, Hiob zu antworten, weil er in seinen Augen gerecht war." Hiob 32,1</a:t>
            </a:r>
          </a:p>
          <a:p>
            <a:endParaRPr lang="de-CH" sz="3000" dirty="0"/>
          </a:p>
          <a:p>
            <a:r>
              <a:rPr lang="de-CH" sz="3000" dirty="0"/>
              <a:t>"Da antwortete der HERR dem Hiob aus dem Gewittersturm und sprach: Wer verfinstert da den Ratschluss mit Worten ohne Erkenntnis? Gürte doch deine Lenden wie ein Mann! Ich will dich fragen, und du sollst mich belehren!" Hiob 38,1-3</a:t>
            </a:r>
          </a:p>
        </p:txBody>
      </p:sp>
      <p:sp>
        <p:nvSpPr>
          <p:cNvPr id="3" name="Rechteck 2">
            <a:extLst>
              <a:ext uri="{FF2B5EF4-FFF2-40B4-BE49-F238E27FC236}">
                <a16:creationId xmlns:a16="http://schemas.microsoft.com/office/drawing/2014/main" id="{4BCFF142-2933-4F4E-8060-8F94418539FA}"/>
              </a:ext>
            </a:extLst>
          </p:cNvPr>
          <p:cNvSpPr/>
          <p:nvPr/>
        </p:nvSpPr>
        <p:spPr>
          <a:xfrm>
            <a:off x="1009657" y="794749"/>
            <a:ext cx="2759473" cy="553998"/>
          </a:xfrm>
          <a:prstGeom prst="rect">
            <a:avLst/>
          </a:prstGeom>
        </p:spPr>
        <p:txBody>
          <a:bodyPr wrap="none">
            <a:spAutoFit/>
          </a:bodyPr>
          <a:lstStyle/>
          <a:p>
            <a:r>
              <a:rPr lang="de-CH" sz="30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3000" dirty="0"/>
          </a:p>
        </p:txBody>
      </p:sp>
    </p:spTree>
    <p:extLst>
      <p:ext uri="{BB962C8B-B14F-4D97-AF65-F5344CB8AC3E}">
        <p14:creationId xmlns:p14="http://schemas.microsoft.com/office/powerpoint/2010/main" val="205728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5F85312-565B-4A6F-83C4-603CEC64189C}"/>
              </a:ext>
            </a:extLst>
          </p:cNvPr>
          <p:cNvSpPr/>
          <p:nvPr/>
        </p:nvSpPr>
        <p:spPr>
          <a:xfrm>
            <a:off x="1009657" y="1317969"/>
            <a:ext cx="10691112" cy="4247317"/>
          </a:xfrm>
          <a:prstGeom prst="rect">
            <a:avLst/>
          </a:prstGeom>
        </p:spPr>
        <p:txBody>
          <a:bodyPr wrap="square">
            <a:spAutoFit/>
          </a:bodyPr>
          <a:lstStyle/>
          <a:p>
            <a:r>
              <a:rPr lang="de-CH" sz="3000" dirty="0"/>
              <a:t>"Wo warst du, als ich den Grund der Erde legte? Sprich es aus, wenn du Bescheid weißt! Wer hat ihre Maße bestimmt? Weißt du das? Oder wer hat die Messschnur über sie ausgespannt?" Hiob 38,4-5 </a:t>
            </a:r>
          </a:p>
          <a:p>
            <a:endParaRPr lang="de-CH" sz="3000" dirty="0"/>
          </a:p>
          <a:p>
            <a:r>
              <a:rPr lang="de-CH" sz="3000" dirty="0"/>
              <a:t>"Bist du auch bis zu den Quellen des Meeres gekommen, oder hast du den Urgrund der Meerestiefe durchwandelt? Sind dir die Tore des Todes geöffnet worden, oder hast du die Pforten des Todesschattens gesehen?" Hiob 38,16-17</a:t>
            </a:r>
          </a:p>
        </p:txBody>
      </p:sp>
      <p:sp>
        <p:nvSpPr>
          <p:cNvPr id="3" name="Rechteck 2">
            <a:extLst>
              <a:ext uri="{FF2B5EF4-FFF2-40B4-BE49-F238E27FC236}">
                <a16:creationId xmlns:a16="http://schemas.microsoft.com/office/drawing/2014/main" id="{4BCFF142-2933-4F4E-8060-8F94418539FA}"/>
              </a:ext>
            </a:extLst>
          </p:cNvPr>
          <p:cNvSpPr/>
          <p:nvPr/>
        </p:nvSpPr>
        <p:spPr>
          <a:xfrm>
            <a:off x="1009657" y="794749"/>
            <a:ext cx="2589555" cy="523220"/>
          </a:xfrm>
          <a:prstGeom prst="rect">
            <a:avLst/>
          </a:prstGeom>
        </p:spPr>
        <p:txBody>
          <a:bodyPr wrap="non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Weisheit Gottes </a:t>
            </a:r>
            <a:endParaRPr lang="de-CH" sz="2800" dirty="0"/>
          </a:p>
        </p:txBody>
      </p:sp>
    </p:spTree>
    <p:extLst>
      <p:ext uri="{BB962C8B-B14F-4D97-AF65-F5344CB8AC3E}">
        <p14:creationId xmlns:p14="http://schemas.microsoft.com/office/powerpoint/2010/main" val="332048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3432</Words>
  <Application>Microsoft Office PowerPoint</Application>
  <PresentationFormat>Breitbild</PresentationFormat>
  <Paragraphs>471</Paragraphs>
  <Slides>47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47</vt:i4>
      </vt:variant>
    </vt:vector>
  </HeadingPairs>
  <TitlesOfParts>
    <vt:vector size="53" baseType="lpstr">
      <vt:lpstr>Arial</vt:lpstr>
      <vt:lpstr>Calibri</vt:lpstr>
      <vt:lpstr>Calibri Light</vt:lpstr>
      <vt:lpstr>Symbol</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Mätthu</cp:lastModifiedBy>
  <cp:revision>594</cp:revision>
  <cp:lastPrinted>2019-08-13T14:18:40Z</cp:lastPrinted>
  <dcterms:created xsi:type="dcterms:W3CDTF">2018-08-12T05:46:28Z</dcterms:created>
  <dcterms:modified xsi:type="dcterms:W3CDTF">2020-06-02T17:23:05Z</dcterms:modified>
</cp:coreProperties>
</file>