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259" r:id="rId3"/>
    <p:sldId id="456" r:id="rId4"/>
    <p:sldId id="509" r:id="rId5"/>
    <p:sldId id="510" r:id="rId6"/>
    <p:sldId id="474" r:id="rId7"/>
    <p:sldId id="530" r:id="rId8"/>
    <p:sldId id="529" r:id="rId9"/>
    <p:sldId id="531" r:id="rId10"/>
    <p:sldId id="532" r:id="rId11"/>
    <p:sldId id="511" r:id="rId12"/>
    <p:sldId id="534" r:id="rId13"/>
    <p:sldId id="533" r:id="rId14"/>
    <p:sldId id="485" r:id="rId15"/>
    <p:sldId id="515" r:id="rId16"/>
    <p:sldId id="467" r:id="rId17"/>
    <p:sldId id="525" r:id="rId18"/>
    <p:sldId id="526" r:id="rId19"/>
    <p:sldId id="516" r:id="rId20"/>
    <p:sldId id="489" r:id="rId21"/>
    <p:sldId id="527" r:id="rId22"/>
    <p:sldId id="490" r:id="rId23"/>
    <p:sldId id="491" r:id="rId24"/>
    <p:sldId id="492" r:id="rId25"/>
    <p:sldId id="493" r:id="rId26"/>
    <p:sldId id="494" r:id="rId27"/>
    <p:sldId id="495" r:id="rId28"/>
    <p:sldId id="496" r:id="rId29"/>
    <p:sldId id="488" r:id="rId30"/>
    <p:sldId id="517" r:id="rId31"/>
    <p:sldId id="497" r:id="rId32"/>
    <p:sldId id="498" r:id="rId33"/>
    <p:sldId id="501" r:id="rId34"/>
    <p:sldId id="502" r:id="rId35"/>
    <p:sldId id="503" r:id="rId36"/>
    <p:sldId id="520" r:id="rId37"/>
    <p:sldId id="504" r:id="rId38"/>
    <p:sldId id="499" r:id="rId39"/>
    <p:sldId id="521" r:id="rId40"/>
    <p:sldId id="483" r:id="rId41"/>
    <p:sldId id="505" r:id="rId42"/>
    <p:sldId id="522" r:id="rId43"/>
    <p:sldId id="523" r:id="rId44"/>
    <p:sldId id="524" r:id="rId45"/>
    <p:sldId id="528" r:id="rId46"/>
    <p:sldId id="473" r:id="rId47"/>
  </p:sldIdLst>
  <p:sldSz cx="12192000" cy="6858000"/>
  <p:notesSz cx="6742113" cy="987266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66CCFF"/>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autoAdjust="0"/>
  </p:normalViewPr>
  <p:slideViewPr>
    <p:cSldViewPr snapToGrid="0">
      <p:cViewPr varScale="1">
        <p:scale>
          <a:sx n="114" d="100"/>
          <a:sy n="114" d="100"/>
        </p:scale>
        <p:origin x="414" y="108"/>
      </p:cViewPr>
      <p:guideLst>
        <p:guide orient="horz" pos="2160"/>
        <p:guide pos="3840"/>
      </p:guideLst>
    </p:cSldViewPr>
  </p:slideViewPr>
  <p:outlineViewPr>
    <p:cViewPr>
      <p:scale>
        <a:sx n="33" d="100"/>
        <a:sy n="33" d="100"/>
      </p:scale>
      <p:origin x="0" y="2898"/>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BD7CE7-2DB1-4AF6-A0CF-700C2A751B25}"/>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CH"/>
          </a:p>
        </p:txBody>
      </p:sp>
      <p:sp>
        <p:nvSpPr>
          <p:cNvPr id="3" name="Untertitel 2">
            <a:extLst>
              <a:ext uri="{FF2B5EF4-FFF2-40B4-BE49-F238E27FC236}">
                <a16:creationId xmlns:a16="http://schemas.microsoft.com/office/drawing/2014/main" id="{91D32DCB-3ED5-406E-A743-AE4A913841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CH"/>
          </a:p>
        </p:txBody>
      </p:sp>
      <p:sp>
        <p:nvSpPr>
          <p:cNvPr id="4" name="Datumsplatzhalter 3">
            <a:extLst>
              <a:ext uri="{FF2B5EF4-FFF2-40B4-BE49-F238E27FC236}">
                <a16:creationId xmlns:a16="http://schemas.microsoft.com/office/drawing/2014/main" id="{BEF23B1A-96F3-4F0F-BFD2-4C84241104C1}"/>
              </a:ext>
            </a:extLst>
          </p:cNvPr>
          <p:cNvSpPr>
            <a:spLocks noGrp="1"/>
          </p:cNvSpPr>
          <p:nvPr>
            <p:ph type="dt" sz="half" idx="10"/>
          </p:nvPr>
        </p:nvSpPr>
        <p:spPr/>
        <p:txBody>
          <a:bodyPr/>
          <a:lstStyle/>
          <a:p>
            <a:fld id="{F933B1AF-C5F1-46A7-8E1D-2AF154C39C49}" type="datetimeFigureOut">
              <a:rPr lang="de-CH" smtClean="0"/>
              <a:t>26.05.2020</a:t>
            </a:fld>
            <a:endParaRPr lang="de-CH" dirty="0"/>
          </a:p>
        </p:txBody>
      </p:sp>
      <p:sp>
        <p:nvSpPr>
          <p:cNvPr id="5" name="Fußzeilenplatzhalter 4">
            <a:extLst>
              <a:ext uri="{FF2B5EF4-FFF2-40B4-BE49-F238E27FC236}">
                <a16:creationId xmlns:a16="http://schemas.microsoft.com/office/drawing/2014/main" id="{2E05BB20-5DCD-4760-9D5E-988C0503BB5C}"/>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27BB85F7-8805-41EF-A275-7C0285D50BE4}"/>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260168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6D30CB-1657-4FA1-903F-161524140F17}"/>
              </a:ext>
            </a:extLst>
          </p:cNvPr>
          <p:cNvSpPr>
            <a:spLocks noGrp="1"/>
          </p:cNvSpPr>
          <p:nvPr>
            <p:ph type="title"/>
          </p:nvPr>
        </p:nvSpPr>
        <p:spPr/>
        <p:txBody>
          <a:bodyPr/>
          <a:lstStyle/>
          <a:p>
            <a:r>
              <a:rPr lang="de-DE"/>
              <a:t>Mastertitelformat bearbeiten</a:t>
            </a:r>
            <a:endParaRPr lang="de-CH"/>
          </a:p>
        </p:txBody>
      </p:sp>
      <p:sp>
        <p:nvSpPr>
          <p:cNvPr id="3" name="Vertikaler Textplatzhalter 2">
            <a:extLst>
              <a:ext uri="{FF2B5EF4-FFF2-40B4-BE49-F238E27FC236}">
                <a16:creationId xmlns:a16="http://schemas.microsoft.com/office/drawing/2014/main" id="{51A94D06-4036-4BF4-ACEB-4528D840FE9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92E8DDB8-B72D-46C5-9063-3BDE6D2862AD}"/>
              </a:ext>
            </a:extLst>
          </p:cNvPr>
          <p:cNvSpPr>
            <a:spLocks noGrp="1"/>
          </p:cNvSpPr>
          <p:nvPr>
            <p:ph type="dt" sz="half" idx="10"/>
          </p:nvPr>
        </p:nvSpPr>
        <p:spPr/>
        <p:txBody>
          <a:bodyPr/>
          <a:lstStyle/>
          <a:p>
            <a:fld id="{F933B1AF-C5F1-46A7-8E1D-2AF154C39C49}" type="datetimeFigureOut">
              <a:rPr lang="de-CH" smtClean="0"/>
              <a:t>26.05.2020</a:t>
            </a:fld>
            <a:endParaRPr lang="de-CH" dirty="0"/>
          </a:p>
        </p:txBody>
      </p:sp>
      <p:sp>
        <p:nvSpPr>
          <p:cNvPr id="5" name="Fußzeilenplatzhalter 4">
            <a:extLst>
              <a:ext uri="{FF2B5EF4-FFF2-40B4-BE49-F238E27FC236}">
                <a16:creationId xmlns:a16="http://schemas.microsoft.com/office/drawing/2014/main" id="{F6542659-DAC6-4426-B04C-9806088DA22C}"/>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87F2D852-73B3-4FA5-9623-1E47AB4FB7E5}"/>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3733694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43E65004-336F-44A3-84A8-5BD8175DF612}"/>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CH"/>
          </a:p>
        </p:txBody>
      </p:sp>
      <p:sp>
        <p:nvSpPr>
          <p:cNvPr id="3" name="Vertikaler Textplatzhalter 2">
            <a:extLst>
              <a:ext uri="{FF2B5EF4-FFF2-40B4-BE49-F238E27FC236}">
                <a16:creationId xmlns:a16="http://schemas.microsoft.com/office/drawing/2014/main" id="{40EA1F4F-7F10-4E0A-93CD-3C363B727A43}"/>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E9E2BEBF-AAC5-4D43-B70E-A04EEF2F7A7F}"/>
              </a:ext>
            </a:extLst>
          </p:cNvPr>
          <p:cNvSpPr>
            <a:spLocks noGrp="1"/>
          </p:cNvSpPr>
          <p:nvPr>
            <p:ph type="dt" sz="half" idx="10"/>
          </p:nvPr>
        </p:nvSpPr>
        <p:spPr/>
        <p:txBody>
          <a:bodyPr/>
          <a:lstStyle/>
          <a:p>
            <a:fld id="{F933B1AF-C5F1-46A7-8E1D-2AF154C39C49}" type="datetimeFigureOut">
              <a:rPr lang="de-CH" smtClean="0"/>
              <a:t>26.05.2020</a:t>
            </a:fld>
            <a:endParaRPr lang="de-CH" dirty="0"/>
          </a:p>
        </p:txBody>
      </p:sp>
      <p:sp>
        <p:nvSpPr>
          <p:cNvPr id="5" name="Fußzeilenplatzhalter 4">
            <a:extLst>
              <a:ext uri="{FF2B5EF4-FFF2-40B4-BE49-F238E27FC236}">
                <a16:creationId xmlns:a16="http://schemas.microsoft.com/office/drawing/2014/main" id="{48B2E89A-CF8F-4D6D-AF35-EB171072BA42}"/>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4FAB6095-5F4C-42A4-80F1-F4051660D9F5}"/>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1369504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26.05.2020</a:t>
            </a:fld>
            <a:endParaRPr lang="de-CH" dirty="0"/>
          </a:p>
        </p:txBody>
      </p:sp>
      <p:sp>
        <p:nvSpPr>
          <p:cNvPr id="5" name="Fußzeilenplatzhalter 4"/>
          <p:cNvSpPr>
            <a:spLocks noGrp="1"/>
          </p:cNvSpPr>
          <p:nvPr>
            <p:ph type="ftr" sz="quarter" idx="11"/>
          </p:nvPr>
        </p:nvSpPr>
        <p:spPr/>
        <p:txBody>
          <a:bodyPr/>
          <a:lstStyle/>
          <a:p>
            <a:endParaRPr lang="de-CH" dirty="0"/>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dirty="0"/>
          </a:p>
        </p:txBody>
      </p:sp>
    </p:spTree>
    <p:extLst>
      <p:ext uri="{BB962C8B-B14F-4D97-AF65-F5344CB8AC3E}">
        <p14:creationId xmlns:p14="http://schemas.microsoft.com/office/powerpoint/2010/main" val="209730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8CD364-4700-4021-8F2E-36B088308AA3}"/>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31206AB2-998A-4A8A-BB3F-E86453B83336}"/>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2D6E1858-1D4C-4ADD-B509-1F04E75243FE}"/>
              </a:ext>
            </a:extLst>
          </p:cNvPr>
          <p:cNvSpPr>
            <a:spLocks noGrp="1"/>
          </p:cNvSpPr>
          <p:nvPr>
            <p:ph type="dt" sz="half" idx="10"/>
          </p:nvPr>
        </p:nvSpPr>
        <p:spPr/>
        <p:txBody>
          <a:bodyPr/>
          <a:lstStyle/>
          <a:p>
            <a:fld id="{F933B1AF-C5F1-46A7-8E1D-2AF154C39C49}" type="datetimeFigureOut">
              <a:rPr lang="de-CH" smtClean="0"/>
              <a:t>26.05.2020</a:t>
            </a:fld>
            <a:endParaRPr lang="de-CH" dirty="0"/>
          </a:p>
        </p:txBody>
      </p:sp>
      <p:sp>
        <p:nvSpPr>
          <p:cNvPr id="5" name="Fußzeilenplatzhalter 4">
            <a:extLst>
              <a:ext uri="{FF2B5EF4-FFF2-40B4-BE49-F238E27FC236}">
                <a16:creationId xmlns:a16="http://schemas.microsoft.com/office/drawing/2014/main" id="{95C59EC5-C91E-46FC-8100-8D0AB9B55B1C}"/>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25601D86-82B7-4B9B-912E-5DEABD9852ED}"/>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4171221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DFF81D-87E6-41EC-A954-ACA41584E5E4}"/>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CH"/>
          </a:p>
        </p:txBody>
      </p:sp>
      <p:sp>
        <p:nvSpPr>
          <p:cNvPr id="3" name="Textplatzhalter 2">
            <a:extLst>
              <a:ext uri="{FF2B5EF4-FFF2-40B4-BE49-F238E27FC236}">
                <a16:creationId xmlns:a16="http://schemas.microsoft.com/office/drawing/2014/main" id="{982A3BA4-578F-4055-B266-4B992E82B1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88409907-D7A5-4B12-B3C9-2AA2CE918A2D}"/>
              </a:ext>
            </a:extLst>
          </p:cNvPr>
          <p:cNvSpPr>
            <a:spLocks noGrp="1"/>
          </p:cNvSpPr>
          <p:nvPr>
            <p:ph type="dt" sz="half" idx="10"/>
          </p:nvPr>
        </p:nvSpPr>
        <p:spPr/>
        <p:txBody>
          <a:bodyPr/>
          <a:lstStyle/>
          <a:p>
            <a:fld id="{F933B1AF-C5F1-46A7-8E1D-2AF154C39C49}" type="datetimeFigureOut">
              <a:rPr lang="de-CH" smtClean="0"/>
              <a:t>26.05.2020</a:t>
            </a:fld>
            <a:endParaRPr lang="de-CH" dirty="0"/>
          </a:p>
        </p:txBody>
      </p:sp>
      <p:sp>
        <p:nvSpPr>
          <p:cNvPr id="5" name="Fußzeilenplatzhalter 4">
            <a:extLst>
              <a:ext uri="{FF2B5EF4-FFF2-40B4-BE49-F238E27FC236}">
                <a16:creationId xmlns:a16="http://schemas.microsoft.com/office/drawing/2014/main" id="{B1C82FC5-7446-4D67-9B17-F0C553B5CB7A}"/>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41F5F2E0-2353-473D-A61F-F4EF6B54E071}"/>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2630088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E4132A-EE5A-488A-9B3D-340F9899BB5D}"/>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6965D868-C7E8-49B4-A02B-D4CCC5B6F655}"/>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a:extLst>
              <a:ext uri="{FF2B5EF4-FFF2-40B4-BE49-F238E27FC236}">
                <a16:creationId xmlns:a16="http://schemas.microsoft.com/office/drawing/2014/main" id="{DE501BB0-9E49-46B0-9901-FC42B12B7767}"/>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a:extLst>
              <a:ext uri="{FF2B5EF4-FFF2-40B4-BE49-F238E27FC236}">
                <a16:creationId xmlns:a16="http://schemas.microsoft.com/office/drawing/2014/main" id="{46FD0CDA-4EBC-4AF5-9AA0-9D5E46821411}"/>
              </a:ext>
            </a:extLst>
          </p:cNvPr>
          <p:cNvSpPr>
            <a:spLocks noGrp="1"/>
          </p:cNvSpPr>
          <p:nvPr>
            <p:ph type="dt" sz="half" idx="10"/>
          </p:nvPr>
        </p:nvSpPr>
        <p:spPr/>
        <p:txBody>
          <a:bodyPr/>
          <a:lstStyle/>
          <a:p>
            <a:fld id="{F933B1AF-C5F1-46A7-8E1D-2AF154C39C49}" type="datetimeFigureOut">
              <a:rPr lang="de-CH" smtClean="0"/>
              <a:t>26.05.2020</a:t>
            </a:fld>
            <a:endParaRPr lang="de-CH" dirty="0"/>
          </a:p>
        </p:txBody>
      </p:sp>
      <p:sp>
        <p:nvSpPr>
          <p:cNvPr id="6" name="Fußzeilenplatzhalter 5">
            <a:extLst>
              <a:ext uri="{FF2B5EF4-FFF2-40B4-BE49-F238E27FC236}">
                <a16:creationId xmlns:a16="http://schemas.microsoft.com/office/drawing/2014/main" id="{8811F98A-9D23-49CA-956E-38001D1AF024}"/>
              </a:ext>
            </a:extLst>
          </p:cNvPr>
          <p:cNvSpPr>
            <a:spLocks noGrp="1"/>
          </p:cNvSpPr>
          <p:nvPr>
            <p:ph type="ftr" sz="quarter" idx="11"/>
          </p:nvPr>
        </p:nvSpPr>
        <p:spPr/>
        <p:txBody>
          <a:bodyPr/>
          <a:lstStyle/>
          <a:p>
            <a:endParaRPr lang="de-CH" dirty="0"/>
          </a:p>
        </p:txBody>
      </p:sp>
      <p:sp>
        <p:nvSpPr>
          <p:cNvPr id="7" name="Foliennummernplatzhalter 6">
            <a:extLst>
              <a:ext uri="{FF2B5EF4-FFF2-40B4-BE49-F238E27FC236}">
                <a16:creationId xmlns:a16="http://schemas.microsoft.com/office/drawing/2014/main" id="{AEDF1F2D-2700-4CE5-874E-E7647953A703}"/>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3421654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F36BBD-C2D6-4AFA-A9A8-03B1E2C6CB19}"/>
              </a:ext>
            </a:extLst>
          </p:cNvPr>
          <p:cNvSpPr>
            <a:spLocks noGrp="1"/>
          </p:cNvSpPr>
          <p:nvPr>
            <p:ph type="title"/>
          </p:nvPr>
        </p:nvSpPr>
        <p:spPr>
          <a:xfrm>
            <a:off x="839788" y="365125"/>
            <a:ext cx="10515600" cy="1325563"/>
          </a:xfrm>
        </p:spPr>
        <p:txBody>
          <a:bodyPr/>
          <a:lstStyle/>
          <a:p>
            <a:r>
              <a:rPr lang="de-DE"/>
              <a:t>Mastertitelformat bearbeiten</a:t>
            </a:r>
            <a:endParaRPr lang="de-CH"/>
          </a:p>
        </p:txBody>
      </p:sp>
      <p:sp>
        <p:nvSpPr>
          <p:cNvPr id="3" name="Textplatzhalter 2">
            <a:extLst>
              <a:ext uri="{FF2B5EF4-FFF2-40B4-BE49-F238E27FC236}">
                <a16:creationId xmlns:a16="http://schemas.microsoft.com/office/drawing/2014/main" id="{E910BEDD-D6C3-40E8-954B-EC17C8D8A4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70C77C37-93CC-45A8-8BAC-5855B8F7C46E}"/>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a:extLst>
              <a:ext uri="{FF2B5EF4-FFF2-40B4-BE49-F238E27FC236}">
                <a16:creationId xmlns:a16="http://schemas.microsoft.com/office/drawing/2014/main" id="{8DEDC76C-9014-405D-AD19-5DC13A1DE4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E48BB4DE-4C7B-4716-A81B-B57C41815951}"/>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a:extLst>
              <a:ext uri="{FF2B5EF4-FFF2-40B4-BE49-F238E27FC236}">
                <a16:creationId xmlns:a16="http://schemas.microsoft.com/office/drawing/2014/main" id="{482359C6-AEA3-4B63-8993-CB4563C1AD24}"/>
              </a:ext>
            </a:extLst>
          </p:cNvPr>
          <p:cNvSpPr>
            <a:spLocks noGrp="1"/>
          </p:cNvSpPr>
          <p:nvPr>
            <p:ph type="dt" sz="half" idx="10"/>
          </p:nvPr>
        </p:nvSpPr>
        <p:spPr/>
        <p:txBody>
          <a:bodyPr/>
          <a:lstStyle/>
          <a:p>
            <a:fld id="{F933B1AF-C5F1-46A7-8E1D-2AF154C39C49}" type="datetimeFigureOut">
              <a:rPr lang="de-CH" smtClean="0"/>
              <a:t>26.05.2020</a:t>
            </a:fld>
            <a:endParaRPr lang="de-CH" dirty="0"/>
          </a:p>
        </p:txBody>
      </p:sp>
      <p:sp>
        <p:nvSpPr>
          <p:cNvPr id="8" name="Fußzeilenplatzhalter 7">
            <a:extLst>
              <a:ext uri="{FF2B5EF4-FFF2-40B4-BE49-F238E27FC236}">
                <a16:creationId xmlns:a16="http://schemas.microsoft.com/office/drawing/2014/main" id="{320B9363-56C1-41C6-9A23-DEA4A69272D3}"/>
              </a:ext>
            </a:extLst>
          </p:cNvPr>
          <p:cNvSpPr>
            <a:spLocks noGrp="1"/>
          </p:cNvSpPr>
          <p:nvPr>
            <p:ph type="ftr" sz="quarter" idx="11"/>
          </p:nvPr>
        </p:nvSpPr>
        <p:spPr/>
        <p:txBody>
          <a:bodyPr/>
          <a:lstStyle/>
          <a:p>
            <a:endParaRPr lang="de-CH" dirty="0"/>
          </a:p>
        </p:txBody>
      </p:sp>
      <p:sp>
        <p:nvSpPr>
          <p:cNvPr id="9" name="Foliennummernplatzhalter 8">
            <a:extLst>
              <a:ext uri="{FF2B5EF4-FFF2-40B4-BE49-F238E27FC236}">
                <a16:creationId xmlns:a16="http://schemas.microsoft.com/office/drawing/2014/main" id="{2C01CC76-0673-4BF6-A7CE-998944A28D9E}"/>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1860243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D4ED79-DC66-4940-8719-19CC1329C9C8}"/>
              </a:ext>
            </a:extLst>
          </p:cNvPr>
          <p:cNvSpPr>
            <a:spLocks noGrp="1"/>
          </p:cNvSpPr>
          <p:nvPr>
            <p:ph type="title"/>
          </p:nvPr>
        </p:nvSpPr>
        <p:spPr/>
        <p:txBody>
          <a:bodyPr/>
          <a:lstStyle/>
          <a:p>
            <a:r>
              <a:rPr lang="de-DE"/>
              <a:t>Mastertitelformat bearbeiten</a:t>
            </a:r>
            <a:endParaRPr lang="de-CH"/>
          </a:p>
        </p:txBody>
      </p:sp>
      <p:sp>
        <p:nvSpPr>
          <p:cNvPr id="3" name="Datumsplatzhalter 2">
            <a:extLst>
              <a:ext uri="{FF2B5EF4-FFF2-40B4-BE49-F238E27FC236}">
                <a16:creationId xmlns:a16="http://schemas.microsoft.com/office/drawing/2014/main" id="{9A08B6F9-0046-400B-B7DE-E02781BD3544}"/>
              </a:ext>
            </a:extLst>
          </p:cNvPr>
          <p:cNvSpPr>
            <a:spLocks noGrp="1"/>
          </p:cNvSpPr>
          <p:nvPr>
            <p:ph type="dt" sz="half" idx="10"/>
          </p:nvPr>
        </p:nvSpPr>
        <p:spPr/>
        <p:txBody>
          <a:bodyPr/>
          <a:lstStyle/>
          <a:p>
            <a:fld id="{F933B1AF-C5F1-46A7-8E1D-2AF154C39C49}" type="datetimeFigureOut">
              <a:rPr lang="de-CH" smtClean="0"/>
              <a:t>26.05.2020</a:t>
            </a:fld>
            <a:endParaRPr lang="de-CH" dirty="0"/>
          </a:p>
        </p:txBody>
      </p:sp>
      <p:sp>
        <p:nvSpPr>
          <p:cNvPr id="4" name="Fußzeilenplatzhalter 3">
            <a:extLst>
              <a:ext uri="{FF2B5EF4-FFF2-40B4-BE49-F238E27FC236}">
                <a16:creationId xmlns:a16="http://schemas.microsoft.com/office/drawing/2014/main" id="{6F19CFC8-DB1C-4D03-9B72-4747664E3732}"/>
              </a:ext>
            </a:extLst>
          </p:cNvPr>
          <p:cNvSpPr>
            <a:spLocks noGrp="1"/>
          </p:cNvSpPr>
          <p:nvPr>
            <p:ph type="ftr" sz="quarter" idx="11"/>
          </p:nvPr>
        </p:nvSpPr>
        <p:spPr/>
        <p:txBody>
          <a:bodyPr/>
          <a:lstStyle/>
          <a:p>
            <a:endParaRPr lang="de-CH" dirty="0"/>
          </a:p>
        </p:txBody>
      </p:sp>
      <p:sp>
        <p:nvSpPr>
          <p:cNvPr id="5" name="Foliennummernplatzhalter 4">
            <a:extLst>
              <a:ext uri="{FF2B5EF4-FFF2-40B4-BE49-F238E27FC236}">
                <a16:creationId xmlns:a16="http://schemas.microsoft.com/office/drawing/2014/main" id="{F1498AED-C42A-4C99-AC5C-48A9537F60C8}"/>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714284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4BF38C16-A59E-407F-A95C-C6905CB042E3}"/>
              </a:ext>
            </a:extLst>
          </p:cNvPr>
          <p:cNvSpPr>
            <a:spLocks noGrp="1"/>
          </p:cNvSpPr>
          <p:nvPr>
            <p:ph type="dt" sz="half" idx="10"/>
          </p:nvPr>
        </p:nvSpPr>
        <p:spPr/>
        <p:txBody>
          <a:bodyPr/>
          <a:lstStyle/>
          <a:p>
            <a:fld id="{F933B1AF-C5F1-46A7-8E1D-2AF154C39C49}" type="datetimeFigureOut">
              <a:rPr lang="de-CH" smtClean="0"/>
              <a:t>26.05.2020</a:t>
            </a:fld>
            <a:endParaRPr lang="de-CH" dirty="0"/>
          </a:p>
        </p:txBody>
      </p:sp>
      <p:sp>
        <p:nvSpPr>
          <p:cNvPr id="3" name="Fußzeilenplatzhalter 2">
            <a:extLst>
              <a:ext uri="{FF2B5EF4-FFF2-40B4-BE49-F238E27FC236}">
                <a16:creationId xmlns:a16="http://schemas.microsoft.com/office/drawing/2014/main" id="{8F9EE877-C1C5-4795-8461-AD707E5B4C61}"/>
              </a:ext>
            </a:extLst>
          </p:cNvPr>
          <p:cNvSpPr>
            <a:spLocks noGrp="1"/>
          </p:cNvSpPr>
          <p:nvPr>
            <p:ph type="ftr" sz="quarter" idx="11"/>
          </p:nvPr>
        </p:nvSpPr>
        <p:spPr/>
        <p:txBody>
          <a:bodyPr/>
          <a:lstStyle/>
          <a:p>
            <a:endParaRPr lang="de-CH" dirty="0"/>
          </a:p>
        </p:txBody>
      </p:sp>
      <p:sp>
        <p:nvSpPr>
          <p:cNvPr id="4" name="Foliennummernplatzhalter 3">
            <a:extLst>
              <a:ext uri="{FF2B5EF4-FFF2-40B4-BE49-F238E27FC236}">
                <a16:creationId xmlns:a16="http://schemas.microsoft.com/office/drawing/2014/main" id="{FCC84BEF-EBCD-4583-AB65-42AF29F8E87F}"/>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465463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4F4727-1538-439D-84A0-A54F00A4C93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Inhaltsplatzhalter 2">
            <a:extLst>
              <a:ext uri="{FF2B5EF4-FFF2-40B4-BE49-F238E27FC236}">
                <a16:creationId xmlns:a16="http://schemas.microsoft.com/office/drawing/2014/main" id="{5A7B8EF9-A9C2-424D-89BA-FC57AA77FA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a:extLst>
              <a:ext uri="{FF2B5EF4-FFF2-40B4-BE49-F238E27FC236}">
                <a16:creationId xmlns:a16="http://schemas.microsoft.com/office/drawing/2014/main" id="{FABF0ACE-E9BE-492C-BD12-28E61284A1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E0D299D-222D-44B7-8E23-A1D3F7591BF0}"/>
              </a:ext>
            </a:extLst>
          </p:cNvPr>
          <p:cNvSpPr>
            <a:spLocks noGrp="1"/>
          </p:cNvSpPr>
          <p:nvPr>
            <p:ph type="dt" sz="half" idx="10"/>
          </p:nvPr>
        </p:nvSpPr>
        <p:spPr/>
        <p:txBody>
          <a:bodyPr/>
          <a:lstStyle/>
          <a:p>
            <a:fld id="{F933B1AF-C5F1-46A7-8E1D-2AF154C39C49}" type="datetimeFigureOut">
              <a:rPr lang="de-CH" smtClean="0"/>
              <a:t>26.05.2020</a:t>
            </a:fld>
            <a:endParaRPr lang="de-CH" dirty="0"/>
          </a:p>
        </p:txBody>
      </p:sp>
      <p:sp>
        <p:nvSpPr>
          <p:cNvPr id="6" name="Fußzeilenplatzhalter 5">
            <a:extLst>
              <a:ext uri="{FF2B5EF4-FFF2-40B4-BE49-F238E27FC236}">
                <a16:creationId xmlns:a16="http://schemas.microsoft.com/office/drawing/2014/main" id="{BDDF0475-7058-4858-B2E6-5AD06A6440B6}"/>
              </a:ext>
            </a:extLst>
          </p:cNvPr>
          <p:cNvSpPr>
            <a:spLocks noGrp="1"/>
          </p:cNvSpPr>
          <p:nvPr>
            <p:ph type="ftr" sz="quarter" idx="11"/>
          </p:nvPr>
        </p:nvSpPr>
        <p:spPr/>
        <p:txBody>
          <a:bodyPr/>
          <a:lstStyle/>
          <a:p>
            <a:endParaRPr lang="de-CH" dirty="0"/>
          </a:p>
        </p:txBody>
      </p:sp>
      <p:sp>
        <p:nvSpPr>
          <p:cNvPr id="7" name="Foliennummernplatzhalter 6">
            <a:extLst>
              <a:ext uri="{FF2B5EF4-FFF2-40B4-BE49-F238E27FC236}">
                <a16:creationId xmlns:a16="http://schemas.microsoft.com/office/drawing/2014/main" id="{EE66D134-F535-4DF3-9799-55CD813A0496}"/>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4010699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C2FDA9-B748-416B-BDDB-E384A727D56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Bildplatzhalter 2">
            <a:extLst>
              <a:ext uri="{FF2B5EF4-FFF2-40B4-BE49-F238E27FC236}">
                <a16:creationId xmlns:a16="http://schemas.microsoft.com/office/drawing/2014/main" id="{933A6277-9647-48CE-8F33-88191EF21B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dirty="0"/>
          </a:p>
        </p:txBody>
      </p:sp>
      <p:sp>
        <p:nvSpPr>
          <p:cNvPr id="4" name="Textplatzhalter 3">
            <a:extLst>
              <a:ext uri="{FF2B5EF4-FFF2-40B4-BE49-F238E27FC236}">
                <a16:creationId xmlns:a16="http://schemas.microsoft.com/office/drawing/2014/main" id="{B00A29AF-4245-4E7B-B9BA-7E6BE9F1CE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7F2B3D4-0E4E-455D-BE8A-465AC680EB0E}"/>
              </a:ext>
            </a:extLst>
          </p:cNvPr>
          <p:cNvSpPr>
            <a:spLocks noGrp="1"/>
          </p:cNvSpPr>
          <p:nvPr>
            <p:ph type="dt" sz="half" idx="10"/>
          </p:nvPr>
        </p:nvSpPr>
        <p:spPr/>
        <p:txBody>
          <a:bodyPr/>
          <a:lstStyle/>
          <a:p>
            <a:fld id="{F933B1AF-C5F1-46A7-8E1D-2AF154C39C49}" type="datetimeFigureOut">
              <a:rPr lang="de-CH" smtClean="0"/>
              <a:t>26.05.2020</a:t>
            </a:fld>
            <a:endParaRPr lang="de-CH" dirty="0"/>
          </a:p>
        </p:txBody>
      </p:sp>
      <p:sp>
        <p:nvSpPr>
          <p:cNvPr id="6" name="Fußzeilenplatzhalter 5">
            <a:extLst>
              <a:ext uri="{FF2B5EF4-FFF2-40B4-BE49-F238E27FC236}">
                <a16:creationId xmlns:a16="http://schemas.microsoft.com/office/drawing/2014/main" id="{114A8470-CCF7-4C1E-A4D7-DC0ACDDFBFBF}"/>
              </a:ext>
            </a:extLst>
          </p:cNvPr>
          <p:cNvSpPr>
            <a:spLocks noGrp="1"/>
          </p:cNvSpPr>
          <p:nvPr>
            <p:ph type="ftr" sz="quarter" idx="11"/>
          </p:nvPr>
        </p:nvSpPr>
        <p:spPr/>
        <p:txBody>
          <a:bodyPr/>
          <a:lstStyle/>
          <a:p>
            <a:endParaRPr lang="de-CH" dirty="0"/>
          </a:p>
        </p:txBody>
      </p:sp>
      <p:sp>
        <p:nvSpPr>
          <p:cNvPr id="7" name="Foliennummernplatzhalter 6">
            <a:extLst>
              <a:ext uri="{FF2B5EF4-FFF2-40B4-BE49-F238E27FC236}">
                <a16:creationId xmlns:a16="http://schemas.microsoft.com/office/drawing/2014/main" id="{A43348C7-996C-44CB-B6DA-D3BEC3439BBE}"/>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1191364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B28A8FA9-7037-48E0-87CE-C291E6A32B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CH"/>
          </a:p>
        </p:txBody>
      </p:sp>
      <p:sp>
        <p:nvSpPr>
          <p:cNvPr id="3" name="Textplatzhalter 2">
            <a:extLst>
              <a:ext uri="{FF2B5EF4-FFF2-40B4-BE49-F238E27FC236}">
                <a16:creationId xmlns:a16="http://schemas.microsoft.com/office/drawing/2014/main" id="{D4393CE9-EE60-4605-86E1-70BF199507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D278C31F-EA15-4F46-8119-611DD6A88E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33B1AF-C5F1-46A7-8E1D-2AF154C39C49}" type="datetimeFigureOut">
              <a:rPr lang="de-CH" smtClean="0"/>
              <a:t>26.05.2020</a:t>
            </a:fld>
            <a:endParaRPr lang="de-CH" dirty="0"/>
          </a:p>
        </p:txBody>
      </p:sp>
      <p:sp>
        <p:nvSpPr>
          <p:cNvPr id="5" name="Fußzeilenplatzhalter 4">
            <a:extLst>
              <a:ext uri="{FF2B5EF4-FFF2-40B4-BE49-F238E27FC236}">
                <a16:creationId xmlns:a16="http://schemas.microsoft.com/office/drawing/2014/main" id="{18D171EC-EC57-4628-BB60-D38675B872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dirty="0"/>
          </a:p>
        </p:txBody>
      </p:sp>
      <p:sp>
        <p:nvSpPr>
          <p:cNvPr id="6" name="Foliennummernplatzhalter 5">
            <a:extLst>
              <a:ext uri="{FF2B5EF4-FFF2-40B4-BE49-F238E27FC236}">
                <a16:creationId xmlns:a16="http://schemas.microsoft.com/office/drawing/2014/main" id="{6BBB871B-06C3-4E4B-B98F-5C5099D854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4B4F7E-EA6C-4221-906A-7DBFB559F18F}" type="slidenum">
              <a:rPr lang="de-CH" smtClean="0"/>
              <a:t>‹Nr.›</a:t>
            </a:fld>
            <a:endParaRPr lang="de-CH" dirty="0"/>
          </a:p>
        </p:txBody>
      </p:sp>
    </p:spTree>
    <p:extLst>
      <p:ext uri="{BB962C8B-B14F-4D97-AF65-F5344CB8AC3E}">
        <p14:creationId xmlns:p14="http://schemas.microsoft.com/office/powerpoint/2010/main" val="804326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4482450" y="4855618"/>
            <a:ext cx="3227102" cy="938719"/>
          </a:xfrm>
          <a:prstGeom prst="rect">
            <a:avLst/>
          </a:prstGeom>
          <a:noFill/>
        </p:spPr>
        <p:txBody>
          <a:bodyPr wrap="none" rtlCol="0">
            <a:spAutoFit/>
          </a:bodyPr>
          <a:lstStyle/>
          <a:p>
            <a:pPr algn="ctr"/>
            <a:r>
              <a:rPr lang="de-CH" sz="5500" b="1" dirty="0"/>
              <a:t>Hiob Teil 2</a:t>
            </a:r>
          </a:p>
        </p:txBody>
      </p:sp>
    </p:spTree>
    <p:extLst>
      <p:ext uri="{BB962C8B-B14F-4D97-AF65-F5344CB8AC3E}">
        <p14:creationId xmlns:p14="http://schemas.microsoft.com/office/powerpoint/2010/main" val="3788338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e 2">
            <a:extLst>
              <a:ext uri="{FF2B5EF4-FFF2-40B4-BE49-F238E27FC236}">
                <a16:creationId xmlns:a16="http://schemas.microsoft.com/office/drawing/2014/main" id="{62403826-14DE-407A-9154-74EBB5538D61}"/>
              </a:ext>
            </a:extLst>
          </p:cNvPr>
          <p:cNvGraphicFramePr>
            <a:graphicFrameLocks noGrp="1"/>
          </p:cNvGraphicFramePr>
          <p:nvPr>
            <p:extLst>
              <p:ext uri="{D42A27DB-BD31-4B8C-83A1-F6EECF244321}">
                <p14:modId xmlns:p14="http://schemas.microsoft.com/office/powerpoint/2010/main" val="1867797091"/>
              </p:ext>
            </p:extLst>
          </p:nvPr>
        </p:nvGraphicFramePr>
        <p:xfrm>
          <a:off x="637563" y="1080248"/>
          <a:ext cx="10830187" cy="853440"/>
        </p:xfrm>
        <a:graphic>
          <a:graphicData uri="http://schemas.openxmlformats.org/drawingml/2006/table">
            <a:tbl>
              <a:tblPr firstRow="1" firstCol="1" bandRow="1">
                <a:tableStyleId>{5C22544A-7EE6-4342-B048-85BDC9FD1C3A}</a:tableStyleId>
              </a:tblPr>
              <a:tblGrid>
                <a:gridCol w="5120194">
                  <a:extLst>
                    <a:ext uri="{9D8B030D-6E8A-4147-A177-3AD203B41FA5}">
                      <a16:colId xmlns:a16="http://schemas.microsoft.com/office/drawing/2014/main" val="1444174897"/>
                    </a:ext>
                  </a:extLst>
                </a:gridCol>
                <a:gridCol w="5709993">
                  <a:extLst>
                    <a:ext uri="{9D8B030D-6E8A-4147-A177-3AD203B41FA5}">
                      <a16:colId xmlns:a16="http://schemas.microsoft.com/office/drawing/2014/main" val="2618893507"/>
                    </a:ext>
                  </a:extLst>
                </a:gridCol>
              </a:tblGrid>
              <a:tr h="0">
                <a:tc>
                  <a:txBody>
                    <a:bodyPr/>
                    <a:lstStyle/>
                    <a:p>
                      <a:pPr>
                        <a:spcAft>
                          <a:spcPts val="0"/>
                        </a:spcAft>
                      </a:pPr>
                      <a:r>
                        <a:rPr lang="de-CH" sz="2800" b="0" dirty="0">
                          <a:solidFill>
                            <a:schemeClr val="tx1"/>
                          </a:solidFill>
                          <a:effectLst/>
                        </a:rPr>
                        <a:t>Sie redeten mit Hiob (3-33),</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spcAft>
                          <a:spcPts val="0"/>
                        </a:spcAft>
                      </a:pPr>
                      <a:r>
                        <a:rPr lang="de-CH" sz="2800" b="0" dirty="0">
                          <a:solidFill>
                            <a:schemeClr val="tx1"/>
                          </a:solidFill>
                          <a:effectLst/>
                        </a:rPr>
                        <a:t>währende andere nur (verächtlich) über ihn redeten (19,18).</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897840067"/>
                  </a:ext>
                </a:extLst>
              </a:tr>
            </a:tbl>
          </a:graphicData>
        </a:graphic>
      </p:graphicFrame>
    </p:spTree>
    <p:extLst>
      <p:ext uri="{BB962C8B-B14F-4D97-AF65-F5344CB8AC3E}">
        <p14:creationId xmlns:p14="http://schemas.microsoft.com/office/powerpoint/2010/main" val="1621384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a:extLst>
              <a:ext uri="{FF2B5EF4-FFF2-40B4-BE49-F238E27FC236}">
                <a16:creationId xmlns:a16="http://schemas.microsoft.com/office/drawing/2014/main" id="{F87575A1-39A9-44F6-AA6E-3349121BAEB3}"/>
              </a:ext>
            </a:extLst>
          </p:cNvPr>
          <p:cNvGraphicFramePr>
            <a:graphicFrameLocks noGrp="1"/>
          </p:cNvGraphicFramePr>
          <p:nvPr>
            <p:extLst>
              <p:ext uri="{D42A27DB-BD31-4B8C-83A1-F6EECF244321}">
                <p14:modId xmlns:p14="http://schemas.microsoft.com/office/powerpoint/2010/main" val="1692207780"/>
              </p:ext>
            </p:extLst>
          </p:nvPr>
        </p:nvGraphicFramePr>
        <p:xfrm>
          <a:off x="483578" y="325315"/>
          <a:ext cx="11166229" cy="4754880"/>
        </p:xfrm>
        <a:graphic>
          <a:graphicData uri="http://schemas.openxmlformats.org/drawingml/2006/table">
            <a:tbl>
              <a:tblPr firstRow="1" firstCol="1" bandRow="1">
                <a:tableStyleId>{5C22544A-7EE6-4342-B048-85BDC9FD1C3A}</a:tableStyleId>
              </a:tblPr>
              <a:tblGrid>
                <a:gridCol w="2219024">
                  <a:extLst>
                    <a:ext uri="{9D8B030D-6E8A-4147-A177-3AD203B41FA5}">
                      <a16:colId xmlns:a16="http://schemas.microsoft.com/office/drawing/2014/main" val="2694270725"/>
                    </a:ext>
                  </a:extLst>
                </a:gridCol>
                <a:gridCol w="3260564">
                  <a:extLst>
                    <a:ext uri="{9D8B030D-6E8A-4147-A177-3AD203B41FA5}">
                      <a16:colId xmlns:a16="http://schemas.microsoft.com/office/drawing/2014/main" val="2739567139"/>
                    </a:ext>
                  </a:extLst>
                </a:gridCol>
                <a:gridCol w="2872601">
                  <a:extLst>
                    <a:ext uri="{9D8B030D-6E8A-4147-A177-3AD203B41FA5}">
                      <a16:colId xmlns:a16="http://schemas.microsoft.com/office/drawing/2014/main" val="1623414015"/>
                    </a:ext>
                  </a:extLst>
                </a:gridCol>
                <a:gridCol w="2814040">
                  <a:extLst>
                    <a:ext uri="{9D8B030D-6E8A-4147-A177-3AD203B41FA5}">
                      <a16:colId xmlns:a16="http://schemas.microsoft.com/office/drawing/2014/main" val="4054597883"/>
                    </a:ext>
                  </a:extLst>
                </a:gridCol>
              </a:tblGrid>
              <a:tr h="652482">
                <a:tc>
                  <a:txBody>
                    <a:bodyPr/>
                    <a:lstStyle/>
                    <a:p>
                      <a:pPr>
                        <a:spcAft>
                          <a:spcPts val="0"/>
                        </a:spcAft>
                      </a:pPr>
                      <a:r>
                        <a:rPr lang="de-CH" sz="2400" dirty="0">
                          <a:solidFill>
                            <a:schemeClr val="tx1"/>
                          </a:solidFill>
                          <a:effectLst/>
                        </a:rPr>
                        <a:t>Name und Herkunft</a:t>
                      </a:r>
                      <a:endParaRPr lang="de-CH"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tc>
                <a:tc>
                  <a:txBody>
                    <a:bodyPr/>
                    <a:lstStyle/>
                    <a:p>
                      <a:pPr>
                        <a:spcAft>
                          <a:spcPts val="0"/>
                        </a:spcAft>
                      </a:pPr>
                      <a:r>
                        <a:rPr lang="de-CH" sz="2400" dirty="0">
                          <a:solidFill>
                            <a:schemeClr val="tx1"/>
                          </a:solidFill>
                          <a:effectLst/>
                        </a:rPr>
                        <a:t>Eliphas / von Teman</a:t>
                      </a:r>
                    </a:p>
                    <a:p>
                      <a:pPr>
                        <a:spcAft>
                          <a:spcPts val="0"/>
                        </a:spcAft>
                      </a:pPr>
                      <a:r>
                        <a:rPr lang="de-CH" sz="2400" dirty="0">
                          <a:solidFill>
                            <a:schemeClr val="tx1"/>
                          </a:solidFill>
                          <a:effectLst/>
                        </a:rPr>
                        <a:t>(mein Gott ist Feingold)</a:t>
                      </a:r>
                      <a:endParaRPr lang="de-CH"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tc>
                <a:tc>
                  <a:txBody>
                    <a:bodyPr/>
                    <a:lstStyle/>
                    <a:p>
                      <a:pPr>
                        <a:spcAft>
                          <a:spcPts val="0"/>
                        </a:spcAft>
                      </a:pPr>
                      <a:r>
                        <a:rPr lang="de-CH" sz="2400" dirty="0">
                          <a:solidFill>
                            <a:schemeClr val="tx1"/>
                          </a:solidFill>
                          <a:effectLst/>
                        </a:rPr>
                        <a:t>Bildad / von Schuach</a:t>
                      </a:r>
                    </a:p>
                    <a:p>
                      <a:pPr>
                        <a:spcAft>
                          <a:spcPts val="0"/>
                        </a:spcAft>
                      </a:pPr>
                      <a:r>
                        <a:rPr lang="de-CH" sz="2400" dirty="0">
                          <a:solidFill>
                            <a:schemeClr val="tx1"/>
                          </a:solidFill>
                          <a:effectLst/>
                        </a:rPr>
                        <a:t>(Sohn des Streits)</a:t>
                      </a:r>
                      <a:endParaRPr lang="de-CH"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tc>
                <a:tc>
                  <a:txBody>
                    <a:bodyPr/>
                    <a:lstStyle/>
                    <a:p>
                      <a:pPr>
                        <a:spcAft>
                          <a:spcPts val="0"/>
                        </a:spcAft>
                      </a:pPr>
                      <a:r>
                        <a:rPr lang="de-CH" sz="2400" dirty="0">
                          <a:solidFill>
                            <a:schemeClr val="tx1"/>
                          </a:solidFill>
                          <a:effectLst/>
                        </a:rPr>
                        <a:t>Zophar / von Naamah</a:t>
                      </a:r>
                    </a:p>
                    <a:p>
                      <a:pPr>
                        <a:spcAft>
                          <a:spcPts val="0"/>
                        </a:spcAft>
                      </a:pPr>
                      <a:r>
                        <a:rPr lang="de-CH" sz="2400" dirty="0">
                          <a:solidFill>
                            <a:schemeClr val="tx1"/>
                          </a:solidFill>
                          <a:effectLst/>
                        </a:rPr>
                        <a:t>(der Rauhe, Haarige)</a:t>
                      </a:r>
                      <a:endParaRPr lang="de-CH"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tc>
                <a:extLst>
                  <a:ext uri="{0D108BD9-81ED-4DB2-BD59-A6C34878D82A}">
                    <a16:rowId xmlns:a16="http://schemas.microsoft.com/office/drawing/2014/main" val="1404887561"/>
                  </a:ext>
                </a:extLst>
              </a:tr>
              <a:tr h="2609928">
                <a:tc>
                  <a:txBody>
                    <a:bodyPr/>
                    <a:lstStyle/>
                    <a:p>
                      <a:pPr>
                        <a:spcAft>
                          <a:spcPts val="0"/>
                        </a:spcAft>
                      </a:pPr>
                      <a:r>
                        <a:rPr lang="de-CH" sz="2400" dirty="0">
                          <a:solidFill>
                            <a:schemeClr val="tx1"/>
                          </a:solidFill>
                          <a:effectLst/>
                        </a:rPr>
                        <a:t>Theorie</a:t>
                      </a:r>
                      <a:endParaRPr lang="de-CH"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tc>
                <a:tc>
                  <a:txBody>
                    <a:bodyPr/>
                    <a:lstStyle/>
                    <a:p>
                      <a:pPr>
                        <a:spcAft>
                          <a:spcPts val="0"/>
                        </a:spcAft>
                      </a:pPr>
                      <a:r>
                        <a:rPr lang="de-CH" sz="2400" dirty="0">
                          <a:solidFill>
                            <a:schemeClr val="tx1"/>
                          </a:solidFill>
                          <a:effectLst/>
                        </a:rPr>
                        <a:t>Er ist der Theologe, </a:t>
                      </a:r>
                    </a:p>
                    <a:p>
                      <a:pPr>
                        <a:spcAft>
                          <a:spcPts val="0"/>
                        </a:spcAft>
                      </a:pPr>
                      <a:r>
                        <a:rPr lang="de-CH" sz="2400" dirty="0">
                          <a:solidFill>
                            <a:schemeClr val="tx1"/>
                          </a:solidFill>
                          <a:effectLst/>
                        </a:rPr>
                        <a:t>Gott bestraft die Bösen nach dem Gesetz von Saat und Ernte.</a:t>
                      </a:r>
                    </a:p>
                    <a:p>
                      <a:pPr>
                        <a:spcAft>
                          <a:spcPts val="0"/>
                        </a:spcAft>
                      </a:pPr>
                      <a:r>
                        <a:rPr lang="de-CH" sz="2400" dirty="0">
                          <a:solidFill>
                            <a:schemeClr val="tx1"/>
                          </a:solidFill>
                          <a:effectLst/>
                        </a:rPr>
                        <a:t>4,8 "</a:t>
                      </a:r>
                      <a:r>
                        <a:rPr lang="de-CH" sz="2400" spc="75" dirty="0">
                          <a:solidFill>
                            <a:schemeClr val="tx1"/>
                          </a:solidFill>
                          <a:effectLst/>
                        </a:rPr>
                        <a:t>Soviel ich gesehen habe: Die Unrecht pflügen und die Unheil säen, die ernten es auch."</a:t>
                      </a:r>
                      <a:endParaRPr lang="de-CH"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tc>
                <a:tc>
                  <a:txBody>
                    <a:bodyPr/>
                    <a:lstStyle/>
                    <a:p>
                      <a:pPr>
                        <a:spcAft>
                          <a:spcPts val="0"/>
                        </a:spcAft>
                      </a:pPr>
                      <a:r>
                        <a:rPr lang="de-CH" sz="2400" dirty="0">
                          <a:solidFill>
                            <a:schemeClr val="tx1"/>
                          </a:solidFill>
                          <a:effectLst/>
                        </a:rPr>
                        <a:t>Er ist der Traditionist, </a:t>
                      </a:r>
                    </a:p>
                    <a:p>
                      <a:pPr>
                        <a:spcAft>
                          <a:spcPts val="0"/>
                        </a:spcAft>
                      </a:pPr>
                      <a:r>
                        <a:rPr lang="de-CH" sz="2400" dirty="0">
                          <a:solidFill>
                            <a:schemeClr val="tx1"/>
                          </a:solidFill>
                          <a:effectLst/>
                        </a:rPr>
                        <a:t>er behauptet, dass Gott schon immer die Bösen bestraft hat. </a:t>
                      </a:r>
                    </a:p>
                    <a:p>
                      <a:pPr>
                        <a:spcAft>
                          <a:spcPts val="0"/>
                        </a:spcAft>
                      </a:pPr>
                      <a:r>
                        <a:rPr lang="de-CH" sz="2400" dirty="0">
                          <a:solidFill>
                            <a:schemeClr val="tx1"/>
                          </a:solidFill>
                          <a:effectLst/>
                        </a:rPr>
                        <a:t>8,8 "</a:t>
                      </a:r>
                      <a:r>
                        <a:rPr lang="de-CH" sz="2400" spc="75" dirty="0">
                          <a:solidFill>
                            <a:schemeClr val="tx1"/>
                          </a:solidFill>
                          <a:effectLst/>
                        </a:rPr>
                        <a:t>Denn frage doch das frühere Geschlecht und beherzige das, was ihre Väter erforscht haben!"</a:t>
                      </a:r>
                      <a:endParaRPr lang="de-CH"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tc>
                <a:tc>
                  <a:txBody>
                    <a:bodyPr/>
                    <a:lstStyle/>
                    <a:p>
                      <a:pPr>
                        <a:spcAft>
                          <a:spcPts val="0"/>
                        </a:spcAft>
                      </a:pPr>
                      <a:r>
                        <a:rPr lang="de-CH" sz="2400" dirty="0">
                          <a:solidFill>
                            <a:schemeClr val="tx1"/>
                          </a:solidFill>
                          <a:effectLst/>
                        </a:rPr>
                        <a:t>Er ist der Dogmatiker,</a:t>
                      </a:r>
                    </a:p>
                    <a:p>
                      <a:pPr>
                        <a:spcAft>
                          <a:spcPts val="0"/>
                        </a:spcAft>
                      </a:pPr>
                      <a:r>
                        <a:rPr lang="de-CH" sz="2400" dirty="0">
                          <a:solidFill>
                            <a:schemeClr val="tx1"/>
                          </a:solidFill>
                          <a:effectLst/>
                        </a:rPr>
                        <a:t>dessen Lehre klar ist: Gott bestraft Sünde! </a:t>
                      </a:r>
                    </a:p>
                    <a:p>
                      <a:pPr>
                        <a:spcAft>
                          <a:spcPts val="0"/>
                        </a:spcAft>
                      </a:pPr>
                      <a:r>
                        <a:rPr lang="de-CH" sz="2400" dirty="0">
                          <a:solidFill>
                            <a:schemeClr val="tx1"/>
                          </a:solidFill>
                          <a:effectLst/>
                        </a:rPr>
                        <a:t>So und so ist es! (11,20)</a:t>
                      </a:r>
                      <a:endParaRPr lang="de-CH"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tc>
                <a:extLst>
                  <a:ext uri="{0D108BD9-81ED-4DB2-BD59-A6C34878D82A}">
                    <a16:rowId xmlns:a16="http://schemas.microsoft.com/office/drawing/2014/main" val="1072040040"/>
                  </a:ext>
                </a:extLst>
              </a:tr>
            </a:tbl>
          </a:graphicData>
        </a:graphic>
      </p:graphicFrame>
      <p:sp>
        <p:nvSpPr>
          <p:cNvPr id="2" name="Rechteck 1">
            <a:extLst>
              <a:ext uri="{FF2B5EF4-FFF2-40B4-BE49-F238E27FC236}">
                <a16:creationId xmlns:a16="http://schemas.microsoft.com/office/drawing/2014/main" id="{5D96595F-77FC-4E00-BE0D-053CE3F8C55B}"/>
              </a:ext>
            </a:extLst>
          </p:cNvPr>
          <p:cNvSpPr/>
          <p:nvPr/>
        </p:nvSpPr>
        <p:spPr>
          <a:xfrm>
            <a:off x="5972960" y="218114"/>
            <a:ext cx="5863905" cy="50333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spTree>
    <p:extLst>
      <p:ext uri="{BB962C8B-B14F-4D97-AF65-F5344CB8AC3E}">
        <p14:creationId xmlns:p14="http://schemas.microsoft.com/office/powerpoint/2010/main" val="16509705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a:extLst>
              <a:ext uri="{FF2B5EF4-FFF2-40B4-BE49-F238E27FC236}">
                <a16:creationId xmlns:a16="http://schemas.microsoft.com/office/drawing/2014/main" id="{F87575A1-39A9-44F6-AA6E-3349121BAEB3}"/>
              </a:ext>
            </a:extLst>
          </p:cNvPr>
          <p:cNvGraphicFramePr>
            <a:graphicFrameLocks noGrp="1"/>
          </p:cNvGraphicFramePr>
          <p:nvPr>
            <p:extLst/>
          </p:nvPr>
        </p:nvGraphicFramePr>
        <p:xfrm>
          <a:off x="483578" y="325315"/>
          <a:ext cx="11166229" cy="4754880"/>
        </p:xfrm>
        <a:graphic>
          <a:graphicData uri="http://schemas.openxmlformats.org/drawingml/2006/table">
            <a:tbl>
              <a:tblPr firstRow="1" firstCol="1" bandRow="1">
                <a:tableStyleId>{5C22544A-7EE6-4342-B048-85BDC9FD1C3A}</a:tableStyleId>
              </a:tblPr>
              <a:tblGrid>
                <a:gridCol w="2219024">
                  <a:extLst>
                    <a:ext uri="{9D8B030D-6E8A-4147-A177-3AD203B41FA5}">
                      <a16:colId xmlns:a16="http://schemas.microsoft.com/office/drawing/2014/main" val="2694270725"/>
                    </a:ext>
                  </a:extLst>
                </a:gridCol>
                <a:gridCol w="3260564">
                  <a:extLst>
                    <a:ext uri="{9D8B030D-6E8A-4147-A177-3AD203B41FA5}">
                      <a16:colId xmlns:a16="http://schemas.microsoft.com/office/drawing/2014/main" val="2739567139"/>
                    </a:ext>
                  </a:extLst>
                </a:gridCol>
                <a:gridCol w="2872601">
                  <a:extLst>
                    <a:ext uri="{9D8B030D-6E8A-4147-A177-3AD203B41FA5}">
                      <a16:colId xmlns:a16="http://schemas.microsoft.com/office/drawing/2014/main" val="1623414015"/>
                    </a:ext>
                  </a:extLst>
                </a:gridCol>
                <a:gridCol w="2814040">
                  <a:extLst>
                    <a:ext uri="{9D8B030D-6E8A-4147-A177-3AD203B41FA5}">
                      <a16:colId xmlns:a16="http://schemas.microsoft.com/office/drawing/2014/main" val="4054597883"/>
                    </a:ext>
                  </a:extLst>
                </a:gridCol>
              </a:tblGrid>
              <a:tr h="652482">
                <a:tc>
                  <a:txBody>
                    <a:bodyPr/>
                    <a:lstStyle/>
                    <a:p>
                      <a:pPr>
                        <a:spcAft>
                          <a:spcPts val="0"/>
                        </a:spcAft>
                      </a:pPr>
                      <a:r>
                        <a:rPr lang="de-CH" sz="2400" dirty="0">
                          <a:solidFill>
                            <a:schemeClr val="tx1"/>
                          </a:solidFill>
                          <a:effectLst/>
                        </a:rPr>
                        <a:t>Name und Herkunft</a:t>
                      </a:r>
                      <a:endParaRPr lang="de-CH"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tc>
                <a:tc>
                  <a:txBody>
                    <a:bodyPr/>
                    <a:lstStyle/>
                    <a:p>
                      <a:pPr>
                        <a:spcAft>
                          <a:spcPts val="0"/>
                        </a:spcAft>
                      </a:pPr>
                      <a:r>
                        <a:rPr lang="de-CH" sz="2400" dirty="0">
                          <a:solidFill>
                            <a:schemeClr val="tx1"/>
                          </a:solidFill>
                          <a:effectLst/>
                        </a:rPr>
                        <a:t>Eliphas / von Teman</a:t>
                      </a:r>
                    </a:p>
                    <a:p>
                      <a:pPr>
                        <a:spcAft>
                          <a:spcPts val="0"/>
                        </a:spcAft>
                      </a:pPr>
                      <a:r>
                        <a:rPr lang="de-CH" sz="2400" dirty="0">
                          <a:solidFill>
                            <a:schemeClr val="tx1"/>
                          </a:solidFill>
                          <a:effectLst/>
                        </a:rPr>
                        <a:t>(mein Gott ist Feingold)</a:t>
                      </a:r>
                      <a:endParaRPr lang="de-CH"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tc>
                <a:tc>
                  <a:txBody>
                    <a:bodyPr/>
                    <a:lstStyle/>
                    <a:p>
                      <a:pPr>
                        <a:spcAft>
                          <a:spcPts val="0"/>
                        </a:spcAft>
                      </a:pPr>
                      <a:r>
                        <a:rPr lang="de-CH" sz="2400" dirty="0">
                          <a:solidFill>
                            <a:schemeClr val="tx1"/>
                          </a:solidFill>
                          <a:effectLst/>
                        </a:rPr>
                        <a:t>Bildad / von Schuach</a:t>
                      </a:r>
                    </a:p>
                    <a:p>
                      <a:pPr>
                        <a:spcAft>
                          <a:spcPts val="0"/>
                        </a:spcAft>
                      </a:pPr>
                      <a:r>
                        <a:rPr lang="de-CH" sz="2400" dirty="0">
                          <a:solidFill>
                            <a:schemeClr val="tx1"/>
                          </a:solidFill>
                          <a:effectLst/>
                        </a:rPr>
                        <a:t>(Sohn des Streits)</a:t>
                      </a:r>
                      <a:endParaRPr lang="de-CH"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tc>
                <a:tc>
                  <a:txBody>
                    <a:bodyPr/>
                    <a:lstStyle/>
                    <a:p>
                      <a:pPr>
                        <a:spcAft>
                          <a:spcPts val="0"/>
                        </a:spcAft>
                      </a:pPr>
                      <a:r>
                        <a:rPr lang="de-CH" sz="2400" dirty="0">
                          <a:solidFill>
                            <a:schemeClr val="tx1"/>
                          </a:solidFill>
                          <a:effectLst/>
                        </a:rPr>
                        <a:t>Zophar / von Naamah</a:t>
                      </a:r>
                    </a:p>
                    <a:p>
                      <a:pPr>
                        <a:spcAft>
                          <a:spcPts val="0"/>
                        </a:spcAft>
                      </a:pPr>
                      <a:r>
                        <a:rPr lang="de-CH" sz="2400" dirty="0">
                          <a:solidFill>
                            <a:schemeClr val="tx1"/>
                          </a:solidFill>
                          <a:effectLst/>
                        </a:rPr>
                        <a:t>(der Rauhe, Haarige)</a:t>
                      </a:r>
                      <a:endParaRPr lang="de-CH"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tc>
                <a:extLst>
                  <a:ext uri="{0D108BD9-81ED-4DB2-BD59-A6C34878D82A}">
                    <a16:rowId xmlns:a16="http://schemas.microsoft.com/office/drawing/2014/main" val="1404887561"/>
                  </a:ext>
                </a:extLst>
              </a:tr>
              <a:tr h="2609928">
                <a:tc>
                  <a:txBody>
                    <a:bodyPr/>
                    <a:lstStyle/>
                    <a:p>
                      <a:pPr>
                        <a:spcAft>
                          <a:spcPts val="0"/>
                        </a:spcAft>
                      </a:pPr>
                      <a:r>
                        <a:rPr lang="de-CH" sz="2400" dirty="0">
                          <a:solidFill>
                            <a:schemeClr val="tx1"/>
                          </a:solidFill>
                          <a:effectLst/>
                        </a:rPr>
                        <a:t>Theorie</a:t>
                      </a:r>
                      <a:endParaRPr lang="de-CH"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tc>
                <a:tc>
                  <a:txBody>
                    <a:bodyPr/>
                    <a:lstStyle/>
                    <a:p>
                      <a:pPr>
                        <a:spcAft>
                          <a:spcPts val="0"/>
                        </a:spcAft>
                      </a:pPr>
                      <a:r>
                        <a:rPr lang="de-CH" sz="2400" dirty="0">
                          <a:solidFill>
                            <a:schemeClr val="tx1"/>
                          </a:solidFill>
                          <a:effectLst/>
                        </a:rPr>
                        <a:t>Er ist der Theologe, </a:t>
                      </a:r>
                    </a:p>
                    <a:p>
                      <a:pPr>
                        <a:spcAft>
                          <a:spcPts val="0"/>
                        </a:spcAft>
                      </a:pPr>
                      <a:r>
                        <a:rPr lang="de-CH" sz="2400" dirty="0">
                          <a:solidFill>
                            <a:schemeClr val="tx1"/>
                          </a:solidFill>
                          <a:effectLst/>
                        </a:rPr>
                        <a:t>Gott bestraft die Bösen nach dem Gesetz von Saat und Ernte.</a:t>
                      </a:r>
                    </a:p>
                    <a:p>
                      <a:pPr>
                        <a:spcAft>
                          <a:spcPts val="0"/>
                        </a:spcAft>
                      </a:pPr>
                      <a:r>
                        <a:rPr lang="de-CH" sz="2400" dirty="0">
                          <a:solidFill>
                            <a:schemeClr val="tx1"/>
                          </a:solidFill>
                          <a:effectLst/>
                        </a:rPr>
                        <a:t>4,8 "</a:t>
                      </a:r>
                      <a:r>
                        <a:rPr lang="de-CH" sz="2400" spc="75" dirty="0">
                          <a:solidFill>
                            <a:schemeClr val="tx1"/>
                          </a:solidFill>
                          <a:effectLst/>
                        </a:rPr>
                        <a:t>Soviel ich gesehen habe: Die Unrecht pflügen und die Unheil säen, die ernten es auch."</a:t>
                      </a:r>
                      <a:endParaRPr lang="de-CH"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tc>
                <a:tc>
                  <a:txBody>
                    <a:bodyPr/>
                    <a:lstStyle/>
                    <a:p>
                      <a:pPr>
                        <a:spcAft>
                          <a:spcPts val="0"/>
                        </a:spcAft>
                      </a:pPr>
                      <a:r>
                        <a:rPr lang="de-CH" sz="2400" dirty="0">
                          <a:solidFill>
                            <a:schemeClr val="tx1"/>
                          </a:solidFill>
                          <a:effectLst/>
                        </a:rPr>
                        <a:t>Er ist der Traditionist, </a:t>
                      </a:r>
                    </a:p>
                    <a:p>
                      <a:pPr>
                        <a:spcAft>
                          <a:spcPts val="0"/>
                        </a:spcAft>
                      </a:pPr>
                      <a:r>
                        <a:rPr lang="de-CH" sz="2400" dirty="0">
                          <a:solidFill>
                            <a:schemeClr val="tx1"/>
                          </a:solidFill>
                          <a:effectLst/>
                        </a:rPr>
                        <a:t>er behauptet, dass Gott schon immer die Bösen bestraft hat. </a:t>
                      </a:r>
                    </a:p>
                    <a:p>
                      <a:pPr>
                        <a:spcAft>
                          <a:spcPts val="0"/>
                        </a:spcAft>
                      </a:pPr>
                      <a:r>
                        <a:rPr lang="de-CH" sz="2400" dirty="0">
                          <a:solidFill>
                            <a:schemeClr val="tx1"/>
                          </a:solidFill>
                          <a:effectLst/>
                        </a:rPr>
                        <a:t>8,8 "</a:t>
                      </a:r>
                      <a:r>
                        <a:rPr lang="de-CH" sz="2400" spc="75" dirty="0">
                          <a:solidFill>
                            <a:schemeClr val="tx1"/>
                          </a:solidFill>
                          <a:effectLst/>
                        </a:rPr>
                        <a:t>Denn frage doch das frühere Geschlecht und beherzige das, was ihre Väter erforscht haben!"</a:t>
                      </a:r>
                      <a:endParaRPr lang="de-CH"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tc>
                <a:tc>
                  <a:txBody>
                    <a:bodyPr/>
                    <a:lstStyle/>
                    <a:p>
                      <a:pPr>
                        <a:spcAft>
                          <a:spcPts val="0"/>
                        </a:spcAft>
                      </a:pPr>
                      <a:r>
                        <a:rPr lang="de-CH" sz="2400" dirty="0">
                          <a:solidFill>
                            <a:schemeClr val="tx1"/>
                          </a:solidFill>
                          <a:effectLst/>
                        </a:rPr>
                        <a:t>Er ist der Dogmatiker,</a:t>
                      </a:r>
                    </a:p>
                    <a:p>
                      <a:pPr>
                        <a:spcAft>
                          <a:spcPts val="0"/>
                        </a:spcAft>
                      </a:pPr>
                      <a:r>
                        <a:rPr lang="de-CH" sz="2400" dirty="0">
                          <a:solidFill>
                            <a:schemeClr val="tx1"/>
                          </a:solidFill>
                          <a:effectLst/>
                        </a:rPr>
                        <a:t>dessen Lehre klar ist: Gott bestraft Sünde! </a:t>
                      </a:r>
                    </a:p>
                    <a:p>
                      <a:pPr>
                        <a:spcAft>
                          <a:spcPts val="0"/>
                        </a:spcAft>
                      </a:pPr>
                      <a:r>
                        <a:rPr lang="de-CH" sz="2400" dirty="0">
                          <a:solidFill>
                            <a:schemeClr val="tx1"/>
                          </a:solidFill>
                          <a:effectLst/>
                        </a:rPr>
                        <a:t>So und so ist es! (11,20)</a:t>
                      </a:r>
                      <a:endParaRPr lang="de-CH"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tc>
                <a:extLst>
                  <a:ext uri="{0D108BD9-81ED-4DB2-BD59-A6C34878D82A}">
                    <a16:rowId xmlns:a16="http://schemas.microsoft.com/office/drawing/2014/main" val="1072040040"/>
                  </a:ext>
                </a:extLst>
              </a:tr>
            </a:tbl>
          </a:graphicData>
        </a:graphic>
      </p:graphicFrame>
      <p:sp>
        <p:nvSpPr>
          <p:cNvPr id="2" name="Rechteck 1">
            <a:extLst>
              <a:ext uri="{FF2B5EF4-FFF2-40B4-BE49-F238E27FC236}">
                <a16:creationId xmlns:a16="http://schemas.microsoft.com/office/drawing/2014/main" id="{5D96595F-77FC-4E00-BE0D-053CE3F8C55B}"/>
              </a:ext>
            </a:extLst>
          </p:cNvPr>
          <p:cNvSpPr/>
          <p:nvPr/>
        </p:nvSpPr>
        <p:spPr>
          <a:xfrm>
            <a:off x="8841996" y="218114"/>
            <a:ext cx="2994869" cy="50333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spTree>
    <p:extLst>
      <p:ext uri="{BB962C8B-B14F-4D97-AF65-F5344CB8AC3E}">
        <p14:creationId xmlns:p14="http://schemas.microsoft.com/office/powerpoint/2010/main" val="35113133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a:extLst>
              <a:ext uri="{FF2B5EF4-FFF2-40B4-BE49-F238E27FC236}">
                <a16:creationId xmlns:a16="http://schemas.microsoft.com/office/drawing/2014/main" id="{F87575A1-39A9-44F6-AA6E-3349121BAEB3}"/>
              </a:ext>
            </a:extLst>
          </p:cNvPr>
          <p:cNvGraphicFramePr>
            <a:graphicFrameLocks noGrp="1"/>
          </p:cNvGraphicFramePr>
          <p:nvPr>
            <p:extLst/>
          </p:nvPr>
        </p:nvGraphicFramePr>
        <p:xfrm>
          <a:off x="483578" y="325315"/>
          <a:ext cx="11166229" cy="4754880"/>
        </p:xfrm>
        <a:graphic>
          <a:graphicData uri="http://schemas.openxmlformats.org/drawingml/2006/table">
            <a:tbl>
              <a:tblPr firstRow="1" firstCol="1" bandRow="1">
                <a:tableStyleId>{5C22544A-7EE6-4342-B048-85BDC9FD1C3A}</a:tableStyleId>
              </a:tblPr>
              <a:tblGrid>
                <a:gridCol w="2219024">
                  <a:extLst>
                    <a:ext uri="{9D8B030D-6E8A-4147-A177-3AD203B41FA5}">
                      <a16:colId xmlns:a16="http://schemas.microsoft.com/office/drawing/2014/main" val="2694270725"/>
                    </a:ext>
                  </a:extLst>
                </a:gridCol>
                <a:gridCol w="3260564">
                  <a:extLst>
                    <a:ext uri="{9D8B030D-6E8A-4147-A177-3AD203B41FA5}">
                      <a16:colId xmlns:a16="http://schemas.microsoft.com/office/drawing/2014/main" val="2739567139"/>
                    </a:ext>
                  </a:extLst>
                </a:gridCol>
                <a:gridCol w="2872601">
                  <a:extLst>
                    <a:ext uri="{9D8B030D-6E8A-4147-A177-3AD203B41FA5}">
                      <a16:colId xmlns:a16="http://schemas.microsoft.com/office/drawing/2014/main" val="1623414015"/>
                    </a:ext>
                  </a:extLst>
                </a:gridCol>
                <a:gridCol w="2814040">
                  <a:extLst>
                    <a:ext uri="{9D8B030D-6E8A-4147-A177-3AD203B41FA5}">
                      <a16:colId xmlns:a16="http://schemas.microsoft.com/office/drawing/2014/main" val="4054597883"/>
                    </a:ext>
                  </a:extLst>
                </a:gridCol>
              </a:tblGrid>
              <a:tr h="652482">
                <a:tc>
                  <a:txBody>
                    <a:bodyPr/>
                    <a:lstStyle/>
                    <a:p>
                      <a:pPr>
                        <a:spcAft>
                          <a:spcPts val="0"/>
                        </a:spcAft>
                      </a:pPr>
                      <a:r>
                        <a:rPr lang="de-CH" sz="2400" dirty="0">
                          <a:solidFill>
                            <a:schemeClr val="tx1"/>
                          </a:solidFill>
                          <a:effectLst/>
                        </a:rPr>
                        <a:t>Name und Herkunft</a:t>
                      </a:r>
                      <a:endParaRPr lang="de-CH"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tc>
                <a:tc>
                  <a:txBody>
                    <a:bodyPr/>
                    <a:lstStyle/>
                    <a:p>
                      <a:pPr>
                        <a:spcAft>
                          <a:spcPts val="0"/>
                        </a:spcAft>
                      </a:pPr>
                      <a:r>
                        <a:rPr lang="de-CH" sz="2400" dirty="0">
                          <a:solidFill>
                            <a:schemeClr val="tx1"/>
                          </a:solidFill>
                          <a:effectLst/>
                        </a:rPr>
                        <a:t>Eliphas / von Teman</a:t>
                      </a:r>
                    </a:p>
                    <a:p>
                      <a:pPr>
                        <a:spcAft>
                          <a:spcPts val="0"/>
                        </a:spcAft>
                      </a:pPr>
                      <a:r>
                        <a:rPr lang="de-CH" sz="2400" dirty="0">
                          <a:solidFill>
                            <a:schemeClr val="tx1"/>
                          </a:solidFill>
                          <a:effectLst/>
                        </a:rPr>
                        <a:t>(mein Gott ist Feingold)</a:t>
                      </a:r>
                      <a:endParaRPr lang="de-CH"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tc>
                <a:tc>
                  <a:txBody>
                    <a:bodyPr/>
                    <a:lstStyle/>
                    <a:p>
                      <a:pPr>
                        <a:spcAft>
                          <a:spcPts val="0"/>
                        </a:spcAft>
                      </a:pPr>
                      <a:r>
                        <a:rPr lang="de-CH" sz="2400" dirty="0">
                          <a:solidFill>
                            <a:schemeClr val="tx1"/>
                          </a:solidFill>
                          <a:effectLst/>
                        </a:rPr>
                        <a:t>Bildad / von Schuach</a:t>
                      </a:r>
                    </a:p>
                    <a:p>
                      <a:pPr>
                        <a:spcAft>
                          <a:spcPts val="0"/>
                        </a:spcAft>
                      </a:pPr>
                      <a:r>
                        <a:rPr lang="de-CH" sz="2400" dirty="0">
                          <a:solidFill>
                            <a:schemeClr val="tx1"/>
                          </a:solidFill>
                          <a:effectLst/>
                        </a:rPr>
                        <a:t>(Sohn des Streits)</a:t>
                      </a:r>
                      <a:endParaRPr lang="de-CH"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tc>
                <a:tc>
                  <a:txBody>
                    <a:bodyPr/>
                    <a:lstStyle/>
                    <a:p>
                      <a:pPr>
                        <a:spcAft>
                          <a:spcPts val="0"/>
                        </a:spcAft>
                      </a:pPr>
                      <a:r>
                        <a:rPr lang="de-CH" sz="2400" dirty="0">
                          <a:solidFill>
                            <a:schemeClr val="tx1"/>
                          </a:solidFill>
                          <a:effectLst/>
                        </a:rPr>
                        <a:t>Zophar / von Naamah</a:t>
                      </a:r>
                    </a:p>
                    <a:p>
                      <a:pPr>
                        <a:spcAft>
                          <a:spcPts val="0"/>
                        </a:spcAft>
                      </a:pPr>
                      <a:r>
                        <a:rPr lang="de-CH" sz="2400" dirty="0">
                          <a:solidFill>
                            <a:schemeClr val="tx1"/>
                          </a:solidFill>
                          <a:effectLst/>
                        </a:rPr>
                        <a:t>(der Rauhe, Haarige)</a:t>
                      </a:r>
                      <a:endParaRPr lang="de-CH"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tc>
                <a:extLst>
                  <a:ext uri="{0D108BD9-81ED-4DB2-BD59-A6C34878D82A}">
                    <a16:rowId xmlns:a16="http://schemas.microsoft.com/office/drawing/2014/main" val="1404887561"/>
                  </a:ext>
                </a:extLst>
              </a:tr>
              <a:tr h="2609928">
                <a:tc>
                  <a:txBody>
                    <a:bodyPr/>
                    <a:lstStyle/>
                    <a:p>
                      <a:pPr>
                        <a:spcAft>
                          <a:spcPts val="0"/>
                        </a:spcAft>
                      </a:pPr>
                      <a:r>
                        <a:rPr lang="de-CH" sz="2400" dirty="0">
                          <a:solidFill>
                            <a:schemeClr val="tx1"/>
                          </a:solidFill>
                          <a:effectLst/>
                        </a:rPr>
                        <a:t>Theorie</a:t>
                      </a:r>
                      <a:endParaRPr lang="de-CH"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tc>
                <a:tc>
                  <a:txBody>
                    <a:bodyPr/>
                    <a:lstStyle/>
                    <a:p>
                      <a:pPr>
                        <a:spcAft>
                          <a:spcPts val="0"/>
                        </a:spcAft>
                      </a:pPr>
                      <a:r>
                        <a:rPr lang="de-CH" sz="2400" dirty="0">
                          <a:solidFill>
                            <a:schemeClr val="tx1"/>
                          </a:solidFill>
                          <a:effectLst/>
                        </a:rPr>
                        <a:t>Er ist der Theologe, </a:t>
                      </a:r>
                    </a:p>
                    <a:p>
                      <a:pPr>
                        <a:spcAft>
                          <a:spcPts val="0"/>
                        </a:spcAft>
                      </a:pPr>
                      <a:r>
                        <a:rPr lang="de-CH" sz="2400" dirty="0">
                          <a:solidFill>
                            <a:schemeClr val="tx1"/>
                          </a:solidFill>
                          <a:effectLst/>
                        </a:rPr>
                        <a:t>Gott bestraft die Bösen nach dem Gesetz von Saat und Ernte.</a:t>
                      </a:r>
                    </a:p>
                    <a:p>
                      <a:pPr>
                        <a:spcAft>
                          <a:spcPts val="0"/>
                        </a:spcAft>
                      </a:pPr>
                      <a:r>
                        <a:rPr lang="de-CH" sz="2400" dirty="0">
                          <a:solidFill>
                            <a:schemeClr val="tx1"/>
                          </a:solidFill>
                          <a:effectLst/>
                        </a:rPr>
                        <a:t>4,8 "</a:t>
                      </a:r>
                      <a:r>
                        <a:rPr lang="de-CH" sz="2400" spc="75" dirty="0">
                          <a:solidFill>
                            <a:schemeClr val="tx1"/>
                          </a:solidFill>
                          <a:effectLst/>
                        </a:rPr>
                        <a:t>Soviel ich gesehen habe: Die Unrecht pflügen und die Unheil säen, die ernten es auch."</a:t>
                      </a:r>
                      <a:endParaRPr lang="de-CH"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tc>
                <a:tc>
                  <a:txBody>
                    <a:bodyPr/>
                    <a:lstStyle/>
                    <a:p>
                      <a:pPr>
                        <a:spcAft>
                          <a:spcPts val="0"/>
                        </a:spcAft>
                      </a:pPr>
                      <a:r>
                        <a:rPr lang="de-CH" sz="2400" dirty="0">
                          <a:solidFill>
                            <a:schemeClr val="tx1"/>
                          </a:solidFill>
                          <a:effectLst/>
                        </a:rPr>
                        <a:t>Er ist der Traditionist, </a:t>
                      </a:r>
                    </a:p>
                    <a:p>
                      <a:pPr>
                        <a:spcAft>
                          <a:spcPts val="0"/>
                        </a:spcAft>
                      </a:pPr>
                      <a:r>
                        <a:rPr lang="de-CH" sz="2400" dirty="0">
                          <a:solidFill>
                            <a:schemeClr val="tx1"/>
                          </a:solidFill>
                          <a:effectLst/>
                        </a:rPr>
                        <a:t>er behauptet, dass Gott schon immer die Bösen bestraft hat. </a:t>
                      </a:r>
                    </a:p>
                    <a:p>
                      <a:pPr>
                        <a:spcAft>
                          <a:spcPts val="0"/>
                        </a:spcAft>
                      </a:pPr>
                      <a:r>
                        <a:rPr lang="de-CH" sz="2400" dirty="0">
                          <a:solidFill>
                            <a:schemeClr val="tx1"/>
                          </a:solidFill>
                          <a:effectLst/>
                        </a:rPr>
                        <a:t>8,8 "</a:t>
                      </a:r>
                      <a:r>
                        <a:rPr lang="de-CH" sz="2400" spc="75" dirty="0">
                          <a:solidFill>
                            <a:schemeClr val="tx1"/>
                          </a:solidFill>
                          <a:effectLst/>
                        </a:rPr>
                        <a:t>Denn frage doch das frühere Geschlecht und beherzige das, was ihre Väter erforscht haben!"</a:t>
                      </a:r>
                      <a:endParaRPr lang="de-CH"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tc>
                <a:tc>
                  <a:txBody>
                    <a:bodyPr/>
                    <a:lstStyle/>
                    <a:p>
                      <a:pPr>
                        <a:spcAft>
                          <a:spcPts val="0"/>
                        </a:spcAft>
                      </a:pPr>
                      <a:r>
                        <a:rPr lang="de-CH" sz="2400" dirty="0">
                          <a:solidFill>
                            <a:schemeClr val="tx1"/>
                          </a:solidFill>
                          <a:effectLst/>
                        </a:rPr>
                        <a:t>Er ist der Dogmatiker,</a:t>
                      </a:r>
                    </a:p>
                    <a:p>
                      <a:pPr>
                        <a:spcAft>
                          <a:spcPts val="0"/>
                        </a:spcAft>
                      </a:pPr>
                      <a:r>
                        <a:rPr lang="de-CH" sz="2400" dirty="0">
                          <a:solidFill>
                            <a:schemeClr val="tx1"/>
                          </a:solidFill>
                          <a:effectLst/>
                        </a:rPr>
                        <a:t>dessen Lehre klar ist: Gott bestraft Sünde! </a:t>
                      </a:r>
                    </a:p>
                    <a:p>
                      <a:pPr>
                        <a:spcAft>
                          <a:spcPts val="0"/>
                        </a:spcAft>
                      </a:pPr>
                      <a:r>
                        <a:rPr lang="de-CH" sz="2400" dirty="0">
                          <a:solidFill>
                            <a:schemeClr val="tx1"/>
                          </a:solidFill>
                          <a:effectLst/>
                        </a:rPr>
                        <a:t>So und so ist es! (11,20)</a:t>
                      </a:r>
                      <a:endParaRPr lang="de-CH"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5628" marR="55628" marT="0" marB="0"/>
                </a:tc>
                <a:extLst>
                  <a:ext uri="{0D108BD9-81ED-4DB2-BD59-A6C34878D82A}">
                    <a16:rowId xmlns:a16="http://schemas.microsoft.com/office/drawing/2014/main" val="1072040040"/>
                  </a:ext>
                </a:extLst>
              </a:tr>
            </a:tbl>
          </a:graphicData>
        </a:graphic>
      </p:graphicFrame>
    </p:spTree>
    <p:extLst>
      <p:ext uri="{BB962C8B-B14F-4D97-AF65-F5344CB8AC3E}">
        <p14:creationId xmlns:p14="http://schemas.microsoft.com/office/powerpoint/2010/main" val="980822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439218" y="279515"/>
            <a:ext cx="2820131" cy="523220"/>
          </a:xfrm>
          <a:prstGeom prst="rect">
            <a:avLst/>
          </a:prstGeom>
        </p:spPr>
        <p:txBody>
          <a:bodyPr wrap="none">
            <a:spAutoFit/>
          </a:bodyPr>
          <a:lstStyle/>
          <a:p>
            <a:r>
              <a:rPr lang="de-CH" sz="2800" dirty="0"/>
              <a:t>Aufbau der Reden</a:t>
            </a:r>
          </a:p>
        </p:txBody>
      </p:sp>
      <p:sp>
        <p:nvSpPr>
          <p:cNvPr id="3" name="Rechteck 2">
            <a:extLst>
              <a:ext uri="{FF2B5EF4-FFF2-40B4-BE49-F238E27FC236}">
                <a16:creationId xmlns:a16="http://schemas.microsoft.com/office/drawing/2014/main" id="{9B6D26CE-E48A-422B-B243-7767EDBD9779}"/>
              </a:ext>
            </a:extLst>
          </p:cNvPr>
          <p:cNvSpPr/>
          <p:nvPr/>
        </p:nvSpPr>
        <p:spPr>
          <a:xfrm>
            <a:off x="439216" y="967082"/>
            <a:ext cx="11104030" cy="1480598"/>
          </a:xfrm>
          <a:prstGeom prst="rect">
            <a:avLst/>
          </a:prstGeom>
        </p:spPr>
        <p:txBody>
          <a:bodyPr wrap="square">
            <a:spAutoFit/>
          </a:bodyPr>
          <a:lstStyle/>
          <a:p>
            <a:pPr>
              <a:lnSpc>
                <a:spcPct val="107000"/>
              </a:lnSpc>
              <a:spcBef>
                <a:spcPts val="200"/>
              </a:spcBef>
              <a:spcAft>
                <a:spcPts val="0"/>
              </a:spcAft>
            </a:pPr>
            <a:r>
              <a:rPr lang="de-CH" sz="2800" b="1" dirty="0">
                <a:ea typeface="Times New Roman" panose="02020603050405020304" pitchFamily="18" charset="0"/>
                <a:cs typeface="Times New Roman" panose="02020603050405020304" pitchFamily="18" charset="0"/>
              </a:rPr>
              <a:t>Rhetorische Fragen</a:t>
            </a:r>
          </a:p>
          <a:p>
            <a:pPr>
              <a:lnSpc>
                <a:spcPct val="107000"/>
              </a:lnSpc>
              <a:spcBef>
                <a:spcPts val="200"/>
              </a:spcBef>
              <a:spcAft>
                <a:spcPts val="0"/>
              </a:spcAft>
            </a:pPr>
            <a:r>
              <a:rPr lang="de-CH" sz="2800" spc="75" dirty="0">
                <a:solidFill>
                  <a:srgbClr val="000000"/>
                </a:solidFill>
                <a:ea typeface="Times New Roman" panose="02020603050405020304" pitchFamily="18" charset="0"/>
                <a:cs typeface="Times New Roman" panose="02020603050405020304" pitchFamily="18" charset="0"/>
              </a:rPr>
              <a:t>"Wenn man ein Wort an dich richtet, wird es dich verärgern? Aber Worte zurückhalten, wer könnte das?" Hiob </a:t>
            </a:r>
            <a:r>
              <a:rPr lang="de-CH" sz="2800" dirty="0">
                <a:ea typeface="Calibri" panose="020F0502020204030204" pitchFamily="34" charset="0"/>
                <a:cs typeface="Times New Roman" panose="02020603050405020304" pitchFamily="18" charset="0"/>
              </a:rPr>
              <a:t>4,2</a:t>
            </a:r>
          </a:p>
        </p:txBody>
      </p:sp>
      <p:sp>
        <p:nvSpPr>
          <p:cNvPr id="4" name="Rechteck 3">
            <a:extLst>
              <a:ext uri="{FF2B5EF4-FFF2-40B4-BE49-F238E27FC236}">
                <a16:creationId xmlns:a16="http://schemas.microsoft.com/office/drawing/2014/main" id="{89A0597D-BAFA-4462-8D40-D1110FBF989F}"/>
              </a:ext>
            </a:extLst>
          </p:cNvPr>
          <p:cNvSpPr/>
          <p:nvPr/>
        </p:nvSpPr>
        <p:spPr>
          <a:xfrm>
            <a:off x="439213" y="2878857"/>
            <a:ext cx="11104033" cy="1415131"/>
          </a:xfrm>
          <a:prstGeom prst="rect">
            <a:avLst/>
          </a:prstGeom>
        </p:spPr>
        <p:txBody>
          <a:bodyPr wrap="square">
            <a:spAutoFit/>
          </a:bodyPr>
          <a:lstStyle/>
          <a:p>
            <a:pPr>
              <a:lnSpc>
                <a:spcPct val="107000"/>
              </a:lnSpc>
              <a:spcBef>
                <a:spcPts val="200"/>
              </a:spcBef>
              <a:spcAft>
                <a:spcPts val="0"/>
              </a:spcAft>
            </a:pPr>
            <a:r>
              <a:rPr lang="de-CH" sz="2800" b="1" dirty="0">
                <a:ea typeface="Times New Roman" panose="02020603050405020304" pitchFamily="18" charset="0"/>
                <a:cs typeface="Times New Roman" panose="02020603050405020304" pitchFamily="18" charset="0"/>
              </a:rPr>
              <a:t>Gottes Gerechtigkeit</a:t>
            </a:r>
          </a:p>
          <a:p>
            <a:pPr>
              <a:spcAft>
                <a:spcPts val="0"/>
              </a:spcAft>
            </a:pPr>
            <a:r>
              <a:rPr lang="de-CH" sz="2800" spc="75" dirty="0">
                <a:solidFill>
                  <a:srgbClr val="000000"/>
                </a:solidFill>
                <a:ea typeface="Times New Roman" panose="02020603050405020304" pitchFamily="18" charset="0"/>
                <a:cs typeface="Times New Roman" panose="02020603050405020304" pitchFamily="18" charset="0"/>
              </a:rPr>
              <a:t>"Kann wohl ein Sterblicher gerecht sein vor Gott, oder ein Mann rein vor seinem Schöpfer?" Hiob </a:t>
            </a:r>
            <a:r>
              <a:rPr lang="de-CH" sz="2800" dirty="0">
                <a:ea typeface="Calibri" panose="020F0502020204030204" pitchFamily="34" charset="0"/>
                <a:cs typeface="Times New Roman" panose="02020603050405020304" pitchFamily="18" charset="0"/>
              </a:rPr>
              <a:t>4,17</a:t>
            </a:r>
          </a:p>
        </p:txBody>
      </p:sp>
    </p:spTree>
    <p:extLst>
      <p:ext uri="{BB962C8B-B14F-4D97-AF65-F5344CB8AC3E}">
        <p14:creationId xmlns:p14="http://schemas.microsoft.com/office/powerpoint/2010/main" val="3378540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439218" y="279515"/>
            <a:ext cx="2820131" cy="523220"/>
          </a:xfrm>
          <a:prstGeom prst="rect">
            <a:avLst/>
          </a:prstGeom>
        </p:spPr>
        <p:txBody>
          <a:bodyPr wrap="none">
            <a:spAutoFit/>
          </a:bodyPr>
          <a:lstStyle/>
          <a:p>
            <a:r>
              <a:rPr lang="de-CH" sz="2800" dirty="0"/>
              <a:t>Aufbau der Reden</a:t>
            </a:r>
          </a:p>
        </p:txBody>
      </p:sp>
      <p:sp>
        <p:nvSpPr>
          <p:cNvPr id="5" name="Rechteck 4">
            <a:extLst>
              <a:ext uri="{FF2B5EF4-FFF2-40B4-BE49-F238E27FC236}">
                <a16:creationId xmlns:a16="http://schemas.microsoft.com/office/drawing/2014/main" id="{9ABA2570-BC13-4FFD-9D40-8438F7CA9AB8}"/>
              </a:ext>
            </a:extLst>
          </p:cNvPr>
          <p:cNvSpPr/>
          <p:nvPr/>
        </p:nvSpPr>
        <p:spPr>
          <a:xfrm>
            <a:off x="456799" y="967082"/>
            <a:ext cx="10639093" cy="1480598"/>
          </a:xfrm>
          <a:prstGeom prst="rect">
            <a:avLst/>
          </a:prstGeom>
        </p:spPr>
        <p:txBody>
          <a:bodyPr wrap="square">
            <a:spAutoFit/>
          </a:bodyPr>
          <a:lstStyle/>
          <a:p>
            <a:pPr>
              <a:lnSpc>
                <a:spcPct val="107000"/>
              </a:lnSpc>
              <a:spcBef>
                <a:spcPts val="200"/>
              </a:spcBef>
              <a:spcAft>
                <a:spcPts val="0"/>
              </a:spcAft>
            </a:pPr>
            <a:r>
              <a:rPr lang="de-CH" sz="2800" b="1" dirty="0">
                <a:ea typeface="Times New Roman" panose="02020603050405020304" pitchFamily="18" charset="0"/>
                <a:cs typeface="Times New Roman" panose="02020603050405020304" pitchFamily="18" charset="0"/>
              </a:rPr>
              <a:t>Hiob soll sich an Gott wenden</a:t>
            </a:r>
          </a:p>
          <a:p>
            <a:pPr>
              <a:lnSpc>
                <a:spcPct val="107000"/>
              </a:lnSpc>
              <a:spcBef>
                <a:spcPts val="200"/>
              </a:spcBef>
              <a:spcAft>
                <a:spcPts val="0"/>
              </a:spcAft>
            </a:pPr>
            <a:r>
              <a:rPr lang="de-CH" sz="2800" spc="75" dirty="0">
                <a:solidFill>
                  <a:srgbClr val="000000"/>
                </a:solidFill>
                <a:ea typeface="Times New Roman" panose="02020603050405020304" pitchFamily="18" charset="0"/>
                <a:cs typeface="Times New Roman" panose="02020603050405020304" pitchFamily="18" charset="0"/>
              </a:rPr>
              <a:t>"Ich jedoch würde Gott suchen und Gott meine Sache darlegen," Hiob </a:t>
            </a:r>
            <a:r>
              <a:rPr lang="de-CH" sz="2800" dirty="0">
                <a:ea typeface="Calibri" panose="020F0502020204030204" pitchFamily="34" charset="0"/>
                <a:cs typeface="Times New Roman" panose="02020603050405020304" pitchFamily="18" charset="0"/>
              </a:rPr>
              <a:t>5,8</a:t>
            </a:r>
          </a:p>
        </p:txBody>
      </p:sp>
      <p:sp>
        <p:nvSpPr>
          <p:cNvPr id="6" name="Rechteck 5">
            <a:extLst>
              <a:ext uri="{FF2B5EF4-FFF2-40B4-BE49-F238E27FC236}">
                <a16:creationId xmlns:a16="http://schemas.microsoft.com/office/drawing/2014/main" id="{E44DC648-962E-4BEE-A169-0E275218B31E}"/>
              </a:ext>
            </a:extLst>
          </p:cNvPr>
          <p:cNvSpPr/>
          <p:nvPr/>
        </p:nvSpPr>
        <p:spPr>
          <a:xfrm>
            <a:off x="439218" y="2995190"/>
            <a:ext cx="11104032" cy="1415131"/>
          </a:xfrm>
          <a:prstGeom prst="rect">
            <a:avLst/>
          </a:prstGeom>
        </p:spPr>
        <p:txBody>
          <a:bodyPr wrap="square">
            <a:spAutoFit/>
          </a:bodyPr>
          <a:lstStyle/>
          <a:p>
            <a:pPr>
              <a:lnSpc>
                <a:spcPct val="107000"/>
              </a:lnSpc>
              <a:spcBef>
                <a:spcPts val="200"/>
              </a:spcBef>
              <a:spcAft>
                <a:spcPts val="0"/>
              </a:spcAft>
            </a:pPr>
            <a:r>
              <a:rPr lang="de-CH" sz="2800" b="1" dirty="0">
                <a:ea typeface="Times New Roman" panose="02020603050405020304" pitchFamily="18" charset="0"/>
                <a:cs typeface="Times New Roman" panose="02020603050405020304" pitchFamily="18" charset="0"/>
              </a:rPr>
              <a:t>Das Ende des Gerechten ist gut</a:t>
            </a:r>
          </a:p>
          <a:p>
            <a:pPr>
              <a:spcAft>
                <a:spcPts val="0"/>
              </a:spcAft>
            </a:pPr>
            <a:r>
              <a:rPr lang="de-CH" sz="2800" dirty="0">
                <a:ea typeface="Calibri" panose="020F0502020204030204" pitchFamily="34" charset="0"/>
                <a:cs typeface="Times New Roman" panose="02020603050405020304" pitchFamily="18" charset="0"/>
              </a:rPr>
              <a:t>"Soviel ich gesehen habe: Die Unrecht pflügen und die Unheil säen, die ernten es auch" Hiob 4,8</a:t>
            </a:r>
          </a:p>
        </p:txBody>
      </p:sp>
    </p:spTree>
    <p:extLst>
      <p:ext uri="{BB962C8B-B14F-4D97-AF65-F5344CB8AC3E}">
        <p14:creationId xmlns:p14="http://schemas.microsoft.com/office/powerpoint/2010/main" val="850253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439218" y="279515"/>
            <a:ext cx="3926139" cy="523220"/>
          </a:xfrm>
          <a:prstGeom prst="rect">
            <a:avLst/>
          </a:prstGeom>
        </p:spPr>
        <p:txBody>
          <a:bodyPr wrap="none">
            <a:spAutoFit/>
          </a:bodyPr>
          <a:lstStyle/>
          <a:p>
            <a:r>
              <a:rPr lang="de-CH" sz="2800" dirty="0"/>
              <a:t>Die Thesen der 3 Freunde</a:t>
            </a:r>
          </a:p>
        </p:txBody>
      </p:sp>
      <p:sp>
        <p:nvSpPr>
          <p:cNvPr id="3" name="Rechteck 2">
            <a:extLst>
              <a:ext uri="{FF2B5EF4-FFF2-40B4-BE49-F238E27FC236}">
                <a16:creationId xmlns:a16="http://schemas.microsoft.com/office/drawing/2014/main" id="{5F3B11B4-620A-4DCF-82A4-EE99743B72BE}"/>
              </a:ext>
            </a:extLst>
          </p:cNvPr>
          <p:cNvSpPr/>
          <p:nvPr/>
        </p:nvSpPr>
        <p:spPr>
          <a:xfrm>
            <a:off x="439218" y="970432"/>
            <a:ext cx="10659417" cy="1815882"/>
          </a:xfrm>
          <a:prstGeom prst="rect">
            <a:avLst/>
          </a:prstGeom>
        </p:spPr>
        <p:txBody>
          <a:bodyPr wrap="square">
            <a:spAutoFit/>
          </a:bodyPr>
          <a:lstStyle/>
          <a:p>
            <a:pPr>
              <a:spcAft>
                <a:spcPts val="0"/>
              </a:spcAft>
            </a:pPr>
            <a:r>
              <a:rPr lang="de-CH" sz="2800" dirty="0">
                <a:ea typeface="Calibri" panose="020F0502020204030204" pitchFamily="34" charset="0"/>
                <a:cs typeface="Times New Roman" panose="02020603050405020304" pitchFamily="18" charset="0"/>
              </a:rPr>
              <a:t>Drei Runden lang behaupten sie den gleichen Grundsatz:</a:t>
            </a:r>
          </a:p>
          <a:p>
            <a:pPr>
              <a:spcAft>
                <a:spcPts val="0"/>
              </a:spcAft>
            </a:pPr>
            <a:r>
              <a:rPr lang="de-CH" sz="2800" dirty="0">
                <a:ea typeface="Calibri" panose="020F0502020204030204" pitchFamily="34" charset="0"/>
                <a:cs typeface="Times New Roman" panose="02020603050405020304" pitchFamily="18" charset="0"/>
              </a:rPr>
              <a:t>• Gott ist gerecht.</a:t>
            </a:r>
          </a:p>
          <a:p>
            <a:pPr>
              <a:spcAft>
                <a:spcPts val="0"/>
              </a:spcAft>
            </a:pPr>
            <a:r>
              <a:rPr lang="de-CH" sz="2800" dirty="0">
                <a:ea typeface="Calibri" panose="020F0502020204030204" pitchFamily="34" charset="0"/>
                <a:cs typeface="Times New Roman" panose="02020603050405020304" pitchFamily="18" charset="0"/>
              </a:rPr>
              <a:t>• Gott straft nur die Sünder.</a:t>
            </a:r>
          </a:p>
          <a:p>
            <a:pPr>
              <a:spcAft>
                <a:spcPts val="0"/>
              </a:spcAft>
            </a:pPr>
            <a:r>
              <a:rPr lang="de-CH" sz="2800" dirty="0">
                <a:ea typeface="Calibri" panose="020F0502020204030204" pitchFamily="34" charset="0"/>
                <a:cs typeface="Times New Roman" panose="02020603050405020304" pitchFamily="18" charset="0"/>
              </a:rPr>
              <a:t>• Gott segnet die Gerechten.</a:t>
            </a:r>
          </a:p>
        </p:txBody>
      </p:sp>
      <p:sp>
        <p:nvSpPr>
          <p:cNvPr id="4" name="Rechteck 3">
            <a:extLst>
              <a:ext uri="{FF2B5EF4-FFF2-40B4-BE49-F238E27FC236}">
                <a16:creationId xmlns:a16="http://schemas.microsoft.com/office/drawing/2014/main" id="{C168C2B4-BA01-44D4-99C9-704D48BEFDF9}"/>
              </a:ext>
            </a:extLst>
          </p:cNvPr>
          <p:cNvSpPr/>
          <p:nvPr/>
        </p:nvSpPr>
        <p:spPr>
          <a:xfrm>
            <a:off x="439218" y="3648088"/>
            <a:ext cx="10659417" cy="1815882"/>
          </a:xfrm>
          <a:prstGeom prst="rect">
            <a:avLst/>
          </a:prstGeom>
        </p:spPr>
        <p:txBody>
          <a:bodyPr wrap="square">
            <a:spAutoFit/>
          </a:bodyPr>
          <a:lstStyle/>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Dies verleitet Hiob dazu, seine Thesen in den Raum zu werfen. </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 Gott ist gerecht.</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 Auch die Gerechten müssen leiden.</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 Den Gottlosen geht es oft besser als den Gerechten.</a:t>
            </a:r>
          </a:p>
        </p:txBody>
      </p:sp>
    </p:spTree>
    <p:extLst>
      <p:ext uri="{BB962C8B-B14F-4D97-AF65-F5344CB8AC3E}">
        <p14:creationId xmlns:p14="http://schemas.microsoft.com/office/powerpoint/2010/main" val="209842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xEl>
                                              <p:pRg st="2" end="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e 2">
            <a:extLst>
              <a:ext uri="{FF2B5EF4-FFF2-40B4-BE49-F238E27FC236}">
                <a16:creationId xmlns:a16="http://schemas.microsoft.com/office/drawing/2014/main" id="{B42AA2FE-4E82-4586-88EB-81EA7A1DF453}"/>
              </a:ext>
            </a:extLst>
          </p:cNvPr>
          <p:cNvGraphicFramePr>
            <a:graphicFrameLocks noGrp="1"/>
          </p:cNvGraphicFramePr>
          <p:nvPr>
            <p:extLst/>
          </p:nvPr>
        </p:nvGraphicFramePr>
        <p:xfrm>
          <a:off x="1161208" y="1445864"/>
          <a:ext cx="9204923" cy="3231643"/>
        </p:xfrm>
        <a:graphic>
          <a:graphicData uri="http://schemas.openxmlformats.org/drawingml/2006/table">
            <a:tbl>
              <a:tblPr firstRow="1" firstCol="1" bandRow="1">
                <a:tableStyleId>{5C22544A-7EE6-4342-B048-85BDC9FD1C3A}</a:tableStyleId>
              </a:tblPr>
              <a:tblGrid>
                <a:gridCol w="3049990">
                  <a:extLst>
                    <a:ext uri="{9D8B030D-6E8A-4147-A177-3AD203B41FA5}">
                      <a16:colId xmlns:a16="http://schemas.microsoft.com/office/drawing/2014/main" val="3223994047"/>
                    </a:ext>
                  </a:extLst>
                </a:gridCol>
                <a:gridCol w="2958398">
                  <a:extLst>
                    <a:ext uri="{9D8B030D-6E8A-4147-A177-3AD203B41FA5}">
                      <a16:colId xmlns:a16="http://schemas.microsoft.com/office/drawing/2014/main" val="3150384660"/>
                    </a:ext>
                  </a:extLst>
                </a:gridCol>
                <a:gridCol w="3196535">
                  <a:extLst>
                    <a:ext uri="{9D8B030D-6E8A-4147-A177-3AD203B41FA5}">
                      <a16:colId xmlns:a16="http://schemas.microsoft.com/office/drawing/2014/main" val="4190861775"/>
                    </a:ext>
                  </a:extLst>
                </a:gridCol>
              </a:tblGrid>
              <a:tr h="518236">
                <a:tc>
                  <a:txBody>
                    <a:bodyPr/>
                    <a:lstStyle/>
                    <a:p>
                      <a:pPr algn="ctr">
                        <a:spcAft>
                          <a:spcPts val="0"/>
                        </a:spcAft>
                      </a:pPr>
                      <a:r>
                        <a:rPr lang="de-CH" sz="2800" b="0" dirty="0">
                          <a:solidFill>
                            <a:schemeClr val="tx1"/>
                          </a:solidFill>
                          <a:effectLst/>
                        </a:rPr>
                        <a:t>1. Runde</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de-CH" sz="2800" b="0" dirty="0">
                          <a:solidFill>
                            <a:schemeClr val="tx1"/>
                          </a:solidFill>
                          <a:effectLst/>
                        </a:rPr>
                        <a:t>2. Runde</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de-CH" sz="2800" b="0" dirty="0">
                          <a:solidFill>
                            <a:schemeClr val="tx1"/>
                          </a:solidFill>
                          <a:effectLst/>
                        </a:rPr>
                        <a:t>3. Runde</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09680406"/>
                  </a:ext>
                </a:extLst>
              </a:tr>
              <a:tr h="2713407">
                <a:tc>
                  <a:txBody>
                    <a:bodyPr/>
                    <a:lstStyle/>
                    <a:p>
                      <a:pPr algn="l">
                        <a:spcAft>
                          <a:spcPts val="0"/>
                        </a:spcAft>
                      </a:pPr>
                      <a:endParaRPr lang="de-CH" sz="2800" b="0" dirty="0">
                        <a:solidFill>
                          <a:schemeClr val="tx1"/>
                        </a:solidFill>
                        <a:effectLst/>
                      </a:endParaRPr>
                    </a:p>
                    <a:p>
                      <a:pPr algn="l">
                        <a:spcAft>
                          <a:spcPts val="0"/>
                        </a:spcAft>
                      </a:pPr>
                      <a:r>
                        <a:rPr lang="de-CH" sz="2800" b="0" dirty="0">
                          <a:solidFill>
                            <a:schemeClr val="tx1"/>
                          </a:solidFill>
                          <a:effectLst/>
                        </a:rPr>
                        <a:t>Eliphas	Hiob</a:t>
                      </a:r>
                    </a:p>
                    <a:p>
                      <a:pPr algn="l">
                        <a:spcAft>
                          <a:spcPts val="0"/>
                        </a:spcAft>
                      </a:pPr>
                      <a:r>
                        <a:rPr lang="de-CH" sz="2800" b="0" dirty="0">
                          <a:solidFill>
                            <a:schemeClr val="tx1"/>
                          </a:solidFill>
                          <a:effectLst/>
                        </a:rPr>
                        <a:t>Bildad		Hiob</a:t>
                      </a:r>
                    </a:p>
                    <a:p>
                      <a:pPr algn="l">
                        <a:spcAft>
                          <a:spcPts val="0"/>
                        </a:spcAft>
                      </a:pPr>
                      <a:r>
                        <a:rPr lang="de-CH" sz="2800" b="0" dirty="0">
                          <a:solidFill>
                            <a:schemeClr val="tx1"/>
                          </a:solidFill>
                          <a:effectLst/>
                        </a:rPr>
                        <a:t>Zophar	Hiob</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l">
                        <a:spcAft>
                          <a:spcPts val="0"/>
                        </a:spcAft>
                      </a:pPr>
                      <a:endParaRPr lang="de-CH" sz="2800" b="0" dirty="0">
                        <a:solidFill>
                          <a:schemeClr val="tx1"/>
                        </a:solidFill>
                        <a:effectLst/>
                      </a:endParaRPr>
                    </a:p>
                    <a:p>
                      <a:pPr algn="l">
                        <a:spcAft>
                          <a:spcPts val="0"/>
                        </a:spcAft>
                      </a:pPr>
                      <a:r>
                        <a:rPr lang="de-CH" sz="2800" b="0" dirty="0">
                          <a:solidFill>
                            <a:schemeClr val="tx1"/>
                          </a:solidFill>
                          <a:effectLst/>
                        </a:rPr>
                        <a:t>Eliphas	Hiob</a:t>
                      </a:r>
                    </a:p>
                    <a:p>
                      <a:pPr algn="l">
                        <a:spcAft>
                          <a:spcPts val="0"/>
                        </a:spcAft>
                      </a:pPr>
                      <a:r>
                        <a:rPr lang="de-CH" sz="2800" b="0" dirty="0">
                          <a:solidFill>
                            <a:schemeClr val="tx1"/>
                          </a:solidFill>
                          <a:effectLst/>
                        </a:rPr>
                        <a:t>Bildad		Hiob</a:t>
                      </a:r>
                    </a:p>
                    <a:p>
                      <a:pPr algn="l">
                        <a:spcAft>
                          <a:spcPts val="0"/>
                        </a:spcAft>
                      </a:pPr>
                      <a:r>
                        <a:rPr lang="de-CH" sz="2800" b="0" dirty="0">
                          <a:solidFill>
                            <a:schemeClr val="tx1"/>
                          </a:solidFill>
                          <a:effectLst/>
                        </a:rPr>
                        <a:t>Zophar	Hiob</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l">
                        <a:spcAft>
                          <a:spcPts val="0"/>
                        </a:spcAft>
                      </a:pPr>
                      <a:endParaRPr lang="de-CH" sz="2800" b="0" dirty="0">
                        <a:solidFill>
                          <a:schemeClr val="tx1"/>
                        </a:solidFill>
                        <a:effectLst/>
                      </a:endParaRPr>
                    </a:p>
                    <a:p>
                      <a:pPr algn="l">
                        <a:spcAft>
                          <a:spcPts val="0"/>
                        </a:spcAft>
                      </a:pPr>
                      <a:r>
                        <a:rPr lang="de-CH" sz="2800" b="0" dirty="0">
                          <a:solidFill>
                            <a:schemeClr val="tx1"/>
                          </a:solidFill>
                          <a:effectLst/>
                        </a:rPr>
                        <a:t>Eliphas	Hiob</a:t>
                      </a:r>
                    </a:p>
                    <a:p>
                      <a:pPr algn="l">
                        <a:spcAft>
                          <a:spcPts val="0"/>
                        </a:spcAft>
                      </a:pPr>
                      <a:r>
                        <a:rPr lang="de-CH" sz="2800" b="0" dirty="0">
                          <a:solidFill>
                            <a:schemeClr val="tx1"/>
                          </a:solidFill>
                          <a:effectLst/>
                        </a:rPr>
                        <a:t>Bildad		Hiob</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2707956462"/>
                  </a:ext>
                </a:extLst>
              </a:tr>
            </a:tbl>
          </a:graphicData>
        </a:graphic>
      </p:graphicFrame>
      <p:sp>
        <p:nvSpPr>
          <p:cNvPr id="2" name="Rechteck 1">
            <a:extLst>
              <a:ext uri="{FF2B5EF4-FFF2-40B4-BE49-F238E27FC236}">
                <a16:creationId xmlns:a16="http://schemas.microsoft.com/office/drawing/2014/main" id="{D36E5E78-2F64-4DF7-817B-6698E21AC7B1}"/>
              </a:ext>
            </a:extLst>
          </p:cNvPr>
          <p:cNvSpPr/>
          <p:nvPr/>
        </p:nvSpPr>
        <p:spPr>
          <a:xfrm>
            <a:off x="7165731" y="870438"/>
            <a:ext cx="3865061" cy="454169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ln>
                <a:solidFill>
                  <a:schemeClr val="bg1"/>
                </a:solidFill>
              </a:ln>
              <a:solidFill>
                <a:schemeClr val="bg1"/>
              </a:solidFill>
            </a:endParaRPr>
          </a:p>
        </p:txBody>
      </p:sp>
    </p:spTree>
    <p:extLst>
      <p:ext uri="{BB962C8B-B14F-4D97-AF65-F5344CB8AC3E}">
        <p14:creationId xmlns:p14="http://schemas.microsoft.com/office/powerpoint/2010/main" val="16574223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e 2">
            <a:extLst>
              <a:ext uri="{FF2B5EF4-FFF2-40B4-BE49-F238E27FC236}">
                <a16:creationId xmlns:a16="http://schemas.microsoft.com/office/drawing/2014/main" id="{B42AA2FE-4E82-4586-88EB-81EA7A1DF453}"/>
              </a:ext>
            </a:extLst>
          </p:cNvPr>
          <p:cNvGraphicFramePr>
            <a:graphicFrameLocks noGrp="1"/>
          </p:cNvGraphicFramePr>
          <p:nvPr>
            <p:extLst/>
          </p:nvPr>
        </p:nvGraphicFramePr>
        <p:xfrm>
          <a:off x="1161208" y="1445864"/>
          <a:ext cx="9204923" cy="3231643"/>
        </p:xfrm>
        <a:graphic>
          <a:graphicData uri="http://schemas.openxmlformats.org/drawingml/2006/table">
            <a:tbl>
              <a:tblPr firstRow="1" firstCol="1" bandRow="1">
                <a:tableStyleId>{5C22544A-7EE6-4342-B048-85BDC9FD1C3A}</a:tableStyleId>
              </a:tblPr>
              <a:tblGrid>
                <a:gridCol w="3049990">
                  <a:extLst>
                    <a:ext uri="{9D8B030D-6E8A-4147-A177-3AD203B41FA5}">
                      <a16:colId xmlns:a16="http://schemas.microsoft.com/office/drawing/2014/main" val="3223994047"/>
                    </a:ext>
                  </a:extLst>
                </a:gridCol>
                <a:gridCol w="2958398">
                  <a:extLst>
                    <a:ext uri="{9D8B030D-6E8A-4147-A177-3AD203B41FA5}">
                      <a16:colId xmlns:a16="http://schemas.microsoft.com/office/drawing/2014/main" val="3150384660"/>
                    </a:ext>
                  </a:extLst>
                </a:gridCol>
                <a:gridCol w="3196535">
                  <a:extLst>
                    <a:ext uri="{9D8B030D-6E8A-4147-A177-3AD203B41FA5}">
                      <a16:colId xmlns:a16="http://schemas.microsoft.com/office/drawing/2014/main" val="4190861775"/>
                    </a:ext>
                  </a:extLst>
                </a:gridCol>
              </a:tblGrid>
              <a:tr h="518236">
                <a:tc>
                  <a:txBody>
                    <a:bodyPr/>
                    <a:lstStyle/>
                    <a:p>
                      <a:pPr algn="ctr">
                        <a:spcAft>
                          <a:spcPts val="0"/>
                        </a:spcAft>
                      </a:pPr>
                      <a:r>
                        <a:rPr lang="de-CH" sz="2800" b="0" dirty="0">
                          <a:solidFill>
                            <a:schemeClr val="tx1"/>
                          </a:solidFill>
                          <a:effectLst/>
                        </a:rPr>
                        <a:t>1. Runde</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de-CH" sz="2800" b="0" dirty="0">
                          <a:solidFill>
                            <a:schemeClr val="tx1"/>
                          </a:solidFill>
                          <a:effectLst/>
                        </a:rPr>
                        <a:t>2. Runde</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de-CH" sz="2800" b="0" dirty="0">
                          <a:solidFill>
                            <a:schemeClr val="tx1"/>
                          </a:solidFill>
                          <a:effectLst/>
                        </a:rPr>
                        <a:t>3. Runde</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09680406"/>
                  </a:ext>
                </a:extLst>
              </a:tr>
              <a:tr h="2713407">
                <a:tc>
                  <a:txBody>
                    <a:bodyPr/>
                    <a:lstStyle/>
                    <a:p>
                      <a:pPr algn="l">
                        <a:spcAft>
                          <a:spcPts val="0"/>
                        </a:spcAft>
                      </a:pPr>
                      <a:endParaRPr lang="de-CH" sz="2800" b="0" dirty="0">
                        <a:solidFill>
                          <a:schemeClr val="tx1"/>
                        </a:solidFill>
                        <a:effectLst/>
                      </a:endParaRPr>
                    </a:p>
                    <a:p>
                      <a:pPr algn="l">
                        <a:spcAft>
                          <a:spcPts val="0"/>
                        </a:spcAft>
                      </a:pPr>
                      <a:r>
                        <a:rPr lang="de-CH" sz="2800" b="0" dirty="0">
                          <a:solidFill>
                            <a:schemeClr val="tx1"/>
                          </a:solidFill>
                          <a:effectLst/>
                        </a:rPr>
                        <a:t>Eliphas	Hiob</a:t>
                      </a:r>
                    </a:p>
                    <a:p>
                      <a:pPr algn="l">
                        <a:spcAft>
                          <a:spcPts val="0"/>
                        </a:spcAft>
                      </a:pPr>
                      <a:r>
                        <a:rPr lang="de-CH" sz="2800" b="0" dirty="0">
                          <a:solidFill>
                            <a:schemeClr val="tx1"/>
                          </a:solidFill>
                          <a:effectLst/>
                        </a:rPr>
                        <a:t>Bildad		Hiob</a:t>
                      </a:r>
                    </a:p>
                    <a:p>
                      <a:pPr algn="l">
                        <a:spcAft>
                          <a:spcPts val="0"/>
                        </a:spcAft>
                      </a:pPr>
                      <a:r>
                        <a:rPr lang="de-CH" sz="2800" b="0" dirty="0">
                          <a:solidFill>
                            <a:schemeClr val="tx1"/>
                          </a:solidFill>
                          <a:effectLst/>
                        </a:rPr>
                        <a:t>Zophar	Hiob</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l">
                        <a:spcAft>
                          <a:spcPts val="0"/>
                        </a:spcAft>
                      </a:pPr>
                      <a:endParaRPr lang="de-CH" sz="2800" b="0" dirty="0">
                        <a:solidFill>
                          <a:schemeClr val="tx1"/>
                        </a:solidFill>
                        <a:effectLst/>
                      </a:endParaRPr>
                    </a:p>
                    <a:p>
                      <a:pPr algn="l">
                        <a:spcAft>
                          <a:spcPts val="0"/>
                        </a:spcAft>
                      </a:pPr>
                      <a:r>
                        <a:rPr lang="de-CH" sz="2800" b="0" dirty="0">
                          <a:solidFill>
                            <a:schemeClr val="tx1"/>
                          </a:solidFill>
                          <a:effectLst/>
                        </a:rPr>
                        <a:t>Eliphas	Hiob</a:t>
                      </a:r>
                    </a:p>
                    <a:p>
                      <a:pPr algn="l">
                        <a:spcAft>
                          <a:spcPts val="0"/>
                        </a:spcAft>
                      </a:pPr>
                      <a:r>
                        <a:rPr lang="de-CH" sz="2800" b="0" dirty="0">
                          <a:solidFill>
                            <a:schemeClr val="tx1"/>
                          </a:solidFill>
                          <a:effectLst/>
                        </a:rPr>
                        <a:t>Bildad		Hiob</a:t>
                      </a:r>
                    </a:p>
                    <a:p>
                      <a:pPr algn="l">
                        <a:spcAft>
                          <a:spcPts val="0"/>
                        </a:spcAft>
                      </a:pPr>
                      <a:r>
                        <a:rPr lang="de-CH" sz="2800" b="0" dirty="0">
                          <a:solidFill>
                            <a:schemeClr val="tx1"/>
                          </a:solidFill>
                          <a:effectLst/>
                        </a:rPr>
                        <a:t>Zophar	Hiob</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l">
                        <a:spcAft>
                          <a:spcPts val="0"/>
                        </a:spcAft>
                      </a:pPr>
                      <a:endParaRPr lang="de-CH" sz="2800" b="0" dirty="0">
                        <a:solidFill>
                          <a:schemeClr val="tx1"/>
                        </a:solidFill>
                        <a:effectLst/>
                      </a:endParaRPr>
                    </a:p>
                    <a:p>
                      <a:pPr algn="l">
                        <a:spcAft>
                          <a:spcPts val="0"/>
                        </a:spcAft>
                      </a:pPr>
                      <a:r>
                        <a:rPr lang="de-CH" sz="2800" b="0" dirty="0">
                          <a:solidFill>
                            <a:schemeClr val="tx1"/>
                          </a:solidFill>
                          <a:effectLst/>
                        </a:rPr>
                        <a:t>Eliphas	Hiob</a:t>
                      </a:r>
                    </a:p>
                    <a:p>
                      <a:pPr algn="l">
                        <a:spcAft>
                          <a:spcPts val="0"/>
                        </a:spcAft>
                      </a:pPr>
                      <a:r>
                        <a:rPr lang="de-CH" sz="2800" b="0" dirty="0">
                          <a:solidFill>
                            <a:schemeClr val="tx1"/>
                          </a:solidFill>
                          <a:effectLst/>
                        </a:rPr>
                        <a:t>Bildad		Hiob</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2707956462"/>
                  </a:ext>
                </a:extLst>
              </a:tr>
            </a:tbl>
          </a:graphicData>
        </a:graphic>
      </p:graphicFrame>
    </p:spTree>
    <p:extLst>
      <p:ext uri="{BB962C8B-B14F-4D97-AF65-F5344CB8AC3E}">
        <p14:creationId xmlns:p14="http://schemas.microsoft.com/office/powerpoint/2010/main" val="26248876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37651F92-5028-4707-AA0B-96AABC53DFB5}"/>
              </a:ext>
            </a:extLst>
          </p:cNvPr>
          <p:cNvSpPr/>
          <p:nvPr/>
        </p:nvSpPr>
        <p:spPr>
          <a:xfrm>
            <a:off x="0" y="1049563"/>
            <a:ext cx="12026605" cy="4272388"/>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"Siehe, du hast viele unterwiesen und hast müde Hände gestärkt. Deine Worte haben den Strauchelnden aufgerichtet, und wankende Knie hast du gekräftigt." </a:t>
            </a:r>
            <a:r>
              <a:rPr lang="de-CH" sz="2800" dirty="0">
                <a:latin typeface="Calibri" panose="020F0502020204030204" pitchFamily="34" charset="0"/>
                <a:ea typeface="Calibri" panose="020F0502020204030204" pitchFamily="34" charset="0"/>
                <a:cs typeface="Times New Roman" panose="02020603050405020304" pitchFamily="18" charset="0"/>
              </a:rPr>
              <a:t>Hiob 4,3-4</a:t>
            </a:r>
          </a:p>
          <a:p>
            <a:pPr marL="449580">
              <a:lnSpc>
                <a:spcPct val="107000"/>
              </a:lnSpc>
              <a:spcAft>
                <a:spcPts val="200"/>
              </a:spcAft>
            </a:pPr>
            <a:endPar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"Du hast deine Brüder grundlos gepfändet und den Entblößten die Kleider ausgezogen; du hast dem Ermatteten kein Wasser zu trinken gegeben und dem Hungrigen das Brot verweigert. Dem Gewalttätigen gehört ja das Land, und der Angesehene wohnt darin. Du hast Witwen leer fortgeschickt, und die Arme der Waisen wurden zerbrochen." </a:t>
            </a:r>
            <a:r>
              <a:rPr lang="de-CH" sz="2800" dirty="0">
                <a:latin typeface="Calibri" panose="020F0502020204030204" pitchFamily="34" charset="0"/>
                <a:ea typeface="Calibri" panose="020F0502020204030204" pitchFamily="34" charset="0"/>
                <a:cs typeface="Times New Roman" panose="02020603050405020304" pitchFamily="18" charset="0"/>
              </a:rPr>
              <a:t>Hiob 22,6-9</a:t>
            </a:r>
          </a:p>
        </p:txBody>
      </p:sp>
    </p:spTree>
    <p:extLst>
      <p:ext uri="{BB962C8B-B14F-4D97-AF65-F5344CB8AC3E}">
        <p14:creationId xmlns:p14="http://schemas.microsoft.com/office/powerpoint/2010/main" val="2901337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956151" y="405317"/>
            <a:ext cx="1435008" cy="861774"/>
          </a:xfrm>
          <a:prstGeom prst="rect">
            <a:avLst/>
          </a:prstGeom>
          <a:noFill/>
        </p:spPr>
        <p:txBody>
          <a:bodyPr wrap="none" rtlCol="0">
            <a:spAutoFit/>
          </a:bodyPr>
          <a:lstStyle/>
          <a:p>
            <a:r>
              <a:rPr lang="de-CH" sz="5000" b="1" dirty="0"/>
              <a:t>Hiob</a:t>
            </a:r>
            <a:endParaRPr lang="de-CH" sz="5000" dirty="0">
              <a:latin typeface="Trebuchet MS" panose="020B0603020202020204" pitchFamily="34" charset="0"/>
            </a:endParaRPr>
          </a:p>
        </p:txBody>
      </p:sp>
      <p:sp>
        <p:nvSpPr>
          <p:cNvPr id="4" name="Textfeld 3"/>
          <p:cNvSpPr txBox="1"/>
          <p:nvPr/>
        </p:nvSpPr>
        <p:spPr>
          <a:xfrm>
            <a:off x="553478" y="1732492"/>
            <a:ext cx="4522969" cy="615553"/>
          </a:xfrm>
          <a:prstGeom prst="rect">
            <a:avLst/>
          </a:prstGeom>
          <a:noFill/>
        </p:spPr>
        <p:txBody>
          <a:bodyPr wrap="none" rtlCol="0">
            <a:spAutoFit/>
          </a:bodyPr>
          <a:lstStyle/>
          <a:p>
            <a:pPr lvl="0"/>
            <a:r>
              <a:rPr lang="de-CH" sz="3400" dirty="0"/>
              <a:t>Kapitel: 42 | Verse: 1070</a:t>
            </a:r>
          </a:p>
        </p:txBody>
      </p:sp>
    </p:spTree>
    <p:extLst>
      <p:ext uri="{BB962C8B-B14F-4D97-AF65-F5344CB8AC3E}">
        <p14:creationId xmlns:p14="http://schemas.microsoft.com/office/powerpoint/2010/main" val="6111852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439218" y="279515"/>
            <a:ext cx="1935979" cy="523220"/>
          </a:xfrm>
          <a:prstGeom prst="rect">
            <a:avLst/>
          </a:prstGeom>
        </p:spPr>
        <p:txBody>
          <a:bodyPr wrap="none">
            <a:spAutoFit/>
          </a:bodyPr>
          <a:lstStyle/>
          <a:p>
            <a:r>
              <a:rPr lang="de-CH" sz="2800" dirty="0"/>
              <a:t>Anwendung</a:t>
            </a:r>
          </a:p>
        </p:txBody>
      </p:sp>
      <p:sp>
        <p:nvSpPr>
          <p:cNvPr id="5" name="Rechteck 4">
            <a:extLst>
              <a:ext uri="{FF2B5EF4-FFF2-40B4-BE49-F238E27FC236}">
                <a16:creationId xmlns:a16="http://schemas.microsoft.com/office/drawing/2014/main" id="{672D787A-1A9D-4EA1-890E-C2F90D0104EE}"/>
              </a:ext>
            </a:extLst>
          </p:cNvPr>
          <p:cNvSpPr/>
          <p:nvPr/>
        </p:nvSpPr>
        <p:spPr>
          <a:xfrm>
            <a:off x="439218" y="1396138"/>
            <a:ext cx="7687874" cy="523220"/>
          </a:xfrm>
          <a:prstGeom prst="rect">
            <a:avLst/>
          </a:prstGeom>
        </p:spPr>
        <p:txBody>
          <a:bodyPr wrap="none">
            <a:spAutoFit/>
          </a:bodyPr>
          <a:lstStyle/>
          <a:p>
            <a:r>
              <a:rPr lang="de-CH" sz="2800" dirty="0"/>
              <a:t>Wie reden wir als Gemeinde / Christen miteinander</a:t>
            </a:r>
          </a:p>
        </p:txBody>
      </p:sp>
    </p:spTree>
    <p:extLst>
      <p:ext uri="{BB962C8B-B14F-4D97-AF65-F5344CB8AC3E}">
        <p14:creationId xmlns:p14="http://schemas.microsoft.com/office/powerpoint/2010/main" val="3100446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439218" y="279515"/>
            <a:ext cx="1935979" cy="523220"/>
          </a:xfrm>
          <a:prstGeom prst="rect">
            <a:avLst/>
          </a:prstGeom>
        </p:spPr>
        <p:txBody>
          <a:bodyPr wrap="none">
            <a:spAutoFit/>
          </a:bodyPr>
          <a:lstStyle/>
          <a:p>
            <a:r>
              <a:rPr lang="de-CH" sz="2800" dirty="0"/>
              <a:t>Anwendung</a:t>
            </a:r>
          </a:p>
        </p:txBody>
      </p:sp>
      <p:sp>
        <p:nvSpPr>
          <p:cNvPr id="3" name="Rechteck 2">
            <a:extLst>
              <a:ext uri="{FF2B5EF4-FFF2-40B4-BE49-F238E27FC236}">
                <a16:creationId xmlns:a16="http://schemas.microsoft.com/office/drawing/2014/main" id="{D92609CF-C1A3-4D4C-BE0A-1E5589D58AC5}"/>
              </a:ext>
            </a:extLst>
          </p:cNvPr>
          <p:cNvSpPr/>
          <p:nvPr/>
        </p:nvSpPr>
        <p:spPr>
          <a:xfrm>
            <a:off x="439218" y="1239366"/>
            <a:ext cx="3422796" cy="523220"/>
          </a:xfrm>
          <a:prstGeom prst="rect">
            <a:avLst/>
          </a:prstGeom>
        </p:spPr>
        <p:txBody>
          <a:bodyPr wrap="none">
            <a:spAutoFit/>
          </a:bodyPr>
          <a:lstStyle/>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Nicht richten (Güte)</a:t>
            </a:r>
          </a:p>
        </p:txBody>
      </p:sp>
      <p:sp>
        <p:nvSpPr>
          <p:cNvPr id="4" name="Rechteck 3">
            <a:extLst>
              <a:ext uri="{FF2B5EF4-FFF2-40B4-BE49-F238E27FC236}">
                <a16:creationId xmlns:a16="http://schemas.microsoft.com/office/drawing/2014/main" id="{251B4F29-C6C2-4061-AB9A-864D62C29C46}"/>
              </a:ext>
            </a:extLst>
          </p:cNvPr>
          <p:cNvSpPr/>
          <p:nvPr/>
        </p:nvSpPr>
        <p:spPr>
          <a:xfrm>
            <a:off x="1" y="1904448"/>
            <a:ext cx="11794920" cy="2863669"/>
          </a:xfrm>
          <a:prstGeom prst="rect">
            <a:avLst/>
          </a:prstGeom>
        </p:spPr>
        <p:txBody>
          <a:bodyPr wrap="square">
            <a:spAutoFit/>
          </a:bodyPr>
          <a:lstStyle/>
          <a:p>
            <a:pPr marL="449580">
              <a:lnSpc>
                <a:spcPct val="107000"/>
              </a:lnSpc>
              <a:spcAft>
                <a:spcPts val="200"/>
              </a:spcAft>
            </a:pPr>
            <a:r>
              <a:rPr lang="de-CH" sz="2800" spc="75" dirty="0">
                <a:solidFill>
                  <a:srgbClr val="000000"/>
                </a:solidFill>
                <a:ea typeface="Times New Roman" panose="02020603050405020304" pitchFamily="18" charset="0"/>
                <a:cs typeface="Times New Roman" panose="02020603050405020304" pitchFamily="18" charset="0"/>
              </a:rPr>
              <a:t>"Redet nicht gegeneinander, Brüder. Wer gegen seinen Bruder</a:t>
            </a:r>
          </a:p>
          <a:p>
            <a:pPr marL="449580">
              <a:lnSpc>
                <a:spcPct val="107000"/>
              </a:lnSpc>
              <a:spcAft>
                <a:spcPts val="200"/>
              </a:spcAft>
            </a:pPr>
            <a:r>
              <a:rPr lang="de-CH" sz="2800" spc="75" dirty="0">
                <a:solidFill>
                  <a:srgbClr val="000000"/>
                </a:solidFill>
                <a:ea typeface="Times New Roman" panose="02020603050405020304" pitchFamily="18" charset="0"/>
                <a:cs typeface="Times New Roman" panose="02020603050405020304" pitchFamily="18" charset="0"/>
              </a:rPr>
              <a:t>redet oder seinen Bruder richtet, redet gegen das Gesetz und richtet das Gesetz. Wenn du aber das Gesetz richtest, so bist du nicht ein Täter des Gesetzes, sondern ein Richter. Einer ist der Gesetzgeber und Richter, der zu erretten und zu verderben vermag. Du aber, wer bist du, der du den Nächsten richtest?" </a:t>
            </a:r>
            <a:r>
              <a:rPr lang="de-CH" sz="2800" dirty="0">
                <a:ea typeface="Calibri" panose="020F0502020204030204" pitchFamily="34" charset="0"/>
                <a:cs typeface="TimesNewRomanPSMT"/>
              </a:rPr>
              <a:t>Jak 4,11-12</a:t>
            </a:r>
            <a:endParaRPr lang="de-CH" sz="28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7006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439218" y="279515"/>
            <a:ext cx="1935979" cy="523220"/>
          </a:xfrm>
          <a:prstGeom prst="rect">
            <a:avLst/>
          </a:prstGeom>
        </p:spPr>
        <p:txBody>
          <a:bodyPr wrap="none">
            <a:spAutoFit/>
          </a:bodyPr>
          <a:lstStyle/>
          <a:p>
            <a:r>
              <a:rPr lang="de-CH" sz="2800" dirty="0"/>
              <a:t>Anwendung</a:t>
            </a:r>
          </a:p>
        </p:txBody>
      </p:sp>
      <p:sp>
        <p:nvSpPr>
          <p:cNvPr id="3" name="Rechteck 2">
            <a:extLst>
              <a:ext uri="{FF2B5EF4-FFF2-40B4-BE49-F238E27FC236}">
                <a16:creationId xmlns:a16="http://schemas.microsoft.com/office/drawing/2014/main" id="{D92609CF-C1A3-4D4C-BE0A-1E5589D58AC5}"/>
              </a:ext>
            </a:extLst>
          </p:cNvPr>
          <p:cNvSpPr/>
          <p:nvPr/>
        </p:nvSpPr>
        <p:spPr>
          <a:xfrm>
            <a:off x="439218" y="1239366"/>
            <a:ext cx="6841104" cy="523220"/>
          </a:xfrm>
          <a:prstGeom prst="rect">
            <a:avLst/>
          </a:prstGeom>
        </p:spPr>
        <p:txBody>
          <a:bodyPr wrap="none">
            <a:spAutoFit/>
          </a:bodyPr>
          <a:lstStyle/>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Ein gutes Wort zur richtigen Zeit (Sanftmut)</a:t>
            </a:r>
          </a:p>
        </p:txBody>
      </p:sp>
      <p:sp>
        <p:nvSpPr>
          <p:cNvPr id="4" name="Rechteck 3">
            <a:extLst>
              <a:ext uri="{FF2B5EF4-FFF2-40B4-BE49-F238E27FC236}">
                <a16:creationId xmlns:a16="http://schemas.microsoft.com/office/drawing/2014/main" id="{251B4F29-C6C2-4061-AB9A-864D62C29C46}"/>
              </a:ext>
            </a:extLst>
          </p:cNvPr>
          <p:cNvSpPr/>
          <p:nvPr/>
        </p:nvSpPr>
        <p:spPr>
          <a:xfrm>
            <a:off x="439217" y="1887670"/>
            <a:ext cx="10894067" cy="1384995"/>
          </a:xfrm>
          <a:prstGeom prst="rect">
            <a:avLst/>
          </a:prstGeom>
        </p:spPr>
        <p:txBody>
          <a:bodyPr wrap="square">
            <a:spAutoFit/>
          </a:bodyPr>
          <a:lstStyle/>
          <a:p>
            <a:r>
              <a:rPr lang="de-CH" sz="2800" dirty="0"/>
              <a:t>"Goldene Äpfel in silbernen Prunkgeräten: so ist ein Wort, geredet zu seiner Zeit. Ein goldener Ohrring und ein Halsgeschmeide von feinem Gold: So ist ein weiser Tadler für ein hörendes Ohr." Spr 25,11-12</a:t>
            </a:r>
          </a:p>
        </p:txBody>
      </p:sp>
    </p:spTree>
    <p:extLst>
      <p:ext uri="{BB962C8B-B14F-4D97-AF65-F5344CB8AC3E}">
        <p14:creationId xmlns:p14="http://schemas.microsoft.com/office/powerpoint/2010/main" val="1814041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439218" y="279515"/>
            <a:ext cx="1935979" cy="523220"/>
          </a:xfrm>
          <a:prstGeom prst="rect">
            <a:avLst/>
          </a:prstGeom>
        </p:spPr>
        <p:txBody>
          <a:bodyPr wrap="none">
            <a:spAutoFit/>
          </a:bodyPr>
          <a:lstStyle/>
          <a:p>
            <a:r>
              <a:rPr lang="de-CH" sz="2800" dirty="0"/>
              <a:t>Anwendung</a:t>
            </a:r>
          </a:p>
        </p:txBody>
      </p:sp>
      <p:sp>
        <p:nvSpPr>
          <p:cNvPr id="3" name="Rechteck 2">
            <a:extLst>
              <a:ext uri="{FF2B5EF4-FFF2-40B4-BE49-F238E27FC236}">
                <a16:creationId xmlns:a16="http://schemas.microsoft.com/office/drawing/2014/main" id="{D92609CF-C1A3-4D4C-BE0A-1E5589D58AC5}"/>
              </a:ext>
            </a:extLst>
          </p:cNvPr>
          <p:cNvSpPr/>
          <p:nvPr/>
        </p:nvSpPr>
        <p:spPr>
          <a:xfrm>
            <a:off x="439218" y="1239366"/>
            <a:ext cx="9357883" cy="523220"/>
          </a:xfrm>
          <a:prstGeom prst="rect">
            <a:avLst/>
          </a:prstGeom>
        </p:spPr>
        <p:txBody>
          <a:bodyPr wrap="none">
            <a:spAutoFit/>
          </a:bodyPr>
          <a:lstStyle/>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Nicht nur Ratschläge, sondern zuhören (Selbstbeherrschung)</a:t>
            </a:r>
          </a:p>
        </p:txBody>
      </p:sp>
      <p:sp>
        <p:nvSpPr>
          <p:cNvPr id="4" name="Rechteck 3">
            <a:extLst>
              <a:ext uri="{FF2B5EF4-FFF2-40B4-BE49-F238E27FC236}">
                <a16:creationId xmlns:a16="http://schemas.microsoft.com/office/drawing/2014/main" id="{251B4F29-C6C2-4061-AB9A-864D62C29C46}"/>
              </a:ext>
            </a:extLst>
          </p:cNvPr>
          <p:cNvSpPr/>
          <p:nvPr/>
        </p:nvSpPr>
        <p:spPr>
          <a:xfrm>
            <a:off x="439218" y="1887670"/>
            <a:ext cx="9693570" cy="954107"/>
          </a:xfrm>
          <a:prstGeom prst="rect">
            <a:avLst/>
          </a:prstGeom>
        </p:spPr>
        <p:txBody>
          <a:bodyPr wrap="square">
            <a:spAutoFit/>
          </a:bodyPr>
          <a:lstStyle/>
          <a:p>
            <a:r>
              <a:rPr lang="de-CH" sz="2800" dirty="0"/>
              <a:t>"Auch ich habe Verstand wie ihr und stehe nicht hinter euch zurück; wer wüsste denn diese Dinge nicht?" Hiob 12,3</a:t>
            </a:r>
          </a:p>
        </p:txBody>
      </p:sp>
    </p:spTree>
    <p:extLst>
      <p:ext uri="{BB962C8B-B14F-4D97-AF65-F5344CB8AC3E}">
        <p14:creationId xmlns:p14="http://schemas.microsoft.com/office/powerpoint/2010/main" val="2864513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439218" y="279515"/>
            <a:ext cx="1935979" cy="523220"/>
          </a:xfrm>
          <a:prstGeom prst="rect">
            <a:avLst/>
          </a:prstGeom>
        </p:spPr>
        <p:txBody>
          <a:bodyPr wrap="none">
            <a:spAutoFit/>
          </a:bodyPr>
          <a:lstStyle/>
          <a:p>
            <a:r>
              <a:rPr lang="de-CH" sz="2800" dirty="0"/>
              <a:t>Anwendung</a:t>
            </a:r>
          </a:p>
        </p:txBody>
      </p:sp>
      <p:sp>
        <p:nvSpPr>
          <p:cNvPr id="3" name="Rechteck 2">
            <a:extLst>
              <a:ext uri="{FF2B5EF4-FFF2-40B4-BE49-F238E27FC236}">
                <a16:creationId xmlns:a16="http://schemas.microsoft.com/office/drawing/2014/main" id="{D92609CF-C1A3-4D4C-BE0A-1E5589D58AC5}"/>
              </a:ext>
            </a:extLst>
          </p:cNvPr>
          <p:cNvSpPr/>
          <p:nvPr/>
        </p:nvSpPr>
        <p:spPr>
          <a:xfrm>
            <a:off x="439218" y="1239366"/>
            <a:ext cx="7097712" cy="523220"/>
          </a:xfrm>
          <a:prstGeom prst="rect">
            <a:avLst/>
          </a:prstGeom>
        </p:spPr>
        <p:txBody>
          <a:bodyPr wrap="none">
            <a:spAutoFit/>
          </a:bodyPr>
          <a:lstStyle/>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Den andern höher achten (Liebe und Freude)</a:t>
            </a:r>
          </a:p>
        </p:txBody>
      </p:sp>
      <p:sp>
        <p:nvSpPr>
          <p:cNvPr id="5" name="Rechteck 4">
            <a:extLst>
              <a:ext uri="{FF2B5EF4-FFF2-40B4-BE49-F238E27FC236}">
                <a16:creationId xmlns:a16="http://schemas.microsoft.com/office/drawing/2014/main" id="{E9929AE8-0746-4B7A-BE25-87E227A7F6A6}"/>
              </a:ext>
            </a:extLst>
          </p:cNvPr>
          <p:cNvSpPr/>
          <p:nvPr/>
        </p:nvSpPr>
        <p:spPr>
          <a:xfrm>
            <a:off x="439218" y="2354803"/>
            <a:ext cx="10120345" cy="954107"/>
          </a:xfrm>
          <a:prstGeom prst="rect">
            <a:avLst/>
          </a:prstGeom>
        </p:spPr>
        <p:txBody>
          <a:bodyPr wrap="square">
            <a:spAutoFit/>
          </a:bodyPr>
          <a:lstStyle/>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"Tut nichts aus Selbstsucht oder nichtigem Ehrgeiz, sondern in Demut achte einer den anderen höher als sich selbst." </a:t>
            </a:r>
            <a:r>
              <a:rPr lang="de-CH" sz="2800" dirty="0">
                <a:latin typeface="Calibri" panose="020F0502020204030204" pitchFamily="34" charset="0"/>
                <a:ea typeface="Calibri" panose="020F0502020204030204" pitchFamily="34" charset="0"/>
                <a:cs typeface="Times New Roman" panose="02020603050405020304" pitchFamily="18" charset="0"/>
              </a:rPr>
              <a:t>Phil 2,3</a:t>
            </a:r>
          </a:p>
        </p:txBody>
      </p:sp>
    </p:spTree>
    <p:extLst>
      <p:ext uri="{BB962C8B-B14F-4D97-AF65-F5344CB8AC3E}">
        <p14:creationId xmlns:p14="http://schemas.microsoft.com/office/powerpoint/2010/main" val="1708142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439218" y="279515"/>
            <a:ext cx="1935979" cy="523220"/>
          </a:xfrm>
          <a:prstGeom prst="rect">
            <a:avLst/>
          </a:prstGeom>
        </p:spPr>
        <p:txBody>
          <a:bodyPr wrap="none">
            <a:spAutoFit/>
          </a:bodyPr>
          <a:lstStyle/>
          <a:p>
            <a:r>
              <a:rPr lang="de-CH" sz="2800" dirty="0"/>
              <a:t>Anwendung</a:t>
            </a:r>
          </a:p>
        </p:txBody>
      </p:sp>
      <p:sp>
        <p:nvSpPr>
          <p:cNvPr id="3" name="Rechteck 2">
            <a:extLst>
              <a:ext uri="{FF2B5EF4-FFF2-40B4-BE49-F238E27FC236}">
                <a16:creationId xmlns:a16="http://schemas.microsoft.com/office/drawing/2014/main" id="{D92609CF-C1A3-4D4C-BE0A-1E5589D58AC5}"/>
              </a:ext>
            </a:extLst>
          </p:cNvPr>
          <p:cNvSpPr/>
          <p:nvPr/>
        </p:nvSpPr>
        <p:spPr>
          <a:xfrm>
            <a:off x="439218" y="1239366"/>
            <a:ext cx="8157618" cy="523220"/>
          </a:xfrm>
          <a:prstGeom prst="rect">
            <a:avLst/>
          </a:prstGeom>
        </p:spPr>
        <p:txBody>
          <a:bodyPr wrap="none">
            <a:spAutoFit/>
          </a:bodyPr>
          <a:lstStyle/>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Nicht alles besser wissen (Friede und Freundlichkeit)</a:t>
            </a:r>
          </a:p>
        </p:txBody>
      </p:sp>
      <p:sp>
        <p:nvSpPr>
          <p:cNvPr id="4" name="Rechteck 3">
            <a:extLst>
              <a:ext uri="{FF2B5EF4-FFF2-40B4-BE49-F238E27FC236}">
                <a16:creationId xmlns:a16="http://schemas.microsoft.com/office/drawing/2014/main" id="{251B4F29-C6C2-4061-AB9A-864D62C29C46}"/>
              </a:ext>
            </a:extLst>
          </p:cNvPr>
          <p:cNvSpPr/>
          <p:nvPr/>
        </p:nvSpPr>
        <p:spPr>
          <a:xfrm>
            <a:off x="439218" y="1887670"/>
            <a:ext cx="9693570" cy="1815882"/>
          </a:xfrm>
          <a:prstGeom prst="rect">
            <a:avLst/>
          </a:prstGeom>
        </p:spPr>
        <p:txBody>
          <a:bodyPr wrap="square">
            <a:spAutoFit/>
          </a:bodyPr>
          <a:lstStyle/>
          <a:p>
            <a:r>
              <a:rPr lang="de-CH" sz="2800" dirty="0"/>
              <a:t>"Darum bist du nicht zu entschuldigen, o Mensch, wer du auch seist, der du richtest! Denn worin du den anderen richtest, verurteilst du dich selbst; denn du, der du richtest, verübst ja dasselbe!" Röm 2,1</a:t>
            </a:r>
          </a:p>
        </p:txBody>
      </p:sp>
    </p:spTree>
    <p:extLst>
      <p:ext uri="{BB962C8B-B14F-4D97-AF65-F5344CB8AC3E}">
        <p14:creationId xmlns:p14="http://schemas.microsoft.com/office/powerpoint/2010/main" val="97280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439218" y="279515"/>
            <a:ext cx="1935979" cy="523220"/>
          </a:xfrm>
          <a:prstGeom prst="rect">
            <a:avLst/>
          </a:prstGeom>
        </p:spPr>
        <p:txBody>
          <a:bodyPr wrap="none">
            <a:spAutoFit/>
          </a:bodyPr>
          <a:lstStyle/>
          <a:p>
            <a:r>
              <a:rPr lang="de-CH" sz="2800" dirty="0"/>
              <a:t>Anwendung</a:t>
            </a:r>
          </a:p>
        </p:txBody>
      </p:sp>
      <p:sp>
        <p:nvSpPr>
          <p:cNvPr id="3" name="Rechteck 2">
            <a:extLst>
              <a:ext uri="{FF2B5EF4-FFF2-40B4-BE49-F238E27FC236}">
                <a16:creationId xmlns:a16="http://schemas.microsoft.com/office/drawing/2014/main" id="{D92609CF-C1A3-4D4C-BE0A-1E5589D58AC5}"/>
              </a:ext>
            </a:extLst>
          </p:cNvPr>
          <p:cNvSpPr/>
          <p:nvPr/>
        </p:nvSpPr>
        <p:spPr>
          <a:xfrm>
            <a:off x="439218" y="1239366"/>
            <a:ext cx="5316264" cy="523220"/>
          </a:xfrm>
          <a:prstGeom prst="rect">
            <a:avLst/>
          </a:prstGeom>
        </p:spPr>
        <p:txBody>
          <a:bodyPr wrap="none">
            <a:spAutoFit/>
          </a:bodyPr>
          <a:lstStyle/>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Freunde bleiben Freunde (Treue)</a:t>
            </a:r>
          </a:p>
        </p:txBody>
      </p:sp>
      <p:sp>
        <p:nvSpPr>
          <p:cNvPr id="4" name="Rechteck 3">
            <a:extLst>
              <a:ext uri="{FF2B5EF4-FFF2-40B4-BE49-F238E27FC236}">
                <a16:creationId xmlns:a16="http://schemas.microsoft.com/office/drawing/2014/main" id="{251B4F29-C6C2-4061-AB9A-864D62C29C46}"/>
              </a:ext>
            </a:extLst>
          </p:cNvPr>
          <p:cNvSpPr/>
          <p:nvPr/>
        </p:nvSpPr>
        <p:spPr>
          <a:xfrm>
            <a:off x="439218" y="1887670"/>
            <a:ext cx="10183958" cy="2246769"/>
          </a:xfrm>
          <a:prstGeom prst="rect">
            <a:avLst/>
          </a:prstGeom>
        </p:spPr>
        <p:txBody>
          <a:bodyPr wrap="square">
            <a:spAutoFit/>
          </a:bodyPr>
          <a:lstStyle/>
          <a:p>
            <a:r>
              <a:rPr lang="de-CH" sz="2800" dirty="0"/>
              <a:t>"Meine Brüder hat er von mir verscheucht, und die mich kennen, sind mir ganz entfremdet. Meine Verwandten bleiben aus, und meine Vertrauten verlassen mich. Meine Hausgenossen und meine Mägde halten mich für einen Fremden; sie sehen mich als einen Unbekannten an." Hiob 19,13-15</a:t>
            </a:r>
          </a:p>
        </p:txBody>
      </p:sp>
    </p:spTree>
    <p:extLst>
      <p:ext uri="{BB962C8B-B14F-4D97-AF65-F5344CB8AC3E}">
        <p14:creationId xmlns:p14="http://schemas.microsoft.com/office/powerpoint/2010/main" val="2672173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439218" y="279515"/>
            <a:ext cx="1935979" cy="523220"/>
          </a:xfrm>
          <a:prstGeom prst="rect">
            <a:avLst/>
          </a:prstGeom>
        </p:spPr>
        <p:txBody>
          <a:bodyPr wrap="none">
            <a:spAutoFit/>
          </a:bodyPr>
          <a:lstStyle/>
          <a:p>
            <a:r>
              <a:rPr lang="de-CH" sz="2800" dirty="0"/>
              <a:t>Anwendung</a:t>
            </a:r>
          </a:p>
        </p:txBody>
      </p:sp>
      <p:sp>
        <p:nvSpPr>
          <p:cNvPr id="3" name="Rechteck 2">
            <a:extLst>
              <a:ext uri="{FF2B5EF4-FFF2-40B4-BE49-F238E27FC236}">
                <a16:creationId xmlns:a16="http://schemas.microsoft.com/office/drawing/2014/main" id="{D92609CF-C1A3-4D4C-BE0A-1E5589D58AC5}"/>
              </a:ext>
            </a:extLst>
          </p:cNvPr>
          <p:cNvSpPr/>
          <p:nvPr/>
        </p:nvSpPr>
        <p:spPr>
          <a:xfrm>
            <a:off x="439218" y="1239366"/>
            <a:ext cx="4138121" cy="523220"/>
          </a:xfrm>
          <a:prstGeom prst="rect">
            <a:avLst/>
          </a:prstGeom>
        </p:spPr>
        <p:txBody>
          <a:bodyPr wrap="none">
            <a:spAutoFit/>
          </a:bodyPr>
          <a:lstStyle/>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Warten können (Geduld)</a:t>
            </a:r>
          </a:p>
        </p:txBody>
      </p:sp>
      <p:sp>
        <p:nvSpPr>
          <p:cNvPr id="4" name="Rechteck 3">
            <a:extLst>
              <a:ext uri="{FF2B5EF4-FFF2-40B4-BE49-F238E27FC236}">
                <a16:creationId xmlns:a16="http://schemas.microsoft.com/office/drawing/2014/main" id="{251B4F29-C6C2-4061-AB9A-864D62C29C46}"/>
              </a:ext>
            </a:extLst>
          </p:cNvPr>
          <p:cNvSpPr/>
          <p:nvPr/>
        </p:nvSpPr>
        <p:spPr>
          <a:xfrm>
            <a:off x="439217" y="1887670"/>
            <a:ext cx="10264641" cy="954107"/>
          </a:xfrm>
          <a:prstGeom prst="rect">
            <a:avLst/>
          </a:prstGeom>
        </p:spPr>
        <p:txBody>
          <a:bodyPr wrap="square">
            <a:spAutoFit/>
          </a:bodyPr>
          <a:lstStyle/>
          <a:p>
            <a:r>
              <a:rPr lang="de-CH" sz="2800" dirty="0"/>
              <a:t>"Wer antwortet, bevor er gehört hat, dem ist es Torheit und Schande." Spr 18,13</a:t>
            </a:r>
          </a:p>
        </p:txBody>
      </p:sp>
    </p:spTree>
    <p:extLst>
      <p:ext uri="{BB962C8B-B14F-4D97-AF65-F5344CB8AC3E}">
        <p14:creationId xmlns:p14="http://schemas.microsoft.com/office/powerpoint/2010/main" val="3554506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439218" y="279515"/>
            <a:ext cx="1935979" cy="523220"/>
          </a:xfrm>
          <a:prstGeom prst="rect">
            <a:avLst/>
          </a:prstGeom>
        </p:spPr>
        <p:txBody>
          <a:bodyPr wrap="none">
            <a:spAutoFit/>
          </a:bodyPr>
          <a:lstStyle/>
          <a:p>
            <a:r>
              <a:rPr lang="de-CH" sz="2800" dirty="0"/>
              <a:t>Anwendung</a:t>
            </a:r>
          </a:p>
        </p:txBody>
      </p:sp>
      <p:sp>
        <p:nvSpPr>
          <p:cNvPr id="3" name="Rechteck 2">
            <a:extLst>
              <a:ext uri="{FF2B5EF4-FFF2-40B4-BE49-F238E27FC236}">
                <a16:creationId xmlns:a16="http://schemas.microsoft.com/office/drawing/2014/main" id="{D92609CF-C1A3-4D4C-BE0A-1E5589D58AC5}"/>
              </a:ext>
            </a:extLst>
          </p:cNvPr>
          <p:cNvSpPr/>
          <p:nvPr/>
        </p:nvSpPr>
        <p:spPr>
          <a:xfrm>
            <a:off x="439218" y="1239366"/>
            <a:ext cx="3903376" cy="523220"/>
          </a:xfrm>
          <a:prstGeom prst="rect">
            <a:avLst/>
          </a:prstGeom>
        </p:spPr>
        <p:txBody>
          <a:bodyPr wrap="none">
            <a:spAutoFit/>
          </a:bodyPr>
          <a:lstStyle/>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Erfüllt von Gottes Geist</a:t>
            </a:r>
          </a:p>
        </p:txBody>
      </p:sp>
      <p:sp>
        <p:nvSpPr>
          <p:cNvPr id="4" name="Rechteck 3">
            <a:extLst>
              <a:ext uri="{FF2B5EF4-FFF2-40B4-BE49-F238E27FC236}">
                <a16:creationId xmlns:a16="http://schemas.microsoft.com/office/drawing/2014/main" id="{251B4F29-C6C2-4061-AB9A-864D62C29C46}"/>
              </a:ext>
            </a:extLst>
          </p:cNvPr>
          <p:cNvSpPr/>
          <p:nvPr/>
        </p:nvSpPr>
        <p:spPr>
          <a:xfrm>
            <a:off x="439217" y="1887670"/>
            <a:ext cx="10264641" cy="2677656"/>
          </a:xfrm>
          <a:prstGeom prst="rect">
            <a:avLst/>
          </a:prstGeom>
        </p:spPr>
        <p:txBody>
          <a:bodyPr wrap="square">
            <a:spAutoFit/>
          </a:bodyPr>
          <a:lstStyle/>
          <a:p>
            <a:r>
              <a:rPr lang="de-CH" sz="2800" dirty="0"/>
              <a:t>"Denn ich bin voll von Worten, und der Geist, der in mir ist, drängt mich dazu. Siehe, mein Inneres ist wie Wein, der keine Öffnung hat; wie [Wein], der aus neuen Schläuchen hervorbricht. Ich will reden, damit ich Luft bekomme; ich will meine Lippen auftun und antworten. Ich will aber für niemand Partei ergreifen und keinem Menschen schmeicheln;" Hiob 32,18-21</a:t>
            </a:r>
          </a:p>
        </p:txBody>
      </p:sp>
      <p:sp>
        <p:nvSpPr>
          <p:cNvPr id="5" name="Rechteck 4">
            <a:extLst>
              <a:ext uri="{FF2B5EF4-FFF2-40B4-BE49-F238E27FC236}">
                <a16:creationId xmlns:a16="http://schemas.microsoft.com/office/drawing/2014/main" id="{EBDD054A-1211-41D8-B370-700B6AE1DC09}"/>
              </a:ext>
            </a:extLst>
          </p:cNvPr>
          <p:cNvSpPr/>
          <p:nvPr/>
        </p:nvSpPr>
        <p:spPr>
          <a:xfrm>
            <a:off x="439217" y="5043200"/>
            <a:ext cx="10883207" cy="954107"/>
          </a:xfrm>
          <a:prstGeom prst="rect">
            <a:avLst/>
          </a:prstGeom>
        </p:spPr>
        <p:txBody>
          <a:bodyPr wrap="square">
            <a:spAutoFit/>
          </a:bodyPr>
          <a:lstStyle/>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"Die Frucht des Geistes aber ist Liebe, Freude, Friede, Langmut, Freundlichkeit, Güte, Treue, Sanftmut, Selbstbeherrschung." </a:t>
            </a:r>
            <a:r>
              <a:rPr lang="de-CH" sz="2800" dirty="0">
                <a:latin typeface="Calibri" panose="020F0502020204030204" pitchFamily="34" charset="0"/>
                <a:ea typeface="Calibri" panose="020F0502020204030204" pitchFamily="34" charset="0"/>
                <a:cs typeface="Times New Roman" panose="02020603050405020304" pitchFamily="18" charset="0"/>
              </a:rPr>
              <a:t>Gal 5,22</a:t>
            </a:r>
          </a:p>
        </p:txBody>
      </p:sp>
    </p:spTree>
    <p:extLst>
      <p:ext uri="{BB962C8B-B14F-4D97-AF65-F5344CB8AC3E}">
        <p14:creationId xmlns:p14="http://schemas.microsoft.com/office/powerpoint/2010/main" val="4235923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439218" y="279515"/>
            <a:ext cx="2655471" cy="523220"/>
          </a:xfrm>
          <a:prstGeom prst="rect">
            <a:avLst/>
          </a:prstGeom>
        </p:spPr>
        <p:txBody>
          <a:bodyPr wrap="none">
            <a:spAutoFit/>
          </a:bodyPr>
          <a:lstStyle/>
          <a:p>
            <a:r>
              <a:rPr lang="de-CH" sz="2800" dirty="0"/>
              <a:t>Hiobs Antworten</a:t>
            </a:r>
          </a:p>
        </p:txBody>
      </p:sp>
      <p:sp>
        <p:nvSpPr>
          <p:cNvPr id="3" name="Rechteck 2">
            <a:extLst>
              <a:ext uri="{FF2B5EF4-FFF2-40B4-BE49-F238E27FC236}">
                <a16:creationId xmlns:a16="http://schemas.microsoft.com/office/drawing/2014/main" id="{AAD878C9-6BE9-4F11-B4A3-8C8AC67923F4}"/>
              </a:ext>
            </a:extLst>
          </p:cNvPr>
          <p:cNvSpPr/>
          <p:nvPr/>
        </p:nvSpPr>
        <p:spPr>
          <a:xfrm>
            <a:off x="439217" y="937280"/>
            <a:ext cx="11277653" cy="2246769"/>
          </a:xfrm>
          <a:prstGeom prst="rect">
            <a:avLst/>
          </a:prstGeom>
        </p:spPr>
        <p:txBody>
          <a:bodyPr wrap="square">
            <a:spAutoFit/>
          </a:bodyPr>
          <a:lstStyle/>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 Kapitel 6 (an Eliphas): </a:t>
            </a:r>
            <a:r>
              <a:rPr lang="de-CH" sz="2800" spc="75"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Wägen, ja, wägen sollte man meinen Unmut!"</a:t>
            </a:r>
            <a:r>
              <a:rPr lang="de-CH" sz="2800" dirty="0">
                <a:latin typeface="Calibri" panose="020F0502020204030204" pitchFamily="34" charset="0"/>
                <a:ea typeface="Calibri" panose="020F0502020204030204" pitchFamily="34" charset="0"/>
                <a:cs typeface="Times New Roman" panose="02020603050405020304" pitchFamily="18" charset="0"/>
              </a:rPr>
              <a:t> </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Hiob begehrt Mitleid.</a:t>
            </a:r>
          </a:p>
          <a:p>
            <a:pPr>
              <a:spcAft>
                <a:spcPts val="0"/>
              </a:spcAft>
            </a:pPr>
            <a:endParaRPr lang="de-CH" sz="28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 Kapitel 9 (an Bildad): </a:t>
            </a:r>
            <a:r>
              <a:rPr lang="de-CH" sz="2800" spc="75"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Wahrlich, ich weiß, dass es so ist!"</a:t>
            </a:r>
            <a:r>
              <a:rPr lang="de-CH" sz="2800" dirty="0">
                <a:latin typeface="Calibri" panose="020F0502020204030204" pitchFamily="34" charset="0"/>
                <a:ea typeface="Calibri" panose="020F0502020204030204" pitchFamily="34" charset="0"/>
                <a:cs typeface="Times New Roman" panose="02020603050405020304" pitchFamily="18" charset="0"/>
              </a:rPr>
              <a:t> </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Hiob behauptet sein Selbstbewusstsein.</a:t>
            </a:r>
          </a:p>
        </p:txBody>
      </p:sp>
    </p:spTree>
    <p:extLst>
      <p:ext uri="{BB962C8B-B14F-4D97-AF65-F5344CB8AC3E}">
        <p14:creationId xmlns:p14="http://schemas.microsoft.com/office/powerpoint/2010/main" val="2736962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7F68FAFD-8CA7-4127-96EC-74E2FFF63FF2}"/>
              </a:ext>
            </a:extLst>
          </p:cNvPr>
          <p:cNvSpPr txBox="1"/>
          <p:nvPr/>
        </p:nvSpPr>
        <p:spPr>
          <a:xfrm>
            <a:off x="563103" y="977891"/>
            <a:ext cx="11417612" cy="1384995"/>
          </a:xfrm>
          <a:prstGeom prst="rect">
            <a:avLst/>
          </a:prstGeom>
          <a:noFill/>
        </p:spPr>
        <p:txBody>
          <a:bodyPr wrap="square" rtlCol="0">
            <a:spAutoFit/>
          </a:bodyPr>
          <a:lstStyle/>
          <a:p>
            <a:pPr lvl="0"/>
            <a:r>
              <a:rPr lang="de-CH" sz="3400" dirty="0"/>
              <a:t>Thema</a:t>
            </a:r>
          </a:p>
          <a:p>
            <a:pPr lvl="0"/>
            <a:endParaRPr lang="de-CH" sz="1600" dirty="0"/>
          </a:p>
          <a:p>
            <a:pPr lvl="0"/>
            <a:r>
              <a:rPr lang="de-CH" sz="3400" dirty="0"/>
              <a:t>Wie reden wir als Christen miteinander.</a:t>
            </a:r>
          </a:p>
        </p:txBody>
      </p:sp>
      <p:sp>
        <p:nvSpPr>
          <p:cNvPr id="8" name="Textfeld 7">
            <a:extLst>
              <a:ext uri="{FF2B5EF4-FFF2-40B4-BE49-F238E27FC236}">
                <a16:creationId xmlns:a16="http://schemas.microsoft.com/office/drawing/2014/main" id="{321DC817-B0B6-4742-9BE2-F038ED435A12}"/>
              </a:ext>
            </a:extLst>
          </p:cNvPr>
          <p:cNvSpPr txBox="1"/>
          <p:nvPr/>
        </p:nvSpPr>
        <p:spPr>
          <a:xfrm>
            <a:off x="563103" y="3045115"/>
            <a:ext cx="11417612" cy="2708434"/>
          </a:xfrm>
          <a:prstGeom prst="rect">
            <a:avLst/>
          </a:prstGeom>
          <a:noFill/>
        </p:spPr>
        <p:txBody>
          <a:bodyPr wrap="square" rtlCol="0">
            <a:spAutoFit/>
          </a:bodyPr>
          <a:lstStyle/>
          <a:p>
            <a:pPr lvl="0"/>
            <a:r>
              <a:rPr lang="de-CH" sz="3400" dirty="0"/>
              <a:t>Schlüsselvers: Hiob 9,33</a:t>
            </a:r>
          </a:p>
          <a:p>
            <a:pPr lvl="0"/>
            <a:endParaRPr lang="de-CH" sz="3400" dirty="0"/>
          </a:p>
          <a:p>
            <a:r>
              <a:rPr lang="de-CH" sz="3400" b="1" dirty="0"/>
              <a:t>"es gibt auch keinen Mittler zwischen uns, der seine Hand auf uns beide legen könnte."</a:t>
            </a:r>
            <a:endParaRPr lang="de-CH" sz="3400" dirty="0">
              <a:latin typeface="Calibri" panose="020F0502020204030204" pitchFamily="34" charset="0"/>
              <a:ea typeface="Calibri" panose="020F0502020204030204" pitchFamily="34" charset="0"/>
              <a:cs typeface="Times New Roman" panose="02020603050405020304" pitchFamily="18" charset="0"/>
            </a:endParaRPr>
          </a:p>
          <a:p>
            <a:pPr lvl="0"/>
            <a:endParaRPr lang="de-CH" sz="3400" dirty="0"/>
          </a:p>
        </p:txBody>
      </p:sp>
    </p:spTree>
    <p:extLst>
      <p:ext uri="{BB962C8B-B14F-4D97-AF65-F5344CB8AC3E}">
        <p14:creationId xmlns:p14="http://schemas.microsoft.com/office/powerpoint/2010/main" val="4048443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439218" y="279515"/>
            <a:ext cx="2655471" cy="523220"/>
          </a:xfrm>
          <a:prstGeom prst="rect">
            <a:avLst/>
          </a:prstGeom>
        </p:spPr>
        <p:txBody>
          <a:bodyPr wrap="none">
            <a:spAutoFit/>
          </a:bodyPr>
          <a:lstStyle/>
          <a:p>
            <a:r>
              <a:rPr lang="de-CH" sz="2800" dirty="0"/>
              <a:t>Hiobs Antworten</a:t>
            </a:r>
          </a:p>
        </p:txBody>
      </p:sp>
      <p:sp>
        <p:nvSpPr>
          <p:cNvPr id="4" name="Rechteck 3">
            <a:extLst>
              <a:ext uri="{FF2B5EF4-FFF2-40B4-BE49-F238E27FC236}">
                <a16:creationId xmlns:a16="http://schemas.microsoft.com/office/drawing/2014/main" id="{053F3A7B-6CFD-4454-94A5-DFC0D937A083}"/>
              </a:ext>
            </a:extLst>
          </p:cNvPr>
          <p:cNvSpPr/>
          <p:nvPr/>
        </p:nvSpPr>
        <p:spPr>
          <a:xfrm>
            <a:off x="465943" y="937280"/>
            <a:ext cx="11277652" cy="4401205"/>
          </a:xfrm>
          <a:prstGeom prst="rect">
            <a:avLst/>
          </a:prstGeom>
        </p:spPr>
        <p:txBody>
          <a:bodyPr wrap="square">
            <a:spAutoFit/>
          </a:bodyPr>
          <a:lstStyle/>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 Kapitel 12 (an Zophar): </a:t>
            </a:r>
            <a:r>
              <a:rPr lang="de-CH" sz="2800" spc="75"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Ihr seid die Leute!"</a:t>
            </a:r>
            <a:r>
              <a:rPr lang="de-CH" sz="2800" dirty="0">
                <a:latin typeface="Calibri" panose="020F0502020204030204" pitchFamily="34" charset="0"/>
                <a:ea typeface="Calibri" panose="020F0502020204030204" pitchFamily="34" charset="0"/>
                <a:cs typeface="Times New Roman" panose="02020603050405020304" pitchFamily="18" charset="0"/>
              </a:rPr>
              <a:t> </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Hiob schmäht seine Gesprächspartner.</a:t>
            </a:r>
          </a:p>
          <a:p>
            <a:pPr>
              <a:spcAft>
                <a:spcPts val="0"/>
              </a:spcAft>
            </a:pPr>
            <a:endParaRPr lang="de-CH" sz="28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 Kapitel 16 (an Eliphas): </a:t>
            </a:r>
            <a:r>
              <a:rPr lang="de-CH" sz="2800" spc="75"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Leidige Tröster seid ihr alle!"</a:t>
            </a:r>
            <a:r>
              <a:rPr lang="de-CH" sz="2800" dirty="0">
                <a:latin typeface="Calibri" panose="020F0502020204030204" pitchFamily="34" charset="0"/>
                <a:ea typeface="Calibri" panose="020F0502020204030204" pitchFamily="34" charset="0"/>
                <a:cs typeface="Times New Roman" panose="02020603050405020304" pitchFamily="18" charset="0"/>
              </a:rPr>
              <a:t> </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Hiob beschimpft seine Gesprächspartner.</a:t>
            </a:r>
          </a:p>
          <a:p>
            <a:pPr>
              <a:spcAft>
                <a:spcPts val="0"/>
              </a:spcAft>
            </a:pPr>
            <a:endParaRPr lang="de-CH" sz="28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 Kapitel 19 (an Bildad): </a:t>
            </a:r>
            <a:r>
              <a:rPr lang="de-CH" sz="2800" spc="75"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Wie lange wollt ihr meine Seele plagen …? Zehnmal habt ihr mich nun geschmäht."</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Hiob beklagt einmal mehr sein großes Leid und beklagt die Untauglichkeit seiner Freunde.</a:t>
            </a:r>
          </a:p>
        </p:txBody>
      </p:sp>
    </p:spTree>
    <p:extLst>
      <p:ext uri="{BB962C8B-B14F-4D97-AF65-F5344CB8AC3E}">
        <p14:creationId xmlns:p14="http://schemas.microsoft.com/office/powerpoint/2010/main" val="2231507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439218" y="279515"/>
            <a:ext cx="4034631" cy="523220"/>
          </a:xfrm>
          <a:prstGeom prst="rect">
            <a:avLst/>
          </a:prstGeom>
        </p:spPr>
        <p:txBody>
          <a:bodyPr wrap="none">
            <a:spAutoFit/>
          </a:bodyPr>
          <a:lstStyle/>
          <a:p>
            <a:r>
              <a:rPr lang="de-CH" sz="2800" dirty="0"/>
              <a:t>"Warum"-Fragen von Hiob</a:t>
            </a:r>
          </a:p>
        </p:txBody>
      </p:sp>
      <p:sp>
        <p:nvSpPr>
          <p:cNvPr id="3" name="Rechteck 2">
            <a:extLst>
              <a:ext uri="{FF2B5EF4-FFF2-40B4-BE49-F238E27FC236}">
                <a16:creationId xmlns:a16="http://schemas.microsoft.com/office/drawing/2014/main" id="{63E474A1-8FBC-4298-824F-45FEB209AC5B}"/>
              </a:ext>
            </a:extLst>
          </p:cNvPr>
          <p:cNvSpPr/>
          <p:nvPr/>
        </p:nvSpPr>
        <p:spPr>
          <a:xfrm>
            <a:off x="439218" y="1087690"/>
            <a:ext cx="11277653" cy="3970318"/>
          </a:xfrm>
          <a:prstGeom prst="rect">
            <a:avLst/>
          </a:prstGeom>
        </p:spPr>
        <p:txBody>
          <a:bodyPr wrap="square">
            <a:spAutoFit/>
          </a:bodyPr>
          <a:lstStyle/>
          <a:p>
            <a:pPr>
              <a:spcAft>
                <a:spcPts val="0"/>
              </a:spcAft>
            </a:pPr>
            <a:r>
              <a:rPr lang="de-CH" sz="2800" dirty="0">
                <a:ea typeface="Calibri" panose="020F0502020204030204" pitchFamily="34" charset="0"/>
                <a:cs typeface="Times New Roman" panose="02020603050405020304" pitchFamily="18" charset="0"/>
              </a:rPr>
              <a:t>9x stellt Hiob Gott die Frage "Warum …" oder "Weshalb?". </a:t>
            </a:r>
          </a:p>
          <a:p>
            <a:pPr>
              <a:spcAft>
                <a:spcPts val="0"/>
              </a:spcAft>
            </a:pPr>
            <a:r>
              <a:rPr lang="de-CH" sz="2800" dirty="0">
                <a:ea typeface="Calibri" panose="020F0502020204030204" pitchFamily="34" charset="0"/>
                <a:cs typeface="Times New Roman" panose="02020603050405020304" pitchFamily="18" charset="0"/>
              </a:rPr>
              <a:t>3,11.12.20; 7,20.21; 10,18; 13,24; 21,7; 24,1. </a:t>
            </a:r>
          </a:p>
          <a:p>
            <a:pPr>
              <a:spcAft>
                <a:spcPts val="0"/>
              </a:spcAft>
            </a:pPr>
            <a:endParaRPr lang="de-CH" sz="2800" dirty="0">
              <a:ea typeface="Calibri" panose="020F0502020204030204" pitchFamily="34" charset="0"/>
              <a:cs typeface="Times New Roman" panose="02020603050405020304" pitchFamily="18" charset="0"/>
            </a:endParaRPr>
          </a:p>
          <a:p>
            <a:pPr>
              <a:spcAft>
                <a:spcPts val="0"/>
              </a:spcAft>
            </a:pPr>
            <a:r>
              <a:rPr lang="de-CH" sz="2800" spc="75" dirty="0">
                <a:solidFill>
                  <a:srgbClr val="000000"/>
                </a:solidFill>
                <a:ea typeface="Times New Roman" panose="02020603050405020304" pitchFamily="18" charset="0"/>
                <a:cs typeface="Times New Roman" panose="02020603050405020304" pitchFamily="18" charset="0"/>
              </a:rPr>
              <a:t>(11) "</a:t>
            </a:r>
            <a:r>
              <a:rPr lang="de-CH" sz="2800" u="sng" spc="75" dirty="0">
                <a:solidFill>
                  <a:srgbClr val="000000"/>
                </a:solidFill>
                <a:ea typeface="Times New Roman" panose="02020603050405020304" pitchFamily="18" charset="0"/>
                <a:cs typeface="Times New Roman" panose="02020603050405020304" pitchFamily="18" charset="0"/>
              </a:rPr>
              <a:t>Warum</a:t>
            </a:r>
            <a:r>
              <a:rPr lang="de-CH" sz="2800" spc="75" dirty="0">
                <a:solidFill>
                  <a:srgbClr val="000000"/>
                </a:solidFill>
                <a:ea typeface="Times New Roman" panose="02020603050405020304" pitchFamily="18" charset="0"/>
                <a:cs typeface="Times New Roman" panose="02020603050405020304" pitchFamily="18" charset="0"/>
              </a:rPr>
              <a:t> starb ich nicht gleich bei der Geburt, kam nicht um, sobald ich aus dem Mutterschoß hervorging?" </a:t>
            </a:r>
          </a:p>
          <a:p>
            <a:pPr>
              <a:spcAft>
                <a:spcPts val="0"/>
              </a:spcAft>
            </a:pPr>
            <a:r>
              <a:rPr lang="de-CH" sz="2800" spc="75" dirty="0">
                <a:solidFill>
                  <a:srgbClr val="000000"/>
                </a:solidFill>
                <a:ea typeface="Times New Roman" panose="02020603050405020304" pitchFamily="18" charset="0"/>
                <a:cs typeface="Times New Roman" panose="02020603050405020304" pitchFamily="18" charset="0"/>
              </a:rPr>
              <a:t>(12) "</a:t>
            </a:r>
            <a:r>
              <a:rPr lang="de-CH" sz="2800" u="sng" spc="75" dirty="0">
                <a:solidFill>
                  <a:srgbClr val="000000"/>
                </a:solidFill>
                <a:ea typeface="Times New Roman" panose="02020603050405020304" pitchFamily="18" charset="0"/>
                <a:cs typeface="Times New Roman" panose="02020603050405020304" pitchFamily="18" charset="0"/>
              </a:rPr>
              <a:t>Warum</a:t>
            </a:r>
            <a:r>
              <a:rPr lang="de-CH" sz="2800" spc="75" dirty="0">
                <a:solidFill>
                  <a:srgbClr val="000000"/>
                </a:solidFill>
                <a:ea typeface="Times New Roman" panose="02020603050405020304" pitchFamily="18" charset="0"/>
                <a:cs typeface="Times New Roman" panose="02020603050405020304" pitchFamily="18" charset="0"/>
              </a:rPr>
              <a:t> kamen mir Knie entgegen, und wozu Brüste, dass ich daran trank?"</a:t>
            </a:r>
            <a:endParaRPr lang="de-CH" sz="2800" kern="1400" spc="75" dirty="0">
              <a:solidFill>
                <a:srgbClr val="000000"/>
              </a:solidFill>
              <a:ea typeface="Times New Roman" panose="02020603050405020304" pitchFamily="18" charset="0"/>
              <a:cs typeface="Times New Roman" panose="02020603050405020304" pitchFamily="18" charset="0"/>
            </a:endParaRPr>
          </a:p>
          <a:p>
            <a:r>
              <a:rPr lang="de-CH" sz="2800" spc="75" dirty="0">
                <a:solidFill>
                  <a:srgbClr val="000000"/>
                </a:solidFill>
                <a:ea typeface="Times New Roman" panose="02020603050405020304" pitchFamily="18" charset="0"/>
                <a:cs typeface="Times New Roman" panose="02020603050405020304" pitchFamily="18" charset="0"/>
              </a:rPr>
              <a:t>(20) "</a:t>
            </a:r>
            <a:r>
              <a:rPr lang="de-CH" sz="2800" u="sng" spc="75" dirty="0">
                <a:solidFill>
                  <a:srgbClr val="000000"/>
                </a:solidFill>
                <a:ea typeface="Times New Roman" panose="02020603050405020304" pitchFamily="18" charset="0"/>
                <a:cs typeface="Times New Roman" panose="02020603050405020304" pitchFamily="18" charset="0"/>
              </a:rPr>
              <a:t>Warum</a:t>
            </a:r>
            <a:r>
              <a:rPr lang="de-CH" sz="2800" spc="75" dirty="0">
                <a:solidFill>
                  <a:srgbClr val="000000"/>
                </a:solidFill>
                <a:ea typeface="Times New Roman" panose="02020603050405020304" pitchFamily="18" charset="0"/>
                <a:cs typeface="Times New Roman" panose="02020603050405020304" pitchFamily="18" charset="0"/>
              </a:rPr>
              <a:t> lässt Er den Mühseligen das Licht sehen und gibt Leben den Verbitterten,</a:t>
            </a:r>
            <a:r>
              <a:rPr lang="de-CH" sz="2800" dirty="0">
                <a:ea typeface="Times New Roman" panose="02020603050405020304" pitchFamily="18" charset="0"/>
                <a:cs typeface="Times New Roman" panose="02020603050405020304" pitchFamily="18" charset="0"/>
              </a:rPr>
              <a:t>"</a:t>
            </a:r>
            <a:r>
              <a:rPr lang="de-CH" sz="2800" dirty="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348656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439218" y="279515"/>
            <a:ext cx="3611630" cy="523220"/>
          </a:xfrm>
          <a:prstGeom prst="rect">
            <a:avLst/>
          </a:prstGeom>
        </p:spPr>
        <p:txBody>
          <a:bodyPr wrap="none">
            <a:spAutoFit/>
          </a:bodyPr>
          <a:lstStyle/>
          <a:p>
            <a:r>
              <a:rPr lang="de-CH" sz="2800" dirty="0"/>
              <a:t>Hiobs Glaube nimmt ab</a:t>
            </a:r>
          </a:p>
        </p:txBody>
      </p:sp>
      <p:sp>
        <p:nvSpPr>
          <p:cNvPr id="3" name="Rechteck 2">
            <a:extLst>
              <a:ext uri="{FF2B5EF4-FFF2-40B4-BE49-F238E27FC236}">
                <a16:creationId xmlns:a16="http://schemas.microsoft.com/office/drawing/2014/main" id="{82B7CCEF-7F5B-42BF-AE1F-F6BA4CB10414}"/>
              </a:ext>
            </a:extLst>
          </p:cNvPr>
          <p:cNvSpPr/>
          <p:nvPr/>
        </p:nvSpPr>
        <p:spPr>
          <a:xfrm>
            <a:off x="439218" y="1090189"/>
            <a:ext cx="11394194" cy="4832092"/>
          </a:xfrm>
          <a:prstGeom prst="rect">
            <a:avLst/>
          </a:prstGeom>
        </p:spPr>
        <p:txBody>
          <a:bodyPr wrap="square">
            <a:spAutoFit/>
          </a:bodyPr>
          <a:lstStyle/>
          <a:p>
            <a:r>
              <a:rPr lang="de-CH" sz="2800" dirty="0">
                <a:latin typeface="Calibri" panose="020F0502020204030204" pitchFamily="34" charset="0"/>
                <a:ea typeface="Calibri" panose="020F0502020204030204" pitchFamily="34" charset="0"/>
                <a:cs typeface="Times New Roman" panose="02020603050405020304" pitchFamily="18" charset="0"/>
              </a:rPr>
              <a:t>In Kapitel 9 spricht er von seiner Sehnsucht nach einem Mittler, </a:t>
            </a:r>
          </a:p>
          <a:p>
            <a:r>
              <a:rPr lang="de-CH" sz="2800" dirty="0">
                <a:latin typeface="Calibri" panose="020F0502020204030204" pitchFamily="34" charset="0"/>
                <a:ea typeface="Calibri" panose="020F0502020204030204" pitchFamily="34" charset="0"/>
                <a:cs typeface="Times New Roman" panose="02020603050405020304" pitchFamily="18" charset="0"/>
              </a:rPr>
              <a:t>in Kapitel 14 wird seine Sehnsucht nach Auferstehung offenbar, </a:t>
            </a:r>
          </a:p>
          <a:p>
            <a:r>
              <a:rPr lang="de-CH" sz="2800" dirty="0">
                <a:latin typeface="Calibri" panose="020F0502020204030204" pitchFamily="34" charset="0"/>
                <a:ea typeface="Calibri" panose="020F0502020204030204" pitchFamily="34" charset="0"/>
                <a:cs typeface="Times New Roman" panose="02020603050405020304" pitchFamily="18" charset="0"/>
              </a:rPr>
              <a:t>in Kapitel 19 spricht er von der Gewissheit der Auferstehung, </a:t>
            </a:r>
          </a:p>
          <a:p>
            <a:r>
              <a:rPr lang="de-CH" sz="2800" dirty="0">
                <a:latin typeface="Calibri" panose="020F0502020204030204" pitchFamily="34" charset="0"/>
                <a:ea typeface="Calibri" panose="020F0502020204030204" pitchFamily="34" charset="0"/>
                <a:cs typeface="Times New Roman" panose="02020603050405020304" pitchFamily="18" charset="0"/>
              </a:rPr>
              <a:t>in Kapitel 26 von der Größe Gottes, </a:t>
            </a:r>
          </a:p>
          <a:p>
            <a:r>
              <a:rPr lang="de-CH" sz="2800" dirty="0">
                <a:latin typeface="Calibri" panose="020F0502020204030204" pitchFamily="34" charset="0"/>
                <a:ea typeface="Calibri" panose="020F0502020204030204" pitchFamily="34" charset="0"/>
                <a:cs typeface="Times New Roman" panose="02020603050405020304" pitchFamily="18" charset="0"/>
              </a:rPr>
              <a:t>in Kapitel 28 von der Furcht Gottes als dem Anfang aller Weisheit.</a:t>
            </a:r>
          </a:p>
          <a:p>
            <a:r>
              <a:rPr lang="de-CH" sz="2800" dirty="0">
                <a:latin typeface="Calibri" panose="020F0502020204030204" pitchFamily="34" charset="0"/>
                <a:ea typeface="Calibri" panose="020F0502020204030204" pitchFamily="34" charset="0"/>
                <a:cs typeface="Times New Roman" panose="02020603050405020304" pitchFamily="18" charset="0"/>
              </a:rPr>
              <a:t> </a:t>
            </a:r>
          </a:p>
          <a:p>
            <a:r>
              <a:rPr lang="de-CH" sz="2800" dirty="0">
                <a:latin typeface="Calibri" panose="020F0502020204030204" pitchFamily="34" charset="0"/>
                <a:ea typeface="Calibri" panose="020F0502020204030204" pitchFamily="34" charset="0"/>
                <a:cs typeface="Times New Roman" panose="02020603050405020304" pitchFamily="18" charset="0"/>
              </a:rPr>
              <a:t>In den letzten drei Kapiteln (29 – 31) trauert er seinem verflossenen Glück und Ansehen nach und beteuert noch einmal vor Gott seine Unschuld, und dann hat er nichts mehr zu sagen. </a:t>
            </a:r>
            <a:r>
              <a:rPr lang="de-CH" sz="2800" u="sng" dirty="0">
                <a:latin typeface="Calibri" panose="020F0502020204030204" pitchFamily="34" charset="0"/>
                <a:ea typeface="Calibri" panose="020F0502020204030204" pitchFamily="34" charset="0"/>
                <a:cs typeface="Times New Roman" panose="02020603050405020304" pitchFamily="18" charset="0"/>
              </a:rPr>
              <a:t>Das zeigt, dass Hiob all sein Wissen über Gottes Wege und Wesen noch nicht weiterhilft. </a:t>
            </a:r>
            <a:r>
              <a:rPr lang="de-CH" sz="2800" dirty="0">
                <a:latin typeface="Calibri" panose="020F0502020204030204" pitchFamily="34" charset="0"/>
                <a:ea typeface="Calibri" panose="020F0502020204030204" pitchFamily="34" charset="0"/>
                <a:cs typeface="Times New Roman" panose="02020603050405020304" pitchFamily="18" charset="0"/>
              </a:rPr>
              <a:t>Er kann es nicht auf sich selbst anwenden. Er kann sich selbst mit seinem Wissen nicht trösten. </a:t>
            </a:r>
            <a:endParaRPr lang="de-CH" sz="2800" dirty="0"/>
          </a:p>
        </p:txBody>
      </p:sp>
    </p:spTree>
    <p:extLst>
      <p:ext uri="{BB962C8B-B14F-4D97-AF65-F5344CB8AC3E}">
        <p14:creationId xmlns:p14="http://schemas.microsoft.com/office/powerpoint/2010/main" val="3288578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439218" y="279515"/>
            <a:ext cx="3611630" cy="523220"/>
          </a:xfrm>
          <a:prstGeom prst="rect">
            <a:avLst/>
          </a:prstGeom>
        </p:spPr>
        <p:txBody>
          <a:bodyPr wrap="none">
            <a:spAutoFit/>
          </a:bodyPr>
          <a:lstStyle/>
          <a:p>
            <a:r>
              <a:rPr lang="de-CH" sz="2800" dirty="0"/>
              <a:t>Hiobs Glaube nimmt ab</a:t>
            </a:r>
          </a:p>
        </p:txBody>
      </p:sp>
      <p:sp>
        <p:nvSpPr>
          <p:cNvPr id="3" name="Rechteck 2">
            <a:extLst>
              <a:ext uri="{FF2B5EF4-FFF2-40B4-BE49-F238E27FC236}">
                <a16:creationId xmlns:a16="http://schemas.microsoft.com/office/drawing/2014/main" id="{82B7CCEF-7F5B-42BF-AE1F-F6BA4CB10414}"/>
              </a:ext>
            </a:extLst>
          </p:cNvPr>
          <p:cNvSpPr/>
          <p:nvPr/>
        </p:nvSpPr>
        <p:spPr>
          <a:xfrm>
            <a:off x="439218" y="1090189"/>
            <a:ext cx="11394194" cy="1384995"/>
          </a:xfrm>
          <a:prstGeom prst="rect">
            <a:avLst/>
          </a:prstGeom>
        </p:spPr>
        <p:txBody>
          <a:bodyPr wrap="square">
            <a:spAutoFit/>
          </a:bodyPr>
          <a:lstStyle/>
          <a:p>
            <a:r>
              <a:rPr lang="de-CH" sz="2800" dirty="0"/>
              <a:t>Hiobs größter Kummer ist ja nicht der Verlust seines Besitzes und seiner Gesundheit, sondern das Gefühl, Gott habe sich gegen ihn gewandt (13,24; 16,9; 19,11; 30,21). </a:t>
            </a:r>
          </a:p>
        </p:txBody>
      </p:sp>
    </p:spTree>
    <p:extLst>
      <p:ext uri="{BB962C8B-B14F-4D97-AF65-F5344CB8AC3E}">
        <p14:creationId xmlns:p14="http://schemas.microsoft.com/office/powerpoint/2010/main" val="42688828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439218" y="279515"/>
            <a:ext cx="2341860" cy="523220"/>
          </a:xfrm>
          <a:prstGeom prst="rect">
            <a:avLst/>
          </a:prstGeom>
        </p:spPr>
        <p:txBody>
          <a:bodyPr wrap="none">
            <a:spAutoFit/>
          </a:bodyPr>
          <a:lstStyle/>
          <a:p>
            <a:r>
              <a:rPr lang="de-CH" sz="2800" dirty="0"/>
              <a:t>Was ist Glaube</a:t>
            </a:r>
          </a:p>
        </p:txBody>
      </p:sp>
      <p:sp>
        <p:nvSpPr>
          <p:cNvPr id="3" name="Rechteck 2">
            <a:extLst>
              <a:ext uri="{FF2B5EF4-FFF2-40B4-BE49-F238E27FC236}">
                <a16:creationId xmlns:a16="http://schemas.microsoft.com/office/drawing/2014/main" id="{82B7CCEF-7F5B-42BF-AE1F-F6BA4CB10414}"/>
              </a:ext>
            </a:extLst>
          </p:cNvPr>
          <p:cNvSpPr/>
          <p:nvPr/>
        </p:nvSpPr>
        <p:spPr>
          <a:xfrm>
            <a:off x="439218" y="1090189"/>
            <a:ext cx="11394194" cy="3108543"/>
          </a:xfrm>
          <a:prstGeom prst="rect">
            <a:avLst/>
          </a:prstGeom>
        </p:spPr>
        <p:txBody>
          <a:bodyPr wrap="square">
            <a:spAutoFit/>
          </a:bodyPr>
          <a:lstStyle/>
          <a:p>
            <a:r>
              <a:rPr lang="de-CH" sz="2800" dirty="0"/>
              <a:t>Der Unglaube nimmt uns die Sicht für Gott, für seine Verheissungen, für das Ziel aller Dinge, er stürzt uns ins Dunkel und im Dunkeln wissen wir nicht, wo wir sind und was wir sagen. </a:t>
            </a:r>
          </a:p>
          <a:p>
            <a:endParaRPr lang="de-CH" sz="2800" dirty="0"/>
          </a:p>
          <a:p>
            <a:r>
              <a:rPr lang="de-CH" sz="2800" dirty="0"/>
              <a:t>"Ohne Glauben aber ist es unmöglich, ihm wohlzugefallen; denn wer zu Gott kommt, muss glauben, dass er ist und dass er die belohnen wird, welche ihn suchen." Hebr 11,6</a:t>
            </a:r>
          </a:p>
        </p:txBody>
      </p:sp>
    </p:spTree>
    <p:extLst>
      <p:ext uri="{BB962C8B-B14F-4D97-AF65-F5344CB8AC3E}">
        <p14:creationId xmlns:p14="http://schemas.microsoft.com/office/powerpoint/2010/main" val="221952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439218" y="279515"/>
            <a:ext cx="2341860" cy="523220"/>
          </a:xfrm>
          <a:prstGeom prst="rect">
            <a:avLst/>
          </a:prstGeom>
        </p:spPr>
        <p:txBody>
          <a:bodyPr wrap="none">
            <a:spAutoFit/>
          </a:bodyPr>
          <a:lstStyle/>
          <a:p>
            <a:r>
              <a:rPr lang="de-CH" sz="2800" dirty="0"/>
              <a:t>Was ist Glaube</a:t>
            </a:r>
          </a:p>
        </p:txBody>
      </p:sp>
      <p:sp>
        <p:nvSpPr>
          <p:cNvPr id="3" name="Rechteck 2">
            <a:extLst>
              <a:ext uri="{FF2B5EF4-FFF2-40B4-BE49-F238E27FC236}">
                <a16:creationId xmlns:a16="http://schemas.microsoft.com/office/drawing/2014/main" id="{82B7CCEF-7F5B-42BF-AE1F-F6BA4CB10414}"/>
              </a:ext>
            </a:extLst>
          </p:cNvPr>
          <p:cNvSpPr/>
          <p:nvPr/>
        </p:nvSpPr>
        <p:spPr>
          <a:xfrm>
            <a:off x="439218" y="1090189"/>
            <a:ext cx="11394194" cy="954107"/>
          </a:xfrm>
          <a:prstGeom prst="rect">
            <a:avLst/>
          </a:prstGeom>
        </p:spPr>
        <p:txBody>
          <a:bodyPr wrap="square">
            <a:spAutoFit/>
          </a:bodyPr>
          <a:lstStyle/>
          <a:p>
            <a:r>
              <a:rPr lang="de-CH" sz="2800" dirty="0"/>
              <a:t>Was heißt Glaube? Das Vertrauen auf alles, was uns Gott in seinem Wort gesagt hat. Es geht um die Verheissungen unseres Herren Jesus Christus:</a:t>
            </a:r>
          </a:p>
        </p:txBody>
      </p:sp>
      <p:sp>
        <p:nvSpPr>
          <p:cNvPr id="4" name="Rechteck 3">
            <a:extLst>
              <a:ext uri="{FF2B5EF4-FFF2-40B4-BE49-F238E27FC236}">
                <a16:creationId xmlns:a16="http://schemas.microsoft.com/office/drawing/2014/main" id="{1FA56793-6EA9-4A28-9E85-CF9ED7E12A48}"/>
              </a:ext>
            </a:extLst>
          </p:cNvPr>
          <p:cNvSpPr/>
          <p:nvPr/>
        </p:nvSpPr>
        <p:spPr>
          <a:xfrm>
            <a:off x="439218" y="2721286"/>
            <a:ext cx="10665467" cy="1815882"/>
          </a:xfrm>
          <a:prstGeom prst="rect">
            <a:avLst/>
          </a:prstGeom>
        </p:spPr>
        <p:txBody>
          <a:bodyPr wrap="square">
            <a:spAutoFit/>
          </a:bodyPr>
          <a:lstStyle/>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 Gott ist Licht </a:t>
            </a:r>
          </a:p>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"Und das ist die Botschaft, die wir von ihm gehört haben und euch verkündigen, dass Gott Licht ist und in ihm gar keine Finsternis ist." </a:t>
            </a:r>
            <a:r>
              <a:rPr lang="de-CH" sz="2800" dirty="0">
                <a:latin typeface="Calibri" panose="020F0502020204030204" pitchFamily="34" charset="0"/>
                <a:ea typeface="Calibri" panose="020F0502020204030204" pitchFamily="34" charset="0"/>
                <a:cs typeface="Times New Roman" panose="02020603050405020304" pitchFamily="18" charset="0"/>
              </a:rPr>
              <a:t>1 Joh 1,5</a:t>
            </a:r>
          </a:p>
        </p:txBody>
      </p:sp>
    </p:spTree>
    <p:extLst>
      <p:ext uri="{BB962C8B-B14F-4D97-AF65-F5344CB8AC3E}">
        <p14:creationId xmlns:p14="http://schemas.microsoft.com/office/powerpoint/2010/main" val="2019230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439218" y="279515"/>
            <a:ext cx="2341860" cy="523220"/>
          </a:xfrm>
          <a:prstGeom prst="rect">
            <a:avLst/>
          </a:prstGeom>
        </p:spPr>
        <p:txBody>
          <a:bodyPr wrap="none">
            <a:spAutoFit/>
          </a:bodyPr>
          <a:lstStyle/>
          <a:p>
            <a:r>
              <a:rPr lang="de-CH" sz="2800" dirty="0"/>
              <a:t>Was ist Glaube</a:t>
            </a:r>
          </a:p>
        </p:txBody>
      </p:sp>
      <p:sp>
        <p:nvSpPr>
          <p:cNvPr id="5" name="Rechteck 4">
            <a:extLst>
              <a:ext uri="{FF2B5EF4-FFF2-40B4-BE49-F238E27FC236}">
                <a16:creationId xmlns:a16="http://schemas.microsoft.com/office/drawing/2014/main" id="{2960D64A-7BB3-4854-97A2-E600BCF22B9C}"/>
              </a:ext>
            </a:extLst>
          </p:cNvPr>
          <p:cNvSpPr/>
          <p:nvPr/>
        </p:nvSpPr>
        <p:spPr>
          <a:xfrm>
            <a:off x="439218" y="1143248"/>
            <a:ext cx="11394194" cy="1815882"/>
          </a:xfrm>
          <a:prstGeom prst="rect">
            <a:avLst/>
          </a:prstGeom>
        </p:spPr>
        <p:txBody>
          <a:bodyPr wrap="square">
            <a:spAutoFit/>
          </a:bodyPr>
          <a:lstStyle/>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 Gott ist Liebe </a:t>
            </a:r>
          </a:p>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"Und wir haben die Liebe erkannt und geglaubt, die Gott zu uns hat. Gott ist Liebe, und wer in der Liebe bleibt, der bleibt in Gott und Gott in ihm." </a:t>
            </a:r>
            <a:r>
              <a:rPr lang="de-CH" sz="2800" dirty="0">
                <a:latin typeface="Calibri" panose="020F0502020204030204" pitchFamily="34" charset="0"/>
                <a:ea typeface="Calibri" panose="020F0502020204030204" pitchFamily="34" charset="0"/>
                <a:cs typeface="Times New Roman" panose="02020603050405020304" pitchFamily="18" charset="0"/>
              </a:rPr>
              <a:t>1 Jo 4,16</a:t>
            </a:r>
          </a:p>
        </p:txBody>
      </p:sp>
      <p:sp>
        <p:nvSpPr>
          <p:cNvPr id="6" name="Rechteck 5">
            <a:extLst>
              <a:ext uri="{FF2B5EF4-FFF2-40B4-BE49-F238E27FC236}">
                <a16:creationId xmlns:a16="http://schemas.microsoft.com/office/drawing/2014/main" id="{D0034B41-4F46-48D4-ADBA-F0E05ABFBB16}"/>
              </a:ext>
            </a:extLst>
          </p:cNvPr>
          <p:cNvSpPr/>
          <p:nvPr/>
        </p:nvSpPr>
        <p:spPr>
          <a:xfrm>
            <a:off x="439218" y="3073337"/>
            <a:ext cx="11394194" cy="2677656"/>
          </a:xfrm>
          <a:prstGeom prst="rect">
            <a:avLst/>
          </a:prstGeom>
        </p:spPr>
        <p:txBody>
          <a:bodyPr wrap="square">
            <a:spAutoFit/>
          </a:bodyPr>
          <a:lstStyle/>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 Alles, was er uns zuteilt, ist vollkommen </a:t>
            </a:r>
          </a:p>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"Jede gute Gabe und jedes vollkommene Geschenk kommt von oben herab, von dem Vater der Lichter, bei dem keine Veränderung ist, noch ein Schatten infolge von Wechsel. Nach seinem Willen hat er uns gezeugt durch das Wort der Wahrheit, damit wir gleichsam Erstlinge seiner Geschöpfe seien." </a:t>
            </a:r>
            <a:r>
              <a:rPr lang="de-CH" sz="2800" dirty="0">
                <a:latin typeface="Calibri" panose="020F0502020204030204" pitchFamily="34" charset="0"/>
                <a:ea typeface="Calibri" panose="020F0502020204030204" pitchFamily="34" charset="0"/>
                <a:cs typeface="Times New Roman" panose="02020603050405020304" pitchFamily="18" charset="0"/>
              </a:rPr>
              <a:t>Jak 1,17-18</a:t>
            </a:r>
          </a:p>
        </p:txBody>
      </p:sp>
    </p:spTree>
    <p:extLst>
      <p:ext uri="{BB962C8B-B14F-4D97-AF65-F5344CB8AC3E}">
        <p14:creationId xmlns:p14="http://schemas.microsoft.com/office/powerpoint/2010/main" val="2844753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439218" y="279515"/>
            <a:ext cx="2341860" cy="523220"/>
          </a:xfrm>
          <a:prstGeom prst="rect">
            <a:avLst/>
          </a:prstGeom>
        </p:spPr>
        <p:txBody>
          <a:bodyPr wrap="none">
            <a:spAutoFit/>
          </a:bodyPr>
          <a:lstStyle/>
          <a:p>
            <a:r>
              <a:rPr lang="de-CH" sz="2800" dirty="0"/>
              <a:t>Was ist Glaube</a:t>
            </a:r>
          </a:p>
        </p:txBody>
      </p:sp>
      <p:sp>
        <p:nvSpPr>
          <p:cNvPr id="3" name="Rechteck 2">
            <a:extLst>
              <a:ext uri="{FF2B5EF4-FFF2-40B4-BE49-F238E27FC236}">
                <a16:creationId xmlns:a16="http://schemas.microsoft.com/office/drawing/2014/main" id="{82B7CCEF-7F5B-42BF-AE1F-F6BA4CB10414}"/>
              </a:ext>
            </a:extLst>
          </p:cNvPr>
          <p:cNvSpPr/>
          <p:nvPr/>
        </p:nvSpPr>
        <p:spPr>
          <a:xfrm>
            <a:off x="439218" y="1090189"/>
            <a:ext cx="11394194" cy="3108543"/>
          </a:xfrm>
          <a:prstGeom prst="rect">
            <a:avLst/>
          </a:prstGeom>
        </p:spPr>
        <p:txBody>
          <a:bodyPr wrap="square">
            <a:spAutoFit/>
          </a:bodyPr>
          <a:lstStyle/>
          <a:p>
            <a:r>
              <a:rPr lang="de-CH" sz="2800" dirty="0"/>
              <a:t>• Gott versucht niemanden zur Sünde </a:t>
            </a:r>
          </a:p>
          <a:p>
            <a:r>
              <a:rPr lang="de-CH" sz="2800" dirty="0"/>
              <a:t>"Niemand sage, wenn er versucht wird: Ich werde von Gott versucht. Denn Gott kann nicht versucht werden zum Bösen, und er selbst versucht auch niemand; sondern jeder Einzelne wird versucht, </a:t>
            </a:r>
            <a:r>
              <a:rPr lang="de-CH" sz="2800" u="sng" dirty="0"/>
              <a:t>wenn er von seiner eigenen Begierde gereizt und gelockt wird</a:t>
            </a:r>
            <a:r>
              <a:rPr lang="de-CH" sz="2800" dirty="0"/>
              <a:t>. Danach, wenn die Begierde empfangen hat, gebiert sie die Sünde; die Sünde aber, wenn sie vollendet ist, gebiert den Tod." Jak 1,13-15</a:t>
            </a:r>
          </a:p>
        </p:txBody>
      </p:sp>
      <p:sp>
        <p:nvSpPr>
          <p:cNvPr id="4" name="Rechteck 3">
            <a:extLst>
              <a:ext uri="{FF2B5EF4-FFF2-40B4-BE49-F238E27FC236}">
                <a16:creationId xmlns:a16="http://schemas.microsoft.com/office/drawing/2014/main" id="{1FA56793-6EA9-4A28-9E85-CF9ED7E12A48}"/>
              </a:ext>
            </a:extLst>
          </p:cNvPr>
          <p:cNvSpPr/>
          <p:nvPr/>
        </p:nvSpPr>
        <p:spPr>
          <a:xfrm>
            <a:off x="439218" y="4380682"/>
            <a:ext cx="11394194" cy="2246769"/>
          </a:xfrm>
          <a:prstGeom prst="rect">
            <a:avLst/>
          </a:prstGeom>
        </p:spPr>
        <p:txBody>
          <a:bodyPr wrap="square">
            <a:spAutoFit/>
          </a:bodyPr>
          <a:lstStyle/>
          <a:p>
            <a:r>
              <a:rPr lang="de-CH" sz="2800" dirty="0"/>
              <a:t>• Er versucht uns nicht über Vermögen </a:t>
            </a:r>
          </a:p>
          <a:p>
            <a:r>
              <a:rPr lang="de-CH" sz="2800" dirty="0"/>
              <a:t>"Es hat euch bisher nur menschliche Versuchung betroffen. Gott aber ist treu; er wird nicht zulassen, dass ihr über euer Vermögen versucht werdet, sondern er wird zugleich mit der Versuchung auch den Ausgang schaffen, sodass ihr sie ertragen könnt." 1 Kor 10,13</a:t>
            </a:r>
          </a:p>
        </p:txBody>
      </p:sp>
    </p:spTree>
    <p:extLst>
      <p:ext uri="{BB962C8B-B14F-4D97-AF65-F5344CB8AC3E}">
        <p14:creationId xmlns:p14="http://schemas.microsoft.com/office/powerpoint/2010/main" val="2075123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439218" y="279515"/>
            <a:ext cx="1935979" cy="523220"/>
          </a:xfrm>
          <a:prstGeom prst="rect">
            <a:avLst/>
          </a:prstGeom>
        </p:spPr>
        <p:txBody>
          <a:bodyPr wrap="none">
            <a:spAutoFit/>
          </a:bodyPr>
          <a:lstStyle/>
          <a:p>
            <a:r>
              <a:rPr lang="de-CH" sz="2800" dirty="0"/>
              <a:t>Anwendung</a:t>
            </a:r>
          </a:p>
        </p:txBody>
      </p:sp>
      <p:sp>
        <p:nvSpPr>
          <p:cNvPr id="3" name="Rechteck 2">
            <a:extLst>
              <a:ext uri="{FF2B5EF4-FFF2-40B4-BE49-F238E27FC236}">
                <a16:creationId xmlns:a16="http://schemas.microsoft.com/office/drawing/2014/main" id="{A2C84D62-E7F4-408C-A461-52EF2B3DA96C}"/>
              </a:ext>
            </a:extLst>
          </p:cNvPr>
          <p:cNvSpPr/>
          <p:nvPr/>
        </p:nvSpPr>
        <p:spPr>
          <a:xfrm>
            <a:off x="439218" y="913035"/>
            <a:ext cx="11295582" cy="3401637"/>
          </a:xfrm>
          <a:prstGeom prst="rect">
            <a:avLst/>
          </a:prstGeom>
        </p:spPr>
        <p:txBody>
          <a:bodyPr wrap="square">
            <a:spAutoFit/>
          </a:bodyPr>
          <a:lstStyle/>
          <a:p>
            <a:pPr>
              <a:lnSpc>
                <a:spcPct val="107000"/>
              </a:lnSpc>
              <a:spcAft>
                <a:spcPts val="800"/>
              </a:spcAft>
            </a:pPr>
            <a:r>
              <a:rPr lang="de-CH" sz="2800" dirty="0">
                <a:latin typeface="Calibri" panose="020F0502020204030204" pitchFamily="34" charset="0"/>
                <a:ea typeface="Calibri" panose="020F0502020204030204" pitchFamily="34" charset="0"/>
                <a:cs typeface="Times New Roman" panose="02020603050405020304" pitchFamily="18" charset="0"/>
              </a:rPr>
              <a:t>Wie geht es uns in solchen Zeiten? </a:t>
            </a:r>
          </a:p>
          <a:p>
            <a:pPr>
              <a:lnSpc>
                <a:spcPct val="107000"/>
              </a:lnSpc>
              <a:spcAft>
                <a:spcPts val="800"/>
              </a:spcAft>
            </a:pPr>
            <a:r>
              <a:rPr lang="de-CH" sz="2800" dirty="0">
                <a:latin typeface="Calibri" panose="020F0502020204030204" pitchFamily="34" charset="0"/>
                <a:ea typeface="Calibri" panose="020F0502020204030204" pitchFamily="34" charset="0"/>
                <a:cs typeface="Times New Roman" panose="02020603050405020304" pitchFamily="18" charset="0"/>
              </a:rPr>
              <a:t>Das Wissen über Gottes Wege und seinem Wesen hilft Hiob nicht weiter. Genauso hilft es uns auch nicht weiter. Wir müssen lernen dieses Wissen in unserem Leben anzuwenden und unser Vertrauen auf Gott zu legen und auch so zu handeln. Wir brauchen einen Mittler/ Helfer wie ihn Hiob mit Elihu seinem vierten Freund hatte. So haben wir unsern Mittler Jesus Christus, welcher für uns eintritt. </a:t>
            </a:r>
          </a:p>
        </p:txBody>
      </p:sp>
    </p:spTree>
    <p:extLst>
      <p:ext uri="{BB962C8B-B14F-4D97-AF65-F5344CB8AC3E}">
        <p14:creationId xmlns:p14="http://schemas.microsoft.com/office/powerpoint/2010/main" val="2141868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E217C77C-3432-40B7-B8A5-7E01E0D63BD0}"/>
              </a:ext>
            </a:extLst>
          </p:cNvPr>
          <p:cNvSpPr/>
          <p:nvPr/>
        </p:nvSpPr>
        <p:spPr>
          <a:xfrm>
            <a:off x="448234" y="217768"/>
            <a:ext cx="11483789" cy="3970318"/>
          </a:xfrm>
          <a:prstGeom prst="rect">
            <a:avLst/>
          </a:prstGeom>
        </p:spPr>
        <p:txBody>
          <a:bodyPr wrap="square">
            <a:spAutoFit/>
          </a:bodyPr>
          <a:lstStyle/>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 </a:t>
            </a:r>
            <a:r>
              <a:rPr lang="de-CH" sz="2800" u="sng" dirty="0">
                <a:latin typeface="Calibri" panose="020F0502020204030204" pitchFamily="34" charset="0"/>
                <a:ea typeface="Calibri" panose="020F0502020204030204" pitchFamily="34" charset="0"/>
                <a:cs typeface="Times New Roman" panose="02020603050405020304" pitchFamily="18" charset="0"/>
              </a:rPr>
              <a:t>Sagt Gott Dank in allem</a:t>
            </a:r>
            <a:r>
              <a:rPr lang="de-CH" sz="2800" dirty="0">
                <a:latin typeface="Calibri" panose="020F0502020204030204" pitchFamily="34" charset="0"/>
                <a:ea typeface="Calibri" panose="020F0502020204030204" pitchFamily="34" charset="0"/>
                <a:cs typeface="Times New Roman" panose="02020603050405020304" pitchFamily="18" charset="0"/>
              </a:rPr>
              <a:t> </a:t>
            </a:r>
          </a:p>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"Seid in allem dankbar; denn das ist der Wille Gottes in Christus Jesus für euch." </a:t>
            </a:r>
            <a:r>
              <a:rPr lang="de-CH" sz="2800" dirty="0">
                <a:latin typeface="Calibri" panose="020F0502020204030204" pitchFamily="34" charset="0"/>
                <a:ea typeface="Calibri" panose="020F0502020204030204" pitchFamily="34" charset="0"/>
                <a:cs typeface="Times New Roman" panose="02020603050405020304" pitchFamily="18" charset="0"/>
              </a:rPr>
              <a:t>1 Thes 5,18</a:t>
            </a:r>
          </a:p>
          <a:p>
            <a:pPr>
              <a:spcAft>
                <a:spcPts val="0"/>
              </a:spcAft>
            </a:pPr>
            <a:endPar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 </a:t>
            </a:r>
            <a:r>
              <a:rPr lang="de-CH" sz="2800" u="sng" dirty="0">
                <a:latin typeface="Calibri" panose="020F0502020204030204" pitchFamily="34" charset="0"/>
                <a:ea typeface="Calibri" panose="020F0502020204030204" pitchFamily="34" charset="0"/>
                <a:cs typeface="Times New Roman" panose="02020603050405020304" pitchFamily="18" charset="0"/>
              </a:rPr>
              <a:t>Demütigt euch in allem unter Gottes mächtige Hand</a:t>
            </a:r>
            <a:r>
              <a:rPr lang="de-CH" sz="2800" dirty="0">
                <a:latin typeface="Calibri" panose="020F0502020204030204" pitchFamily="34" charset="0"/>
                <a:ea typeface="Calibri" panose="020F0502020204030204" pitchFamily="34" charset="0"/>
                <a:cs typeface="Times New Roman" panose="02020603050405020304" pitchFamily="18" charset="0"/>
              </a:rPr>
              <a:t> </a:t>
            </a:r>
          </a:p>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"So unterwerft euch nun Gott! </a:t>
            </a:r>
            <a:r>
              <a:rPr lang="de-CH" sz="2800" dirty="0">
                <a:latin typeface="Calibri" panose="020F0502020204030204" pitchFamily="34" charset="0"/>
                <a:ea typeface="Calibri" panose="020F0502020204030204" pitchFamily="34" charset="0"/>
                <a:cs typeface="Times New Roman" panose="02020603050405020304" pitchFamily="18" charset="0"/>
              </a:rPr>
              <a:t>Jak 4,7a</a:t>
            </a:r>
          </a:p>
          <a:p>
            <a:pPr>
              <a:spcAft>
                <a:spcPts val="0"/>
              </a:spcAft>
            </a:pPr>
            <a:endPar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"So demütigt euch nun unter die gewaltige Hand Gottes, damit er euch erhöhe zu seiner Zeit!" </a:t>
            </a:r>
            <a:r>
              <a:rPr lang="de-CH" sz="2800" dirty="0">
                <a:latin typeface="Calibri" panose="020F0502020204030204" pitchFamily="34" charset="0"/>
                <a:ea typeface="Calibri" panose="020F0502020204030204" pitchFamily="34" charset="0"/>
                <a:cs typeface="Times New Roman" panose="02020603050405020304" pitchFamily="18" charset="0"/>
              </a:rPr>
              <a:t>1 Petr 5,6</a:t>
            </a:r>
            <a:endPar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7721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8325F04B-980A-4E53-9297-4FF0E1D1A063}"/>
              </a:ext>
            </a:extLst>
          </p:cNvPr>
          <p:cNvSpPr/>
          <p:nvPr/>
        </p:nvSpPr>
        <p:spPr>
          <a:xfrm>
            <a:off x="1569609" y="934252"/>
            <a:ext cx="3502882" cy="627351"/>
          </a:xfrm>
          <a:prstGeom prst="rect">
            <a:avLst/>
          </a:prstGeom>
        </p:spPr>
        <p:txBody>
          <a:bodyPr wrap="none">
            <a:spAutoFit/>
          </a:bodyPr>
          <a:lstStyle/>
          <a:p>
            <a:pPr>
              <a:lnSpc>
                <a:spcPct val="107000"/>
              </a:lnSpc>
              <a:spcBef>
                <a:spcPts val="1200"/>
              </a:spcBef>
              <a:spcAft>
                <a:spcPts val="0"/>
              </a:spcAft>
            </a:pPr>
            <a:r>
              <a:rPr lang="de-CH" sz="3400" kern="0" dirty="0">
                <a:latin typeface="Calibri Light" panose="020F0302020204030204" pitchFamily="34" charset="0"/>
                <a:ea typeface="Times New Roman" panose="02020603050405020304" pitchFamily="18" charset="0"/>
                <a:cs typeface="Times New Roman" panose="02020603050405020304" pitchFamily="18" charset="0"/>
              </a:rPr>
              <a:t>Aufbau des Buches</a:t>
            </a:r>
          </a:p>
        </p:txBody>
      </p:sp>
      <p:graphicFrame>
        <p:nvGraphicFramePr>
          <p:cNvPr id="8" name="Tabelle 7">
            <a:extLst>
              <a:ext uri="{FF2B5EF4-FFF2-40B4-BE49-F238E27FC236}">
                <a16:creationId xmlns:a16="http://schemas.microsoft.com/office/drawing/2014/main" id="{10E268CC-BFD6-422D-AF1D-B4870ABBEF4D}"/>
              </a:ext>
            </a:extLst>
          </p:cNvPr>
          <p:cNvGraphicFramePr>
            <a:graphicFrameLocks noGrp="1"/>
          </p:cNvGraphicFramePr>
          <p:nvPr/>
        </p:nvGraphicFramePr>
        <p:xfrm>
          <a:off x="293750" y="2041864"/>
          <a:ext cx="11604499" cy="2658366"/>
        </p:xfrm>
        <a:graphic>
          <a:graphicData uri="http://schemas.openxmlformats.org/drawingml/2006/table">
            <a:tbl>
              <a:tblPr firstRow="1" firstCol="1" bandRow="1">
                <a:tableStyleId>{5C22544A-7EE6-4342-B048-85BDC9FD1C3A}</a:tableStyleId>
              </a:tblPr>
              <a:tblGrid>
                <a:gridCol w="2023322">
                  <a:extLst>
                    <a:ext uri="{9D8B030D-6E8A-4147-A177-3AD203B41FA5}">
                      <a16:colId xmlns:a16="http://schemas.microsoft.com/office/drawing/2014/main" val="916108904"/>
                    </a:ext>
                  </a:extLst>
                </a:gridCol>
                <a:gridCol w="2618033">
                  <a:extLst>
                    <a:ext uri="{9D8B030D-6E8A-4147-A177-3AD203B41FA5}">
                      <a16:colId xmlns:a16="http://schemas.microsoft.com/office/drawing/2014/main" val="2697225970"/>
                    </a:ext>
                  </a:extLst>
                </a:gridCol>
                <a:gridCol w="2320678">
                  <a:extLst>
                    <a:ext uri="{9D8B030D-6E8A-4147-A177-3AD203B41FA5}">
                      <a16:colId xmlns:a16="http://schemas.microsoft.com/office/drawing/2014/main" val="1794940176"/>
                    </a:ext>
                  </a:extLst>
                </a:gridCol>
                <a:gridCol w="2320678">
                  <a:extLst>
                    <a:ext uri="{9D8B030D-6E8A-4147-A177-3AD203B41FA5}">
                      <a16:colId xmlns:a16="http://schemas.microsoft.com/office/drawing/2014/main" val="961349384"/>
                    </a:ext>
                  </a:extLst>
                </a:gridCol>
                <a:gridCol w="2321788">
                  <a:extLst>
                    <a:ext uri="{9D8B030D-6E8A-4147-A177-3AD203B41FA5}">
                      <a16:colId xmlns:a16="http://schemas.microsoft.com/office/drawing/2014/main" val="2944228138"/>
                    </a:ext>
                  </a:extLst>
                </a:gridCol>
              </a:tblGrid>
              <a:tr h="427298">
                <a:tc>
                  <a:txBody>
                    <a:bodyPr/>
                    <a:lstStyle/>
                    <a:p>
                      <a:pPr algn="ctr">
                        <a:lnSpc>
                          <a:spcPct val="107000"/>
                        </a:lnSpc>
                        <a:spcAft>
                          <a:spcPts val="0"/>
                        </a:spcAft>
                      </a:pPr>
                      <a:r>
                        <a:rPr lang="de-CH" sz="2800" b="0" dirty="0">
                          <a:solidFill>
                            <a:schemeClr val="tx1"/>
                          </a:solidFill>
                          <a:effectLst/>
                        </a:rPr>
                        <a:t>1 - 3</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de-CH" sz="2800" b="0" dirty="0">
                          <a:solidFill>
                            <a:schemeClr val="tx1"/>
                          </a:solidFill>
                          <a:effectLst/>
                        </a:rPr>
                        <a:t>4 - 31</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ctr">
                        <a:lnSpc>
                          <a:spcPct val="107000"/>
                        </a:lnSpc>
                        <a:spcAft>
                          <a:spcPts val="0"/>
                        </a:spcAft>
                      </a:pPr>
                      <a:r>
                        <a:rPr lang="de-CH" sz="2800" b="0" dirty="0">
                          <a:solidFill>
                            <a:schemeClr val="tx1"/>
                          </a:solidFill>
                          <a:effectLst/>
                        </a:rPr>
                        <a:t>32 - 37</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de-CH" sz="2800" b="0" dirty="0">
                          <a:solidFill>
                            <a:schemeClr val="tx1"/>
                          </a:solidFill>
                          <a:effectLst/>
                        </a:rPr>
                        <a:t>38 - 41</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ctr">
                        <a:lnSpc>
                          <a:spcPct val="107000"/>
                        </a:lnSpc>
                        <a:spcAft>
                          <a:spcPts val="0"/>
                        </a:spcAft>
                      </a:pPr>
                      <a:r>
                        <a:rPr lang="de-CH" sz="2800" b="0" dirty="0">
                          <a:solidFill>
                            <a:schemeClr val="tx1"/>
                          </a:solidFill>
                          <a:effectLst/>
                        </a:rPr>
                        <a:t>42</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360354008"/>
                  </a:ext>
                </a:extLst>
              </a:tr>
              <a:tr h="427298">
                <a:tc>
                  <a:txBody>
                    <a:bodyPr/>
                    <a:lstStyle/>
                    <a:p>
                      <a:pPr algn="ctr">
                        <a:lnSpc>
                          <a:spcPct val="107000"/>
                        </a:lnSpc>
                        <a:spcAft>
                          <a:spcPts val="0"/>
                        </a:spcAft>
                      </a:pPr>
                      <a:r>
                        <a:rPr lang="de-CH" sz="2800" b="0" dirty="0">
                          <a:solidFill>
                            <a:schemeClr val="tx1"/>
                          </a:solidFill>
                          <a:effectLst/>
                        </a:rPr>
                        <a:t>Einleitung</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de-CH" sz="2800" b="0" dirty="0">
                          <a:solidFill>
                            <a:schemeClr val="tx1"/>
                          </a:solidFill>
                          <a:effectLst/>
                        </a:rPr>
                        <a:t>3 Diskussions-runden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ctr">
                        <a:lnSpc>
                          <a:spcPct val="107000"/>
                        </a:lnSpc>
                        <a:spcAft>
                          <a:spcPts val="0"/>
                        </a:spcAft>
                      </a:pPr>
                      <a:r>
                        <a:rPr lang="de-CH" sz="2800" b="0" dirty="0">
                          <a:solidFill>
                            <a:schemeClr val="tx1"/>
                          </a:solidFill>
                          <a:effectLst/>
                        </a:rPr>
                        <a:t>Rede von Elihu</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de-CH" sz="2800" b="0" dirty="0">
                          <a:solidFill>
                            <a:schemeClr val="tx1"/>
                          </a:solidFill>
                          <a:effectLst/>
                        </a:rPr>
                        <a:t>Reden Gottes</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ctr">
                        <a:lnSpc>
                          <a:spcPct val="107000"/>
                        </a:lnSpc>
                        <a:spcAft>
                          <a:spcPts val="0"/>
                        </a:spcAft>
                      </a:pPr>
                      <a:r>
                        <a:rPr lang="de-CH" sz="2800" b="0" dirty="0">
                          <a:solidFill>
                            <a:schemeClr val="tx1"/>
                          </a:solidFill>
                          <a:effectLst/>
                        </a:rPr>
                        <a:t>Schluss</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4285177398"/>
                  </a:ext>
                </a:extLst>
              </a:tr>
              <a:tr h="427298">
                <a:tc>
                  <a:txBody>
                    <a:bodyPr/>
                    <a:lstStyle/>
                    <a:p>
                      <a:pPr algn="ctr">
                        <a:lnSpc>
                          <a:spcPct val="107000"/>
                        </a:lnSpc>
                        <a:spcAft>
                          <a:spcPts val="0"/>
                        </a:spcAft>
                      </a:pPr>
                      <a:r>
                        <a:rPr lang="de-CH" sz="2800" b="0" dirty="0">
                          <a:solidFill>
                            <a:schemeClr val="tx1"/>
                          </a:solidFill>
                          <a:effectLst/>
                        </a:rPr>
                        <a:t>Erprobt</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de-CH" sz="2800" b="0" dirty="0">
                          <a:solidFill>
                            <a:schemeClr val="tx1"/>
                          </a:solidFill>
                          <a:effectLst/>
                        </a:rPr>
                        <a:t>Hilflosigkeit</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ctr">
                        <a:lnSpc>
                          <a:spcPct val="107000"/>
                        </a:lnSpc>
                        <a:spcAft>
                          <a:spcPts val="0"/>
                        </a:spcAft>
                      </a:pPr>
                      <a:r>
                        <a:rPr lang="de-CH" sz="2800" b="0" dirty="0">
                          <a:solidFill>
                            <a:schemeClr val="tx1"/>
                          </a:solidFill>
                          <a:effectLst/>
                        </a:rPr>
                        <a:t>Mittler führt</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de-CH" sz="2800" b="0" dirty="0">
                          <a:solidFill>
                            <a:schemeClr val="tx1"/>
                          </a:solidFill>
                          <a:effectLst/>
                        </a:rPr>
                        <a:t>Erkennen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ctr">
                        <a:lnSpc>
                          <a:spcPct val="107000"/>
                        </a:lnSpc>
                        <a:spcAft>
                          <a:spcPts val="0"/>
                        </a:spcAft>
                      </a:pPr>
                      <a:r>
                        <a:rPr lang="de-CH" sz="2800" b="0" dirty="0">
                          <a:solidFill>
                            <a:schemeClr val="tx1"/>
                          </a:solidFill>
                          <a:effectLst/>
                        </a:rPr>
                        <a:t>Segen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3115004267"/>
                  </a:ext>
                </a:extLst>
              </a:tr>
              <a:tr h="874322">
                <a:tc>
                  <a:txBody>
                    <a:bodyPr/>
                    <a:lstStyle/>
                    <a:p>
                      <a:pPr algn="ctr">
                        <a:lnSpc>
                          <a:spcPct val="107000"/>
                        </a:lnSpc>
                        <a:spcAft>
                          <a:spcPts val="0"/>
                        </a:spcAft>
                      </a:pPr>
                      <a:r>
                        <a:rPr lang="de-CH" sz="2800" b="0" dirty="0">
                          <a:solidFill>
                            <a:schemeClr val="tx1"/>
                          </a:solidFill>
                          <a:effectLst/>
                        </a:rPr>
                        <a:t>Hiobs Feind: Satan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de-CH" sz="2800" b="0" dirty="0">
                          <a:solidFill>
                            <a:schemeClr val="tx1"/>
                          </a:solidFill>
                          <a:effectLst/>
                        </a:rPr>
                        <a:t>Hiobs Ankläger: </a:t>
                      </a:r>
                    </a:p>
                    <a:p>
                      <a:pPr algn="ctr">
                        <a:lnSpc>
                          <a:spcPct val="107000"/>
                        </a:lnSpc>
                        <a:spcAft>
                          <a:spcPts val="0"/>
                        </a:spcAft>
                      </a:pPr>
                      <a:r>
                        <a:rPr lang="de-CH" sz="2800" b="0" dirty="0">
                          <a:solidFill>
                            <a:schemeClr val="tx1"/>
                          </a:solidFill>
                          <a:effectLst/>
                        </a:rPr>
                        <a:t>die 3 Freunde</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ctr">
                        <a:lnSpc>
                          <a:spcPct val="107000"/>
                        </a:lnSpc>
                        <a:spcAft>
                          <a:spcPts val="0"/>
                        </a:spcAft>
                      </a:pPr>
                      <a:r>
                        <a:rPr lang="de-CH" sz="2800" b="0" dirty="0">
                          <a:solidFill>
                            <a:schemeClr val="tx1"/>
                          </a:solidFill>
                          <a:effectLst/>
                        </a:rPr>
                        <a:t>Hiobs Mittler: Elihu</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de-CH" sz="2800" b="0" dirty="0">
                          <a:solidFill>
                            <a:schemeClr val="tx1"/>
                          </a:solidFill>
                          <a:effectLst/>
                        </a:rPr>
                        <a:t>Hiobs Schöpfer: Gott</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ctr">
                        <a:lnSpc>
                          <a:spcPct val="107000"/>
                        </a:lnSpc>
                        <a:spcAft>
                          <a:spcPts val="0"/>
                        </a:spcAft>
                      </a:pPr>
                      <a:r>
                        <a:rPr lang="de-CH" sz="2800" b="0" dirty="0">
                          <a:solidFill>
                            <a:schemeClr val="tx1"/>
                          </a:solidFill>
                          <a:effectLst/>
                        </a:rPr>
                        <a:t>Hiobs Erlöser: </a:t>
                      </a:r>
                    </a:p>
                    <a:p>
                      <a:pPr algn="ctr">
                        <a:lnSpc>
                          <a:spcPct val="107000"/>
                        </a:lnSpc>
                        <a:spcAft>
                          <a:spcPts val="0"/>
                        </a:spcAft>
                      </a:pPr>
                      <a:r>
                        <a:rPr lang="de-CH" sz="2800" b="0" dirty="0">
                          <a:solidFill>
                            <a:schemeClr val="tx1"/>
                          </a:solidFill>
                          <a:effectLst/>
                        </a:rPr>
                        <a:t>Gott</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087207523"/>
                  </a:ext>
                </a:extLst>
              </a:tr>
            </a:tbl>
          </a:graphicData>
        </a:graphic>
      </p:graphicFrame>
    </p:spTree>
    <p:extLst>
      <p:ext uri="{BB962C8B-B14F-4D97-AF65-F5344CB8AC3E}">
        <p14:creationId xmlns:p14="http://schemas.microsoft.com/office/powerpoint/2010/main" val="21686723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E217C77C-3432-40B7-B8A5-7E01E0D63BD0}"/>
              </a:ext>
            </a:extLst>
          </p:cNvPr>
          <p:cNvSpPr/>
          <p:nvPr/>
        </p:nvSpPr>
        <p:spPr>
          <a:xfrm>
            <a:off x="448234" y="217768"/>
            <a:ext cx="11483789" cy="1384995"/>
          </a:xfrm>
          <a:prstGeom prst="rect">
            <a:avLst/>
          </a:prstGeom>
        </p:spPr>
        <p:txBody>
          <a:bodyPr wrap="square">
            <a:spAutoFit/>
          </a:bodyPr>
          <a:lstStyle/>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 </a:t>
            </a:r>
            <a:r>
              <a:rPr lang="de-CH" sz="2800" u="sng" dirty="0">
                <a:latin typeface="Calibri" panose="020F0502020204030204" pitchFamily="34" charset="0"/>
                <a:ea typeface="Calibri" panose="020F0502020204030204" pitchFamily="34" charset="0"/>
                <a:cs typeface="Times New Roman" panose="02020603050405020304" pitchFamily="18" charset="0"/>
              </a:rPr>
              <a:t>Widersteht dem Satan</a:t>
            </a:r>
            <a:r>
              <a:rPr lang="de-CH" sz="2800" dirty="0">
                <a:latin typeface="Calibri" panose="020F0502020204030204" pitchFamily="34" charset="0"/>
                <a:ea typeface="Calibri" panose="020F0502020204030204" pitchFamily="34" charset="0"/>
                <a:cs typeface="Times New Roman" panose="02020603050405020304" pitchFamily="18" charset="0"/>
              </a:rPr>
              <a:t> </a:t>
            </a:r>
          </a:p>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"So unterwerft euch nun Gott! Widersteht dem Teufel, so flieht er von euch;"</a:t>
            </a:r>
            <a:r>
              <a:rPr lang="de-CH" sz="2800" dirty="0">
                <a:latin typeface="Calibri" panose="020F0502020204030204" pitchFamily="34" charset="0"/>
                <a:ea typeface="Calibri" panose="020F0502020204030204" pitchFamily="34" charset="0"/>
                <a:cs typeface="Times New Roman" panose="02020603050405020304" pitchFamily="18" charset="0"/>
              </a:rPr>
              <a:t>  Jak 4,7b</a:t>
            </a:r>
          </a:p>
        </p:txBody>
      </p:sp>
    </p:spTree>
    <p:extLst>
      <p:ext uri="{BB962C8B-B14F-4D97-AF65-F5344CB8AC3E}">
        <p14:creationId xmlns:p14="http://schemas.microsoft.com/office/powerpoint/2010/main" val="12088762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439218" y="279515"/>
            <a:ext cx="2566472" cy="523220"/>
          </a:xfrm>
          <a:prstGeom prst="rect">
            <a:avLst/>
          </a:prstGeom>
        </p:spPr>
        <p:txBody>
          <a:bodyPr wrap="none">
            <a:spAutoFit/>
          </a:bodyPr>
          <a:lstStyle/>
          <a:p>
            <a:r>
              <a:rPr lang="de-CH" sz="2800" dirty="0"/>
              <a:t>Elihu der Mittler</a:t>
            </a:r>
          </a:p>
        </p:txBody>
      </p:sp>
      <p:sp>
        <p:nvSpPr>
          <p:cNvPr id="3" name="Rechteck 2">
            <a:extLst>
              <a:ext uri="{FF2B5EF4-FFF2-40B4-BE49-F238E27FC236}">
                <a16:creationId xmlns:a16="http://schemas.microsoft.com/office/drawing/2014/main" id="{A2C84D62-E7F4-408C-A461-52EF2B3DA96C}"/>
              </a:ext>
            </a:extLst>
          </p:cNvPr>
          <p:cNvSpPr/>
          <p:nvPr/>
        </p:nvSpPr>
        <p:spPr>
          <a:xfrm>
            <a:off x="439218" y="913035"/>
            <a:ext cx="11295582" cy="2838021"/>
          </a:xfrm>
          <a:prstGeom prst="rect">
            <a:avLst/>
          </a:prstGeom>
        </p:spPr>
        <p:txBody>
          <a:bodyPr wrap="square">
            <a:spAutoFit/>
          </a:bodyPr>
          <a:lstStyle/>
          <a:p>
            <a:pPr>
              <a:lnSpc>
                <a:spcPct val="107000"/>
              </a:lnSpc>
              <a:spcAft>
                <a:spcPts val="800"/>
              </a:spcAft>
            </a:pPr>
            <a:r>
              <a:rPr lang="de-CH" sz="2800" dirty="0"/>
              <a:t>Elihu steht mit seinen Reden nicht umsonst an dieser Stelle: zwischen den fruchtlosen Diskussionen Hiobs und seiner Freunde und dem Reden Gottes. Er ist in der Tat der Mittler, der da anfängt, wo Hiob und seine Freunde aufgehört haben, und, nachdem er ausgeredet hat, Hiob dalässt, wo Gott fortfahren kann. Hatte Hiob sich nicht nach einem Schiedsmann gesehnt (9,33)? Hier ist er. </a:t>
            </a:r>
            <a:endParaRPr lang="de-CH" sz="3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27124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439218" y="279515"/>
            <a:ext cx="2566472" cy="523220"/>
          </a:xfrm>
          <a:prstGeom prst="rect">
            <a:avLst/>
          </a:prstGeom>
        </p:spPr>
        <p:txBody>
          <a:bodyPr wrap="none">
            <a:spAutoFit/>
          </a:bodyPr>
          <a:lstStyle/>
          <a:p>
            <a:r>
              <a:rPr lang="de-CH" sz="2800" dirty="0"/>
              <a:t>Elihu der Mittler</a:t>
            </a:r>
          </a:p>
        </p:txBody>
      </p:sp>
      <p:sp>
        <p:nvSpPr>
          <p:cNvPr id="4" name="Rechteck 3">
            <a:extLst>
              <a:ext uri="{FF2B5EF4-FFF2-40B4-BE49-F238E27FC236}">
                <a16:creationId xmlns:a16="http://schemas.microsoft.com/office/drawing/2014/main" id="{1436E48C-6ADF-4C02-BB00-F84168BD8ACC}"/>
              </a:ext>
            </a:extLst>
          </p:cNvPr>
          <p:cNvSpPr/>
          <p:nvPr/>
        </p:nvSpPr>
        <p:spPr>
          <a:xfrm>
            <a:off x="439218" y="999043"/>
            <a:ext cx="11295582" cy="993926"/>
          </a:xfrm>
          <a:prstGeom prst="rect">
            <a:avLst/>
          </a:prstGeom>
        </p:spPr>
        <p:txBody>
          <a:bodyPr wrap="square">
            <a:spAutoFit/>
          </a:bodyPr>
          <a:lstStyle/>
          <a:p>
            <a:pPr>
              <a:lnSpc>
                <a:spcPct val="107000"/>
              </a:lnSpc>
              <a:spcAft>
                <a:spcPts val="800"/>
              </a:spcAft>
            </a:pPr>
            <a:r>
              <a:rPr lang="de-CH" sz="2800" dirty="0">
                <a:cs typeface="Times New Roman" panose="02020603050405020304" pitchFamily="18" charset="0"/>
              </a:rPr>
              <a:t>"</a:t>
            </a:r>
            <a:r>
              <a:rPr lang="de-DE" sz="2800" dirty="0"/>
              <a:t>Denn es ist ein Gott und ein Mittler zwischen Gott und den Menschen, der Mensch Christus Jesus.</a:t>
            </a:r>
            <a:r>
              <a:rPr lang="de-CH" sz="2800" dirty="0">
                <a:cs typeface="Times New Roman" panose="02020603050405020304" pitchFamily="18" charset="0"/>
              </a:rPr>
              <a:t>" </a:t>
            </a:r>
            <a:r>
              <a:rPr lang="de-CH" sz="2800" dirty="0">
                <a:ea typeface="Calibri" panose="020F0502020204030204" pitchFamily="34" charset="0"/>
                <a:cs typeface="Times New Roman" panose="02020603050405020304" pitchFamily="18" charset="0"/>
              </a:rPr>
              <a:t>1Tim 2,5</a:t>
            </a:r>
          </a:p>
        </p:txBody>
      </p:sp>
    </p:spTree>
    <p:extLst>
      <p:ext uri="{BB962C8B-B14F-4D97-AF65-F5344CB8AC3E}">
        <p14:creationId xmlns:p14="http://schemas.microsoft.com/office/powerpoint/2010/main" val="32182493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439218" y="279515"/>
            <a:ext cx="3725572" cy="523220"/>
          </a:xfrm>
          <a:prstGeom prst="rect">
            <a:avLst/>
          </a:prstGeom>
        </p:spPr>
        <p:txBody>
          <a:bodyPr wrap="none">
            <a:spAutoFit/>
          </a:bodyPr>
          <a:lstStyle/>
          <a:p>
            <a:r>
              <a:rPr lang="de-CH" sz="2800" dirty="0"/>
              <a:t>Elihu und sein Charakter</a:t>
            </a:r>
          </a:p>
        </p:txBody>
      </p:sp>
      <p:sp>
        <p:nvSpPr>
          <p:cNvPr id="3" name="Rechteck 2">
            <a:extLst>
              <a:ext uri="{FF2B5EF4-FFF2-40B4-BE49-F238E27FC236}">
                <a16:creationId xmlns:a16="http://schemas.microsoft.com/office/drawing/2014/main" id="{A2C84D62-E7F4-408C-A461-52EF2B3DA96C}"/>
              </a:ext>
            </a:extLst>
          </p:cNvPr>
          <p:cNvSpPr/>
          <p:nvPr/>
        </p:nvSpPr>
        <p:spPr>
          <a:xfrm>
            <a:off x="439218" y="913035"/>
            <a:ext cx="11295582" cy="3108543"/>
          </a:xfrm>
          <a:prstGeom prst="rect">
            <a:avLst/>
          </a:prstGeom>
        </p:spPr>
        <p:txBody>
          <a:bodyPr wrap="square">
            <a:spAutoFit/>
          </a:bodyPr>
          <a:lstStyle/>
          <a:p>
            <a:r>
              <a:rPr lang="de-CH" sz="2800" dirty="0"/>
              <a:t>Er rechtfertigt keine der beiden Parteien, entbrennt doch sein Zorn gegen Hiob und ebenso gegen seine drei Freunde.</a:t>
            </a:r>
          </a:p>
          <a:p>
            <a:endParaRPr lang="de-CH" sz="2800" dirty="0"/>
          </a:p>
          <a:p>
            <a:r>
              <a:rPr lang="de-CH" sz="2800" dirty="0"/>
              <a:t>"Da entbrannte der Zorn Elihus, des Sohnes Baracheels, des Busiters, aus dem Geschlecht Ram; über Hiob entbrannte sein Zorn, weil er meinte, er sei Gott gegenüber im Recht; über seine drei Freunde aber entbrannte sein Zorn, weil sie keine Antwort fanden und Hiob doch verurteilten." Hiob 32,2-3</a:t>
            </a:r>
          </a:p>
        </p:txBody>
      </p:sp>
    </p:spTree>
    <p:extLst>
      <p:ext uri="{BB962C8B-B14F-4D97-AF65-F5344CB8AC3E}">
        <p14:creationId xmlns:p14="http://schemas.microsoft.com/office/powerpoint/2010/main" val="4265239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439218" y="279515"/>
            <a:ext cx="3405228" cy="523220"/>
          </a:xfrm>
          <a:prstGeom prst="rect">
            <a:avLst/>
          </a:prstGeom>
        </p:spPr>
        <p:txBody>
          <a:bodyPr wrap="none">
            <a:spAutoFit/>
          </a:bodyPr>
          <a:lstStyle/>
          <a:p>
            <a:r>
              <a:rPr lang="de-CH" sz="2800" dirty="0"/>
              <a:t>Elihu und seine Reden</a:t>
            </a:r>
          </a:p>
        </p:txBody>
      </p:sp>
      <p:sp>
        <p:nvSpPr>
          <p:cNvPr id="4" name="Rechteck 3">
            <a:extLst>
              <a:ext uri="{FF2B5EF4-FFF2-40B4-BE49-F238E27FC236}">
                <a16:creationId xmlns:a16="http://schemas.microsoft.com/office/drawing/2014/main" id="{4F8CB7B8-1877-4DBD-949A-9C35511B3B7E}"/>
              </a:ext>
            </a:extLst>
          </p:cNvPr>
          <p:cNvSpPr/>
          <p:nvPr/>
        </p:nvSpPr>
        <p:spPr>
          <a:xfrm>
            <a:off x="439218" y="918946"/>
            <a:ext cx="11295581" cy="2677656"/>
          </a:xfrm>
          <a:prstGeom prst="rect">
            <a:avLst/>
          </a:prstGeom>
        </p:spPr>
        <p:txBody>
          <a:bodyPr wrap="square">
            <a:spAutoFit/>
          </a:bodyPr>
          <a:lstStyle/>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"Du hast das gesagt" auf diese Aussagen baut Elihu seine Rede auf.  33,8; 34,5.9; 34,36-37; 35,2-3.14.16; 36,17. </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Entsprechend sind Elihus Reden Antworten auf Aussagen Hiobs. Die erste, die zweite und die dritte Rede beginnen jedes Mal damit, dass Elihu eine Aussage Hiobs zitiert, um sie daraufhin zu widerlegen</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(33,8-11; 34,5-6; 35,1-3).</a:t>
            </a:r>
          </a:p>
        </p:txBody>
      </p:sp>
    </p:spTree>
    <p:extLst>
      <p:ext uri="{BB962C8B-B14F-4D97-AF65-F5344CB8AC3E}">
        <p14:creationId xmlns:p14="http://schemas.microsoft.com/office/powerpoint/2010/main" val="3073486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F50AA31-9B09-4C6A-8E77-FEE112FA2F70}"/>
              </a:ext>
            </a:extLst>
          </p:cNvPr>
          <p:cNvSpPr/>
          <p:nvPr/>
        </p:nvSpPr>
        <p:spPr>
          <a:xfrm>
            <a:off x="439218" y="279515"/>
            <a:ext cx="3405228" cy="523220"/>
          </a:xfrm>
          <a:prstGeom prst="rect">
            <a:avLst/>
          </a:prstGeom>
        </p:spPr>
        <p:txBody>
          <a:bodyPr wrap="none">
            <a:spAutoFit/>
          </a:bodyPr>
          <a:lstStyle/>
          <a:p>
            <a:r>
              <a:rPr lang="de-CH" sz="2800" dirty="0"/>
              <a:t>Elihu und seine Reden</a:t>
            </a:r>
          </a:p>
        </p:txBody>
      </p:sp>
      <p:sp>
        <p:nvSpPr>
          <p:cNvPr id="4" name="Rechteck 3">
            <a:extLst>
              <a:ext uri="{FF2B5EF4-FFF2-40B4-BE49-F238E27FC236}">
                <a16:creationId xmlns:a16="http://schemas.microsoft.com/office/drawing/2014/main" id="{4F8CB7B8-1877-4DBD-949A-9C35511B3B7E}"/>
              </a:ext>
            </a:extLst>
          </p:cNvPr>
          <p:cNvSpPr/>
          <p:nvPr/>
        </p:nvSpPr>
        <p:spPr>
          <a:xfrm>
            <a:off x="439218" y="1504872"/>
            <a:ext cx="11295581" cy="3108543"/>
          </a:xfrm>
          <a:prstGeom prst="rect">
            <a:avLst/>
          </a:prstGeom>
        </p:spPr>
        <p:txBody>
          <a:bodyPr wrap="square">
            <a:spAutoFit/>
          </a:bodyPr>
          <a:lstStyle/>
          <a:p>
            <a:pPr marL="457200" lvl="0" indent="-457200">
              <a:buFont typeface="Arial" panose="020B0604020202020204" pitchFamily="34" charset="0"/>
              <a:buChar char="•"/>
            </a:pPr>
            <a:r>
              <a:rPr lang="de-CH" sz="2800" dirty="0"/>
              <a:t>Gott ist gerecht, und </a:t>
            </a:r>
          </a:p>
          <a:p>
            <a:pPr lvl="0"/>
            <a:endParaRPr lang="de-CH" sz="2800" dirty="0"/>
          </a:p>
          <a:p>
            <a:pPr marL="457200" lvl="0" indent="-457200">
              <a:buFont typeface="Arial" panose="020B0604020202020204" pitchFamily="34" charset="0"/>
              <a:buChar char="•"/>
            </a:pPr>
            <a:r>
              <a:rPr lang="de-CH" sz="2800" dirty="0"/>
              <a:t>er ist souverän. Dann setzt er neu an und bezeugt: </a:t>
            </a:r>
          </a:p>
          <a:p>
            <a:pPr lvl="0"/>
            <a:endParaRPr lang="de-CH" sz="2800" dirty="0"/>
          </a:p>
          <a:p>
            <a:pPr marL="457200" lvl="0" indent="-457200">
              <a:buFont typeface="Arial" panose="020B0604020202020204" pitchFamily="34" charset="0"/>
              <a:buChar char="•"/>
            </a:pPr>
            <a:r>
              <a:rPr lang="de-CH" sz="2800" dirty="0"/>
              <a:t>Gott ist Liebe, und </a:t>
            </a:r>
          </a:p>
          <a:p>
            <a:pPr lvl="0"/>
            <a:endParaRPr lang="de-CH" sz="2800" dirty="0"/>
          </a:p>
          <a:p>
            <a:pPr marL="457200" lvl="0" indent="-457200">
              <a:buFont typeface="Arial" panose="020B0604020202020204" pitchFamily="34" charset="0"/>
              <a:buChar char="•"/>
            </a:pPr>
            <a:r>
              <a:rPr lang="de-CH" sz="2800" dirty="0"/>
              <a:t>er ist souverän.</a:t>
            </a:r>
          </a:p>
        </p:txBody>
      </p:sp>
    </p:spTree>
    <p:extLst>
      <p:ext uri="{BB962C8B-B14F-4D97-AF65-F5344CB8AC3E}">
        <p14:creationId xmlns:p14="http://schemas.microsoft.com/office/powerpoint/2010/main" val="2173925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4482450" y="4855618"/>
            <a:ext cx="3227102" cy="938719"/>
          </a:xfrm>
          <a:prstGeom prst="rect">
            <a:avLst/>
          </a:prstGeom>
          <a:noFill/>
        </p:spPr>
        <p:txBody>
          <a:bodyPr wrap="none" rtlCol="0">
            <a:spAutoFit/>
          </a:bodyPr>
          <a:lstStyle/>
          <a:p>
            <a:pPr algn="ctr"/>
            <a:r>
              <a:rPr lang="de-CH" sz="5500" b="1" dirty="0"/>
              <a:t>Hiob Teil 2</a:t>
            </a:r>
          </a:p>
        </p:txBody>
      </p:sp>
    </p:spTree>
    <p:extLst>
      <p:ext uri="{BB962C8B-B14F-4D97-AF65-F5344CB8AC3E}">
        <p14:creationId xmlns:p14="http://schemas.microsoft.com/office/powerpoint/2010/main" val="610132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8325F04B-980A-4E53-9297-4FF0E1D1A063}"/>
              </a:ext>
            </a:extLst>
          </p:cNvPr>
          <p:cNvSpPr/>
          <p:nvPr/>
        </p:nvSpPr>
        <p:spPr>
          <a:xfrm>
            <a:off x="1569609" y="934252"/>
            <a:ext cx="3502882" cy="627351"/>
          </a:xfrm>
          <a:prstGeom prst="rect">
            <a:avLst/>
          </a:prstGeom>
        </p:spPr>
        <p:txBody>
          <a:bodyPr wrap="none">
            <a:spAutoFit/>
          </a:bodyPr>
          <a:lstStyle/>
          <a:p>
            <a:pPr>
              <a:lnSpc>
                <a:spcPct val="107000"/>
              </a:lnSpc>
              <a:spcBef>
                <a:spcPts val="1200"/>
              </a:spcBef>
              <a:spcAft>
                <a:spcPts val="0"/>
              </a:spcAft>
            </a:pPr>
            <a:r>
              <a:rPr lang="de-CH" sz="3400" kern="0" dirty="0">
                <a:latin typeface="Calibri Light" panose="020F0302020204030204" pitchFamily="34" charset="0"/>
                <a:ea typeface="Times New Roman" panose="02020603050405020304" pitchFamily="18" charset="0"/>
                <a:cs typeface="Times New Roman" panose="02020603050405020304" pitchFamily="18" charset="0"/>
              </a:rPr>
              <a:t>Aufbau des Buches</a:t>
            </a:r>
          </a:p>
        </p:txBody>
      </p:sp>
      <p:graphicFrame>
        <p:nvGraphicFramePr>
          <p:cNvPr id="8" name="Tabelle 7">
            <a:extLst>
              <a:ext uri="{FF2B5EF4-FFF2-40B4-BE49-F238E27FC236}">
                <a16:creationId xmlns:a16="http://schemas.microsoft.com/office/drawing/2014/main" id="{10E268CC-BFD6-422D-AF1D-B4870ABBEF4D}"/>
              </a:ext>
            </a:extLst>
          </p:cNvPr>
          <p:cNvGraphicFramePr>
            <a:graphicFrameLocks noGrp="1"/>
          </p:cNvGraphicFramePr>
          <p:nvPr/>
        </p:nvGraphicFramePr>
        <p:xfrm>
          <a:off x="293750" y="2041864"/>
          <a:ext cx="11604499" cy="2658366"/>
        </p:xfrm>
        <a:graphic>
          <a:graphicData uri="http://schemas.openxmlformats.org/drawingml/2006/table">
            <a:tbl>
              <a:tblPr firstRow="1" firstCol="1" bandRow="1">
                <a:tableStyleId>{5C22544A-7EE6-4342-B048-85BDC9FD1C3A}</a:tableStyleId>
              </a:tblPr>
              <a:tblGrid>
                <a:gridCol w="2023322">
                  <a:extLst>
                    <a:ext uri="{9D8B030D-6E8A-4147-A177-3AD203B41FA5}">
                      <a16:colId xmlns:a16="http://schemas.microsoft.com/office/drawing/2014/main" val="916108904"/>
                    </a:ext>
                  </a:extLst>
                </a:gridCol>
                <a:gridCol w="2618033">
                  <a:extLst>
                    <a:ext uri="{9D8B030D-6E8A-4147-A177-3AD203B41FA5}">
                      <a16:colId xmlns:a16="http://schemas.microsoft.com/office/drawing/2014/main" val="2697225970"/>
                    </a:ext>
                  </a:extLst>
                </a:gridCol>
                <a:gridCol w="2320678">
                  <a:extLst>
                    <a:ext uri="{9D8B030D-6E8A-4147-A177-3AD203B41FA5}">
                      <a16:colId xmlns:a16="http://schemas.microsoft.com/office/drawing/2014/main" val="1794940176"/>
                    </a:ext>
                  </a:extLst>
                </a:gridCol>
                <a:gridCol w="2320678">
                  <a:extLst>
                    <a:ext uri="{9D8B030D-6E8A-4147-A177-3AD203B41FA5}">
                      <a16:colId xmlns:a16="http://schemas.microsoft.com/office/drawing/2014/main" val="961349384"/>
                    </a:ext>
                  </a:extLst>
                </a:gridCol>
                <a:gridCol w="2321788">
                  <a:extLst>
                    <a:ext uri="{9D8B030D-6E8A-4147-A177-3AD203B41FA5}">
                      <a16:colId xmlns:a16="http://schemas.microsoft.com/office/drawing/2014/main" val="2944228138"/>
                    </a:ext>
                  </a:extLst>
                </a:gridCol>
              </a:tblGrid>
              <a:tr h="427298">
                <a:tc>
                  <a:txBody>
                    <a:bodyPr/>
                    <a:lstStyle/>
                    <a:p>
                      <a:pPr algn="ctr">
                        <a:lnSpc>
                          <a:spcPct val="107000"/>
                        </a:lnSpc>
                        <a:spcAft>
                          <a:spcPts val="0"/>
                        </a:spcAft>
                      </a:pPr>
                      <a:r>
                        <a:rPr lang="de-CH" sz="2800" b="0" dirty="0">
                          <a:solidFill>
                            <a:schemeClr val="tx1"/>
                          </a:solidFill>
                          <a:effectLst/>
                        </a:rPr>
                        <a:t>1 - 3</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de-CH" sz="2800" b="0" dirty="0">
                          <a:solidFill>
                            <a:schemeClr val="tx1"/>
                          </a:solidFill>
                          <a:effectLst/>
                        </a:rPr>
                        <a:t>4 - 31</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ctr">
                        <a:lnSpc>
                          <a:spcPct val="107000"/>
                        </a:lnSpc>
                        <a:spcAft>
                          <a:spcPts val="0"/>
                        </a:spcAft>
                      </a:pPr>
                      <a:r>
                        <a:rPr lang="de-CH" sz="2800" b="0" dirty="0">
                          <a:solidFill>
                            <a:schemeClr val="tx1"/>
                          </a:solidFill>
                          <a:effectLst/>
                        </a:rPr>
                        <a:t>32 - 37</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de-CH" sz="2800" b="0" dirty="0">
                          <a:solidFill>
                            <a:schemeClr val="tx1"/>
                          </a:solidFill>
                          <a:effectLst/>
                        </a:rPr>
                        <a:t>38 - 41</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ctr">
                        <a:lnSpc>
                          <a:spcPct val="107000"/>
                        </a:lnSpc>
                        <a:spcAft>
                          <a:spcPts val="0"/>
                        </a:spcAft>
                      </a:pPr>
                      <a:r>
                        <a:rPr lang="de-CH" sz="2800" b="0" dirty="0">
                          <a:solidFill>
                            <a:schemeClr val="tx1"/>
                          </a:solidFill>
                          <a:effectLst/>
                        </a:rPr>
                        <a:t>42</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360354008"/>
                  </a:ext>
                </a:extLst>
              </a:tr>
              <a:tr h="427298">
                <a:tc>
                  <a:txBody>
                    <a:bodyPr/>
                    <a:lstStyle/>
                    <a:p>
                      <a:pPr algn="ctr">
                        <a:lnSpc>
                          <a:spcPct val="107000"/>
                        </a:lnSpc>
                        <a:spcAft>
                          <a:spcPts val="0"/>
                        </a:spcAft>
                      </a:pPr>
                      <a:r>
                        <a:rPr lang="de-CH" sz="2800" b="0" dirty="0">
                          <a:solidFill>
                            <a:schemeClr val="tx1"/>
                          </a:solidFill>
                          <a:effectLst/>
                        </a:rPr>
                        <a:t>Einleitung</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de-CH" sz="2800" b="0" dirty="0">
                          <a:solidFill>
                            <a:schemeClr val="tx1"/>
                          </a:solidFill>
                          <a:effectLst/>
                        </a:rPr>
                        <a:t>3 Diskussions-runden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ctr">
                        <a:lnSpc>
                          <a:spcPct val="107000"/>
                        </a:lnSpc>
                        <a:spcAft>
                          <a:spcPts val="0"/>
                        </a:spcAft>
                      </a:pPr>
                      <a:r>
                        <a:rPr lang="de-CH" sz="2800" b="0" dirty="0">
                          <a:solidFill>
                            <a:schemeClr val="tx1"/>
                          </a:solidFill>
                          <a:effectLst/>
                        </a:rPr>
                        <a:t>Rede von Elihu</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de-CH" sz="2800" b="0" dirty="0">
                          <a:solidFill>
                            <a:schemeClr val="tx1"/>
                          </a:solidFill>
                          <a:effectLst/>
                        </a:rPr>
                        <a:t>Reden Gottes</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ctr">
                        <a:lnSpc>
                          <a:spcPct val="107000"/>
                        </a:lnSpc>
                        <a:spcAft>
                          <a:spcPts val="0"/>
                        </a:spcAft>
                      </a:pPr>
                      <a:r>
                        <a:rPr lang="de-CH" sz="2800" b="0" dirty="0">
                          <a:solidFill>
                            <a:schemeClr val="tx1"/>
                          </a:solidFill>
                          <a:effectLst/>
                        </a:rPr>
                        <a:t>Schluss</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4285177398"/>
                  </a:ext>
                </a:extLst>
              </a:tr>
              <a:tr h="427298">
                <a:tc>
                  <a:txBody>
                    <a:bodyPr/>
                    <a:lstStyle/>
                    <a:p>
                      <a:pPr algn="ctr">
                        <a:lnSpc>
                          <a:spcPct val="107000"/>
                        </a:lnSpc>
                        <a:spcAft>
                          <a:spcPts val="0"/>
                        </a:spcAft>
                      </a:pPr>
                      <a:r>
                        <a:rPr lang="de-CH" sz="2800" b="0" dirty="0">
                          <a:solidFill>
                            <a:schemeClr val="tx1"/>
                          </a:solidFill>
                          <a:effectLst/>
                        </a:rPr>
                        <a:t>Erprobt</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de-CH" sz="2800" b="0" dirty="0">
                          <a:solidFill>
                            <a:schemeClr val="tx1"/>
                          </a:solidFill>
                          <a:effectLst/>
                        </a:rPr>
                        <a:t>Hilflosigkeit</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ctr">
                        <a:lnSpc>
                          <a:spcPct val="107000"/>
                        </a:lnSpc>
                        <a:spcAft>
                          <a:spcPts val="0"/>
                        </a:spcAft>
                      </a:pPr>
                      <a:r>
                        <a:rPr lang="de-CH" sz="2800" b="0" dirty="0">
                          <a:solidFill>
                            <a:schemeClr val="tx1"/>
                          </a:solidFill>
                          <a:effectLst/>
                        </a:rPr>
                        <a:t>Mittler führt</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de-CH" sz="2800" b="0" dirty="0">
                          <a:solidFill>
                            <a:schemeClr val="tx1"/>
                          </a:solidFill>
                          <a:effectLst/>
                        </a:rPr>
                        <a:t>Erkennen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ctr">
                        <a:lnSpc>
                          <a:spcPct val="107000"/>
                        </a:lnSpc>
                        <a:spcAft>
                          <a:spcPts val="0"/>
                        </a:spcAft>
                      </a:pPr>
                      <a:r>
                        <a:rPr lang="de-CH" sz="2800" b="0" dirty="0">
                          <a:solidFill>
                            <a:schemeClr val="tx1"/>
                          </a:solidFill>
                          <a:effectLst/>
                        </a:rPr>
                        <a:t>Segen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3115004267"/>
                  </a:ext>
                </a:extLst>
              </a:tr>
              <a:tr h="874322">
                <a:tc>
                  <a:txBody>
                    <a:bodyPr/>
                    <a:lstStyle/>
                    <a:p>
                      <a:pPr algn="ctr">
                        <a:lnSpc>
                          <a:spcPct val="107000"/>
                        </a:lnSpc>
                        <a:spcAft>
                          <a:spcPts val="0"/>
                        </a:spcAft>
                      </a:pPr>
                      <a:r>
                        <a:rPr lang="de-CH" sz="2800" b="0" dirty="0">
                          <a:solidFill>
                            <a:schemeClr val="tx1"/>
                          </a:solidFill>
                          <a:effectLst/>
                        </a:rPr>
                        <a:t>Hiobs Feind: Satan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de-CH" sz="2800" b="0" dirty="0">
                          <a:solidFill>
                            <a:schemeClr val="tx1"/>
                          </a:solidFill>
                          <a:effectLst/>
                        </a:rPr>
                        <a:t>Hiobs Ankläger: </a:t>
                      </a:r>
                    </a:p>
                    <a:p>
                      <a:pPr algn="ctr">
                        <a:lnSpc>
                          <a:spcPct val="107000"/>
                        </a:lnSpc>
                        <a:spcAft>
                          <a:spcPts val="0"/>
                        </a:spcAft>
                      </a:pPr>
                      <a:r>
                        <a:rPr lang="de-CH" sz="2800" b="0" dirty="0">
                          <a:solidFill>
                            <a:schemeClr val="tx1"/>
                          </a:solidFill>
                          <a:effectLst/>
                        </a:rPr>
                        <a:t>die 3 Freunde</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ctr">
                        <a:lnSpc>
                          <a:spcPct val="107000"/>
                        </a:lnSpc>
                        <a:spcAft>
                          <a:spcPts val="0"/>
                        </a:spcAft>
                      </a:pPr>
                      <a:r>
                        <a:rPr lang="de-CH" sz="2800" b="0" dirty="0">
                          <a:solidFill>
                            <a:schemeClr val="tx1"/>
                          </a:solidFill>
                          <a:effectLst/>
                        </a:rPr>
                        <a:t>Hiobs Mittler: Elihu</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lnSpc>
                          <a:spcPct val="107000"/>
                        </a:lnSpc>
                        <a:spcAft>
                          <a:spcPts val="0"/>
                        </a:spcAft>
                      </a:pPr>
                      <a:r>
                        <a:rPr lang="de-CH" sz="2800" b="0" dirty="0">
                          <a:solidFill>
                            <a:schemeClr val="tx1"/>
                          </a:solidFill>
                          <a:effectLst/>
                        </a:rPr>
                        <a:t>Hiobs Schöpfer: Gott</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5">
                        <a:lumMod val="40000"/>
                        <a:lumOff val="60000"/>
                      </a:schemeClr>
                    </a:solidFill>
                  </a:tcPr>
                </a:tc>
                <a:tc>
                  <a:txBody>
                    <a:bodyPr/>
                    <a:lstStyle/>
                    <a:p>
                      <a:pPr algn="ctr">
                        <a:lnSpc>
                          <a:spcPct val="107000"/>
                        </a:lnSpc>
                        <a:spcAft>
                          <a:spcPts val="0"/>
                        </a:spcAft>
                      </a:pPr>
                      <a:r>
                        <a:rPr lang="de-CH" sz="2800" b="0" dirty="0">
                          <a:solidFill>
                            <a:schemeClr val="tx1"/>
                          </a:solidFill>
                          <a:effectLst/>
                        </a:rPr>
                        <a:t>Hiobs Erlöser: </a:t>
                      </a:r>
                    </a:p>
                    <a:p>
                      <a:pPr algn="ctr">
                        <a:lnSpc>
                          <a:spcPct val="107000"/>
                        </a:lnSpc>
                        <a:spcAft>
                          <a:spcPts val="0"/>
                        </a:spcAft>
                      </a:pPr>
                      <a:r>
                        <a:rPr lang="de-CH" sz="2800" b="0" dirty="0">
                          <a:solidFill>
                            <a:schemeClr val="tx1"/>
                          </a:solidFill>
                          <a:effectLst/>
                        </a:rPr>
                        <a:t>Gott</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087207523"/>
                  </a:ext>
                </a:extLst>
              </a:tr>
            </a:tbl>
          </a:graphicData>
        </a:graphic>
      </p:graphicFrame>
      <p:sp>
        <p:nvSpPr>
          <p:cNvPr id="2" name="Rechteck 1">
            <a:extLst>
              <a:ext uri="{FF2B5EF4-FFF2-40B4-BE49-F238E27FC236}">
                <a16:creationId xmlns:a16="http://schemas.microsoft.com/office/drawing/2014/main" id="{DF10F7E9-8B6C-4EEE-8A70-5D1C0EA1291B}"/>
              </a:ext>
            </a:extLst>
          </p:cNvPr>
          <p:cNvSpPr/>
          <p:nvPr/>
        </p:nvSpPr>
        <p:spPr>
          <a:xfrm>
            <a:off x="167054" y="1732085"/>
            <a:ext cx="2145323" cy="32091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sp>
        <p:nvSpPr>
          <p:cNvPr id="5" name="Rechteck 4">
            <a:extLst>
              <a:ext uri="{FF2B5EF4-FFF2-40B4-BE49-F238E27FC236}">
                <a16:creationId xmlns:a16="http://schemas.microsoft.com/office/drawing/2014/main" id="{D36E97C0-E26D-4D96-854A-1E99DFBCDDFD}"/>
              </a:ext>
            </a:extLst>
          </p:cNvPr>
          <p:cNvSpPr/>
          <p:nvPr/>
        </p:nvSpPr>
        <p:spPr>
          <a:xfrm>
            <a:off x="7265377" y="1824404"/>
            <a:ext cx="4632872" cy="32091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spTree>
    <p:extLst>
      <p:ext uri="{BB962C8B-B14F-4D97-AF65-F5344CB8AC3E}">
        <p14:creationId xmlns:p14="http://schemas.microsoft.com/office/powerpoint/2010/main" val="2136126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B021C66C-44D6-43F4-A85E-213C2B88D040}"/>
              </a:ext>
            </a:extLst>
          </p:cNvPr>
          <p:cNvSpPr/>
          <p:nvPr/>
        </p:nvSpPr>
        <p:spPr>
          <a:xfrm>
            <a:off x="528506" y="555578"/>
            <a:ext cx="10788243" cy="5604163"/>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"Als aber die drei Freunde Hiobs von all diesem Unglück hörten, das über ihn gekommen war, kamen sie, jeder von seinem Ort, nämlich Eliphas, der Temaniter, und Bildad, der Schuchiter, und Zophar, der Naamatiter; diese verabredeten sich, miteinander hinzugehen, um ihm ihr Beileid zu bezeugen und ihn zu trösten. Und als sie von ferne ihre Augen erhoben, erkannten sie ihn nicht mehr. Da erhoben sie ihre Stimme und weinten; und jeder zerriss sein Gewand, und sie warfen Staub über ihre Häupter zum Himmel. Dann setzten sie sich zu ihm auf den Erdboden sieben Tage und sieben Nächte lang, und keiner redete ein Wort mit ihm; denn sie sahen, dass sein Schmerz sehr groß war." </a:t>
            </a:r>
            <a:r>
              <a:rPr lang="de-CH" sz="2800" dirty="0">
                <a:latin typeface="Calibri" panose="020F0502020204030204" pitchFamily="34" charset="0"/>
                <a:ea typeface="Calibri" panose="020F0502020204030204" pitchFamily="34" charset="0"/>
                <a:cs typeface="Times New Roman" panose="02020603050405020304" pitchFamily="18" charset="0"/>
              </a:rPr>
              <a:t>Hiob 2,11-13</a:t>
            </a:r>
          </a:p>
        </p:txBody>
      </p:sp>
    </p:spTree>
    <p:extLst>
      <p:ext uri="{BB962C8B-B14F-4D97-AF65-F5344CB8AC3E}">
        <p14:creationId xmlns:p14="http://schemas.microsoft.com/office/powerpoint/2010/main" val="539737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e 2">
            <a:extLst>
              <a:ext uri="{FF2B5EF4-FFF2-40B4-BE49-F238E27FC236}">
                <a16:creationId xmlns:a16="http://schemas.microsoft.com/office/drawing/2014/main" id="{62403826-14DE-407A-9154-74EBB5538D61}"/>
              </a:ext>
            </a:extLst>
          </p:cNvPr>
          <p:cNvGraphicFramePr>
            <a:graphicFrameLocks noGrp="1"/>
          </p:cNvGraphicFramePr>
          <p:nvPr>
            <p:extLst>
              <p:ext uri="{D42A27DB-BD31-4B8C-83A1-F6EECF244321}">
                <p14:modId xmlns:p14="http://schemas.microsoft.com/office/powerpoint/2010/main" val="3503661773"/>
              </p:ext>
            </p:extLst>
          </p:nvPr>
        </p:nvGraphicFramePr>
        <p:xfrm>
          <a:off x="637563" y="1080248"/>
          <a:ext cx="10830187" cy="1280160"/>
        </p:xfrm>
        <a:graphic>
          <a:graphicData uri="http://schemas.openxmlformats.org/drawingml/2006/table">
            <a:tbl>
              <a:tblPr firstRow="1" firstCol="1" bandRow="1">
                <a:tableStyleId>{5C22544A-7EE6-4342-B048-85BDC9FD1C3A}</a:tableStyleId>
              </a:tblPr>
              <a:tblGrid>
                <a:gridCol w="5120194">
                  <a:extLst>
                    <a:ext uri="{9D8B030D-6E8A-4147-A177-3AD203B41FA5}">
                      <a16:colId xmlns:a16="http://schemas.microsoft.com/office/drawing/2014/main" val="1444174897"/>
                    </a:ext>
                  </a:extLst>
                </a:gridCol>
                <a:gridCol w="5709993">
                  <a:extLst>
                    <a:ext uri="{9D8B030D-6E8A-4147-A177-3AD203B41FA5}">
                      <a16:colId xmlns:a16="http://schemas.microsoft.com/office/drawing/2014/main" val="2618893507"/>
                    </a:ext>
                  </a:extLst>
                </a:gridCol>
              </a:tblGrid>
              <a:tr h="0">
                <a:tc>
                  <a:txBody>
                    <a:bodyPr/>
                    <a:lstStyle/>
                    <a:p>
                      <a:pPr>
                        <a:spcAft>
                          <a:spcPts val="0"/>
                        </a:spcAft>
                      </a:pPr>
                      <a:r>
                        <a:rPr lang="de-CH" sz="2800" b="0" dirty="0">
                          <a:solidFill>
                            <a:schemeClr val="tx1"/>
                          </a:solidFill>
                          <a:effectLst/>
                        </a:rPr>
                        <a:t>Sie kamen von weither zu Hiob, um ihm ihr Beileid zu bezeugen und ihn zu trösten (2,11), </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spcAft>
                          <a:spcPts val="0"/>
                        </a:spcAft>
                      </a:pPr>
                      <a:r>
                        <a:rPr lang="de-CH" sz="2800" b="0" dirty="0">
                          <a:solidFill>
                            <a:schemeClr val="tx1"/>
                          </a:solidFill>
                          <a:effectLst/>
                        </a:rPr>
                        <a:t>während alle anderen sich von ihm abgewandt hatten (19,13-16).</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2122854786"/>
                  </a:ext>
                </a:extLst>
              </a:tr>
            </a:tbl>
          </a:graphicData>
        </a:graphic>
      </p:graphicFrame>
    </p:spTree>
    <p:extLst>
      <p:ext uri="{BB962C8B-B14F-4D97-AF65-F5344CB8AC3E}">
        <p14:creationId xmlns:p14="http://schemas.microsoft.com/office/powerpoint/2010/main" val="875715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e 2">
            <a:extLst>
              <a:ext uri="{FF2B5EF4-FFF2-40B4-BE49-F238E27FC236}">
                <a16:creationId xmlns:a16="http://schemas.microsoft.com/office/drawing/2014/main" id="{62403826-14DE-407A-9154-74EBB5538D61}"/>
              </a:ext>
            </a:extLst>
          </p:cNvPr>
          <p:cNvGraphicFramePr>
            <a:graphicFrameLocks noGrp="1"/>
          </p:cNvGraphicFramePr>
          <p:nvPr>
            <p:extLst>
              <p:ext uri="{D42A27DB-BD31-4B8C-83A1-F6EECF244321}">
                <p14:modId xmlns:p14="http://schemas.microsoft.com/office/powerpoint/2010/main" val="2039120336"/>
              </p:ext>
            </p:extLst>
          </p:nvPr>
        </p:nvGraphicFramePr>
        <p:xfrm>
          <a:off x="637563" y="1080248"/>
          <a:ext cx="10830187" cy="1280160"/>
        </p:xfrm>
        <a:graphic>
          <a:graphicData uri="http://schemas.openxmlformats.org/drawingml/2006/table">
            <a:tbl>
              <a:tblPr firstRow="1" firstCol="1" bandRow="1">
                <a:tableStyleId>{5C22544A-7EE6-4342-B048-85BDC9FD1C3A}</a:tableStyleId>
              </a:tblPr>
              <a:tblGrid>
                <a:gridCol w="5120194">
                  <a:extLst>
                    <a:ext uri="{9D8B030D-6E8A-4147-A177-3AD203B41FA5}">
                      <a16:colId xmlns:a16="http://schemas.microsoft.com/office/drawing/2014/main" val="1444174897"/>
                    </a:ext>
                  </a:extLst>
                </a:gridCol>
                <a:gridCol w="5709993">
                  <a:extLst>
                    <a:ext uri="{9D8B030D-6E8A-4147-A177-3AD203B41FA5}">
                      <a16:colId xmlns:a16="http://schemas.microsoft.com/office/drawing/2014/main" val="2618893507"/>
                    </a:ext>
                  </a:extLst>
                </a:gridCol>
              </a:tblGrid>
              <a:tr h="0">
                <a:tc>
                  <a:txBody>
                    <a:bodyPr/>
                    <a:lstStyle/>
                    <a:p>
                      <a:pPr>
                        <a:spcAft>
                          <a:spcPts val="0"/>
                        </a:spcAft>
                      </a:pPr>
                      <a:r>
                        <a:rPr lang="de-CH" sz="2800" b="0" dirty="0">
                          <a:solidFill>
                            <a:schemeClr val="tx1"/>
                          </a:solidFill>
                          <a:effectLst/>
                        </a:rPr>
                        <a:t>Sie ertrugen ihn, obwohl er einen schrecklichen Anblick bot (2,12) und stank (19,17),</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spcAft>
                          <a:spcPts val="0"/>
                        </a:spcAft>
                      </a:pPr>
                      <a:r>
                        <a:rPr lang="de-CH" sz="2800" b="0" dirty="0">
                          <a:solidFill>
                            <a:schemeClr val="tx1"/>
                          </a:solidFill>
                          <a:effectLst/>
                        </a:rPr>
                        <a:t>während andere sich ihren Ekel anmerken liessen (19,17).</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215182627"/>
                  </a:ext>
                </a:extLst>
              </a:tr>
            </a:tbl>
          </a:graphicData>
        </a:graphic>
      </p:graphicFrame>
    </p:spTree>
    <p:extLst>
      <p:ext uri="{BB962C8B-B14F-4D97-AF65-F5344CB8AC3E}">
        <p14:creationId xmlns:p14="http://schemas.microsoft.com/office/powerpoint/2010/main" val="2263721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e 2">
            <a:extLst>
              <a:ext uri="{FF2B5EF4-FFF2-40B4-BE49-F238E27FC236}">
                <a16:creationId xmlns:a16="http://schemas.microsoft.com/office/drawing/2014/main" id="{62403826-14DE-407A-9154-74EBB5538D61}"/>
              </a:ext>
            </a:extLst>
          </p:cNvPr>
          <p:cNvGraphicFramePr>
            <a:graphicFrameLocks noGrp="1"/>
          </p:cNvGraphicFramePr>
          <p:nvPr>
            <p:extLst>
              <p:ext uri="{D42A27DB-BD31-4B8C-83A1-F6EECF244321}">
                <p14:modId xmlns:p14="http://schemas.microsoft.com/office/powerpoint/2010/main" val="3547764914"/>
              </p:ext>
            </p:extLst>
          </p:nvPr>
        </p:nvGraphicFramePr>
        <p:xfrm>
          <a:off x="637563" y="1080248"/>
          <a:ext cx="10830187" cy="1280160"/>
        </p:xfrm>
        <a:graphic>
          <a:graphicData uri="http://schemas.openxmlformats.org/drawingml/2006/table">
            <a:tbl>
              <a:tblPr firstRow="1" firstCol="1" bandRow="1">
                <a:tableStyleId>{5C22544A-7EE6-4342-B048-85BDC9FD1C3A}</a:tableStyleId>
              </a:tblPr>
              <a:tblGrid>
                <a:gridCol w="5120194">
                  <a:extLst>
                    <a:ext uri="{9D8B030D-6E8A-4147-A177-3AD203B41FA5}">
                      <a16:colId xmlns:a16="http://schemas.microsoft.com/office/drawing/2014/main" val="1444174897"/>
                    </a:ext>
                  </a:extLst>
                </a:gridCol>
                <a:gridCol w="5709993">
                  <a:extLst>
                    <a:ext uri="{9D8B030D-6E8A-4147-A177-3AD203B41FA5}">
                      <a16:colId xmlns:a16="http://schemas.microsoft.com/office/drawing/2014/main" val="2618893507"/>
                    </a:ext>
                  </a:extLst>
                </a:gridCol>
              </a:tblGrid>
              <a:tr h="0">
                <a:tc>
                  <a:txBody>
                    <a:bodyPr/>
                    <a:lstStyle/>
                    <a:p>
                      <a:pPr>
                        <a:spcAft>
                          <a:spcPts val="0"/>
                        </a:spcAft>
                      </a:pPr>
                      <a:r>
                        <a:rPr lang="de-CH" sz="2800" b="0" dirty="0">
                          <a:solidFill>
                            <a:schemeClr val="tx1"/>
                          </a:solidFill>
                          <a:effectLst/>
                        </a:rPr>
                        <a:t>Sie sassen bei ihm auf der Erde und schwiegen ganze sieben Tage lang (2,13),</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spcAft>
                          <a:spcPts val="0"/>
                        </a:spcAft>
                      </a:pPr>
                      <a:r>
                        <a:rPr lang="de-CH" sz="2800" b="0" dirty="0">
                          <a:solidFill>
                            <a:schemeClr val="tx1"/>
                          </a:solidFill>
                          <a:effectLst/>
                        </a:rPr>
                        <a:t>während es in ihren Gedanken brodelte (4,2).</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530383034"/>
                  </a:ext>
                </a:extLst>
              </a:tr>
            </a:tbl>
          </a:graphicData>
        </a:graphic>
      </p:graphicFrame>
    </p:spTree>
    <p:extLst>
      <p:ext uri="{BB962C8B-B14F-4D97-AF65-F5344CB8AC3E}">
        <p14:creationId xmlns:p14="http://schemas.microsoft.com/office/powerpoint/2010/main" val="4153623677"/>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2803</Words>
  <Application>Microsoft Office PowerPoint</Application>
  <PresentationFormat>Breitbild</PresentationFormat>
  <Paragraphs>276</Paragraphs>
  <Slides>46</Slides>
  <Notes>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46</vt:i4>
      </vt:variant>
    </vt:vector>
  </HeadingPairs>
  <TitlesOfParts>
    <vt:vector size="54" baseType="lpstr">
      <vt:lpstr>Arial</vt:lpstr>
      <vt:lpstr>Calibri</vt:lpstr>
      <vt:lpstr>Calibri Light</vt:lpstr>
      <vt:lpstr>Symbol</vt:lpstr>
      <vt:lpstr>Times New Roman</vt:lpstr>
      <vt:lpstr>TimesNewRomanPSMT</vt:lpstr>
      <vt:lpstr>Trebuchet MS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Mike</dc:creator>
  <cp:lastModifiedBy>Mätthu</cp:lastModifiedBy>
  <cp:revision>609</cp:revision>
  <cp:lastPrinted>2019-08-13T14:18:40Z</cp:lastPrinted>
  <dcterms:created xsi:type="dcterms:W3CDTF">2018-08-12T05:46:28Z</dcterms:created>
  <dcterms:modified xsi:type="dcterms:W3CDTF">2020-05-26T15:15:11Z</dcterms:modified>
</cp:coreProperties>
</file>