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9" r:id="rId3"/>
    <p:sldId id="569" r:id="rId4"/>
    <p:sldId id="745" r:id="rId5"/>
    <p:sldId id="756" r:id="rId6"/>
    <p:sldId id="747" r:id="rId7"/>
    <p:sldId id="757" r:id="rId8"/>
    <p:sldId id="758" r:id="rId9"/>
    <p:sldId id="759" r:id="rId10"/>
    <p:sldId id="720" r:id="rId11"/>
    <p:sldId id="760" r:id="rId12"/>
    <p:sldId id="616" r:id="rId13"/>
    <p:sldId id="693" r:id="rId14"/>
    <p:sldId id="723" r:id="rId15"/>
    <p:sldId id="724" r:id="rId16"/>
    <p:sldId id="726" r:id="rId17"/>
    <p:sldId id="753" r:id="rId18"/>
    <p:sldId id="727" r:id="rId19"/>
    <p:sldId id="729" r:id="rId20"/>
    <p:sldId id="730" r:id="rId21"/>
    <p:sldId id="731" r:id="rId22"/>
    <p:sldId id="732" r:id="rId23"/>
    <p:sldId id="725" r:id="rId24"/>
    <p:sldId id="734" r:id="rId25"/>
    <p:sldId id="754" r:id="rId26"/>
    <p:sldId id="733" r:id="rId27"/>
    <p:sldId id="755" r:id="rId28"/>
    <p:sldId id="735" r:id="rId29"/>
    <p:sldId id="736" r:id="rId30"/>
    <p:sldId id="737" r:id="rId31"/>
    <p:sldId id="738" r:id="rId32"/>
    <p:sldId id="739" r:id="rId33"/>
    <p:sldId id="740" r:id="rId34"/>
    <p:sldId id="741" r:id="rId35"/>
    <p:sldId id="743" r:id="rId36"/>
    <p:sldId id="761" r:id="rId37"/>
    <p:sldId id="762" r:id="rId38"/>
    <p:sldId id="742" r:id="rId39"/>
    <p:sldId id="744" r:id="rId40"/>
    <p:sldId id="718" r:id="rId41"/>
    <p:sldId id="621" r:id="rId42"/>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66CC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1C5E5A-B741-4D09-B330-577766F845E6}" v="554" dt="2021-07-01T17:17:27.443"/>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109" d="100"/>
          <a:sy n="109" d="100"/>
        </p:scale>
        <p:origin x="612" y="132"/>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03.11.2021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03.11.2021</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03.11.2021</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2.emf"/><Relationship Id="rId4" Type="http://schemas.openxmlformats.org/officeDocument/2006/relationships/package" Target="../embeddings/Microsoft_Word_Document.docx"/></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5014530" y="4855618"/>
            <a:ext cx="2162964" cy="938719"/>
          </a:xfrm>
          <a:prstGeom prst="rect">
            <a:avLst/>
          </a:prstGeom>
          <a:noFill/>
        </p:spPr>
        <p:txBody>
          <a:bodyPr wrap="none" rtlCol="0">
            <a:spAutoFit/>
          </a:bodyPr>
          <a:lstStyle/>
          <a:p>
            <a:pPr algn="ctr"/>
            <a:r>
              <a:rPr lang="de-CH" sz="5500" b="1" dirty="0"/>
              <a:t>Haggai</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7A77255-5889-4083-ADE8-D31D11620EA6}"/>
              </a:ext>
            </a:extLst>
          </p:cNvPr>
          <p:cNvGraphicFramePr>
            <a:graphicFrameLocks noGrp="1"/>
          </p:cNvGraphicFramePr>
          <p:nvPr>
            <p:extLst>
              <p:ext uri="{D42A27DB-BD31-4B8C-83A1-F6EECF244321}">
                <p14:modId xmlns:p14="http://schemas.microsoft.com/office/powerpoint/2010/main" val="3711282333"/>
              </p:ext>
            </p:extLst>
          </p:nvPr>
        </p:nvGraphicFramePr>
        <p:xfrm>
          <a:off x="286620" y="216632"/>
          <a:ext cx="11073042" cy="5486400"/>
        </p:xfrm>
        <a:graphic>
          <a:graphicData uri="http://schemas.openxmlformats.org/drawingml/2006/table">
            <a:tbl>
              <a:tblPr firstRow="1" firstCol="1" bandRow="1"/>
              <a:tblGrid>
                <a:gridCol w="1234449">
                  <a:extLst>
                    <a:ext uri="{9D8B030D-6E8A-4147-A177-3AD203B41FA5}">
                      <a16:colId xmlns:a16="http://schemas.microsoft.com/office/drawing/2014/main" val="1527989379"/>
                    </a:ext>
                  </a:extLst>
                </a:gridCol>
                <a:gridCol w="1565031">
                  <a:extLst>
                    <a:ext uri="{9D8B030D-6E8A-4147-A177-3AD203B41FA5}">
                      <a16:colId xmlns:a16="http://schemas.microsoft.com/office/drawing/2014/main" val="2380453638"/>
                    </a:ext>
                  </a:extLst>
                </a:gridCol>
                <a:gridCol w="8273562">
                  <a:extLst>
                    <a:ext uri="{9D8B030D-6E8A-4147-A177-3AD203B41FA5}">
                      <a16:colId xmlns:a16="http://schemas.microsoft.com/office/drawing/2014/main" val="3381168595"/>
                    </a:ext>
                  </a:extLst>
                </a:gridCol>
              </a:tblGrid>
              <a:tr h="207998">
                <a:tc>
                  <a:txBody>
                    <a:bodyPr/>
                    <a:lstStyle/>
                    <a:p>
                      <a:pPr>
                        <a:spcAft>
                          <a:spcPts val="0"/>
                        </a:spcAft>
                      </a:pPr>
                      <a:r>
                        <a:rPr lang="de-CH" sz="2400" b="1" dirty="0">
                          <a:effectLst/>
                          <a:latin typeface="Calibri" panose="020F0502020204030204" pitchFamily="34" charset="0"/>
                          <a:ea typeface="Calibri" panose="020F0502020204030204" pitchFamily="34" charset="0"/>
                          <a:cs typeface="Times New Roman" panose="02020603050405020304" pitchFamily="18" charset="0"/>
                        </a:rPr>
                        <a:t>v.Chr.</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b="1">
                          <a:effectLst/>
                          <a:latin typeface="Calibri" panose="020F0502020204030204" pitchFamily="34" charset="0"/>
                          <a:ea typeface="Calibri" panose="020F0502020204030204" pitchFamily="34" charset="0"/>
                          <a:cs typeface="Times New Roman" panose="02020603050405020304" pitchFamily="18" charset="0"/>
                        </a:rPr>
                        <a:t>Bibelstelle</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b="1">
                          <a:effectLst/>
                          <a:latin typeface="Calibri" panose="020F0502020204030204" pitchFamily="34" charset="0"/>
                          <a:ea typeface="Calibri" panose="020F0502020204030204" pitchFamily="34" charset="0"/>
                          <a:cs typeface="Times New Roman" panose="02020603050405020304" pitchFamily="18" charset="0"/>
                        </a:rPr>
                        <a:t>Geschichtsereignisse der Bibel</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2997561"/>
                  </a:ext>
                </a:extLst>
              </a:tr>
              <a:tr h="3951961">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523/522</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Esra 4</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"6 Und unter der Regierung des Ahasveros, am Anfang seiner Regierung, schrieben sie eine Anklage gegen die Bewohner von Juda und Jerusalem. </a:t>
                      </a:r>
                      <a:r>
                        <a:rPr lang="de-CH"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7 Und in den Tagen Artahsastas schrieben Bischlam, Mitredat, Tabeel und seine übrigen Gefährten an Artahsasta, den König von Persien. Der Text des Briefes war aber aramäisch geschrieben und übersetzt. Aramäisch: …"</a:t>
                      </a:r>
                    </a:p>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 23 Als dann die Abschrift des Briefes des Königs Artahsasta vor Rehum und dem Schreiber Schimschai und ihren Gefährten gelesen worden war, gingen sie in Eile nach Jerusalem zu den Juden und geboten ihnen mit Waffengewalt Einhalt.</a:t>
                      </a:r>
                    </a:p>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24 Damals wurde die Arbeit am Haus Gottes in Jerusalem eingestellt, und sie blieb eingestellt bis zum zweiten Jahr der Regierung des Königs Darius von Persien."</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1094228"/>
                  </a:ext>
                </a:extLst>
              </a:tr>
            </a:tbl>
          </a:graphicData>
        </a:graphic>
      </p:graphicFrame>
    </p:spTree>
    <p:extLst>
      <p:ext uri="{BB962C8B-B14F-4D97-AF65-F5344CB8AC3E}">
        <p14:creationId xmlns:p14="http://schemas.microsoft.com/office/powerpoint/2010/main" val="689760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Vektorgrafiken Gefangenen symbol Vektorbilder Gefangenen symbol |  Depositphotos">
            <a:extLst>
              <a:ext uri="{FF2B5EF4-FFF2-40B4-BE49-F238E27FC236}">
                <a16:creationId xmlns:a16="http://schemas.microsoft.com/office/drawing/2014/main" id="{C9701BCE-88ED-4A13-91AC-D64A340AC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14" y="2590022"/>
            <a:ext cx="932284" cy="93228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21B673FE-C1D6-4E76-9B27-F8B248CC06E7}"/>
              </a:ext>
            </a:extLst>
          </p:cNvPr>
          <p:cNvSpPr txBox="1"/>
          <p:nvPr/>
        </p:nvSpPr>
        <p:spPr>
          <a:xfrm>
            <a:off x="228164" y="1559947"/>
            <a:ext cx="1415997" cy="461665"/>
          </a:xfrm>
          <a:prstGeom prst="rect">
            <a:avLst/>
          </a:prstGeom>
          <a:noFill/>
        </p:spPr>
        <p:txBody>
          <a:bodyPr wrap="square" rtlCol="0">
            <a:spAutoFit/>
          </a:bodyPr>
          <a:lstStyle/>
          <a:p>
            <a:r>
              <a:rPr lang="de-CH" sz="2400" b="1" dirty="0"/>
              <a:t>586 v.Chr.</a:t>
            </a:r>
            <a:endParaRPr lang="de-CH" sz="2400" dirty="0">
              <a:latin typeface="Trebuchet MS" panose="020B0603020202020204" pitchFamily="34" charset="0"/>
            </a:endParaRPr>
          </a:p>
        </p:txBody>
      </p:sp>
      <p:sp>
        <p:nvSpPr>
          <p:cNvPr id="4" name="Textfeld 3">
            <a:extLst>
              <a:ext uri="{FF2B5EF4-FFF2-40B4-BE49-F238E27FC236}">
                <a16:creationId xmlns:a16="http://schemas.microsoft.com/office/drawing/2014/main" id="{7CDBAE3A-9E31-4745-BCC6-7AFC698A5D18}"/>
              </a:ext>
            </a:extLst>
          </p:cNvPr>
          <p:cNvSpPr txBox="1"/>
          <p:nvPr/>
        </p:nvSpPr>
        <p:spPr>
          <a:xfrm>
            <a:off x="228164" y="4090716"/>
            <a:ext cx="1673469" cy="646331"/>
          </a:xfrm>
          <a:prstGeom prst="rect">
            <a:avLst/>
          </a:prstGeom>
          <a:noFill/>
        </p:spPr>
        <p:txBody>
          <a:bodyPr wrap="square" rtlCol="0">
            <a:spAutoFit/>
          </a:bodyPr>
          <a:lstStyle/>
          <a:p>
            <a:pPr lvl="0"/>
            <a:r>
              <a:rPr lang="de-CH" dirty="0"/>
              <a:t>Gefangenschaft </a:t>
            </a:r>
          </a:p>
          <a:p>
            <a:pPr lvl="0"/>
            <a:r>
              <a:rPr lang="de-CH" dirty="0"/>
              <a:t>in Babylon</a:t>
            </a:r>
          </a:p>
        </p:txBody>
      </p:sp>
      <p:sp>
        <p:nvSpPr>
          <p:cNvPr id="5" name="Textfeld 4">
            <a:extLst>
              <a:ext uri="{FF2B5EF4-FFF2-40B4-BE49-F238E27FC236}">
                <a16:creationId xmlns:a16="http://schemas.microsoft.com/office/drawing/2014/main" id="{3C632D43-14CB-4599-BDC6-B7CE58BB495B}"/>
              </a:ext>
            </a:extLst>
          </p:cNvPr>
          <p:cNvSpPr txBox="1"/>
          <p:nvPr/>
        </p:nvSpPr>
        <p:spPr>
          <a:xfrm>
            <a:off x="1901633" y="1559946"/>
            <a:ext cx="1415997" cy="461665"/>
          </a:xfrm>
          <a:prstGeom prst="rect">
            <a:avLst/>
          </a:prstGeom>
          <a:noFill/>
        </p:spPr>
        <p:txBody>
          <a:bodyPr wrap="square" rtlCol="0">
            <a:spAutoFit/>
          </a:bodyPr>
          <a:lstStyle/>
          <a:p>
            <a:r>
              <a:rPr lang="de-CH" sz="2400" b="1" dirty="0"/>
              <a:t>539 v.Chr.</a:t>
            </a:r>
            <a:endParaRPr lang="de-CH" sz="2400" dirty="0">
              <a:latin typeface="Trebuchet MS" panose="020B0603020202020204" pitchFamily="34" charset="0"/>
            </a:endParaRPr>
          </a:p>
        </p:txBody>
      </p:sp>
      <p:sp>
        <p:nvSpPr>
          <p:cNvPr id="6" name="Textfeld 5">
            <a:extLst>
              <a:ext uri="{FF2B5EF4-FFF2-40B4-BE49-F238E27FC236}">
                <a16:creationId xmlns:a16="http://schemas.microsoft.com/office/drawing/2014/main" id="{E5F439D1-0B67-4640-8330-1B3721F6F6C6}"/>
              </a:ext>
            </a:extLst>
          </p:cNvPr>
          <p:cNvSpPr txBox="1"/>
          <p:nvPr/>
        </p:nvSpPr>
        <p:spPr>
          <a:xfrm>
            <a:off x="1901633" y="4090715"/>
            <a:ext cx="1673469" cy="1200329"/>
          </a:xfrm>
          <a:prstGeom prst="rect">
            <a:avLst/>
          </a:prstGeom>
          <a:noFill/>
        </p:spPr>
        <p:txBody>
          <a:bodyPr wrap="square" rtlCol="0">
            <a:spAutoFit/>
          </a:bodyPr>
          <a:lstStyle/>
          <a:p>
            <a:pPr lvl="0"/>
            <a:r>
              <a:rPr lang="de-CH" dirty="0"/>
              <a:t>Babylon wird von den Meder und Persern erobert</a:t>
            </a:r>
          </a:p>
        </p:txBody>
      </p:sp>
      <p:sp>
        <p:nvSpPr>
          <p:cNvPr id="7" name="Textfeld 6">
            <a:extLst>
              <a:ext uri="{FF2B5EF4-FFF2-40B4-BE49-F238E27FC236}">
                <a16:creationId xmlns:a16="http://schemas.microsoft.com/office/drawing/2014/main" id="{5F355D29-DC81-4381-B338-70722DBF28E8}"/>
              </a:ext>
            </a:extLst>
          </p:cNvPr>
          <p:cNvSpPr txBox="1"/>
          <p:nvPr/>
        </p:nvSpPr>
        <p:spPr>
          <a:xfrm>
            <a:off x="3575102" y="1559945"/>
            <a:ext cx="1415997" cy="461665"/>
          </a:xfrm>
          <a:prstGeom prst="rect">
            <a:avLst/>
          </a:prstGeom>
          <a:noFill/>
        </p:spPr>
        <p:txBody>
          <a:bodyPr wrap="square" rtlCol="0">
            <a:spAutoFit/>
          </a:bodyPr>
          <a:lstStyle/>
          <a:p>
            <a:r>
              <a:rPr lang="de-CH" sz="2400" b="1" dirty="0"/>
              <a:t>538 v.Chr.</a:t>
            </a:r>
            <a:endParaRPr lang="de-CH" sz="2400" dirty="0">
              <a:latin typeface="Trebuchet MS" panose="020B0603020202020204" pitchFamily="34" charset="0"/>
            </a:endParaRPr>
          </a:p>
        </p:txBody>
      </p:sp>
      <p:pic>
        <p:nvPicPr>
          <p:cNvPr id="4100" name="Picture 4" descr="König Characters Im Piktogramm-Satz Vektor Abbildung - Illustration von  majestät, schreien: 92809391">
            <a:extLst>
              <a:ext uri="{FF2B5EF4-FFF2-40B4-BE49-F238E27FC236}">
                <a16:creationId xmlns:a16="http://schemas.microsoft.com/office/drawing/2014/main" id="{9AF23F3D-44F5-4E58-A91D-C7F5565B70E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38" t="31139" r="74227" b="37350"/>
          <a:stretch/>
        </p:blipFill>
        <p:spPr bwMode="auto">
          <a:xfrm>
            <a:off x="3883566" y="2442735"/>
            <a:ext cx="718040" cy="107957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E631F34B-B3AF-4C83-A219-052F9268EA34}"/>
              </a:ext>
            </a:extLst>
          </p:cNvPr>
          <p:cNvSpPr txBox="1"/>
          <p:nvPr/>
        </p:nvSpPr>
        <p:spPr>
          <a:xfrm>
            <a:off x="3575102" y="4090714"/>
            <a:ext cx="1533229" cy="1477328"/>
          </a:xfrm>
          <a:prstGeom prst="rect">
            <a:avLst/>
          </a:prstGeom>
          <a:noFill/>
        </p:spPr>
        <p:txBody>
          <a:bodyPr wrap="square" rtlCol="0">
            <a:spAutoFit/>
          </a:bodyPr>
          <a:lstStyle/>
          <a:p>
            <a:pPr lvl="0"/>
            <a:r>
              <a:rPr lang="de-CH" dirty="0"/>
              <a:t>Kores spricht das Rückkehredikt für die Juden aus</a:t>
            </a:r>
          </a:p>
        </p:txBody>
      </p:sp>
      <p:sp>
        <p:nvSpPr>
          <p:cNvPr id="10" name="Textfeld 9">
            <a:extLst>
              <a:ext uri="{FF2B5EF4-FFF2-40B4-BE49-F238E27FC236}">
                <a16:creationId xmlns:a16="http://schemas.microsoft.com/office/drawing/2014/main" id="{29BC43BF-B707-49AD-874D-80989AA0D4F6}"/>
              </a:ext>
            </a:extLst>
          </p:cNvPr>
          <p:cNvSpPr txBox="1"/>
          <p:nvPr/>
        </p:nvSpPr>
        <p:spPr>
          <a:xfrm>
            <a:off x="5108331" y="1566582"/>
            <a:ext cx="1415997" cy="461665"/>
          </a:xfrm>
          <a:prstGeom prst="rect">
            <a:avLst/>
          </a:prstGeom>
          <a:noFill/>
        </p:spPr>
        <p:txBody>
          <a:bodyPr wrap="square" rtlCol="0">
            <a:spAutoFit/>
          </a:bodyPr>
          <a:lstStyle/>
          <a:p>
            <a:r>
              <a:rPr lang="de-CH" sz="2400" b="1" dirty="0"/>
              <a:t>537 v.Chr.</a:t>
            </a:r>
            <a:endParaRPr lang="de-CH" sz="2400" dirty="0">
              <a:latin typeface="Trebuchet MS" panose="020B0603020202020204" pitchFamily="34" charset="0"/>
            </a:endParaRPr>
          </a:p>
        </p:txBody>
      </p:sp>
      <p:sp>
        <p:nvSpPr>
          <p:cNvPr id="11" name="Textfeld 10">
            <a:extLst>
              <a:ext uri="{FF2B5EF4-FFF2-40B4-BE49-F238E27FC236}">
                <a16:creationId xmlns:a16="http://schemas.microsoft.com/office/drawing/2014/main" id="{3EFFB6B0-078F-4066-8F96-15118251F744}"/>
              </a:ext>
            </a:extLst>
          </p:cNvPr>
          <p:cNvSpPr txBox="1"/>
          <p:nvPr/>
        </p:nvSpPr>
        <p:spPr>
          <a:xfrm>
            <a:off x="5196471" y="4090714"/>
            <a:ext cx="1239715" cy="923330"/>
          </a:xfrm>
          <a:prstGeom prst="rect">
            <a:avLst/>
          </a:prstGeom>
          <a:noFill/>
        </p:spPr>
        <p:txBody>
          <a:bodyPr wrap="square" rtlCol="0">
            <a:spAutoFit/>
          </a:bodyPr>
          <a:lstStyle/>
          <a:p>
            <a:pPr lvl="0"/>
            <a:r>
              <a:rPr lang="de-CH" dirty="0"/>
              <a:t>Altar wird wieder aufgebaut</a:t>
            </a:r>
          </a:p>
        </p:txBody>
      </p:sp>
      <p:sp>
        <p:nvSpPr>
          <p:cNvPr id="13" name="Textfeld 12">
            <a:extLst>
              <a:ext uri="{FF2B5EF4-FFF2-40B4-BE49-F238E27FC236}">
                <a16:creationId xmlns:a16="http://schemas.microsoft.com/office/drawing/2014/main" id="{EE1462BF-1F2E-4971-A377-8126AF6CC5E5}"/>
              </a:ext>
            </a:extLst>
          </p:cNvPr>
          <p:cNvSpPr txBox="1"/>
          <p:nvPr/>
        </p:nvSpPr>
        <p:spPr>
          <a:xfrm>
            <a:off x="6524328" y="1559945"/>
            <a:ext cx="1415997" cy="461665"/>
          </a:xfrm>
          <a:prstGeom prst="rect">
            <a:avLst/>
          </a:prstGeom>
          <a:noFill/>
        </p:spPr>
        <p:txBody>
          <a:bodyPr wrap="square" rtlCol="0">
            <a:spAutoFit/>
          </a:bodyPr>
          <a:lstStyle/>
          <a:p>
            <a:r>
              <a:rPr lang="de-CH" sz="2400" b="1" dirty="0"/>
              <a:t>536 v.Chr.</a:t>
            </a:r>
            <a:endParaRPr lang="de-CH" sz="2400" dirty="0">
              <a:latin typeface="Trebuchet MS" panose="020B0603020202020204" pitchFamily="34" charset="0"/>
            </a:endParaRPr>
          </a:p>
        </p:txBody>
      </p:sp>
      <p:sp>
        <p:nvSpPr>
          <p:cNvPr id="14" name="Textfeld 13">
            <a:extLst>
              <a:ext uri="{FF2B5EF4-FFF2-40B4-BE49-F238E27FC236}">
                <a16:creationId xmlns:a16="http://schemas.microsoft.com/office/drawing/2014/main" id="{102C0467-0895-494E-A3B6-FDF4F7716ED2}"/>
              </a:ext>
            </a:extLst>
          </p:cNvPr>
          <p:cNvSpPr txBox="1"/>
          <p:nvPr/>
        </p:nvSpPr>
        <p:spPr>
          <a:xfrm>
            <a:off x="6524326" y="4090714"/>
            <a:ext cx="1239715" cy="923330"/>
          </a:xfrm>
          <a:prstGeom prst="rect">
            <a:avLst/>
          </a:prstGeom>
          <a:noFill/>
        </p:spPr>
        <p:txBody>
          <a:bodyPr wrap="square" rtlCol="0">
            <a:spAutoFit/>
          </a:bodyPr>
          <a:lstStyle/>
          <a:p>
            <a:pPr lvl="0"/>
            <a:r>
              <a:rPr lang="de-CH" dirty="0"/>
              <a:t>Grund des Tempels wird gelegt</a:t>
            </a:r>
          </a:p>
        </p:txBody>
      </p:sp>
      <p:sp>
        <p:nvSpPr>
          <p:cNvPr id="15" name="Textfeld 14">
            <a:extLst>
              <a:ext uri="{FF2B5EF4-FFF2-40B4-BE49-F238E27FC236}">
                <a16:creationId xmlns:a16="http://schemas.microsoft.com/office/drawing/2014/main" id="{E87D9234-4533-44C0-8A6B-EBD75B589218}"/>
              </a:ext>
            </a:extLst>
          </p:cNvPr>
          <p:cNvSpPr txBox="1"/>
          <p:nvPr/>
        </p:nvSpPr>
        <p:spPr>
          <a:xfrm>
            <a:off x="7940325" y="1566582"/>
            <a:ext cx="1415997" cy="461665"/>
          </a:xfrm>
          <a:prstGeom prst="rect">
            <a:avLst/>
          </a:prstGeom>
          <a:noFill/>
        </p:spPr>
        <p:txBody>
          <a:bodyPr wrap="square" rtlCol="0">
            <a:spAutoFit/>
          </a:bodyPr>
          <a:lstStyle/>
          <a:p>
            <a:r>
              <a:rPr lang="de-CH" sz="2400" b="1" dirty="0"/>
              <a:t>522 v.Chr.</a:t>
            </a:r>
            <a:endParaRPr lang="de-CH" sz="2400" dirty="0">
              <a:latin typeface="Trebuchet MS" panose="020B0603020202020204" pitchFamily="34" charset="0"/>
            </a:endParaRPr>
          </a:p>
        </p:txBody>
      </p:sp>
      <p:sp>
        <p:nvSpPr>
          <p:cNvPr id="16" name="Textfeld 15">
            <a:extLst>
              <a:ext uri="{FF2B5EF4-FFF2-40B4-BE49-F238E27FC236}">
                <a16:creationId xmlns:a16="http://schemas.microsoft.com/office/drawing/2014/main" id="{1FD86F9E-1332-42BE-BD16-CA12D760A74A}"/>
              </a:ext>
            </a:extLst>
          </p:cNvPr>
          <p:cNvSpPr txBox="1"/>
          <p:nvPr/>
        </p:nvSpPr>
        <p:spPr>
          <a:xfrm>
            <a:off x="9529675" y="1559944"/>
            <a:ext cx="1415997" cy="461665"/>
          </a:xfrm>
          <a:prstGeom prst="rect">
            <a:avLst/>
          </a:prstGeom>
          <a:noFill/>
        </p:spPr>
        <p:txBody>
          <a:bodyPr wrap="square" rtlCol="0">
            <a:spAutoFit/>
          </a:bodyPr>
          <a:lstStyle/>
          <a:p>
            <a:r>
              <a:rPr lang="de-CH" sz="2400" b="1" dirty="0"/>
              <a:t>520 v.Chr.</a:t>
            </a:r>
            <a:endParaRPr lang="de-CH" sz="2400" dirty="0">
              <a:latin typeface="Trebuchet MS" panose="020B0603020202020204" pitchFamily="34" charset="0"/>
            </a:endParaRPr>
          </a:p>
        </p:txBody>
      </p:sp>
      <p:sp>
        <p:nvSpPr>
          <p:cNvPr id="17" name="Textfeld 16">
            <a:extLst>
              <a:ext uri="{FF2B5EF4-FFF2-40B4-BE49-F238E27FC236}">
                <a16:creationId xmlns:a16="http://schemas.microsoft.com/office/drawing/2014/main" id="{A46B35E3-0237-43FF-9A82-41907FE5904A}"/>
              </a:ext>
            </a:extLst>
          </p:cNvPr>
          <p:cNvSpPr txBox="1"/>
          <p:nvPr/>
        </p:nvSpPr>
        <p:spPr>
          <a:xfrm>
            <a:off x="7764041" y="4090714"/>
            <a:ext cx="1801990" cy="2400657"/>
          </a:xfrm>
          <a:prstGeom prst="rect">
            <a:avLst/>
          </a:prstGeom>
          <a:noFill/>
        </p:spPr>
        <p:txBody>
          <a:bodyPr wrap="square" rtlCol="0">
            <a:spAutoFit/>
          </a:bodyPr>
          <a:lstStyle/>
          <a:p>
            <a:pPr lvl="0"/>
            <a:r>
              <a:rPr lang="de-DE" dirty="0"/>
              <a:t>Baustopp durch </a:t>
            </a:r>
            <a:r>
              <a:rPr lang="de-CH" dirty="0"/>
              <a:t>Artahsasta (</a:t>
            </a:r>
            <a:r>
              <a:rPr lang="de-CH" sz="1600" dirty="0"/>
              <a:t>(Artaxerxes) war ein Thronräuber und regierte nur 7 Monate und ist unter dem Namen "Pseudo-Smerdis" bekannt.)</a:t>
            </a:r>
            <a:endParaRPr lang="de-CH" dirty="0"/>
          </a:p>
        </p:txBody>
      </p:sp>
      <p:sp>
        <p:nvSpPr>
          <p:cNvPr id="18" name="Textfeld 17">
            <a:extLst>
              <a:ext uri="{FF2B5EF4-FFF2-40B4-BE49-F238E27FC236}">
                <a16:creationId xmlns:a16="http://schemas.microsoft.com/office/drawing/2014/main" id="{564868CE-D35F-4F07-8216-9F64E1ED565A}"/>
              </a:ext>
            </a:extLst>
          </p:cNvPr>
          <p:cNvSpPr txBox="1"/>
          <p:nvPr/>
        </p:nvSpPr>
        <p:spPr>
          <a:xfrm>
            <a:off x="9529675" y="4084076"/>
            <a:ext cx="1239715" cy="923330"/>
          </a:xfrm>
          <a:prstGeom prst="rect">
            <a:avLst/>
          </a:prstGeom>
          <a:noFill/>
        </p:spPr>
        <p:txBody>
          <a:bodyPr wrap="square" rtlCol="0">
            <a:spAutoFit/>
          </a:bodyPr>
          <a:lstStyle/>
          <a:p>
            <a:pPr lvl="0"/>
            <a:r>
              <a:rPr lang="de-CH" dirty="0"/>
              <a:t>Haggai und Sacharja treten auf</a:t>
            </a:r>
          </a:p>
        </p:txBody>
      </p:sp>
      <p:pic>
        <p:nvPicPr>
          <p:cNvPr id="19" name="Picture 2" descr="Fotostock-Portfolio: leremy - lizenzfreie Fotos | Depositphotos®">
            <a:extLst>
              <a:ext uri="{FF2B5EF4-FFF2-40B4-BE49-F238E27FC236}">
                <a16:creationId xmlns:a16="http://schemas.microsoft.com/office/drawing/2014/main" id="{4B233051-2F76-478C-8A0E-25CC472AF8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563" t="28093" r="54821" b="41771"/>
          <a:stretch/>
        </p:blipFill>
        <p:spPr bwMode="auto">
          <a:xfrm>
            <a:off x="5266593" y="2590022"/>
            <a:ext cx="949570" cy="107642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Antiken griechischen Philosophen Wissenschaftler alter Mann Strichmännchen  Piktogramm Symbole Stock-Vektorgrafik - Alamy">
            <a:extLst>
              <a:ext uri="{FF2B5EF4-FFF2-40B4-BE49-F238E27FC236}">
                <a16:creationId xmlns:a16="http://schemas.microsoft.com/office/drawing/2014/main" id="{009F13C3-E971-4863-835C-5BC4870C40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4737" t="66282" r="28517" b="8844"/>
          <a:stretch/>
        </p:blipFill>
        <p:spPr bwMode="auto">
          <a:xfrm>
            <a:off x="9490482" y="2621535"/>
            <a:ext cx="1415997" cy="102496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Daimler Brand &amp;amp; Design Navigator">
            <a:extLst>
              <a:ext uri="{FF2B5EF4-FFF2-40B4-BE49-F238E27FC236}">
                <a16:creationId xmlns:a16="http://schemas.microsoft.com/office/drawing/2014/main" id="{634A73CF-FACE-4984-9830-358711A6478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9508" t="3918" r="16648" b="14646"/>
          <a:stretch/>
        </p:blipFill>
        <p:spPr bwMode="auto">
          <a:xfrm>
            <a:off x="8002901" y="2621535"/>
            <a:ext cx="1059297" cy="90077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Griechische ruinen. architektur greece vektorgrafik isoliert auf weiß. alte  ruinen glyphen design, für web und app. eps 10. | CanStock">
            <a:extLst>
              <a:ext uri="{FF2B5EF4-FFF2-40B4-BE49-F238E27FC236}">
                <a16:creationId xmlns:a16="http://schemas.microsoft.com/office/drawing/2014/main" id="{5E7CAD0F-D6D4-491D-8513-7129203DA2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3825" y="2595250"/>
            <a:ext cx="886372" cy="921827"/>
          </a:xfrm>
          <a:prstGeom prst="rect">
            <a:avLst/>
          </a:prstGeom>
          <a:noFill/>
          <a:extLst>
            <a:ext uri="{909E8E84-426E-40DD-AFC4-6F175D3DCCD1}">
              <a14:hiddenFill xmlns:a14="http://schemas.microsoft.com/office/drawing/2010/main">
                <a:solidFill>
                  <a:srgbClr val="FFFFFF"/>
                </a:solidFill>
              </a14:hiddenFill>
            </a:ext>
          </a:extLst>
        </p:spPr>
      </p:pic>
      <p:pic>
        <p:nvPicPr>
          <p:cNvPr id="23" name="Grafik 22">
            <a:extLst>
              <a:ext uri="{FF2B5EF4-FFF2-40B4-BE49-F238E27FC236}">
                <a16:creationId xmlns:a16="http://schemas.microsoft.com/office/drawing/2014/main" id="{25CE1916-F63B-4079-80AA-3744A99332E2}"/>
              </a:ext>
            </a:extLst>
          </p:cNvPr>
          <p:cNvPicPr>
            <a:picLocks noChangeAspect="1"/>
          </p:cNvPicPr>
          <p:nvPr/>
        </p:nvPicPr>
        <p:blipFill rotWithShape="1">
          <a:blip r:embed="rId8"/>
          <a:srcRect l="4000" t="10237" r="72944" b="10740"/>
          <a:stretch/>
        </p:blipFill>
        <p:spPr>
          <a:xfrm>
            <a:off x="6478854" y="2739693"/>
            <a:ext cx="1285187" cy="949353"/>
          </a:xfrm>
          <a:prstGeom prst="rect">
            <a:avLst/>
          </a:prstGeom>
        </p:spPr>
      </p:pic>
      <p:sp>
        <p:nvSpPr>
          <p:cNvPr id="24" name="Rechteck 23">
            <a:extLst>
              <a:ext uri="{FF2B5EF4-FFF2-40B4-BE49-F238E27FC236}">
                <a16:creationId xmlns:a16="http://schemas.microsoft.com/office/drawing/2014/main" id="{4A4F5359-AB06-4B49-9024-168222138C8E}"/>
              </a:ext>
            </a:extLst>
          </p:cNvPr>
          <p:cNvSpPr/>
          <p:nvPr/>
        </p:nvSpPr>
        <p:spPr>
          <a:xfrm>
            <a:off x="902194" y="649026"/>
            <a:ext cx="4363695"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Geschichtlicher Hintergrund</a:t>
            </a:r>
            <a:endParaRPr lang="de-CH"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3762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649026"/>
            <a:ext cx="1592103"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Verfasser</a:t>
            </a:r>
            <a:endParaRPr lang="de-CH" b="1" kern="0" dirty="0">
              <a:ea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7BBFA8E0-5C4D-49B2-93A5-6DA61E84764B}"/>
              </a:ext>
            </a:extLst>
          </p:cNvPr>
          <p:cNvSpPr txBox="1"/>
          <p:nvPr/>
        </p:nvSpPr>
        <p:spPr>
          <a:xfrm>
            <a:off x="609230" y="1374036"/>
            <a:ext cx="10091965" cy="2677656"/>
          </a:xfrm>
          <a:prstGeom prst="rect">
            <a:avLst/>
          </a:prstGeom>
          <a:noFill/>
        </p:spPr>
        <p:txBody>
          <a:bodyPr wrap="square">
            <a:spAutoFit/>
          </a:bodyPr>
          <a:lstStyle/>
          <a:p>
            <a:r>
              <a:rPr lang="de-CH" sz="2800" dirty="0"/>
              <a:t>Von Haggai wissen wir nur sehr wenig. Sein Name bedeutet: "der Festliche" oder "mein Fest". </a:t>
            </a:r>
          </a:p>
          <a:p>
            <a:r>
              <a:rPr lang="de-CH" sz="2800" dirty="0"/>
              <a:t>Wir wissen nicht, ob er einer von den Juden ist, der die Zerstörung des Tempels im Jahre 587/586 v.Chr. noch miterlebt, oder ob er in Babylon geboren wurde und zu den Rückkehrern aus dem Exil gehört hatte. </a:t>
            </a:r>
          </a:p>
        </p:txBody>
      </p:sp>
      <p:sp>
        <p:nvSpPr>
          <p:cNvPr id="8" name="Rechteck 7">
            <a:extLst>
              <a:ext uri="{FF2B5EF4-FFF2-40B4-BE49-F238E27FC236}">
                <a16:creationId xmlns:a16="http://schemas.microsoft.com/office/drawing/2014/main" id="{7093F2B4-A875-4789-B506-A6641AFF5EE5}"/>
              </a:ext>
            </a:extLst>
          </p:cNvPr>
          <p:cNvSpPr/>
          <p:nvPr/>
        </p:nvSpPr>
        <p:spPr>
          <a:xfrm>
            <a:off x="609229" y="4363887"/>
            <a:ext cx="10513039" cy="1384995"/>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3 Wer ist unter euch übrig geblieben, der dieses Haus in seiner früheren Herrlichkeit gesehen hat? Und wie seht ihr es jetzt? Ist es nicht so viel wie nichts in euren Augen?" </a:t>
            </a:r>
            <a:r>
              <a:rPr lang="de-CH" sz="2800" b="1" dirty="0">
                <a:latin typeface="Calibri" panose="020F0502020204030204" pitchFamily="34" charset="0"/>
                <a:ea typeface="Calibri" panose="020F0502020204030204" pitchFamily="34" charset="0"/>
                <a:cs typeface="Times New Roman" panose="02020603050405020304" pitchFamily="18" charset="0"/>
              </a:rPr>
              <a:t>Hag 2,3</a:t>
            </a:r>
          </a:p>
        </p:txBody>
      </p:sp>
    </p:spTree>
    <p:extLst>
      <p:ext uri="{BB962C8B-B14F-4D97-AF65-F5344CB8AC3E}">
        <p14:creationId xmlns:p14="http://schemas.microsoft.com/office/powerpoint/2010/main" val="1672814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649026"/>
            <a:ext cx="2406428"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Abfassungszeit</a:t>
            </a:r>
            <a:endParaRPr lang="de-CH" b="1" kern="0" dirty="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5CA46B25-132E-4C24-9A73-9DD09ADD6A2B}"/>
              </a:ext>
            </a:extLst>
          </p:cNvPr>
          <p:cNvSpPr/>
          <p:nvPr/>
        </p:nvSpPr>
        <p:spPr>
          <a:xfrm>
            <a:off x="902194" y="1450954"/>
            <a:ext cx="10510221" cy="2246769"/>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Im zweiten Jahr des Königs Darius, am ersten Tag des sechsten Monats, erging das Wort des HERRN durch den Propheten Haggai an Serubbabel, den Sohn Schealtiels, den Statthalter von Juda, und an Jeschua, den Sohn Jozadaks, den Hohenpriester, folgendermaßen:" </a:t>
            </a:r>
            <a:r>
              <a:rPr lang="de-CH" sz="2800" b="1" dirty="0">
                <a:latin typeface="Calibri" panose="020F0502020204030204" pitchFamily="34" charset="0"/>
                <a:ea typeface="Calibri" panose="020F0502020204030204" pitchFamily="34" charset="0"/>
                <a:cs typeface="Times New Roman" panose="02020603050405020304" pitchFamily="18" charset="0"/>
              </a:rPr>
              <a:t>Hag 1,1</a:t>
            </a:r>
          </a:p>
        </p:txBody>
      </p:sp>
      <p:sp>
        <p:nvSpPr>
          <p:cNvPr id="5" name="Rechteck 4">
            <a:extLst>
              <a:ext uri="{FF2B5EF4-FFF2-40B4-BE49-F238E27FC236}">
                <a16:creationId xmlns:a16="http://schemas.microsoft.com/office/drawing/2014/main" id="{3FB7626C-38C3-45A2-A43E-8C3D0C0FAE4D}"/>
              </a:ext>
            </a:extLst>
          </p:cNvPr>
          <p:cNvSpPr/>
          <p:nvPr/>
        </p:nvSpPr>
        <p:spPr>
          <a:xfrm>
            <a:off x="436201" y="3966748"/>
            <a:ext cx="11283945" cy="2677656"/>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B.Peters schreibt dazu:</a:t>
            </a:r>
          </a:p>
          <a:p>
            <a:pPr marL="449580">
              <a:spcAft>
                <a:spcPts val="0"/>
              </a:spcAft>
            </a:pPr>
            <a:r>
              <a:rPr lang="de-CH" sz="2800" i="1" dirty="0">
                <a:latin typeface="Calibri" panose="020F0502020204030204" pitchFamily="34" charset="0"/>
                <a:ea typeface="Calibri" panose="020F0502020204030204" pitchFamily="34" charset="0"/>
                <a:cs typeface="Times New Roman" panose="02020603050405020304" pitchFamily="18" charset="0"/>
              </a:rPr>
              <a:t>" Auffällig ist, dass das Buch nicht nach den Königen Judas oder Israels datiert wird, sondern nach einem heidnischen König. Warum das? Israel ist nicht mehr Haupt, sondern es ist Schwanz geworden. Die Nationen sind zum Haupt über Israel erhöht (5Mo 28,13.44; Dan 2,38). "Die Zeiten der Nationen“ (Lk 21,24) haben angefangen."</a:t>
            </a:r>
            <a:endParaRPr lang="de-CH"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125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10986" y="253372"/>
            <a:ext cx="2557110"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Besonderheiten</a:t>
            </a:r>
            <a:endParaRPr lang="de-CH" b="1" kern="0" dirty="0">
              <a:ea typeface="Times New Roman" panose="02020603050405020304" pitchFamily="18" charset="0"/>
              <a:cs typeface="Times New Roman" panose="02020603050405020304" pitchFamily="18" charset="0"/>
            </a:endParaRPr>
          </a:p>
        </p:txBody>
      </p:sp>
      <p:graphicFrame>
        <p:nvGraphicFramePr>
          <p:cNvPr id="4" name="Tabelle 3">
            <a:extLst>
              <a:ext uri="{FF2B5EF4-FFF2-40B4-BE49-F238E27FC236}">
                <a16:creationId xmlns:a16="http://schemas.microsoft.com/office/drawing/2014/main" id="{6BADD5AD-FA8C-4E8A-9EB8-D5084592E4C0}"/>
              </a:ext>
            </a:extLst>
          </p:cNvPr>
          <p:cNvGraphicFramePr>
            <a:graphicFrameLocks noGrp="1"/>
          </p:cNvGraphicFramePr>
          <p:nvPr>
            <p:extLst>
              <p:ext uri="{D42A27DB-BD31-4B8C-83A1-F6EECF244321}">
                <p14:modId xmlns:p14="http://schemas.microsoft.com/office/powerpoint/2010/main" val="290789294"/>
              </p:ext>
            </p:extLst>
          </p:nvPr>
        </p:nvGraphicFramePr>
        <p:xfrm>
          <a:off x="386860" y="909367"/>
          <a:ext cx="11315702" cy="5573414"/>
        </p:xfrm>
        <a:graphic>
          <a:graphicData uri="http://schemas.openxmlformats.org/drawingml/2006/table">
            <a:tbl>
              <a:tblPr firstRow="1" firstCol="1" bandRow="1">
                <a:tableStyleId>{8799B23B-EC83-4686-B30A-512413B5E67A}</a:tableStyleId>
              </a:tblPr>
              <a:tblGrid>
                <a:gridCol w="668217">
                  <a:extLst>
                    <a:ext uri="{9D8B030D-6E8A-4147-A177-3AD203B41FA5}">
                      <a16:colId xmlns:a16="http://schemas.microsoft.com/office/drawing/2014/main" val="3582845519"/>
                    </a:ext>
                  </a:extLst>
                </a:gridCol>
                <a:gridCol w="7622931">
                  <a:extLst>
                    <a:ext uri="{9D8B030D-6E8A-4147-A177-3AD203B41FA5}">
                      <a16:colId xmlns:a16="http://schemas.microsoft.com/office/drawing/2014/main" val="3057164482"/>
                    </a:ext>
                  </a:extLst>
                </a:gridCol>
                <a:gridCol w="3024554">
                  <a:extLst>
                    <a:ext uri="{9D8B030D-6E8A-4147-A177-3AD203B41FA5}">
                      <a16:colId xmlns:a16="http://schemas.microsoft.com/office/drawing/2014/main" val="205017498"/>
                    </a:ext>
                  </a:extLst>
                </a:gridCol>
              </a:tblGrid>
              <a:tr h="371956">
                <a:tc>
                  <a:txBody>
                    <a:bodyPr/>
                    <a:lstStyle/>
                    <a:p>
                      <a:pPr>
                        <a:spcAft>
                          <a:spcPts val="0"/>
                        </a:spcAft>
                      </a:pPr>
                      <a:r>
                        <a:rPr lang="de-CH" sz="2400" dirty="0">
                          <a:effectLst/>
                        </a:rPr>
                        <a:t>35x</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dirty="0">
                          <a:effectLst/>
                        </a:rPr>
                        <a:t>HERR</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a:effectLst/>
                        </a:rPr>
                        <a:t> </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0928213"/>
                  </a:ext>
                </a:extLst>
              </a:tr>
              <a:tr h="2244392">
                <a:tc>
                  <a:txBody>
                    <a:bodyPr/>
                    <a:lstStyle/>
                    <a:p>
                      <a:pPr>
                        <a:spcAft>
                          <a:spcPts val="0"/>
                        </a:spcAft>
                      </a:pPr>
                      <a:r>
                        <a:rPr lang="de-CH" sz="2400" dirty="0">
                          <a:effectLst/>
                        </a:rPr>
                        <a:t>14x</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dirty="0">
                          <a:effectLst/>
                        </a:rPr>
                        <a:t>HERR der Heerscharen. </a:t>
                      </a:r>
                    </a:p>
                    <a:p>
                      <a:pPr>
                        <a:spcAft>
                          <a:spcPts val="0"/>
                        </a:spcAft>
                      </a:pPr>
                      <a:r>
                        <a:rPr lang="de-CH" sz="2400" dirty="0">
                          <a:effectLst/>
                        </a:rPr>
                        <a:t>B. Peters schreibt dazu:</a:t>
                      </a:r>
                    </a:p>
                    <a:p>
                      <a:pPr>
                        <a:spcAft>
                          <a:spcPts val="0"/>
                        </a:spcAft>
                      </a:pPr>
                      <a:r>
                        <a:rPr lang="de-CH" sz="2400" dirty="0">
                          <a:effectLst/>
                        </a:rPr>
                        <a:t>"Das ist der Titel, den die nachexilischen Propheten bevorzugen (52x in Sacharja, 24x in Maleachi). Er ist der HERR der Sternenheere, der Engelsheere, der Heere Israels und auch der Lenker der Kriegsscharen der Nationen."</a:t>
                      </a:r>
                    </a:p>
                  </a:txBody>
                  <a:tcPr marL="68580" marR="68580" marT="0" marB="0"/>
                </a:tc>
                <a:tc>
                  <a:txBody>
                    <a:bodyPr/>
                    <a:lstStyle/>
                    <a:p>
                      <a:pPr>
                        <a:spcAft>
                          <a:spcPts val="0"/>
                        </a:spcAft>
                      </a:pPr>
                      <a:r>
                        <a:rPr lang="de-CH" sz="2400">
                          <a:effectLst/>
                        </a:rPr>
                        <a:t>1,5.7.9; 2,4,6,7,8,9,11,23</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3515461"/>
                  </a:ext>
                </a:extLst>
              </a:tr>
              <a:tr h="743915">
                <a:tc>
                  <a:txBody>
                    <a:bodyPr/>
                    <a:lstStyle/>
                    <a:p>
                      <a:pPr>
                        <a:spcAft>
                          <a:spcPts val="0"/>
                        </a:spcAft>
                      </a:pPr>
                      <a:r>
                        <a:rPr lang="de-CH" sz="2400">
                          <a:effectLst/>
                        </a:rPr>
                        <a:t>20x </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dirty="0">
                          <a:effectLst/>
                        </a:rPr>
                        <a:t>Heisst es: "spricht der HERR"</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a:effectLst/>
                        </a:rPr>
                        <a:t>1,2.5.7.8.9.13; 2,4.6.7.8.9.11.14.17.23</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4521867"/>
                  </a:ext>
                </a:extLst>
              </a:tr>
              <a:tr h="743915">
                <a:tc>
                  <a:txBody>
                    <a:bodyPr/>
                    <a:lstStyle/>
                    <a:p>
                      <a:pPr>
                        <a:spcAft>
                          <a:spcPts val="0"/>
                        </a:spcAft>
                      </a:pPr>
                      <a:r>
                        <a:rPr lang="de-CH" sz="2400">
                          <a:effectLst/>
                        </a:rPr>
                        <a:t>10x</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dirty="0">
                          <a:effectLst/>
                        </a:rPr>
                        <a:t>Wird das Haus des HERRN erwähnt (Haus des HERRN, Tempel des HERRN, dem Haus, meinem Haus oder diesem Haus).</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a:effectLst/>
                        </a:rPr>
                        <a:t>1,2.4.8.9.14; 2,3.7.9.15.18</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179128"/>
                  </a:ext>
                </a:extLst>
              </a:tr>
              <a:tr h="371956">
                <a:tc>
                  <a:txBody>
                    <a:bodyPr/>
                    <a:lstStyle/>
                    <a:p>
                      <a:pPr>
                        <a:spcAft>
                          <a:spcPts val="0"/>
                        </a:spcAft>
                      </a:pPr>
                      <a:r>
                        <a:rPr lang="de-CH" sz="2400">
                          <a:effectLst/>
                        </a:rPr>
                        <a:t>5x</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dirty="0">
                          <a:effectLst/>
                        </a:rPr>
                        <a:t>"Erging das Wort des HERRN …"</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a:effectLst/>
                        </a:rPr>
                        <a:t>1,1.3; 2,1.10.20</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2802561"/>
                  </a:ext>
                </a:extLst>
              </a:tr>
              <a:tr h="743915">
                <a:tc>
                  <a:txBody>
                    <a:bodyPr/>
                    <a:lstStyle/>
                    <a:p>
                      <a:pPr>
                        <a:spcAft>
                          <a:spcPts val="0"/>
                        </a:spcAft>
                      </a:pPr>
                      <a:r>
                        <a:rPr lang="de-CH" sz="2400">
                          <a:effectLst/>
                        </a:rPr>
                        <a:t>5x</a:t>
                      </a:r>
                      <a:endParaRPr lang="de-C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dirty="0">
                          <a:effectLst/>
                        </a:rPr>
                        <a:t>"Richtet euer Herz …" </a:t>
                      </a:r>
                    </a:p>
                    <a:p>
                      <a:pPr>
                        <a:spcAft>
                          <a:spcPts val="0"/>
                        </a:spcAft>
                      </a:pPr>
                      <a:r>
                        <a:rPr lang="de-CH" sz="2400" dirty="0">
                          <a:effectLst/>
                        </a:rPr>
                        <a:t>=&gt; "Richtet eure Aufmerksamkeit auf …!" = "Passt auf!"</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400" dirty="0">
                          <a:effectLst/>
                        </a:rPr>
                        <a:t>1,5.7; 2,15.18</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7078391"/>
                  </a:ext>
                </a:extLst>
              </a:tr>
            </a:tbl>
          </a:graphicData>
        </a:graphic>
      </p:graphicFrame>
    </p:spTree>
    <p:extLst>
      <p:ext uri="{BB962C8B-B14F-4D97-AF65-F5344CB8AC3E}">
        <p14:creationId xmlns:p14="http://schemas.microsoft.com/office/powerpoint/2010/main" val="1231111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10986" y="253372"/>
            <a:ext cx="2501006"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Seine Botschaft</a:t>
            </a:r>
            <a:endParaRPr lang="de-CH" b="1" kern="0" dirty="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AF246B14-5AF4-45B4-AEAD-DECFA5DFA6C3}"/>
              </a:ext>
            </a:extLst>
          </p:cNvPr>
          <p:cNvSpPr/>
          <p:nvPr/>
        </p:nvSpPr>
        <p:spPr>
          <a:xfrm>
            <a:off x="463061" y="1003939"/>
            <a:ext cx="10870224" cy="1384995"/>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8 Geht auf das Bergland und holt Holz und </a:t>
            </a:r>
            <a:r>
              <a:rPr lang="de-CH" sz="28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baut das Haus</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Dann werde ich Wohlgefallen daran haben und verherrlicht werden, spricht der HERR." </a:t>
            </a:r>
            <a:r>
              <a:rPr lang="de-CH" sz="2800" b="1" dirty="0">
                <a:latin typeface="Calibri" panose="020F0502020204030204" pitchFamily="34" charset="0"/>
                <a:ea typeface="Calibri" panose="020F0502020204030204" pitchFamily="34" charset="0"/>
                <a:cs typeface="Times New Roman" panose="02020603050405020304" pitchFamily="18" charset="0"/>
              </a:rPr>
              <a:t>Hag 1,8</a:t>
            </a:r>
          </a:p>
        </p:txBody>
      </p:sp>
      <p:sp>
        <p:nvSpPr>
          <p:cNvPr id="5" name="Rechteck 4">
            <a:extLst>
              <a:ext uri="{FF2B5EF4-FFF2-40B4-BE49-F238E27FC236}">
                <a16:creationId xmlns:a16="http://schemas.microsoft.com/office/drawing/2014/main" id="{56482245-0751-4685-AB12-5A86C9D943F4}"/>
              </a:ext>
            </a:extLst>
          </p:cNvPr>
          <p:cNvSpPr/>
          <p:nvPr/>
        </p:nvSpPr>
        <p:spPr>
          <a:xfrm>
            <a:off x="2278673" y="3776569"/>
            <a:ext cx="7634654" cy="1384995"/>
          </a:xfrm>
          <a:prstGeom prst="rect">
            <a:avLst/>
          </a:prstGeom>
          <a:ln w="28575">
            <a:solidFill>
              <a:schemeClr val="tx1"/>
            </a:solidFill>
          </a:ln>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=&gt; Es gibt nichts besseres als im Willen des HERRN unterwegs zu sein. Wenn wir das tun, </a:t>
            </a:r>
            <a:r>
              <a:rPr lang="de-CH" sz="2800" b="1" dirty="0">
                <a:latin typeface="Calibri" panose="020F0502020204030204" pitchFamily="34" charset="0"/>
                <a:ea typeface="Calibri" panose="020F0502020204030204" pitchFamily="34" charset="0"/>
                <a:cs typeface="Times New Roman" panose="02020603050405020304" pitchFamily="18" charset="0"/>
              </a:rPr>
              <a:t>wird Gott verherrlicht und er hat Wohlgefallen</a:t>
            </a:r>
            <a:r>
              <a:rPr lang="de-CH" sz="2800" dirty="0">
                <a:latin typeface="Calibri" panose="020F0502020204030204" pitchFamily="34" charset="0"/>
                <a:ea typeface="Calibri" panose="020F0502020204030204" pitchFamily="34" charset="0"/>
                <a:cs typeface="Times New Roman" panose="02020603050405020304" pitchFamily="18" charset="0"/>
              </a:rPr>
              <a:t> daran.</a:t>
            </a:r>
          </a:p>
        </p:txBody>
      </p:sp>
    </p:spTree>
    <p:extLst>
      <p:ext uri="{BB962C8B-B14F-4D97-AF65-F5344CB8AC3E}">
        <p14:creationId xmlns:p14="http://schemas.microsoft.com/office/powerpoint/2010/main" val="376579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Gerade Verbindung mit Pfeil 14">
            <a:extLst>
              <a:ext uri="{FF2B5EF4-FFF2-40B4-BE49-F238E27FC236}">
                <a16:creationId xmlns:a16="http://schemas.microsoft.com/office/drawing/2014/main" id="{B4C0E674-9D1E-42E4-BE38-68C2CAD266E5}"/>
              </a:ext>
            </a:extLst>
          </p:cNvPr>
          <p:cNvCxnSpPr>
            <a:cxnSpLocks/>
          </p:cNvCxnSpPr>
          <p:nvPr/>
        </p:nvCxnSpPr>
        <p:spPr>
          <a:xfrm>
            <a:off x="2436038" y="348555"/>
            <a:ext cx="0" cy="5665384"/>
          </a:xfrm>
          <a:prstGeom prst="straightConnector1">
            <a:avLst/>
          </a:prstGeom>
          <a:ln w="38100">
            <a:prstDash val="sysDash"/>
            <a:tailEnd type="triangle"/>
          </a:ln>
        </p:spPr>
        <p:style>
          <a:lnRef idx="1">
            <a:schemeClr val="accent4"/>
          </a:lnRef>
          <a:fillRef idx="0">
            <a:schemeClr val="accent4"/>
          </a:fillRef>
          <a:effectRef idx="0">
            <a:schemeClr val="accent4"/>
          </a:effectRef>
          <a:fontRef idx="minor">
            <a:schemeClr val="tx1"/>
          </a:fontRef>
        </p:style>
      </p:cxnSp>
      <p:sp>
        <p:nvSpPr>
          <p:cNvPr id="3" name="Rechteck 2">
            <a:extLst>
              <a:ext uri="{FF2B5EF4-FFF2-40B4-BE49-F238E27FC236}">
                <a16:creationId xmlns:a16="http://schemas.microsoft.com/office/drawing/2014/main" id="{F8E8C6D5-BDE3-4675-B578-DE7CF074155B}"/>
              </a:ext>
            </a:extLst>
          </p:cNvPr>
          <p:cNvSpPr/>
          <p:nvPr/>
        </p:nvSpPr>
        <p:spPr>
          <a:xfrm>
            <a:off x="1957454" y="657916"/>
            <a:ext cx="904415" cy="532903"/>
          </a:xfrm>
          <a:prstGeom prst="rect">
            <a:avLst/>
          </a:prstGeom>
          <a:solidFill>
            <a:schemeClr val="accent1">
              <a:lumMod val="20000"/>
              <a:lumOff val="80000"/>
            </a:schemeClr>
          </a:solidFill>
          <a:ln>
            <a:solidFill>
              <a:schemeClr val="tx1"/>
            </a:solidFill>
          </a:ln>
        </p:spPr>
        <p:txBody>
          <a:bodyPr wrap="none">
            <a:spAutoFit/>
          </a:bodyPr>
          <a:lstStyle/>
          <a:p>
            <a:pPr>
              <a:lnSpc>
                <a:spcPct val="107000"/>
              </a:lnSpc>
              <a:spcBef>
                <a:spcPts val="200"/>
              </a:spcBef>
              <a:spcAft>
                <a:spcPts val="0"/>
              </a:spcAft>
            </a:pP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Josia</a:t>
            </a:r>
          </a:p>
        </p:txBody>
      </p:sp>
      <p:sp>
        <p:nvSpPr>
          <p:cNvPr id="4" name="Rechteck 3">
            <a:extLst>
              <a:ext uri="{FF2B5EF4-FFF2-40B4-BE49-F238E27FC236}">
                <a16:creationId xmlns:a16="http://schemas.microsoft.com/office/drawing/2014/main" id="{6EFBC703-B72D-440A-ACDF-B6EBF6DA7B4B}"/>
              </a:ext>
            </a:extLst>
          </p:cNvPr>
          <p:cNvSpPr/>
          <p:nvPr/>
        </p:nvSpPr>
        <p:spPr>
          <a:xfrm>
            <a:off x="1750666" y="1897207"/>
            <a:ext cx="1317990" cy="532903"/>
          </a:xfrm>
          <a:prstGeom prst="rect">
            <a:avLst/>
          </a:prstGeom>
          <a:solidFill>
            <a:schemeClr val="accent1">
              <a:lumMod val="20000"/>
              <a:lumOff val="80000"/>
            </a:schemeClr>
          </a:solidFill>
          <a:ln>
            <a:solidFill>
              <a:schemeClr val="tx1"/>
            </a:solidFill>
          </a:ln>
        </p:spPr>
        <p:txBody>
          <a:bodyPr wrap="none">
            <a:spAutoFit/>
          </a:bodyPr>
          <a:lstStyle/>
          <a:p>
            <a:pPr>
              <a:lnSpc>
                <a:spcPct val="107000"/>
              </a:lnSpc>
              <a:spcBef>
                <a:spcPts val="200"/>
              </a:spcBef>
              <a:spcAft>
                <a:spcPts val="0"/>
              </a:spcAft>
            </a:pP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Jojakim</a:t>
            </a:r>
          </a:p>
        </p:txBody>
      </p:sp>
      <p:sp>
        <p:nvSpPr>
          <p:cNvPr id="5" name="Rechteck 4">
            <a:extLst>
              <a:ext uri="{FF2B5EF4-FFF2-40B4-BE49-F238E27FC236}">
                <a16:creationId xmlns:a16="http://schemas.microsoft.com/office/drawing/2014/main" id="{87C0614A-219F-4ED8-BC1D-8A100A605F9B}"/>
              </a:ext>
            </a:extLst>
          </p:cNvPr>
          <p:cNvSpPr/>
          <p:nvPr/>
        </p:nvSpPr>
        <p:spPr>
          <a:xfrm>
            <a:off x="1724258" y="2573779"/>
            <a:ext cx="1388522" cy="532903"/>
          </a:xfrm>
          <a:prstGeom prst="rect">
            <a:avLst/>
          </a:prstGeom>
          <a:solidFill>
            <a:schemeClr val="accent1">
              <a:lumMod val="20000"/>
              <a:lumOff val="80000"/>
            </a:schemeClr>
          </a:solidFill>
          <a:ln>
            <a:solidFill>
              <a:schemeClr val="tx1"/>
            </a:solidFill>
          </a:ln>
        </p:spPr>
        <p:txBody>
          <a:bodyPr wrap="none">
            <a:spAutoFit/>
          </a:bodyPr>
          <a:lstStyle/>
          <a:p>
            <a:pPr>
              <a:lnSpc>
                <a:spcPct val="107000"/>
              </a:lnSpc>
              <a:spcBef>
                <a:spcPts val="200"/>
              </a:spcBef>
              <a:spcAft>
                <a:spcPts val="0"/>
              </a:spcAft>
            </a:pP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Jojachin</a:t>
            </a:r>
          </a:p>
        </p:txBody>
      </p:sp>
      <p:sp>
        <p:nvSpPr>
          <p:cNvPr id="6" name="Rechteck 5">
            <a:extLst>
              <a:ext uri="{FF2B5EF4-FFF2-40B4-BE49-F238E27FC236}">
                <a16:creationId xmlns:a16="http://schemas.microsoft.com/office/drawing/2014/main" id="{73852029-6F6C-4CED-8B93-3D577C935D2D}"/>
              </a:ext>
            </a:extLst>
          </p:cNvPr>
          <p:cNvSpPr/>
          <p:nvPr/>
        </p:nvSpPr>
        <p:spPr>
          <a:xfrm>
            <a:off x="1595976" y="3756311"/>
            <a:ext cx="1627369" cy="532903"/>
          </a:xfrm>
          <a:prstGeom prst="rect">
            <a:avLst/>
          </a:prstGeom>
          <a:solidFill>
            <a:schemeClr val="accent4">
              <a:lumMod val="20000"/>
              <a:lumOff val="80000"/>
            </a:schemeClr>
          </a:solidFill>
          <a:ln>
            <a:solidFill>
              <a:schemeClr val="tx1"/>
            </a:solidFill>
          </a:ln>
        </p:spPr>
        <p:txBody>
          <a:bodyPr wrap="none">
            <a:spAutoFit/>
          </a:bodyPr>
          <a:lstStyle/>
          <a:p>
            <a:pPr>
              <a:lnSpc>
                <a:spcPct val="107000"/>
              </a:lnSpc>
              <a:spcBef>
                <a:spcPts val="200"/>
              </a:spcBef>
              <a:spcAft>
                <a:spcPts val="0"/>
              </a:spcAft>
            </a:pP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Schealtiel</a:t>
            </a:r>
          </a:p>
        </p:txBody>
      </p:sp>
      <p:sp>
        <p:nvSpPr>
          <p:cNvPr id="7" name="Rechteck 6">
            <a:extLst>
              <a:ext uri="{FF2B5EF4-FFF2-40B4-BE49-F238E27FC236}">
                <a16:creationId xmlns:a16="http://schemas.microsoft.com/office/drawing/2014/main" id="{0ED3DC92-0A2A-4657-A1C8-9EF2CCFCCF5C}"/>
              </a:ext>
            </a:extLst>
          </p:cNvPr>
          <p:cNvSpPr/>
          <p:nvPr/>
        </p:nvSpPr>
        <p:spPr>
          <a:xfrm>
            <a:off x="1495716" y="4440333"/>
            <a:ext cx="1880643" cy="532903"/>
          </a:xfrm>
          <a:prstGeom prst="rect">
            <a:avLst/>
          </a:prstGeom>
          <a:solidFill>
            <a:schemeClr val="accent4">
              <a:lumMod val="20000"/>
              <a:lumOff val="80000"/>
            </a:schemeClr>
          </a:solidFill>
          <a:ln w="38100">
            <a:solidFill>
              <a:srgbClr val="FF0000"/>
            </a:solidFill>
            <a:prstDash val="dash"/>
          </a:ln>
        </p:spPr>
        <p:txBody>
          <a:bodyPr wrap="none">
            <a:spAutoFit/>
          </a:bodyPr>
          <a:lstStyle/>
          <a:p>
            <a:pPr>
              <a:lnSpc>
                <a:spcPct val="107000"/>
              </a:lnSpc>
              <a:spcBef>
                <a:spcPts val="200"/>
              </a:spcBef>
              <a:spcAft>
                <a:spcPts val="0"/>
              </a:spcAft>
            </a:pP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Serubbabel</a:t>
            </a:r>
          </a:p>
        </p:txBody>
      </p:sp>
      <p:sp>
        <p:nvSpPr>
          <p:cNvPr id="8" name="Rechteck 7">
            <a:extLst>
              <a:ext uri="{FF2B5EF4-FFF2-40B4-BE49-F238E27FC236}">
                <a16:creationId xmlns:a16="http://schemas.microsoft.com/office/drawing/2014/main" id="{44FD699C-4FC2-4FC7-B2B1-317AAAC3AFE8}"/>
              </a:ext>
            </a:extLst>
          </p:cNvPr>
          <p:cNvSpPr/>
          <p:nvPr/>
        </p:nvSpPr>
        <p:spPr>
          <a:xfrm>
            <a:off x="528858" y="1332289"/>
            <a:ext cx="1186543" cy="532903"/>
          </a:xfrm>
          <a:prstGeom prst="rect">
            <a:avLst/>
          </a:prstGeom>
          <a:solidFill>
            <a:schemeClr val="accent1">
              <a:lumMod val="20000"/>
              <a:lumOff val="80000"/>
            </a:schemeClr>
          </a:solidFill>
          <a:ln>
            <a:solidFill>
              <a:schemeClr val="tx1"/>
            </a:solidFill>
          </a:ln>
        </p:spPr>
        <p:txBody>
          <a:bodyPr wrap="none">
            <a:spAutoFit/>
          </a:bodyPr>
          <a:lstStyle/>
          <a:p>
            <a:pPr>
              <a:lnSpc>
                <a:spcPct val="107000"/>
              </a:lnSpc>
              <a:spcBef>
                <a:spcPts val="200"/>
              </a:spcBef>
              <a:spcAft>
                <a:spcPts val="0"/>
              </a:spcAft>
            </a:pP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Joahas</a:t>
            </a:r>
          </a:p>
        </p:txBody>
      </p:sp>
      <p:sp>
        <p:nvSpPr>
          <p:cNvPr id="9" name="Rechteck 8">
            <a:extLst>
              <a:ext uri="{FF2B5EF4-FFF2-40B4-BE49-F238E27FC236}">
                <a16:creationId xmlns:a16="http://schemas.microsoft.com/office/drawing/2014/main" id="{0250B16C-6137-4AF3-95DC-42D16DFBF71E}"/>
              </a:ext>
            </a:extLst>
          </p:cNvPr>
          <p:cNvSpPr/>
          <p:nvPr/>
        </p:nvSpPr>
        <p:spPr>
          <a:xfrm>
            <a:off x="3232204" y="3127473"/>
            <a:ext cx="1344599" cy="532903"/>
          </a:xfrm>
          <a:prstGeom prst="rect">
            <a:avLst/>
          </a:prstGeom>
          <a:solidFill>
            <a:schemeClr val="accent1">
              <a:lumMod val="20000"/>
              <a:lumOff val="80000"/>
            </a:schemeClr>
          </a:solidFill>
          <a:ln>
            <a:solidFill>
              <a:schemeClr val="tx1"/>
            </a:solidFill>
          </a:ln>
        </p:spPr>
        <p:txBody>
          <a:bodyPr wrap="none">
            <a:spAutoFit/>
          </a:bodyPr>
          <a:lstStyle/>
          <a:p>
            <a:pPr>
              <a:lnSpc>
                <a:spcPct val="107000"/>
              </a:lnSpc>
              <a:spcBef>
                <a:spcPts val="200"/>
              </a:spcBef>
              <a:spcAft>
                <a:spcPts val="0"/>
              </a:spcAft>
            </a:pP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Zedekia</a:t>
            </a:r>
          </a:p>
        </p:txBody>
      </p:sp>
      <p:cxnSp>
        <p:nvCxnSpPr>
          <p:cNvPr id="11" name="Gerade Verbindung mit Pfeil 10">
            <a:extLst>
              <a:ext uri="{FF2B5EF4-FFF2-40B4-BE49-F238E27FC236}">
                <a16:creationId xmlns:a16="http://schemas.microsoft.com/office/drawing/2014/main" id="{03DE149F-2FD4-45E8-8883-BC93D4184BA0}"/>
              </a:ext>
            </a:extLst>
          </p:cNvPr>
          <p:cNvCxnSpPr>
            <a:cxnSpLocks/>
          </p:cNvCxnSpPr>
          <p:nvPr/>
        </p:nvCxnSpPr>
        <p:spPr>
          <a:xfrm flipH="1">
            <a:off x="1684392" y="1038284"/>
            <a:ext cx="224030" cy="266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2" name="Gerade Verbindung mit Pfeil 11">
            <a:extLst>
              <a:ext uri="{FF2B5EF4-FFF2-40B4-BE49-F238E27FC236}">
                <a16:creationId xmlns:a16="http://schemas.microsoft.com/office/drawing/2014/main" id="{6F57152E-F261-4722-A6EF-1BF275C875A1}"/>
              </a:ext>
            </a:extLst>
          </p:cNvPr>
          <p:cNvCxnSpPr>
            <a:cxnSpLocks/>
          </p:cNvCxnSpPr>
          <p:nvPr/>
        </p:nvCxnSpPr>
        <p:spPr>
          <a:xfrm>
            <a:off x="2972564" y="1163620"/>
            <a:ext cx="591894" cy="186777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9" name="Rechteck 18">
            <a:extLst>
              <a:ext uri="{FF2B5EF4-FFF2-40B4-BE49-F238E27FC236}">
                <a16:creationId xmlns:a16="http://schemas.microsoft.com/office/drawing/2014/main" id="{2D7368BF-3BE9-41DB-91A6-AB4823E77493}"/>
              </a:ext>
            </a:extLst>
          </p:cNvPr>
          <p:cNvSpPr/>
          <p:nvPr/>
        </p:nvSpPr>
        <p:spPr>
          <a:xfrm>
            <a:off x="1701577" y="6033754"/>
            <a:ext cx="1374094" cy="532903"/>
          </a:xfrm>
          <a:prstGeom prst="rect">
            <a:avLst/>
          </a:prstGeom>
          <a:solidFill>
            <a:srgbClr val="FFFF00"/>
          </a:solidFill>
          <a:ln>
            <a:solidFill>
              <a:schemeClr val="tx1"/>
            </a:solidFill>
          </a:ln>
        </p:spPr>
        <p:txBody>
          <a:bodyPr wrap="none">
            <a:spAutoFit/>
          </a:bodyPr>
          <a:lstStyle/>
          <a:p>
            <a:pPr>
              <a:lnSpc>
                <a:spcPct val="107000"/>
              </a:lnSpc>
              <a:spcBef>
                <a:spcPts val="200"/>
              </a:spcBef>
              <a:spcAft>
                <a:spcPts val="0"/>
              </a:spcAft>
            </a:pPr>
            <a:r>
              <a:rPr lang="de-CH"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Messias</a:t>
            </a:r>
          </a:p>
        </p:txBody>
      </p:sp>
      <p:sp>
        <p:nvSpPr>
          <p:cNvPr id="30" name="Rechteck 29">
            <a:extLst>
              <a:ext uri="{FF2B5EF4-FFF2-40B4-BE49-F238E27FC236}">
                <a16:creationId xmlns:a16="http://schemas.microsoft.com/office/drawing/2014/main" id="{ED5BF314-6B49-47E6-861C-97203D69CCE0}"/>
              </a:ext>
            </a:extLst>
          </p:cNvPr>
          <p:cNvSpPr/>
          <p:nvPr/>
        </p:nvSpPr>
        <p:spPr>
          <a:xfrm>
            <a:off x="5052645" y="348555"/>
            <a:ext cx="6096000" cy="4893647"/>
          </a:xfrm>
          <a:prstGeom prst="rect">
            <a:avLst/>
          </a:prstGeom>
        </p:spPr>
        <p:txBody>
          <a:bodyPr>
            <a:spAutoFit/>
          </a:bodyPr>
          <a:lstStyle/>
          <a:p>
            <a:r>
              <a:rPr lang="de-CH" sz="2400" dirty="0"/>
              <a:t>11 Josia aber zeugte Jojachin und seine Brüder um die Zeit der Wegführung nach Babylon. 12 Nach der Wegführung nach Babylon aber zeugte Jojachin Schealtiël, Schealtiël aber zeugte Serubbabel, 13 Serubbabel aber zeugte Abihud, Abihud aber zeugte Eljakim, Eljakim aber zeugte Asor, 14 Asor aber zeugte Zadok, Zadok aber zeugte Achim, Achim aber zeugte Eliud, 15 Eliud aber zeugte Eleasar, Eleasar aber zeugte Mattan, Mattan aber zeugte Jakob, 16 Jakob aber zeugte Josef, den Mann Marias, von welcher Jesus geboren wurde, der Christus genannt wird. </a:t>
            </a:r>
            <a:r>
              <a:rPr lang="de-CH" sz="2400" b="1" dirty="0"/>
              <a:t>Mt 1,11-16</a:t>
            </a:r>
            <a:endParaRPr lang="de-CH" sz="2400" dirty="0"/>
          </a:p>
        </p:txBody>
      </p:sp>
    </p:spTree>
    <p:extLst>
      <p:ext uri="{BB962C8B-B14F-4D97-AF65-F5344CB8AC3E}">
        <p14:creationId xmlns:p14="http://schemas.microsoft.com/office/powerpoint/2010/main" val="973545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10986" y="253372"/>
            <a:ext cx="2481770"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Jeschua / Josua</a:t>
            </a:r>
            <a:endParaRPr lang="de-CH" b="1" kern="0" dirty="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AF246B14-5AF4-45B4-AEAD-DECFA5DFA6C3}"/>
              </a:ext>
            </a:extLst>
          </p:cNvPr>
          <p:cNvSpPr/>
          <p:nvPr/>
        </p:nvSpPr>
        <p:spPr>
          <a:xfrm>
            <a:off x="463061" y="895107"/>
            <a:ext cx="10870224" cy="954107"/>
          </a:xfrm>
          <a:prstGeom prst="rect">
            <a:avLst/>
          </a:prstGeom>
        </p:spPr>
        <p:txBody>
          <a:bodyPr wrap="square">
            <a:spAutoFit/>
          </a:bodyPr>
          <a:lstStyle/>
          <a:p>
            <a:r>
              <a:rPr lang="de-CH" sz="2800" dirty="0"/>
              <a:t>" 41 Jozadak aber zog mit hinweg, als der HERR Juda und Jerusalem durch Nebukadnezar wegführte."</a:t>
            </a:r>
            <a:r>
              <a:rPr lang="de-CH" sz="2800" b="1" dirty="0"/>
              <a:t> 1Chr 5,41</a:t>
            </a:r>
            <a:endParaRPr lang="de-CH" sz="2800" dirty="0"/>
          </a:p>
        </p:txBody>
      </p:sp>
      <p:sp>
        <p:nvSpPr>
          <p:cNvPr id="4" name="Rechteck 3">
            <a:extLst>
              <a:ext uri="{FF2B5EF4-FFF2-40B4-BE49-F238E27FC236}">
                <a16:creationId xmlns:a16="http://schemas.microsoft.com/office/drawing/2014/main" id="{D57DD318-E10F-42FC-B44B-6BFD1EBEC8D0}"/>
              </a:ext>
            </a:extLst>
          </p:cNvPr>
          <p:cNvSpPr/>
          <p:nvPr/>
        </p:nvSpPr>
        <p:spPr>
          <a:xfrm>
            <a:off x="463061" y="1844195"/>
            <a:ext cx="11512062" cy="2893100"/>
          </a:xfrm>
          <a:prstGeom prst="rect">
            <a:avLst/>
          </a:prstGeom>
        </p:spPr>
        <p:txBody>
          <a:bodyPr wrap="square">
            <a:spAutoFit/>
          </a:bodyPr>
          <a:lstStyle/>
          <a:p>
            <a:pPr>
              <a:spcAft>
                <a:spcPts val="0"/>
              </a:spcAft>
            </a:pPr>
            <a:r>
              <a:rPr lang="de-CH" sz="2600" dirty="0">
                <a:latin typeface="Calibri" panose="020F0502020204030204" pitchFamily="34" charset="0"/>
                <a:ea typeface="Calibri" panose="020F0502020204030204" pitchFamily="34" charset="0"/>
                <a:cs typeface="Times New Roman" panose="02020603050405020304" pitchFamily="18" charset="0"/>
              </a:rPr>
              <a:t>Diese beiden werden bei jeder (ausser in der vierten Botschaft) bewusst angesprochen. Sie waren die Leiter vom Volk Gottes, welches aus dem Exil zurück gekommen ist. Die Leiter waren damals wie auch Heute verantwortlich für die Führung des Volkes resp. der Gemeinde. Die Leiterschaft hat eine Verantwortlichkeit für die Gemeinde und wird darüber einmal Rechenschaft ablegen müssen. Gott will, dass die ganze Gemeinde auf sein Wort hört, er spricht die Herzenshaltung eines jeden einzelnen an. </a:t>
            </a:r>
          </a:p>
        </p:txBody>
      </p:sp>
      <p:sp>
        <p:nvSpPr>
          <p:cNvPr id="6" name="Rechteck 5">
            <a:extLst>
              <a:ext uri="{FF2B5EF4-FFF2-40B4-BE49-F238E27FC236}">
                <a16:creationId xmlns:a16="http://schemas.microsoft.com/office/drawing/2014/main" id="{75FD71B8-C222-459F-BCC7-987718314E98}"/>
              </a:ext>
            </a:extLst>
          </p:cNvPr>
          <p:cNvSpPr/>
          <p:nvPr/>
        </p:nvSpPr>
        <p:spPr>
          <a:xfrm>
            <a:off x="-1" y="4732275"/>
            <a:ext cx="11913577"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17 Gehorcht euren Führern und fügt euch ihnen; denn sie wachen über eure Seelen als solche, die einmal Rechenschaft ablegen werden, damit sie das mit Freuden tun und nicht mit Seufzen; denn das wäre nicht gut für euch!"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Heb 13,17</a:t>
            </a: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05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6BD4E65E-72B4-43D7-8189-44F93F36F638}"/>
              </a:ext>
            </a:extLst>
          </p:cNvPr>
          <p:cNvPicPr>
            <a:picLocks noChangeAspect="1"/>
          </p:cNvPicPr>
          <p:nvPr/>
        </p:nvPicPr>
        <p:blipFill>
          <a:blip r:embed="rId2"/>
          <a:stretch>
            <a:fillRect/>
          </a:stretch>
        </p:blipFill>
        <p:spPr>
          <a:xfrm>
            <a:off x="419532" y="507951"/>
            <a:ext cx="10905066" cy="4143924"/>
          </a:xfrm>
          <a:prstGeom prst="rect">
            <a:avLst/>
          </a:prstGeom>
        </p:spPr>
      </p:pic>
      <p:sp>
        <p:nvSpPr>
          <p:cNvPr id="4" name="Rechteck 3">
            <a:extLst>
              <a:ext uri="{FF2B5EF4-FFF2-40B4-BE49-F238E27FC236}">
                <a16:creationId xmlns:a16="http://schemas.microsoft.com/office/drawing/2014/main" id="{F423976D-863E-488F-A526-89A4F443FF1B}"/>
              </a:ext>
            </a:extLst>
          </p:cNvPr>
          <p:cNvSpPr/>
          <p:nvPr/>
        </p:nvSpPr>
        <p:spPr>
          <a:xfrm>
            <a:off x="419532" y="3867325"/>
            <a:ext cx="11031440" cy="784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 name="Rechteck 4">
            <a:extLst>
              <a:ext uri="{FF2B5EF4-FFF2-40B4-BE49-F238E27FC236}">
                <a16:creationId xmlns:a16="http://schemas.microsoft.com/office/drawing/2014/main" id="{EEF6A0F7-1CEF-4668-9790-E1230C4CA59A}"/>
              </a:ext>
            </a:extLst>
          </p:cNvPr>
          <p:cNvSpPr/>
          <p:nvPr/>
        </p:nvSpPr>
        <p:spPr>
          <a:xfrm>
            <a:off x="2315360" y="253067"/>
            <a:ext cx="9355123" cy="36142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654455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6BD4E65E-72B4-43D7-8189-44F93F36F638}"/>
              </a:ext>
            </a:extLst>
          </p:cNvPr>
          <p:cNvPicPr>
            <a:picLocks noChangeAspect="1"/>
          </p:cNvPicPr>
          <p:nvPr/>
        </p:nvPicPr>
        <p:blipFill>
          <a:blip r:embed="rId2"/>
          <a:stretch>
            <a:fillRect/>
          </a:stretch>
        </p:blipFill>
        <p:spPr>
          <a:xfrm>
            <a:off x="419532" y="507951"/>
            <a:ext cx="10905066" cy="4143924"/>
          </a:xfrm>
          <a:prstGeom prst="rect">
            <a:avLst/>
          </a:prstGeom>
        </p:spPr>
      </p:pic>
      <p:sp>
        <p:nvSpPr>
          <p:cNvPr id="4" name="Rechteck 3">
            <a:extLst>
              <a:ext uri="{FF2B5EF4-FFF2-40B4-BE49-F238E27FC236}">
                <a16:creationId xmlns:a16="http://schemas.microsoft.com/office/drawing/2014/main" id="{F423976D-863E-488F-A526-89A4F443FF1B}"/>
              </a:ext>
            </a:extLst>
          </p:cNvPr>
          <p:cNvSpPr/>
          <p:nvPr/>
        </p:nvSpPr>
        <p:spPr>
          <a:xfrm>
            <a:off x="419532" y="3867325"/>
            <a:ext cx="11031440" cy="784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 name="Rechteck 4">
            <a:extLst>
              <a:ext uri="{FF2B5EF4-FFF2-40B4-BE49-F238E27FC236}">
                <a16:creationId xmlns:a16="http://schemas.microsoft.com/office/drawing/2014/main" id="{EEF6A0F7-1CEF-4668-9790-E1230C4CA59A}"/>
              </a:ext>
            </a:extLst>
          </p:cNvPr>
          <p:cNvSpPr/>
          <p:nvPr/>
        </p:nvSpPr>
        <p:spPr>
          <a:xfrm>
            <a:off x="4555222" y="253067"/>
            <a:ext cx="7115261" cy="36142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736297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1980799" cy="861774"/>
          </a:xfrm>
          <a:prstGeom prst="rect">
            <a:avLst/>
          </a:prstGeom>
          <a:noFill/>
        </p:spPr>
        <p:txBody>
          <a:bodyPr wrap="none" rtlCol="0">
            <a:spAutoFit/>
          </a:bodyPr>
          <a:lstStyle/>
          <a:p>
            <a:r>
              <a:rPr lang="de-CH" sz="5000" b="1" dirty="0"/>
              <a:t>Haggai</a:t>
            </a:r>
            <a:endParaRPr lang="de-CH" sz="5000" dirty="0">
              <a:latin typeface="Trebuchet MS" panose="020B0603020202020204" pitchFamily="34" charset="0"/>
            </a:endParaRPr>
          </a:p>
        </p:txBody>
      </p:sp>
      <p:sp>
        <p:nvSpPr>
          <p:cNvPr id="4" name="Textfeld 3"/>
          <p:cNvSpPr txBox="1"/>
          <p:nvPr/>
        </p:nvSpPr>
        <p:spPr>
          <a:xfrm>
            <a:off x="553480" y="1549904"/>
            <a:ext cx="3957109" cy="615553"/>
          </a:xfrm>
          <a:prstGeom prst="rect">
            <a:avLst/>
          </a:prstGeom>
          <a:noFill/>
        </p:spPr>
        <p:txBody>
          <a:bodyPr wrap="none" rtlCol="0">
            <a:spAutoFit/>
          </a:bodyPr>
          <a:lstStyle/>
          <a:p>
            <a:pPr lvl="0"/>
            <a:r>
              <a:rPr lang="de-CH" sz="3400" dirty="0"/>
              <a:t>Kapitel: 2 | Verse:  38</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6BD4E65E-72B4-43D7-8189-44F93F36F638}"/>
              </a:ext>
            </a:extLst>
          </p:cNvPr>
          <p:cNvPicPr>
            <a:picLocks noChangeAspect="1"/>
          </p:cNvPicPr>
          <p:nvPr/>
        </p:nvPicPr>
        <p:blipFill>
          <a:blip r:embed="rId2"/>
          <a:stretch>
            <a:fillRect/>
          </a:stretch>
        </p:blipFill>
        <p:spPr>
          <a:xfrm>
            <a:off x="419532" y="507951"/>
            <a:ext cx="10905066" cy="4143924"/>
          </a:xfrm>
          <a:prstGeom prst="rect">
            <a:avLst/>
          </a:prstGeom>
        </p:spPr>
      </p:pic>
      <p:sp>
        <p:nvSpPr>
          <p:cNvPr id="4" name="Rechteck 3">
            <a:extLst>
              <a:ext uri="{FF2B5EF4-FFF2-40B4-BE49-F238E27FC236}">
                <a16:creationId xmlns:a16="http://schemas.microsoft.com/office/drawing/2014/main" id="{F423976D-863E-488F-A526-89A4F443FF1B}"/>
              </a:ext>
            </a:extLst>
          </p:cNvPr>
          <p:cNvSpPr/>
          <p:nvPr/>
        </p:nvSpPr>
        <p:spPr>
          <a:xfrm>
            <a:off x="419532" y="3867325"/>
            <a:ext cx="11031440" cy="784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 name="Rechteck 4">
            <a:extLst>
              <a:ext uri="{FF2B5EF4-FFF2-40B4-BE49-F238E27FC236}">
                <a16:creationId xmlns:a16="http://schemas.microsoft.com/office/drawing/2014/main" id="{EEF6A0F7-1CEF-4668-9790-E1230C4CA59A}"/>
              </a:ext>
            </a:extLst>
          </p:cNvPr>
          <p:cNvSpPr/>
          <p:nvPr/>
        </p:nvSpPr>
        <p:spPr>
          <a:xfrm>
            <a:off x="6753138" y="253067"/>
            <a:ext cx="4917345" cy="36142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303665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6BD4E65E-72B4-43D7-8189-44F93F36F638}"/>
              </a:ext>
            </a:extLst>
          </p:cNvPr>
          <p:cNvPicPr>
            <a:picLocks noChangeAspect="1"/>
          </p:cNvPicPr>
          <p:nvPr/>
        </p:nvPicPr>
        <p:blipFill>
          <a:blip r:embed="rId2"/>
          <a:stretch>
            <a:fillRect/>
          </a:stretch>
        </p:blipFill>
        <p:spPr>
          <a:xfrm>
            <a:off x="419532" y="507951"/>
            <a:ext cx="10905066" cy="4143924"/>
          </a:xfrm>
          <a:prstGeom prst="rect">
            <a:avLst/>
          </a:prstGeom>
        </p:spPr>
      </p:pic>
      <p:sp>
        <p:nvSpPr>
          <p:cNvPr id="4" name="Rechteck 3">
            <a:extLst>
              <a:ext uri="{FF2B5EF4-FFF2-40B4-BE49-F238E27FC236}">
                <a16:creationId xmlns:a16="http://schemas.microsoft.com/office/drawing/2014/main" id="{F423976D-863E-488F-A526-89A4F443FF1B}"/>
              </a:ext>
            </a:extLst>
          </p:cNvPr>
          <p:cNvSpPr/>
          <p:nvPr/>
        </p:nvSpPr>
        <p:spPr>
          <a:xfrm>
            <a:off x="419532" y="3867325"/>
            <a:ext cx="11031440" cy="784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 name="Rechteck 4">
            <a:extLst>
              <a:ext uri="{FF2B5EF4-FFF2-40B4-BE49-F238E27FC236}">
                <a16:creationId xmlns:a16="http://schemas.microsoft.com/office/drawing/2014/main" id="{EEF6A0F7-1CEF-4668-9790-E1230C4CA59A}"/>
              </a:ext>
            </a:extLst>
          </p:cNvPr>
          <p:cNvSpPr/>
          <p:nvPr/>
        </p:nvSpPr>
        <p:spPr>
          <a:xfrm>
            <a:off x="8984609" y="253067"/>
            <a:ext cx="2685874" cy="36142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748612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6BD4E65E-72B4-43D7-8189-44F93F36F638}"/>
              </a:ext>
            </a:extLst>
          </p:cNvPr>
          <p:cNvPicPr>
            <a:picLocks noChangeAspect="1"/>
          </p:cNvPicPr>
          <p:nvPr/>
        </p:nvPicPr>
        <p:blipFill>
          <a:blip r:embed="rId2"/>
          <a:stretch>
            <a:fillRect/>
          </a:stretch>
        </p:blipFill>
        <p:spPr>
          <a:xfrm>
            <a:off x="419532" y="507951"/>
            <a:ext cx="10905066" cy="4143924"/>
          </a:xfrm>
          <a:prstGeom prst="rect">
            <a:avLst/>
          </a:prstGeom>
        </p:spPr>
      </p:pic>
      <p:sp>
        <p:nvSpPr>
          <p:cNvPr id="4" name="Rechteck 3">
            <a:extLst>
              <a:ext uri="{FF2B5EF4-FFF2-40B4-BE49-F238E27FC236}">
                <a16:creationId xmlns:a16="http://schemas.microsoft.com/office/drawing/2014/main" id="{F423976D-863E-488F-A526-89A4F443FF1B}"/>
              </a:ext>
            </a:extLst>
          </p:cNvPr>
          <p:cNvSpPr/>
          <p:nvPr/>
        </p:nvSpPr>
        <p:spPr>
          <a:xfrm>
            <a:off x="419532" y="3867325"/>
            <a:ext cx="11031440" cy="784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253774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9462C7D5-DE7E-4813-BED7-2338BDF37D3B}"/>
              </a:ext>
            </a:extLst>
          </p:cNvPr>
          <p:cNvPicPr>
            <a:picLocks noChangeAspect="1"/>
          </p:cNvPicPr>
          <p:nvPr/>
        </p:nvPicPr>
        <p:blipFill>
          <a:blip r:embed="rId2"/>
          <a:stretch>
            <a:fillRect/>
          </a:stretch>
        </p:blipFill>
        <p:spPr>
          <a:xfrm>
            <a:off x="632972" y="832364"/>
            <a:ext cx="10128813" cy="5193272"/>
          </a:xfrm>
          <a:prstGeom prst="rect">
            <a:avLst/>
          </a:prstGeom>
        </p:spPr>
      </p:pic>
    </p:spTree>
    <p:extLst>
      <p:ext uri="{BB962C8B-B14F-4D97-AF65-F5344CB8AC3E}">
        <p14:creationId xmlns:p14="http://schemas.microsoft.com/office/powerpoint/2010/main" val="3467357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DC865F2C-E961-4A23-BAE8-63ED1755AA97}"/>
              </a:ext>
            </a:extLst>
          </p:cNvPr>
          <p:cNvSpPr/>
          <p:nvPr/>
        </p:nvSpPr>
        <p:spPr>
          <a:xfrm>
            <a:off x="137021" y="1166395"/>
            <a:ext cx="10827390" cy="1454950"/>
          </a:xfrm>
          <a:prstGeom prst="rect">
            <a:avLst/>
          </a:prstGeom>
        </p:spPr>
        <p:txBody>
          <a:bodyPr wrap="square">
            <a:spAutoFit/>
          </a:bodyPr>
          <a:lstStyle/>
          <a:p>
            <a:pPr marL="449580">
              <a:lnSpc>
                <a:spcPct val="107000"/>
              </a:lnSpc>
              <a:spcAft>
                <a:spcPts val="200"/>
              </a:spcAft>
            </a:pPr>
            <a:r>
              <a:rPr lang="de-CH" sz="2800" spc="75" dirty="0">
                <a:solidFill>
                  <a:srgbClr val="000000"/>
                </a:solidFill>
                <a:ea typeface="Times New Roman" panose="02020603050405020304" pitchFamily="18" charset="0"/>
                <a:cs typeface="Times New Roman" panose="02020603050405020304" pitchFamily="18" charset="0"/>
              </a:rPr>
              <a:t>"2 So spricht der HERR der Heerscharen: </a:t>
            </a:r>
            <a:r>
              <a:rPr lang="de-CH" sz="2800" u="sng" spc="75" dirty="0">
                <a:solidFill>
                  <a:srgbClr val="000000"/>
                </a:solidFill>
                <a:ea typeface="Times New Roman" panose="02020603050405020304" pitchFamily="18" charset="0"/>
                <a:cs typeface="Times New Roman" panose="02020603050405020304" pitchFamily="18" charset="0"/>
              </a:rPr>
              <a:t>Dieses</a:t>
            </a:r>
            <a:r>
              <a:rPr lang="de-CH" sz="2800" spc="75" dirty="0">
                <a:solidFill>
                  <a:srgbClr val="000000"/>
                </a:solidFill>
                <a:ea typeface="Times New Roman" panose="02020603050405020304" pitchFamily="18" charset="0"/>
                <a:cs typeface="Times New Roman" panose="02020603050405020304" pitchFamily="18" charset="0"/>
              </a:rPr>
              <a:t> Volk sagt: »Es ist noch nicht die Zeit, zu kommen, die Zeit, </a:t>
            </a:r>
            <a:r>
              <a:rPr lang="de-CH" sz="2800" spc="75" dirty="0">
                <a:solidFill>
                  <a:srgbClr val="000000"/>
                </a:solidFill>
                <a:highlight>
                  <a:srgbClr val="FFFF00"/>
                </a:highlight>
                <a:ea typeface="Times New Roman" panose="02020603050405020304" pitchFamily="18" charset="0"/>
                <a:cs typeface="Times New Roman" panose="02020603050405020304" pitchFamily="18" charset="0"/>
              </a:rPr>
              <a:t>um das Haus des HERRN zu bauen</a:t>
            </a:r>
            <a:r>
              <a:rPr lang="de-CH" sz="2800" spc="75" dirty="0">
                <a:solidFill>
                  <a:srgbClr val="000000"/>
                </a:solidFill>
                <a:ea typeface="Times New Roman" panose="02020603050405020304" pitchFamily="18" charset="0"/>
                <a:cs typeface="Times New Roman" panose="02020603050405020304" pitchFamily="18" charset="0"/>
              </a:rPr>
              <a:t>!«" </a:t>
            </a:r>
            <a:r>
              <a:rPr lang="de-CH" sz="2800" b="1" spc="75" dirty="0">
                <a:solidFill>
                  <a:srgbClr val="000000"/>
                </a:solidFill>
                <a:ea typeface="Times New Roman" panose="02020603050405020304" pitchFamily="18" charset="0"/>
                <a:cs typeface="Times New Roman" panose="02020603050405020304" pitchFamily="18" charset="0"/>
              </a:rPr>
              <a:t>(1,2)</a:t>
            </a:r>
          </a:p>
        </p:txBody>
      </p:sp>
      <p:sp>
        <p:nvSpPr>
          <p:cNvPr id="3" name="Rechteck 2">
            <a:extLst>
              <a:ext uri="{FF2B5EF4-FFF2-40B4-BE49-F238E27FC236}">
                <a16:creationId xmlns:a16="http://schemas.microsoft.com/office/drawing/2014/main" id="{C6FEB747-BB36-4715-85FB-50155F3F35D1}"/>
              </a:ext>
            </a:extLst>
          </p:cNvPr>
          <p:cNvSpPr/>
          <p:nvPr/>
        </p:nvSpPr>
        <p:spPr>
          <a:xfrm>
            <a:off x="546651" y="434023"/>
            <a:ext cx="4705647"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Fazit der Situation des Volkes</a:t>
            </a:r>
            <a:endParaRPr lang="de-CH" sz="2800" dirty="0"/>
          </a:p>
        </p:txBody>
      </p:sp>
      <p:sp>
        <p:nvSpPr>
          <p:cNvPr id="4" name="Rechteck 3">
            <a:extLst>
              <a:ext uri="{FF2B5EF4-FFF2-40B4-BE49-F238E27FC236}">
                <a16:creationId xmlns:a16="http://schemas.microsoft.com/office/drawing/2014/main" id="{1E9B7439-6F50-43A4-B797-AD80D11A3F83}"/>
              </a:ext>
            </a:extLst>
          </p:cNvPr>
          <p:cNvSpPr/>
          <p:nvPr/>
        </p:nvSpPr>
        <p:spPr>
          <a:xfrm>
            <a:off x="546650" y="2821677"/>
            <a:ext cx="2979021"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 </a:t>
            </a:r>
            <a:r>
              <a:rPr lang="de-CH" sz="2800" u="sng" spc="75" dirty="0">
                <a:solidFill>
                  <a:srgbClr val="000000"/>
                </a:solidFill>
                <a:ea typeface="Times New Roman" panose="02020603050405020304" pitchFamily="18" charset="0"/>
                <a:cs typeface="Times New Roman" panose="02020603050405020304" pitchFamily="18" charset="0"/>
              </a:rPr>
              <a:t>Dieses</a:t>
            </a:r>
            <a:r>
              <a:rPr lang="de-CH" sz="2800" spc="75" dirty="0">
                <a:solidFill>
                  <a:srgbClr val="000000"/>
                </a:solidFill>
                <a:ea typeface="Times New Roman" panose="02020603050405020304" pitchFamily="18" charset="0"/>
                <a:cs typeface="Times New Roman" panose="02020603050405020304" pitchFamily="18" charset="0"/>
              </a:rPr>
              <a:t> Volk sagt:</a:t>
            </a:r>
            <a:endParaRPr lang="de-CH" sz="2800" dirty="0"/>
          </a:p>
        </p:txBody>
      </p:sp>
      <p:sp>
        <p:nvSpPr>
          <p:cNvPr id="5" name="Rechteck 4">
            <a:extLst>
              <a:ext uri="{FF2B5EF4-FFF2-40B4-BE49-F238E27FC236}">
                <a16:creationId xmlns:a16="http://schemas.microsoft.com/office/drawing/2014/main" id="{A5A05319-01FA-47D8-B50A-A799DCC1A524}"/>
              </a:ext>
            </a:extLst>
          </p:cNvPr>
          <p:cNvSpPr/>
          <p:nvPr/>
        </p:nvSpPr>
        <p:spPr>
          <a:xfrm>
            <a:off x="546650" y="3556449"/>
            <a:ext cx="4516301"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 HERR der Heerscharen 14x</a:t>
            </a:r>
            <a:endParaRPr lang="de-CH" sz="2800" dirty="0"/>
          </a:p>
        </p:txBody>
      </p:sp>
      <p:sp>
        <p:nvSpPr>
          <p:cNvPr id="6" name="Rechteck 5">
            <a:extLst>
              <a:ext uri="{FF2B5EF4-FFF2-40B4-BE49-F238E27FC236}">
                <a16:creationId xmlns:a16="http://schemas.microsoft.com/office/drawing/2014/main" id="{1CAC3640-C08A-4844-8B3C-A9915CB2E418}"/>
              </a:ext>
            </a:extLst>
          </p:cNvPr>
          <p:cNvSpPr/>
          <p:nvPr/>
        </p:nvSpPr>
        <p:spPr>
          <a:xfrm>
            <a:off x="550985" y="4236656"/>
            <a:ext cx="11090030" cy="2246769"/>
          </a:xfrm>
          <a:prstGeom prst="rect">
            <a:avLst/>
          </a:prstGeom>
        </p:spPr>
        <p:txBody>
          <a:bodyPr wrap="square">
            <a:spAutoFit/>
          </a:bodyPr>
          <a:lstStyle/>
          <a:p>
            <a:pPr>
              <a:spcAft>
                <a:spcPts val="0"/>
              </a:spcAft>
            </a:pPr>
            <a:r>
              <a:rPr lang="de-CH" sz="2800" dirty="0"/>
              <a:t>B. Peters schreibt dazu:</a:t>
            </a:r>
          </a:p>
          <a:p>
            <a:pPr>
              <a:spcAft>
                <a:spcPts val="0"/>
              </a:spcAft>
            </a:pPr>
            <a:r>
              <a:rPr lang="de-CH" sz="2800" dirty="0"/>
              <a:t>"Das ist der Titel, den die nachexilischen Propheten bevorzugen (52x in Sacharja, 24x in Maleachi). Er ist der HERR der Sternenheere, der Engelsheere, der Heere Israels und auch der Lenker der Kriegsscharen der Nationen."</a:t>
            </a:r>
          </a:p>
        </p:txBody>
      </p:sp>
    </p:spTree>
    <p:extLst>
      <p:ext uri="{BB962C8B-B14F-4D97-AF65-F5344CB8AC3E}">
        <p14:creationId xmlns:p14="http://schemas.microsoft.com/office/powerpoint/2010/main" val="33853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DC865F2C-E961-4A23-BAE8-63ED1755AA97}"/>
              </a:ext>
            </a:extLst>
          </p:cNvPr>
          <p:cNvSpPr/>
          <p:nvPr/>
        </p:nvSpPr>
        <p:spPr>
          <a:xfrm>
            <a:off x="137021" y="1166395"/>
            <a:ext cx="10827390" cy="1454950"/>
          </a:xfrm>
          <a:prstGeom prst="rect">
            <a:avLst/>
          </a:prstGeom>
        </p:spPr>
        <p:txBody>
          <a:bodyPr wrap="square">
            <a:spAutoFit/>
          </a:bodyPr>
          <a:lstStyle/>
          <a:p>
            <a:pPr marL="449580">
              <a:lnSpc>
                <a:spcPct val="107000"/>
              </a:lnSpc>
              <a:spcAft>
                <a:spcPts val="200"/>
              </a:spcAft>
            </a:pPr>
            <a:r>
              <a:rPr lang="de-CH" sz="2800" spc="75" dirty="0">
                <a:solidFill>
                  <a:srgbClr val="000000"/>
                </a:solidFill>
                <a:ea typeface="Times New Roman" panose="02020603050405020304" pitchFamily="18" charset="0"/>
                <a:cs typeface="Times New Roman" panose="02020603050405020304" pitchFamily="18" charset="0"/>
              </a:rPr>
              <a:t>"2 So spricht der HERR der Heerscharen: </a:t>
            </a:r>
            <a:r>
              <a:rPr lang="de-CH" sz="2800" u="sng" spc="75" dirty="0">
                <a:solidFill>
                  <a:srgbClr val="000000"/>
                </a:solidFill>
                <a:ea typeface="Times New Roman" panose="02020603050405020304" pitchFamily="18" charset="0"/>
                <a:cs typeface="Times New Roman" panose="02020603050405020304" pitchFamily="18" charset="0"/>
              </a:rPr>
              <a:t>Dieses</a:t>
            </a:r>
            <a:r>
              <a:rPr lang="de-CH" sz="2800" spc="75" dirty="0">
                <a:solidFill>
                  <a:srgbClr val="000000"/>
                </a:solidFill>
                <a:ea typeface="Times New Roman" panose="02020603050405020304" pitchFamily="18" charset="0"/>
                <a:cs typeface="Times New Roman" panose="02020603050405020304" pitchFamily="18" charset="0"/>
              </a:rPr>
              <a:t> Volk sagt: »Es ist noch nicht die Zeit, zu kommen, die Zeit, um das Haus des HERRN zu bauen!«" </a:t>
            </a:r>
            <a:r>
              <a:rPr lang="de-CH" sz="2800" b="1" spc="75" dirty="0">
                <a:solidFill>
                  <a:srgbClr val="000000"/>
                </a:solidFill>
                <a:ea typeface="Times New Roman" panose="02020603050405020304" pitchFamily="18" charset="0"/>
                <a:cs typeface="Times New Roman" panose="02020603050405020304" pitchFamily="18" charset="0"/>
              </a:rPr>
              <a:t>(1,2)</a:t>
            </a:r>
          </a:p>
        </p:txBody>
      </p:sp>
      <p:sp>
        <p:nvSpPr>
          <p:cNvPr id="3" name="Rechteck 2">
            <a:extLst>
              <a:ext uri="{FF2B5EF4-FFF2-40B4-BE49-F238E27FC236}">
                <a16:creationId xmlns:a16="http://schemas.microsoft.com/office/drawing/2014/main" id="{C6FEB747-BB36-4715-85FB-50155F3F35D1}"/>
              </a:ext>
            </a:extLst>
          </p:cNvPr>
          <p:cNvSpPr/>
          <p:nvPr/>
        </p:nvSpPr>
        <p:spPr>
          <a:xfrm>
            <a:off x="546651" y="434023"/>
            <a:ext cx="4705647"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Fazit der Situation des Volkes</a:t>
            </a:r>
            <a:endParaRPr lang="de-CH" sz="2800" dirty="0"/>
          </a:p>
        </p:txBody>
      </p:sp>
      <p:sp>
        <p:nvSpPr>
          <p:cNvPr id="7" name="Rechteck 6">
            <a:extLst>
              <a:ext uri="{FF2B5EF4-FFF2-40B4-BE49-F238E27FC236}">
                <a16:creationId xmlns:a16="http://schemas.microsoft.com/office/drawing/2014/main" id="{5D718C70-AD59-4D92-A49D-BFEF4FA2E4EF}"/>
              </a:ext>
            </a:extLst>
          </p:cNvPr>
          <p:cNvSpPr/>
          <p:nvPr/>
        </p:nvSpPr>
        <p:spPr>
          <a:xfrm>
            <a:off x="137021" y="3000901"/>
            <a:ext cx="11398487" cy="3811364"/>
          </a:xfrm>
          <a:prstGeom prst="rect">
            <a:avLst/>
          </a:prstGeom>
        </p:spPr>
        <p:txBody>
          <a:bodyPr wrap="square">
            <a:spAutoFit/>
          </a:bodyPr>
          <a:lstStyle/>
          <a:p>
            <a:pPr marL="449580">
              <a:lnSpc>
                <a:spcPct val="107000"/>
              </a:lnSpc>
              <a:spcAft>
                <a:spcPts val="200"/>
              </a:spcAft>
            </a:pPr>
            <a:r>
              <a:rPr lang="de-CH" sz="2800" spc="75" dirty="0">
                <a:solidFill>
                  <a:srgbClr val="000000"/>
                </a:solidFill>
                <a:ea typeface="Times New Roman" panose="02020603050405020304" pitchFamily="18" charset="0"/>
                <a:cs typeface="Times New Roman" panose="02020603050405020304" pitchFamily="18" charset="0"/>
              </a:rPr>
              <a:t>"64 Die Gesamtzahl der ganzen Gemeinde betrug 42 360,"</a:t>
            </a:r>
            <a:r>
              <a:rPr lang="de-CH" sz="2800" b="1" spc="75" dirty="0">
                <a:solidFill>
                  <a:srgbClr val="000000"/>
                </a:solidFill>
                <a:ea typeface="Times New Roman" panose="02020603050405020304" pitchFamily="18" charset="0"/>
                <a:cs typeface="Times New Roman" panose="02020603050405020304" pitchFamily="18" charset="0"/>
              </a:rPr>
              <a:t> Esra 2,64</a:t>
            </a:r>
          </a:p>
          <a:p>
            <a:pPr marL="449580">
              <a:lnSpc>
                <a:spcPct val="107000"/>
              </a:lnSpc>
              <a:spcAft>
                <a:spcPts val="200"/>
              </a:spcAft>
            </a:pPr>
            <a:endParaRPr lang="de-CH" sz="2800" dirty="0">
              <a:ea typeface="Calibri" panose="020F0502020204030204" pitchFamily="34" charset="0"/>
              <a:cs typeface="Times New Roman" panose="02020603050405020304" pitchFamily="18" charset="0"/>
            </a:endParaRPr>
          </a:p>
          <a:p>
            <a:pPr marL="449580">
              <a:lnSpc>
                <a:spcPct val="107000"/>
              </a:lnSpc>
              <a:spcAft>
                <a:spcPts val="200"/>
              </a:spcAft>
            </a:pPr>
            <a:r>
              <a:rPr lang="de-CH" sz="2800" dirty="0">
                <a:ea typeface="Calibri" panose="020F0502020204030204" pitchFamily="34" charset="0"/>
                <a:cs typeface="Times New Roman" panose="02020603050405020304" pitchFamily="18" charset="0"/>
              </a:rPr>
              <a:t>Von den Millionen Juden sind nur ganz wenige zurückgekehrt. Jeremia (wir haben es in den Predigten von Reinhard gehört) forderte die Juden auf, sich auf die Gefangenschaft in Babylon einzulassen, sich aber nach den 70 Jahren wieder auf den Weg in ihre Heimat zu machen. Nur ein Überrest der Juden kehrte aber zurück und sehnte sich nach den Verheissungen des HERRN. </a:t>
            </a:r>
          </a:p>
        </p:txBody>
      </p:sp>
    </p:spTree>
    <p:extLst>
      <p:ext uri="{BB962C8B-B14F-4D97-AF65-F5344CB8AC3E}">
        <p14:creationId xmlns:p14="http://schemas.microsoft.com/office/powerpoint/2010/main" val="2070615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C828620E-AF48-4751-980E-79F36B07692F}"/>
              </a:ext>
            </a:extLst>
          </p:cNvPr>
          <p:cNvPicPr>
            <a:picLocks noChangeAspect="1"/>
          </p:cNvPicPr>
          <p:nvPr/>
        </p:nvPicPr>
        <p:blipFill>
          <a:blip r:embed="rId2"/>
          <a:stretch>
            <a:fillRect/>
          </a:stretch>
        </p:blipFill>
        <p:spPr>
          <a:xfrm>
            <a:off x="398782" y="671513"/>
            <a:ext cx="2016162" cy="3942432"/>
          </a:xfrm>
          <a:prstGeom prst="rect">
            <a:avLst/>
          </a:prstGeom>
        </p:spPr>
      </p:pic>
      <p:sp>
        <p:nvSpPr>
          <p:cNvPr id="7" name="Rechteck 6">
            <a:extLst>
              <a:ext uri="{FF2B5EF4-FFF2-40B4-BE49-F238E27FC236}">
                <a16:creationId xmlns:a16="http://schemas.microsoft.com/office/drawing/2014/main" id="{F8BF4978-5B1D-4760-8B9B-D21FC4E6DCA1}"/>
              </a:ext>
            </a:extLst>
          </p:cNvPr>
          <p:cNvSpPr/>
          <p:nvPr/>
        </p:nvSpPr>
        <p:spPr>
          <a:xfrm>
            <a:off x="2623226" y="265705"/>
            <a:ext cx="1136145"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Frage:</a:t>
            </a:r>
            <a:endParaRPr lang="de-CH" sz="2800" dirty="0"/>
          </a:p>
        </p:txBody>
      </p:sp>
      <p:sp>
        <p:nvSpPr>
          <p:cNvPr id="8" name="Rechteck 7">
            <a:extLst>
              <a:ext uri="{FF2B5EF4-FFF2-40B4-BE49-F238E27FC236}">
                <a16:creationId xmlns:a16="http://schemas.microsoft.com/office/drawing/2014/main" id="{65CFC5D0-F488-4FF4-A310-99B8AF121227}"/>
              </a:ext>
            </a:extLst>
          </p:cNvPr>
          <p:cNvSpPr/>
          <p:nvPr/>
        </p:nvSpPr>
        <p:spPr>
          <a:xfrm>
            <a:off x="2623226" y="897947"/>
            <a:ext cx="7740241" cy="2246769"/>
          </a:xfrm>
          <a:prstGeom prst="rect">
            <a:avLst/>
          </a:prstGeom>
        </p:spPr>
        <p:txBody>
          <a:bodyPr wrap="square">
            <a:spAutoFit/>
          </a:bodyPr>
          <a:lstStyle/>
          <a:p>
            <a:r>
              <a:rPr lang="de-CH" sz="2800" dirty="0"/>
              <a:t>"3 Da erging das Wort des HERRN durch den Propheten Haggai folgendermaßen:</a:t>
            </a:r>
          </a:p>
          <a:p>
            <a:r>
              <a:rPr lang="de-CH" sz="2800" dirty="0"/>
              <a:t>4 Ist es aber für euch an der Zeit, in euren getäfelten Häusern zu wohnen, </a:t>
            </a:r>
            <a:r>
              <a:rPr lang="de-CH" sz="2800" dirty="0">
                <a:highlight>
                  <a:srgbClr val="FFFF00"/>
                </a:highlight>
              </a:rPr>
              <a:t>während dieses Haus</a:t>
            </a:r>
            <a:r>
              <a:rPr lang="de-CH" sz="2800" dirty="0"/>
              <a:t> in Trümmern liegt?" </a:t>
            </a:r>
            <a:r>
              <a:rPr lang="de-CH" sz="2800" b="1" dirty="0"/>
              <a:t>(1,3-4)</a:t>
            </a:r>
          </a:p>
        </p:txBody>
      </p:sp>
      <p:pic>
        <p:nvPicPr>
          <p:cNvPr id="6" name="Grafik 5">
            <a:extLst>
              <a:ext uri="{FF2B5EF4-FFF2-40B4-BE49-F238E27FC236}">
                <a16:creationId xmlns:a16="http://schemas.microsoft.com/office/drawing/2014/main" id="{3F01BA2E-3C09-42EB-8120-DC25BF725518}"/>
              </a:ext>
            </a:extLst>
          </p:cNvPr>
          <p:cNvPicPr>
            <a:picLocks noChangeAspect="1"/>
          </p:cNvPicPr>
          <p:nvPr/>
        </p:nvPicPr>
        <p:blipFill>
          <a:blip r:embed="rId3"/>
          <a:stretch>
            <a:fillRect/>
          </a:stretch>
        </p:blipFill>
        <p:spPr>
          <a:xfrm>
            <a:off x="2539748" y="3429000"/>
            <a:ext cx="8151869" cy="1756946"/>
          </a:xfrm>
          <a:prstGeom prst="rect">
            <a:avLst/>
          </a:prstGeom>
        </p:spPr>
      </p:pic>
    </p:spTree>
    <p:extLst>
      <p:ext uri="{BB962C8B-B14F-4D97-AF65-F5344CB8AC3E}">
        <p14:creationId xmlns:p14="http://schemas.microsoft.com/office/powerpoint/2010/main" val="81440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3F01BA2E-3C09-42EB-8120-DC25BF725518}"/>
              </a:ext>
            </a:extLst>
          </p:cNvPr>
          <p:cNvPicPr>
            <a:picLocks noChangeAspect="1"/>
          </p:cNvPicPr>
          <p:nvPr/>
        </p:nvPicPr>
        <p:blipFill>
          <a:blip r:embed="rId2"/>
          <a:stretch>
            <a:fillRect/>
          </a:stretch>
        </p:blipFill>
        <p:spPr>
          <a:xfrm>
            <a:off x="833870" y="563293"/>
            <a:ext cx="8151869" cy="1756946"/>
          </a:xfrm>
          <a:prstGeom prst="rect">
            <a:avLst/>
          </a:prstGeom>
        </p:spPr>
      </p:pic>
      <p:sp>
        <p:nvSpPr>
          <p:cNvPr id="2" name="Rechteck 1">
            <a:extLst>
              <a:ext uri="{FF2B5EF4-FFF2-40B4-BE49-F238E27FC236}">
                <a16:creationId xmlns:a16="http://schemas.microsoft.com/office/drawing/2014/main" id="{58606A66-62B6-4040-A6E5-F92093D0FEBA}"/>
              </a:ext>
            </a:extLst>
          </p:cNvPr>
          <p:cNvSpPr/>
          <p:nvPr/>
        </p:nvSpPr>
        <p:spPr>
          <a:xfrm>
            <a:off x="-158543" y="3543836"/>
            <a:ext cx="12081602" cy="532903"/>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"21 denn sie suchen alle das Ihre, nicht das, was Christi Jesu ist!"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Phil 2,21</a:t>
            </a: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hteck 8">
            <a:extLst>
              <a:ext uri="{FF2B5EF4-FFF2-40B4-BE49-F238E27FC236}">
                <a16:creationId xmlns:a16="http://schemas.microsoft.com/office/drawing/2014/main" id="{10C36017-7AC3-4F0F-B9D2-5BB73E811BC5}"/>
              </a:ext>
            </a:extLst>
          </p:cNvPr>
          <p:cNvSpPr/>
          <p:nvPr/>
        </p:nvSpPr>
        <p:spPr>
          <a:xfrm>
            <a:off x="223197" y="2665586"/>
            <a:ext cx="9053456" cy="532903"/>
          </a:xfrm>
          <a:prstGeom prst="rect">
            <a:avLst/>
          </a:prstGeom>
        </p:spPr>
        <p:txBody>
          <a:bodyPr wrap="square">
            <a:spAutoFit/>
          </a:bodyPr>
          <a:lstStyle/>
          <a:p>
            <a:pPr marL="449580">
              <a:lnSpc>
                <a:spcPct val="107000"/>
              </a:lnSpc>
              <a:spcAft>
                <a:spcPts val="200"/>
              </a:spcAft>
            </a:pP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Wie ist das mit uns? Wo sind unsere Prioritäten?</a:t>
            </a:r>
          </a:p>
        </p:txBody>
      </p:sp>
    </p:spTree>
    <p:extLst>
      <p:ext uri="{BB962C8B-B14F-4D97-AF65-F5344CB8AC3E}">
        <p14:creationId xmlns:p14="http://schemas.microsoft.com/office/powerpoint/2010/main" val="130781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C828620E-AF48-4751-980E-79F36B07692F}"/>
              </a:ext>
            </a:extLst>
          </p:cNvPr>
          <p:cNvPicPr>
            <a:picLocks noChangeAspect="1"/>
          </p:cNvPicPr>
          <p:nvPr/>
        </p:nvPicPr>
        <p:blipFill>
          <a:blip r:embed="rId3"/>
          <a:stretch>
            <a:fillRect/>
          </a:stretch>
        </p:blipFill>
        <p:spPr>
          <a:xfrm>
            <a:off x="398782" y="671513"/>
            <a:ext cx="2016162" cy="3942432"/>
          </a:xfrm>
          <a:prstGeom prst="rect">
            <a:avLst/>
          </a:prstGeom>
        </p:spPr>
      </p:pic>
      <p:sp>
        <p:nvSpPr>
          <p:cNvPr id="8" name="Rechteck 7">
            <a:extLst>
              <a:ext uri="{FF2B5EF4-FFF2-40B4-BE49-F238E27FC236}">
                <a16:creationId xmlns:a16="http://schemas.microsoft.com/office/drawing/2014/main" id="{65CFC5D0-F488-4FF4-A310-99B8AF121227}"/>
              </a:ext>
            </a:extLst>
          </p:cNvPr>
          <p:cNvSpPr/>
          <p:nvPr/>
        </p:nvSpPr>
        <p:spPr>
          <a:xfrm>
            <a:off x="2656782" y="2093302"/>
            <a:ext cx="9136436" cy="1815882"/>
          </a:xfrm>
          <a:prstGeom prst="rect">
            <a:avLst/>
          </a:prstGeom>
        </p:spPr>
        <p:txBody>
          <a:bodyPr wrap="square">
            <a:spAutoFit/>
          </a:bodyPr>
          <a:lstStyle/>
          <a:p>
            <a:r>
              <a:rPr lang="de-CH" sz="2800" dirty="0"/>
              <a:t>" 6 Ihr sät viel und bringt wenig ein; ihr esst und werdet doch nicht satt; ihr trinkt und habt doch nicht genug; ihr kleidet euch und werdet doch nicht warm; und wer einen Lohn verdient, der legt ihn in einen durchlöcherten Beutel!" </a:t>
            </a:r>
            <a:r>
              <a:rPr lang="de-CH" sz="2800" b="1" dirty="0"/>
              <a:t>(1,6)</a:t>
            </a:r>
          </a:p>
        </p:txBody>
      </p:sp>
      <p:graphicFrame>
        <p:nvGraphicFramePr>
          <p:cNvPr id="2" name="Objekt 1">
            <a:extLst>
              <a:ext uri="{FF2B5EF4-FFF2-40B4-BE49-F238E27FC236}">
                <a16:creationId xmlns:a16="http://schemas.microsoft.com/office/drawing/2014/main" id="{21C7E60C-279F-459B-8328-B9F058D089DD}"/>
              </a:ext>
            </a:extLst>
          </p:cNvPr>
          <p:cNvGraphicFramePr>
            <a:graphicFrameLocks noChangeAspect="1"/>
          </p:cNvGraphicFramePr>
          <p:nvPr>
            <p:extLst>
              <p:ext uri="{D42A27DB-BD31-4B8C-83A1-F6EECF244321}">
                <p14:modId xmlns:p14="http://schemas.microsoft.com/office/powerpoint/2010/main" val="2769554184"/>
              </p:ext>
            </p:extLst>
          </p:nvPr>
        </p:nvGraphicFramePr>
        <p:xfrm>
          <a:off x="2656782" y="4214833"/>
          <a:ext cx="6449197" cy="2251483"/>
        </p:xfrm>
        <a:graphic>
          <a:graphicData uri="http://schemas.openxmlformats.org/presentationml/2006/ole">
            <mc:AlternateContent xmlns:mc="http://schemas.openxmlformats.org/markup-compatibility/2006">
              <mc:Choice xmlns:v="urn:schemas-microsoft-com:vml" Requires="v">
                <p:oleObj spid="_x0000_s3086" name="Document" r:id="rId4" imgW="3138709" imgH="1230695" progId="Word.Document.12">
                  <p:embed/>
                </p:oleObj>
              </mc:Choice>
              <mc:Fallback>
                <p:oleObj name="Document" r:id="rId4" imgW="3138709" imgH="1230695" progId="Word.Document.12">
                  <p:embed/>
                  <p:pic>
                    <p:nvPicPr>
                      <p:cNvPr id="0" name=""/>
                      <p:cNvPicPr/>
                      <p:nvPr/>
                    </p:nvPicPr>
                    <p:blipFill>
                      <a:blip r:embed="rId5"/>
                      <a:stretch>
                        <a:fillRect/>
                      </a:stretch>
                    </p:blipFill>
                    <p:spPr>
                      <a:xfrm>
                        <a:off x="2656782" y="4214833"/>
                        <a:ext cx="6449197" cy="2251483"/>
                      </a:xfrm>
                      <a:prstGeom prst="rect">
                        <a:avLst/>
                      </a:prstGeom>
                    </p:spPr>
                  </p:pic>
                </p:oleObj>
              </mc:Fallback>
            </mc:AlternateContent>
          </a:graphicData>
        </a:graphic>
      </p:graphicFrame>
      <p:sp>
        <p:nvSpPr>
          <p:cNvPr id="3" name="Rechteck 2">
            <a:extLst>
              <a:ext uri="{FF2B5EF4-FFF2-40B4-BE49-F238E27FC236}">
                <a16:creationId xmlns:a16="http://schemas.microsoft.com/office/drawing/2014/main" id="{878F0B9B-0579-4FAA-9F90-1D3B2FE3A1A6}"/>
              </a:ext>
            </a:extLst>
          </p:cNvPr>
          <p:cNvSpPr/>
          <p:nvPr/>
        </p:nvSpPr>
        <p:spPr>
          <a:xfrm>
            <a:off x="2256330" y="793727"/>
            <a:ext cx="9311273" cy="993926"/>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"5 Und nun, so spricht der HERR der Heerscharen: Achtet doch aufmerksam auf eure Wege!"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1,5</a:t>
            </a: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325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C828620E-AF48-4751-980E-79F36B07692F}"/>
              </a:ext>
            </a:extLst>
          </p:cNvPr>
          <p:cNvPicPr>
            <a:picLocks noChangeAspect="1"/>
          </p:cNvPicPr>
          <p:nvPr/>
        </p:nvPicPr>
        <p:blipFill>
          <a:blip r:embed="rId2"/>
          <a:stretch>
            <a:fillRect/>
          </a:stretch>
        </p:blipFill>
        <p:spPr>
          <a:xfrm>
            <a:off x="398782" y="671513"/>
            <a:ext cx="2016162" cy="3942432"/>
          </a:xfrm>
          <a:prstGeom prst="rect">
            <a:avLst/>
          </a:prstGeom>
        </p:spPr>
      </p:pic>
      <p:sp>
        <p:nvSpPr>
          <p:cNvPr id="7" name="Rechteck 6">
            <a:extLst>
              <a:ext uri="{FF2B5EF4-FFF2-40B4-BE49-F238E27FC236}">
                <a16:creationId xmlns:a16="http://schemas.microsoft.com/office/drawing/2014/main" id="{F8BF4978-5B1D-4760-8B9B-D21FC4E6DCA1}"/>
              </a:ext>
            </a:extLst>
          </p:cNvPr>
          <p:cNvSpPr/>
          <p:nvPr/>
        </p:nvSpPr>
        <p:spPr>
          <a:xfrm>
            <a:off x="2623226" y="265705"/>
            <a:ext cx="3446008"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Richte dein Herz aus:</a:t>
            </a:r>
            <a:endParaRPr lang="de-CH" sz="2800" dirty="0"/>
          </a:p>
        </p:txBody>
      </p:sp>
      <p:sp>
        <p:nvSpPr>
          <p:cNvPr id="8" name="Rechteck 7">
            <a:extLst>
              <a:ext uri="{FF2B5EF4-FFF2-40B4-BE49-F238E27FC236}">
                <a16:creationId xmlns:a16="http://schemas.microsoft.com/office/drawing/2014/main" id="{65CFC5D0-F488-4FF4-A310-99B8AF121227}"/>
              </a:ext>
            </a:extLst>
          </p:cNvPr>
          <p:cNvSpPr/>
          <p:nvPr/>
        </p:nvSpPr>
        <p:spPr>
          <a:xfrm>
            <a:off x="2623226" y="897947"/>
            <a:ext cx="9169992" cy="2246769"/>
          </a:xfrm>
          <a:prstGeom prst="rect">
            <a:avLst/>
          </a:prstGeom>
        </p:spPr>
        <p:txBody>
          <a:bodyPr wrap="square">
            <a:spAutoFit/>
          </a:bodyPr>
          <a:lstStyle/>
          <a:p>
            <a:r>
              <a:rPr lang="de-CH" sz="2800" dirty="0"/>
              <a:t>" 7 So spricht der HERR der Heerscharen: Achtet doch aufmerksam auf eure Wege!</a:t>
            </a:r>
          </a:p>
          <a:p>
            <a:r>
              <a:rPr lang="de-CH" sz="2800" dirty="0"/>
              <a:t>8 </a:t>
            </a:r>
            <a:r>
              <a:rPr lang="de-CH" sz="2800" u="sng" dirty="0"/>
              <a:t>Geht</a:t>
            </a:r>
            <a:r>
              <a:rPr lang="de-CH" sz="2800" dirty="0"/>
              <a:t> auf das Bergland und </a:t>
            </a:r>
            <a:r>
              <a:rPr lang="de-CH" sz="2800" u="sng" dirty="0"/>
              <a:t>holt</a:t>
            </a:r>
            <a:r>
              <a:rPr lang="de-CH" sz="2800" dirty="0"/>
              <a:t> Holz und </a:t>
            </a:r>
            <a:r>
              <a:rPr lang="de-CH" sz="2800" u="sng" dirty="0"/>
              <a:t>baut</a:t>
            </a:r>
            <a:r>
              <a:rPr lang="de-CH" sz="2800" dirty="0"/>
              <a:t> das Haus! Dann werde ich Wohlgefallen daran haben und verherrlicht werden, spricht der HERR." </a:t>
            </a:r>
            <a:r>
              <a:rPr lang="de-CH" sz="2800" b="1" dirty="0"/>
              <a:t>(1,7-8)</a:t>
            </a:r>
          </a:p>
        </p:txBody>
      </p:sp>
      <p:sp>
        <p:nvSpPr>
          <p:cNvPr id="2" name="Rechteck 1">
            <a:extLst>
              <a:ext uri="{FF2B5EF4-FFF2-40B4-BE49-F238E27FC236}">
                <a16:creationId xmlns:a16="http://schemas.microsoft.com/office/drawing/2014/main" id="{1564342A-5346-4239-B8CE-ECD71DB99C62}"/>
              </a:ext>
            </a:extLst>
          </p:cNvPr>
          <p:cNvSpPr/>
          <p:nvPr/>
        </p:nvSpPr>
        <p:spPr>
          <a:xfrm>
            <a:off x="2623225" y="3251295"/>
            <a:ext cx="9033155" cy="3539430"/>
          </a:xfrm>
          <a:prstGeom prst="rect">
            <a:avLst/>
          </a:prstGeom>
        </p:spPr>
        <p:txBody>
          <a:bodyPr wrap="square">
            <a:spAutoFit/>
          </a:bodyPr>
          <a:lstStyle/>
          <a:p>
            <a:pPr>
              <a:spcAft>
                <a:spcPts val="0"/>
              </a:spcAft>
            </a:pPr>
            <a:r>
              <a:rPr lang="de-CH" sz="2800" i="1" dirty="0">
                <a:latin typeface="Calibri" panose="020F0502020204030204" pitchFamily="34" charset="0"/>
                <a:ea typeface="Calibri" panose="020F0502020204030204" pitchFamily="34" charset="0"/>
                <a:cs typeface="Times New Roman" panose="02020603050405020304" pitchFamily="18" charset="0"/>
              </a:rPr>
              <a:t>"Gott wird Wohlgefallen haben und wird verherrlicht werden." </a:t>
            </a:r>
            <a:r>
              <a:rPr lang="de-CH" sz="2800" dirty="0">
                <a:latin typeface="Calibri" panose="020F0502020204030204" pitchFamily="34" charset="0"/>
                <a:ea typeface="Calibri" panose="020F0502020204030204" pitchFamily="34" charset="0"/>
                <a:cs typeface="Times New Roman" panose="02020603050405020304" pitchFamily="18" charset="0"/>
              </a:rPr>
              <a:t>Wenn wir sein Reich bauen, in der Gemeinde mithelfen, einander lieben und unser HERR Jesus Christus das Zentrum ist in unserem ganzen Leben, dann wird daraus ein Lebensstil der Anbetung. Anbetung bedeutet nicht nur im Gottesdienst ihm Lieder zu singen, sondern unser ganzes Lebens ihm hingeben und einen Lebensstil der Anbetung entwickeln, für unseren Gott. </a:t>
            </a:r>
          </a:p>
        </p:txBody>
      </p:sp>
      <p:sp>
        <p:nvSpPr>
          <p:cNvPr id="3" name="Rechteck 2">
            <a:extLst>
              <a:ext uri="{FF2B5EF4-FFF2-40B4-BE49-F238E27FC236}">
                <a16:creationId xmlns:a16="http://schemas.microsoft.com/office/drawing/2014/main" id="{7E88505F-7E57-46F0-932C-00B8518FDBE3}"/>
              </a:ext>
            </a:extLst>
          </p:cNvPr>
          <p:cNvSpPr/>
          <p:nvPr/>
        </p:nvSpPr>
        <p:spPr>
          <a:xfrm>
            <a:off x="-1" y="4912304"/>
            <a:ext cx="9568776"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Ich ermahne euch nun, ihr Brüder, angesichts der Barmherzigkeit Gottes, dass ihr eure Leiber darbringt als ein lebendiges, heiliges, Gott wohlgefälliges Opfer: Das sei euer vernünftiger Gottesdienst!"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Röm 12,1</a:t>
            </a: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545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2" grpId="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700363"/>
            <a:ext cx="11417612" cy="2062103"/>
          </a:xfrm>
          <a:prstGeom prst="rect">
            <a:avLst/>
          </a:prstGeom>
          <a:noFill/>
        </p:spPr>
        <p:txBody>
          <a:bodyPr wrap="square" rtlCol="0">
            <a:spAutoFit/>
          </a:bodyPr>
          <a:lstStyle/>
          <a:p>
            <a:r>
              <a:rPr lang="de-CH" sz="3200" dirty="0"/>
              <a:t>Thema: </a:t>
            </a:r>
          </a:p>
          <a:p>
            <a:r>
              <a:rPr lang="de-CH" sz="3200" dirty="0"/>
              <a:t>Es ist ein Aufruf für die Juden den Tempel zu bauen! oder wir könnten auch sagen, "Der HERR soll den ersten Platz in meinem Leben einnehmen"!</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2" y="2875559"/>
            <a:ext cx="11231818" cy="1569660"/>
          </a:xfrm>
          <a:prstGeom prst="rect">
            <a:avLst/>
          </a:prstGeom>
          <a:noFill/>
        </p:spPr>
        <p:txBody>
          <a:bodyPr wrap="square" rtlCol="0">
            <a:spAutoFit/>
          </a:bodyPr>
          <a:lstStyle/>
          <a:p>
            <a:pPr lvl="0"/>
            <a:r>
              <a:rPr lang="de-CH" sz="3200" dirty="0"/>
              <a:t>Schlüsselvers: 1,7 </a:t>
            </a:r>
            <a:endParaRPr lang="de-CH" sz="3400" b="1" dirty="0">
              <a:latin typeface="+mj-lt"/>
            </a:endParaRPr>
          </a:p>
          <a:p>
            <a:r>
              <a:rPr lang="de-CH" sz="3200" b="1" dirty="0"/>
              <a:t>"So spricht der HERR der Heerscharen: Richtet euer Herz auf eure Wege!"</a:t>
            </a:r>
            <a:endParaRPr lang="de-CH" sz="3200" dirty="0"/>
          </a:p>
        </p:txBody>
      </p:sp>
      <p:sp>
        <p:nvSpPr>
          <p:cNvPr id="2" name="Rechteck 1">
            <a:extLst>
              <a:ext uri="{FF2B5EF4-FFF2-40B4-BE49-F238E27FC236}">
                <a16:creationId xmlns:a16="http://schemas.microsoft.com/office/drawing/2014/main" id="{C704FFB1-1B04-4954-BDAB-EBB3D99078FF}"/>
              </a:ext>
            </a:extLst>
          </p:cNvPr>
          <p:cNvSpPr/>
          <p:nvPr/>
        </p:nvSpPr>
        <p:spPr>
          <a:xfrm>
            <a:off x="563102" y="4558312"/>
            <a:ext cx="10989989" cy="1569660"/>
          </a:xfrm>
          <a:prstGeom prst="rect">
            <a:avLst/>
          </a:prstGeom>
        </p:spPr>
        <p:txBody>
          <a:bodyPr wrap="square">
            <a:spAutoFit/>
          </a:bodyPr>
          <a:lstStyle/>
          <a:p>
            <a:r>
              <a:rPr lang="de-CH" sz="3200" b="1" dirty="0">
                <a:latin typeface="Calibri" panose="020F0502020204030204" pitchFamily="34" charset="0"/>
                <a:ea typeface="Calibri" panose="020F0502020204030204" pitchFamily="34" charset="0"/>
                <a:cs typeface="Times New Roman" panose="02020603050405020304" pitchFamily="18" charset="0"/>
              </a:rPr>
              <a:t>"Trachtet aber zuerst nach dem Reich Gottes und nach seiner Gerechtigkeit! Und dies alles wird euch hinzugefügt werden." Mt 6,33</a:t>
            </a:r>
          </a:p>
        </p:txBody>
      </p:sp>
    </p:spTree>
    <p:extLst>
      <p:ext uri="{BB962C8B-B14F-4D97-AF65-F5344CB8AC3E}">
        <p14:creationId xmlns:p14="http://schemas.microsoft.com/office/powerpoint/2010/main" val="209669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C828620E-AF48-4751-980E-79F36B07692F}"/>
              </a:ext>
            </a:extLst>
          </p:cNvPr>
          <p:cNvPicPr>
            <a:picLocks noChangeAspect="1"/>
          </p:cNvPicPr>
          <p:nvPr/>
        </p:nvPicPr>
        <p:blipFill>
          <a:blip r:embed="rId2"/>
          <a:stretch>
            <a:fillRect/>
          </a:stretch>
        </p:blipFill>
        <p:spPr>
          <a:xfrm>
            <a:off x="398782" y="671513"/>
            <a:ext cx="2016162" cy="3942432"/>
          </a:xfrm>
          <a:prstGeom prst="rect">
            <a:avLst/>
          </a:prstGeom>
        </p:spPr>
      </p:pic>
      <p:sp>
        <p:nvSpPr>
          <p:cNvPr id="9" name="Rechteck 8">
            <a:extLst>
              <a:ext uri="{FF2B5EF4-FFF2-40B4-BE49-F238E27FC236}">
                <a16:creationId xmlns:a16="http://schemas.microsoft.com/office/drawing/2014/main" id="{78B2424B-8992-4B06-8E0C-54377CBE39FE}"/>
              </a:ext>
            </a:extLst>
          </p:cNvPr>
          <p:cNvSpPr/>
          <p:nvPr/>
        </p:nvSpPr>
        <p:spPr>
          <a:xfrm>
            <a:off x="2106965" y="234661"/>
            <a:ext cx="9948911" cy="5194435"/>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9 Ihr habt viel erwartet, doch siehe, es wurde wenig daraus; und brachtet ihr es heim, so blies ich es weg! Warum das? So spricht der HERR der Heerscharen: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Um meines Hauses willen, </a:t>
            </a:r>
            <a:r>
              <a:rPr lang="de-CH" sz="2800" u="sng"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das in Trümmern liegt</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während jeder von euch eilt, um für sein eigenes Haus zu sorgen!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10 </a:t>
            </a:r>
            <a:r>
              <a:rPr lang="de-CH" sz="2800" spc="75" dirty="0">
                <a:solidFill>
                  <a:srgbClr val="000000"/>
                </a:solidFill>
                <a:highlight>
                  <a:srgbClr val="C0C0C0"/>
                </a:highlight>
                <a:latin typeface="Calibri" panose="020F0502020204030204" pitchFamily="34" charset="0"/>
                <a:ea typeface="Times New Roman" panose="02020603050405020304" pitchFamily="18" charset="0"/>
                <a:cs typeface="Times New Roman" panose="02020603050405020304" pitchFamily="18" charset="0"/>
              </a:rPr>
              <a:t>Darum</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hat der Himmel über euch seinen Tau zurückgehalten, und die Erde hat ihren Ertrag zurückgehalten. 11 </a:t>
            </a:r>
            <a:r>
              <a:rPr lang="de-CH" sz="2800" spc="75" dirty="0">
                <a:solidFill>
                  <a:srgbClr val="000000"/>
                </a:solidFill>
                <a:highlight>
                  <a:srgbClr val="C0C0C0"/>
                </a:highlight>
                <a:latin typeface="Calibri" panose="020F0502020204030204" pitchFamily="34" charset="0"/>
                <a:ea typeface="Times New Roman" panose="02020603050405020304" pitchFamily="18" charset="0"/>
                <a:cs typeface="Times New Roman" panose="02020603050405020304" pitchFamily="18" charset="0"/>
              </a:rPr>
              <a:t>Und ich habe</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die Dürre gerufen über das Land und über die Berge, über Korn, Most und Öl und über alles, was der Erdboden hervorbringt, auch über Menschen und Vieh und über alle Arbeit der Hände."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(1,9-11)</a:t>
            </a:r>
          </a:p>
        </p:txBody>
      </p:sp>
    </p:spTree>
    <p:extLst>
      <p:ext uri="{BB962C8B-B14F-4D97-AF65-F5344CB8AC3E}">
        <p14:creationId xmlns:p14="http://schemas.microsoft.com/office/powerpoint/2010/main" val="610005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6704528"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Reaktion der Führerschaft und des Volkes:</a:t>
            </a:r>
            <a:endParaRPr lang="de-CH" sz="2800" dirty="0"/>
          </a:p>
        </p:txBody>
      </p:sp>
      <p:graphicFrame>
        <p:nvGraphicFramePr>
          <p:cNvPr id="2" name="Tabelle 1">
            <a:extLst>
              <a:ext uri="{FF2B5EF4-FFF2-40B4-BE49-F238E27FC236}">
                <a16:creationId xmlns:a16="http://schemas.microsoft.com/office/drawing/2014/main" id="{DEA2BA89-28A7-425E-B3BE-FDD08D35F618}"/>
              </a:ext>
            </a:extLst>
          </p:cNvPr>
          <p:cNvGraphicFramePr>
            <a:graphicFrameLocks noGrp="1"/>
          </p:cNvGraphicFramePr>
          <p:nvPr>
            <p:extLst>
              <p:ext uri="{D42A27DB-BD31-4B8C-83A1-F6EECF244321}">
                <p14:modId xmlns:p14="http://schemas.microsoft.com/office/powerpoint/2010/main" val="2939225053"/>
              </p:ext>
            </p:extLst>
          </p:nvPr>
        </p:nvGraphicFramePr>
        <p:xfrm>
          <a:off x="248576" y="740916"/>
          <a:ext cx="11683012" cy="6095476"/>
        </p:xfrm>
        <a:graphic>
          <a:graphicData uri="http://schemas.openxmlformats.org/drawingml/2006/table">
            <a:tbl>
              <a:tblPr firstRow="1" firstCol="1" bandRow="1"/>
              <a:tblGrid>
                <a:gridCol w="737760">
                  <a:extLst>
                    <a:ext uri="{9D8B030D-6E8A-4147-A177-3AD203B41FA5}">
                      <a16:colId xmlns:a16="http://schemas.microsoft.com/office/drawing/2014/main" val="684426023"/>
                    </a:ext>
                  </a:extLst>
                </a:gridCol>
                <a:gridCol w="8127154">
                  <a:extLst>
                    <a:ext uri="{9D8B030D-6E8A-4147-A177-3AD203B41FA5}">
                      <a16:colId xmlns:a16="http://schemas.microsoft.com/office/drawing/2014/main" val="3025267413"/>
                    </a:ext>
                  </a:extLst>
                </a:gridCol>
                <a:gridCol w="2818098">
                  <a:extLst>
                    <a:ext uri="{9D8B030D-6E8A-4147-A177-3AD203B41FA5}">
                      <a16:colId xmlns:a16="http://schemas.microsoft.com/office/drawing/2014/main" val="956966146"/>
                    </a:ext>
                  </a:extLst>
                </a:gridCol>
              </a:tblGrid>
              <a:tr h="238562">
                <a:tc gridSpan="3">
                  <a:txBody>
                    <a:bodyPr/>
                    <a:lstStyle/>
                    <a:p>
                      <a:pPr>
                        <a:spcAft>
                          <a:spcPts val="0"/>
                        </a:spcAft>
                      </a:pPr>
                      <a:r>
                        <a:rPr lang="de-CH" sz="1600" dirty="0">
                          <a:effectLst/>
                          <a:latin typeface="Calibri" panose="020F0502020204030204" pitchFamily="34" charset="0"/>
                          <a:ea typeface="Calibri" panose="020F0502020204030204" pitchFamily="34" charset="0"/>
                          <a:cs typeface="Times New Roman" panose="02020603050405020304" pitchFamily="18" charset="0"/>
                        </a:rPr>
                        <a:t>Merkmale einer Erweckung</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991563552"/>
                  </a:ext>
                </a:extLst>
              </a:tr>
              <a:tr h="954249">
                <a:tc>
                  <a:txBody>
                    <a:bodyPr/>
                    <a:lstStyle/>
                    <a:p>
                      <a:pPr>
                        <a:spcAft>
                          <a:spcPts val="0"/>
                        </a:spcAft>
                      </a:pPr>
                      <a:r>
                        <a:rPr lang="de-CH" sz="1600">
                          <a:effectLst/>
                          <a:latin typeface="Calibri" panose="020F0502020204030204" pitchFamily="34" charset="0"/>
                          <a:ea typeface="Calibri" panose="020F0502020204030204" pitchFamily="34" charset="0"/>
                          <a:cs typeface="Times New Roman" panose="02020603050405020304" pitchFamily="18" charset="0"/>
                        </a:rPr>
                        <a:t>1,12a</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600" i="1" dirty="0">
                          <a:effectLst/>
                          <a:latin typeface="Calibri" panose="020F0502020204030204" pitchFamily="34" charset="0"/>
                          <a:ea typeface="Calibri" panose="020F0502020204030204" pitchFamily="34" charset="0"/>
                          <a:cs typeface="Times New Roman" panose="02020603050405020304" pitchFamily="18" charset="0"/>
                        </a:rPr>
                        <a:t>"Da hörten Serubbabel, der Sohn des Schealtiël, und der Hohe Priester Jeschua, der Sohn des Jozadak, und der ganze Rest des Volkes auf die Stimme des HERRN, ihres Gottes, und auf die Worte des Propheten Haggai, so wie der HERR, ihr Gott, ihn gesandt hatte, …"</a:t>
                      </a:r>
                    </a:p>
                    <a:p>
                      <a:pPr>
                        <a:spcAft>
                          <a:spcPts val="0"/>
                        </a:spcAft>
                      </a:pPr>
                      <a:endParaRPr lang="de-CH"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
                      </a:pPr>
                      <a:r>
                        <a:rPr lang="de-CH" sz="1600" dirty="0">
                          <a:effectLst/>
                          <a:latin typeface="Calibri" panose="020F0502020204030204" pitchFamily="34" charset="0"/>
                          <a:ea typeface="Calibri" panose="020F0502020204030204" pitchFamily="34" charset="0"/>
                          <a:cs typeface="Times New Roman" panose="02020603050405020304" pitchFamily="18" charset="0"/>
                        </a:rPr>
                        <a:t>Aufmerksames Hören auf das Wort Gottes.</a:t>
                      </a:r>
                    </a:p>
                    <a:p>
                      <a:pPr marL="228600">
                        <a:spcAft>
                          <a:spcPts val="0"/>
                        </a:spcAft>
                      </a:pPr>
                      <a:r>
                        <a:rPr lang="de-CH" sz="1800" b="1" dirty="0">
                          <a:effectLst/>
                          <a:latin typeface="Calibri" panose="020F0502020204030204" pitchFamily="34" charset="0"/>
                          <a:ea typeface="Calibri" panose="020F0502020204030204" pitchFamily="34" charset="0"/>
                          <a:cs typeface="Times New Roman" panose="02020603050405020304" pitchFamily="18" charset="0"/>
                        </a:rPr>
                        <a:t>Willen</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0522715"/>
                  </a:ext>
                </a:extLst>
              </a:tr>
              <a:tr h="745507">
                <a:tc>
                  <a:txBody>
                    <a:bodyPr/>
                    <a:lstStyle/>
                    <a:p>
                      <a:pPr>
                        <a:spcAft>
                          <a:spcPts val="0"/>
                        </a:spcAft>
                      </a:pPr>
                      <a:r>
                        <a:rPr lang="de-CH" sz="1600">
                          <a:effectLst/>
                          <a:latin typeface="Calibri" panose="020F0502020204030204" pitchFamily="34" charset="0"/>
                          <a:ea typeface="Calibri" panose="020F0502020204030204" pitchFamily="34" charset="0"/>
                          <a:cs typeface="Times New Roman" panose="02020603050405020304" pitchFamily="18" charset="0"/>
                        </a:rPr>
                        <a:t>1,12b</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600" i="1" dirty="0">
                          <a:effectLst/>
                          <a:latin typeface="Calibri" panose="020F0502020204030204" pitchFamily="34" charset="0"/>
                          <a:ea typeface="Calibri" panose="020F0502020204030204" pitchFamily="34" charset="0"/>
                          <a:cs typeface="Times New Roman" panose="02020603050405020304" pitchFamily="18" charset="0"/>
                        </a:rPr>
                        <a:t>"… und das Volk fürchtete sich vor dem HERRN."</a:t>
                      </a:r>
                      <a:endParaRPr lang="de-CH"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
                      </a:pPr>
                      <a:r>
                        <a:rPr lang="de-CH" sz="1600" dirty="0">
                          <a:effectLst/>
                          <a:latin typeface="Calibri" panose="020F0502020204030204" pitchFamily="34" charset="0"/>
                          <a:ea typeface="Calibri" panose="020F0502020204030204" pitchFamily="34" charset="0"/>
                          <a:cs typeface="Times New Roman" panose="02020603050405020304" pitchFamily="18" charset="0"/>
                        </a:rPr>
                        <a:t>Aufrichtige und tiefe Gottesfurcht</a:t>
                      </a:r>
                    </a:p>
                    <a:p>
                      <a:pPr marL="228600">
                        <a:spcAft>
                          <a:spcPts val="0"/>
                        </a:spcAft>
                      </a:pPr>
                      <a:r>
                        <a:rPr lang="de-CH" sz="1800" b="1" dirty="0">
                          <a:effectLst/>
                          <a:latin typeface="Calibri" panose="020F0502020204030204" pitchFamily="34" charset="0"/>
                          <a:ea typeface="Calibri" panose="020F0502020204030204" pitchFamily="34" charset="0"/>
                          <a:cs typeface="Times New Roman" panose="02020603050405020304" pitchFamily="18" charset="0"/>
                        </a:rPr>
                        <a:t>Ehrlichkeit</a:t>
                      </a:r>
                      <a:endParaRPr lang="de-CH"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282066"/>
                  </a:ext>
                </a:extLst>
              </a:tr>
              <a:tr h="745507">
                <a:tc>
                  <a:txBody>
                    <a:bodyPr/>
                    <a:lstStyle/>
                    <a:p>
                      <a:pPr>
                        <a:spcAft>
                          <a:spcPts val="0"/>
                        </a:spcAft>
                      </a:pPr>
                      <a:r>
                        <a:rPr lang="de-CH" sz="1600">
                          <a:effectLst/>
                          <a:latin typeface="Calibri" panose="020F0502020204030204" pitchFamily="34" charset="0"/>
                          <a:ea typeface="Calibri" panose="020F0502020204030204" pitchFamily="34" charset="0"/>
                          <a:cs typeface="Times New Roman" panose="02020603050405020304" pitchFamily="18" charset="0"/>
                        </a:rPr>
                        <a:t>1,13</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600" i="1">
                          <a:effectLst/>
                          <a:latin typeface="Calibri" panose="020F0502020204030204" pitchFamily="34" charset="0"/>
                          <a:ea typeface="Calibri" panose="020F0502020204030204" pitchFamily="34" charset="0"/>
                          <a:cs typeface="Times New Roman" panose="02020603050405020304" pitchFamily="18" charset="0"/>
                        </a:rPr>
                        <a:t>"Da sprach Haggai, der Bote des HERRN, im Auftrag des HERRN zum Volk: Ich bin mit euch, spricht der HERR."</a:t>
                      </a:r>
                      <a:endParaRPr lang="de-CH" sz="160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
                      </a:pPr>
                      <a:r>
                        <a:rPr lang="de-CH" sz="1600" dirty="0">
                          <a:effectLst/>
                          <a:latin typeface="Calibri" panose="020F0502020204030204" pitchFamily="34" charset="0"/>
                          <a:ea typeface="Calibri" panose="020F0502020204030204" pitchFamily="34" charset="0"/>
                          <a:cs typeface="Times New Roman" panose="02020603050405020304" pitchFamily="18" charset="0"/>
                        </a:rPr>
                        <a:t>Gewissheit der Gegenwart Gottes</a:t>
                      </a:r>
                    </a:p>
                    <a:p>
                      <a:pPr marL="228600">
                        <a:spcAft>
                          <a:spcPts val="0"/>
                        </a:spcAft>
                      </a:pPr>
                      <a:r>
                        <a:rPr lang="de-CH" sz="1800" b="1" dirty="0">
                          <a:effectLst/>
                          <a:latin typeface="Calibri" panose="020F0502020204030204" pitchFamily="34" charset="0"/>
                          <a:ea typeface="Calibri" panose="020F0502020204030204" pitchFamily="34" charset="0"/>
                          <a:cs typeface="Times New Roman" panose="02020603050405020304" pitchFamily="18" charset="0"/>
                        </a:rPr>
                        <a:t>Stark sein</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9213528"/>
                  </a:ext>
                </a:extLst>
              </a:tr>
              <a:tr h="954249">
                <a:tc>
                  <a:txBody>
                    <a:bodyPr/>
                    <a:lstStyle/>
                    <a:p>
                      <a:pPr>
                        <a:spcAft>
                          <a:spcPts val="0"/>
                        </a:spcAft>
                      </a:pPr>
                      <a:r>
                        <a:rPr lang="de-CH" sz="1600">
                          <a:effectLst/>
                          <a:latin typeface="Calibri" panose="020F0502020204030204" pitchFamily="34" charset="0"/>
                          <a:ea typeface="Calibri" panose="020F0502020204030204" pitchFamily="34" charset="0"/>
                          <a:cs typeface="Times New Roman" panose="02020603050405020304" pitchFamily="18" charset="0"/>
                        </a:rPr>
                        <a:t>1,14</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600" i="1" dirty="0">
                          <a:effectLst/>
                          <a:latin typeface="Calibri" panose="020F0502020204030204" pitchFamily="34" charset="0"/>
                          <a:ea typeface="Calibri" panose="020F0502020204030204" pitchFamily="34" charset="0"/>
                          <a:cs typeface="Times New Roman" panose="02020603050405020304" pitchFamily="18" charset="0"/>
                        </a:rPr>
                        <a:t>"Und der HERR erweckte den Geist Serubbabels, des Sohnes Schealtiëls, des Statthalters von Juda, und den Geist Jeschuas, des Sohnes Jozadaks, des Hohen Priesters, und den Geist des ganzen Restes des Volkes, </a:t>
                      </a:r>
                      <a:r>
                        <a:rPr lang="de-CH" sz="16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sodass sie kamen und sich an die Arbeit am Haus des HERRN der Heerscharen, ihres Gottes, machten</a:t>
                      </a:r>
                      <a:r>
                        <a:rPr lang="de-CH" sz="1600" i="1" dirty="0">
                          <a:effectLst/>
                          <a:latin typeface="Calibri" panose="020F0502020204030204" pitchFamily="34" charset="0"/>
                          <a:ea typeface="Calibri" panose="020F0502020204030204" pitchFamily="34" charset="0"/>
                          <a:cs typeface="Times New Roman" panose="02020603050405020304" pitchFamily="18" charset="0"/>
                        </a:rPr>
                        <a:t>,"</a:t>
                      </a:r>
                      <a:endParaRPr lang="de-CH"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
                      </a:pPr>
                      <a:r>
                        <a:rPr lang="de-CH" sz="1600" dirty="0">
                          <a:effectLst/>
                          <a:latin typeface="Calibri" panose="020F0502020204030204" pitchFamily="34" charset="0"/>
                          <a:ea typeface="Calibri" panose="020F0502020204030204" pitchFamily="34" charset="0"/>
                          <a:cs typeface="Times New Roman" panose="02020603050405020304" pitchFamily="18" charset="0"/>
                        </a:rPr>
                        <a:t>Sofortiger und tätiger Gehorsam</a:t>
                      </a:r>
                    </a:p>
                    <a:p>
                      <a:pPr marL="228600">
                        <a:spcAft>
                          <a:spcPts val="0"/>
                        </a:spcAft>
                      </a:pPr>
                      <a:r>
                        <a:rPr lang="de-CH" sz="1800" b="1" dirty="0">
                          <a:effectLst/>
                          <a:latin typeface="Calibri" panose="020F0502020204030204" pitchFamily="34" charset="0"/>
                          <a:ea typeface="Calibri" panose="020F0502020204030204" pitchFamily="34" charset="0"/>
                          <a:cs typeface="Times New Roman" panose="02020603050405020304" pitchFamily="18" charset="0"/>
                        </a:rPr>
                        <a:t>Mutig sein</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335245"/>
                  </a:ext>
                </a:extLst>
              </a:tr>
              <a:tr h="2376916">
                <a:tc>
                  <a:txBody>
                    <a:bodyPr/>
                    <a:lstStyle/>
                    <a:p>
                      <a:pPr>
                        <a:spcAft>
                          <a:spcPts val="0"/>
                        </a:spcAft>
                      </a:pPr>
                      <a:r>
                        <a:rPr lang="de-CH" sz="1600">
                          <a:effectLst/>
                          <a:latin typeface="Calibri" panose="020F0502020204030204" pitchFamily="34" charset="0"/>
                          <a:ea typeface="Calibri" panose="020F0502020204030204" pitchFamily="34" charset="0"/>
                          <a:cs typeface="Times New Roman" panose="02020603050405020304" pitchFamily="18" charset="0"/>
                        </a:rPr>
                        <a:t>2,10-14</a:t>
                      </a: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600" i="1" dirty="0">
                          <a:effectLst/>
                          <a:latin typeface="Calibri" panose="020F0502020204030204" pitchFamily="34" charset="0"/>
                          <a:ea typeface="Calibri" panose="020F0502020204030204" pitchFamily="34" charset="0"/>
                          <a:cs typeface="Times New Roman" panose="02020603050405020304" pitchFamily="18" charset="0"/>
                        </a:rPr>
                        <a:t>"Am 24. des neunten </a:t>
                      </a:r>
                      <a:r>
                        <a:rPr lang="de-CH" sz="1600" i="1" dirty="0">
                          <a:effectLst/>
                          <a:latin typeface="Cambria Math" panose="02040503050406030204" pitchFamily="18" charset="0"/>
                          <a:ea typeface="Calibri" panose="020F0502020204030204" pitchFamily="34" charset="0"/>
                          <a:cs typeface="Cambria Math" panose="02040503050406030204" pitchFamily="18" charset="0"/>
                        </a:rPr>
                        <a:t>⟨</a:t>
                      </a:r>
                      <a:r>
                        <a:rPr lang="de-CH" sz="1600" i="1" dirty="0">
                          <a:effectLst/>
                          <a:latin typeface="Calibri" panose="020F0502020204030204" pitchFamily="34" charset="0"/>
                          <a:ea typeface="Calibri" panose="020F0502020204030204" pitchFamily="34" charset="0"/>
                          <a:cs typeface="Times New Roman" panose="02020603050405020304" pitchFamily="18" charset="0"/>
                        </a:rPr>
                        <a:t>Monats</a:t>
                      </a:r>
                      <a:r>
                        <a:rPr lang="de-CH" sz="1600" i="1" dirty="0">
                          <a:effectLst/>
                          <a:latin typeface="Cambria Math" panose="02040503050406030204" pitchFamily="18" charset="0"/>
                          <a:ea typeface="Calibri" panose="020F0502020204030204" pitchFamily="34" charset="0"/>
                          <a:cs typeface="Cambria Math" panose="02040503050406030204" pitchFamily="18" charset="0"/>
                        </a:rPr>
                        <a:t>⟩</a:t>
                      </a:r>
                      <a:r>
                        <a:rPr lang="de-CH" sz="1600" i="1" dirty="0">
                          <a:effectLst/>
                          <a:latin typeface="Calibri" panose="020F0502020204030204" pitchFamily="34" charset="0"/>
                          <a:ea typeface="Calibri" panose="020F0502020204030204" pitchFamily="34" charset="0"/>
                          <a:cs typeface="Times New Roman" panose="02020603050405020304" pitchFamily="18" charset="0"/>
                        </a:rPr>
                        <a:t>, im zweiten Jahr des Darius, geschah das Wort des HERRN zum Propheten Haggai:</a:t>
                      </a:r>
                      <a:r>
                        <a:rPr lang="de-CH" sz="1600" i="0" dirty="0">
                          <a:effectLst/>
                          <a:latin typeface="Calibri" panose="020F0502020204030204" pitchFamily="34" charset="0"/>
                          <a:ea typeface="Calibri" panose="020F0502020204030204" pitchFamily="34" charset="0"/>
                          <a:cs typeface="Times New Roman" panose="02020603050405020304" pitchFamily="18" charset="0"/>
                        </a:rPr>
                        <a:t> </a:t>
                      </a:r>
                      <a:r>
                        <a:rPr lang="de-CH" sz="1600" i="1" dirty="0">
                          <a:effectLst/>
                          <a:latin typeface="Calibri" panose="020F0502020204030204" pitchFamily="34" charset="0"/>
                          <a:ea typeface="Calibri" panose="020F0502020204030204" pitchFamily="34" charset="0"/>
                          <a:cs typeface="Times New Roman" panose="02020603050405020304" pitchFamily="18" charset="0"/>
                        </a:rPr>
                        <a:t>11 So spricht der HERR der Heerscharen: Bitte doch die Priester um Weisung über Folgendes:</a:t>
                      </a:r>
                      <a:r>
                        <a:rPr lang="de-CH" sz="1600" i="0" dirty="0">
                          <a:effectLst/>
                          <a:latin typeface="Calibri" panose="020F0502020204030204" pitchFamily="34" charset="0"/>
                          <a:ea typeface="Calibri" panose="020F0502020204030204" pitchFamily="34" charset="0"/>
                          <a:cs typeface="Times New Roman" panose="02020603050405020304" pitchFamily="18" charset="0"/>
                        </a:rPr>
                        <a:t> </a:t>
                      </a:r>
                      <a:r>
                        <a:rPr lang="de-CH" sz="1600" i="1" dirty="0">
                          <a:effectLst/>
                          <a:latin typeface="Calibri" panose="020F0502020204030204" pitchFamily="34" charset="0"/>
                          <a:ea typeface="Calibri" panose="020F0502020204030204" pitchFamily="34" charset="0"/>
                          <a:cs typeface="Times New Roman" panose="02020603050405020304" pitchFamily="18" charset="0"/>
                        </a:rPr>
                        <a:t>12 Wenn jemand heiliges Fleisch im Zipfel seines Gewandes trägt und mit seinem Zipfel Brot oder Gekochtes oder Wein oder Öl oder irgendeine Speise berührt, wird das </a:t>
                      </a:r>
                      <a:r>
                        <a:rPr lang="de-CH" sz="1600" i="1" dirty="0">
                          <a:effectLst/>
                          <a:latin typeface="Cambria Math" panose="02040503050406030204" pitchFamily="18" charset="0"/>
                          <a:ea typeface="Calibri" panose="020F0502020204030204" pitchFamily="34" charset="0"/>
                          <a:cs typeface="Cambria Math" panose="02040503050406030204" pitchFamily="18" charset="0"/>
                        </a:rPr>
                        <a:t>⟨</a:t>
                      </a:r>
                      <a:r>
                        <a:rPr lang="de-CH" sz="1600" i="1" dirty="0">
                          <a:effectLst/>
                          <a:latin typeface="Calibri" panose="020F0502020204030204" pitchFamily="34" charset="0"/>
                          <a:ea typeface="Calibri" panose="020F0502020204030204" pitchFamily="34" charset="0"/>
                          <a:cs typeface="Times New Roman" panose="02020603050405020304" pitchFamily="18" charset="0"/>
                        </a:rPr>
                        <a:t>dadurch</a:t>
                      </a:r>
                      <a:r>
                        <a:rPr lang="de-CH" sz="1600" i="1" dirty="0">
                          <a:effectLst/>
                          <a:latin typeface="Cambria Math" panose="02040503050406030204" pitchFamily="18" charset="0"/>
                          <a:ea typeface="Calibri" panose="020F0502020204030204" pitchFamily="34" charset="0"/>
                          <a:cs typeface="Cambria Math" panose="02040503050406030204" pitchFamily="18" charset="0"/>
                        </a:rPr>
                        <a:t>⟩</a:t>
                      </a:r>
                      <a:r>
                        <a:rPr lang="de-CH" sz="1600" i="1" dirty="0">
                          <a:effectLst/>
                          <a:latin typeface="Calibri" panose="020F0502020204030204" pitchFamily="34" charset="0"/>
                          <a:ea typeface="Calibri" panose="020F0502020204030204" pitchFamily="34" charset="0"/>
                          <a:cs typeface="Times New Roman" panose="02020603050405020304" pitchFamily="18" charset="0"/>
                        </a:rPr>
                        <a:t> heilig? Und die Priester antworteten und sprachen: Nein.</a:t>
                      </a:r>
                      <a:r>
                        <a:rPr lang="de-CH" sz="1600" i="0" dirty="0">
                          <a:effectLst/>
                          <a:latin typeface="Calibri" panose="020F0502020204030204" pitchFamily="34" charset="0"/>
                          <a:ea typeface="Calibri" panose="020F0502020204030204" pitchFamily="34" charset="0"/>
                          <a:cs typeface="Times New Roman" panose="02020603050405020304" pitchFamily="18" charset="0"/>
                        </a:rPr>
                        <a:t> </a:t>
                      </a:r>
                      <a:r>
                        <a:rPr lang="de-CH" sz="1600" i="1" dirty="0">
                          <a:effectLst/>
                          <a:latin typeface="Calibri" panose="020F0502020204030204" pitchFamily="34" charset="0"/>
                          <a:ea typeface="Calibri" panose="020F0502020204030204" pitchFamily="34" charset="0"/>
                          <a:cs typeface="Times New Roman" panose="02020603050405020304" pitchFamily="18" charset="0"/>
                        </a:rPr>
                        <a:t>13 Darauf sagte Haggai: Wenn jemand, der sich an einer Leiche verunreinigt hat, dies alles berührt, wird es </a:t>
                      </a:r>
                      <a:r>
                        <a:rPr lang="de-CH" sz="1600" i="1" dirty="0">
                          <a:effectLst/>
                          <a:latin typeface="Cambria Math" panose="02040503050406030204" pitchFamily="18" charset="0"/>
                          <a:ea typeface="Calibri" panose="020F0502020204030204" pitchFamily="34" charset="0"/>
                          <a:cs typeface="Cambria Math" panose="02040503050406030204" pitchFamily="18" charset="0"/>
                        </a:rPr>
                        <a:t>⟨</a:t>
                      </a:r>
                      <a:r>
                        <a:rPr lang="de-CH" sz="1600" i="1" dirty="0">
                          <a:effectLst/>
                          <a:latin typeface="Calibri" panose="020F0502020204030204" pitchFamily="34" charset="0"/>
                          <a:ea typeface="Calibri" panose="020F0502020204030204" pitchFamily="34" charset="0"/>
                          <a:cs typeface="Times New Roman" panose="02020603050405020304" pitchFamily="18" charset="0"/>
                        </a:rPr>
                        <a:t>dadurch</a:t>
                      </a:r>
                      <a:r>
                        <a:rPr lang="de-CH" sz="1600" i="1" dirty="0">
                          <a:effectLst/>
                          <a:latin typeface="Cambria Math" panose="02040503050406030204" pitchFamily="18" charset="0"/>
                          <a:ea typeface="Calibri" panose="020F0502020204030204" pitchFamily="34" charset="0"/>
                          <a:cs typeface="Cambria Math" panose="02040503050406030204" pitchFamily="18" charset="0"/>
                        </a:rPr>
                        <a:t>⟩</a:t>
                      </a:r>
                      <a:r>
                        <a:rPr lang="de-CH" sz="1600" i="1" dirty="0">
                          <a:effectLst/>
                          <a:latin typeface="Calibri" panose="020F0502020204030204" pitchFamily="34" charset="0"/>
                          <a:ea typeface="Calibri" panose="020F0502020204030204" pitchFamily="34" charset="0"/>
                          <a:cs typeface="Times New Roman" panose="02020603050405020304" pitchFamily="18" charset="0"/>
                        </a:rPr>
                        <a:t> unrein? Und die Priester antworteten und sprachen: Es wird unrein.</a:t>
                      </a:r>
                      <a:r>
                        <a:rPr lang="de-CH" sz="1600" i="0" dirty="0">
                          <a:effectLst/>
                          <a:latin typeface="Calibri" panose="020F0502020204030204" pitchFamily="34" charset="0"/>
                          <a:ea typeface="Calibri" panose="020F0502020204030204" pitchFamily="34" charset="0"/>
                          <a:cs typeface="Times New Roman" panose="02020603050405020304" pitchFamily="18" charset="0"/>
                        </a:rPr>
                        <a:t> </a:t>
                      </a:r>
                      <a:r>
                        <a:rPr lang="de-CH" sz="1600" i="1" dirty="0">
                          <a:effectLst/>
                          <a:latin typeface="Calibri" panose="020F0502020204030204" pitchFamily="34" charset="0"/>
                          <a:ea typeface="Calibri" panose="020F0502020204030204" pitchFamily="34" charset="0"/>
                          <a:cs typeface="Times New Roman" panose="02020603050405020304" pitchFamily="18" charset="0"/>
                        </a:rPr>
                        <a:t>14 Da antwortete Haggai und sprach: So ist dieses Volk und so diese Nation vor mir, spricht der HERR, und so ist alles Tun ihrer Hände. Und wo sie etwas </a:t>
                      </a:r>
                      <a:r>
                        <a:rPr lang="de-CH" sz="1600" i="1" dirty="0">
                          <a:effectLst/>
                          <a:latin typeface="Cambria Math" panose="02040503050406030204" pitchFamily="18" charset="0"/>
                          <a:ea typeface="Calibri" panose="020F0502020204030204" pitchFamily="34" charset="0"/>
                          <a:cs typeface="Cambria Math" panose="02040503050406030204" pitchFamily="18" charset="0"/>
                        </a:rPr>
                        <a:t>⟨</a:t>
                      </a:r>
                      <a:r>
                        <a:rPr lang="de-CH" sz="1600" i="1" dirty="0">
                          <a:effectLst/>
                          <a:latin typeface="Calibri" panose="020F0502020204030204" pitchFamily="34" charset="0"/>
                          <a:ea typeface="Calibri" panose="020F0502020204030204" pitchFamily="34" charset="0"/>
                          <a:cs typeface="Times New Roman" panose="02020603050405020304" pitchFamily="18" charset="0"/>
                        </a:rPr>
                        <a:t>als Opfer</a:t>
                      </a:r>
                      <a:r>
                        <a:rPr lang="de-CH" sz="1600" i="1" dirty="0">
                          <a:effectLst/>
                          <a:latin typeface="Cambria Math" panose="02040503050406030204" pitchFamily="18" charset="0"/>
                          <a:ea typeface="Calibri" panose="020F0502020204030204" pitchFamily="34" charset="0"/>
                          <a:cs typeface="Cambria Math" panose="02040503050406030204" pitchFamily="18" charset="0"/>
                        </a:rPr>
                        <a:t>⟩</a:t>
                      </a:r>
                      <a:r>
                        <a:rPr lang="de-CH" sz="1600" i="1" dirty="0">
                          <a:effectLst/>
                          <a:latin typeface="Calibri" panose="020F0502020204030204" pitchFamily="34" charset="0"/>
                          <a:ea typeface="Calibri" panose="020F0502020204030204" pitchFamily="34" charset="0"/>
                          <a:cs typeface="Times New Roman" panose="02020603050405020304" pitchFamily="18" charset="0"/>
                        </a:rPr>
                        <a:t> darbringen, unrein ist es!"</a:t>
                      </a:r>
                      <a:endParaRPr lang="de-CH"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
                      </a:pPr>
                      <a:r>
                        <a:rPr lang="de-CH" sz="1600" dirty="0">
                          <a:effectLst/>
                          <a:latin typeface="Calibri" panose="020F0502020204030204" pitchFamily="34" charset="0"/>
                          <a:ea typeface="Calibri" panose="020F0502020204030204" pitchFamily="34" charset="0"/>
                          <a:cs typeface="Times New Roman" panose="02020603050405020304" pitchFamily="18" charset="0"/>
                        </a:rPr>
                        <a:t>Heiligung als Lebensstil (meiden des Unreinen)</a:t>
                      </a:r>
                    </a:p>
                    <a:p>
                      <a:pPr marL="228600">
                        <a:spcAft>
                          <a:spcPts val="0"/>
                        </a:spcAft>
                      </a:pPr>
                      <a:r>
                        <a:rPr lang="de-CH" sz="1800" b="1" dirty="0">
                          <a:effectLst/>
                          <a:latin typeface="Calibri" panose="020F0502020204030204" pitchFamily="34" charset="0"/>
                          <a:ea typeface="Calibri" panose="020F0502020204030204" pitchFamily="34" charset="0"/>
                          <a:cs typeface="Times New Roman" panose="02020603050405020304" pitchFamily="18" charset="0"/>
                        </a:rPr>
                        <a:t>Rein sein</a:t>
                      </a:r>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2637" marR="52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8924827"/>
                  </a:ext>
                </a:extLst>
              </a:tr>
            </a:tbl>
          </a:graphicData>
        </a:graphic>
      </p:graphicFrame>
    </p:spTree>
    <p:extLst>
      <p:ext uri="{BB962C8B-B14F-4D97-AF65-F5344CB8AC3E}">
        <p14:creationId xmlns:p14="http://schemas.microsoft.com/office/powerpoint/2010/main" val="3841273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1663532"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Frage (n):</a:t>
            </a:r>
            <a:endParaRPr lang="de-CH" sz="2800" dirty="0"/>
          </a:p>
        </p:txBody>
      </p:sp>
      <p:sp>
        <p:nvSpPr>
          <p:cNvPr id="8" name="Rechteck 7">
            <a:extLst>
              <a:ext uri="{FF2B5EF4-FFF2-40B4-BE49-F238E27FC236}">
                <a16:creationId xmlns:a16="http://schemas.microsoft.com/office/drawing/2014/main" id="{65CFC5D0-F488-4FF4-A310-99B8AF121227}"/>
              </a:ext>
            </a:extLst>
          </p:cNvPr>
          <p:cNvSpPr/>
          <p:nvPr/>
        </p:nvSpPr>
        <p:spPr>
          <a:xfrm>
            <a:off x="2623226" y="897947"/>
            <a:ext cx="9343873" cy="3539430"/>
          </a:xfrm>
          <a:prstGeom prst="rect">
            <a:avLst/>
          </a:prstGeom>
        </p:spPr>
        <p:txBody>
          <a:bodyPr wrap="square">
            <a:spAutoFit/>
          </a:bodyPr>
          <a:lstStyle/>
          <a:p>
            <a:r>
              <a:rPr lang="de-CH" sz="2800" dirty="0"/>
              <a:t>" 1 Im siebten ⟨Monat⟩, am 21. des Monats, geschah das Wort des HERRN durch den Propheten Haggai:</a:t>
            </a:r>
          </a:p>
          <a:p>
            <a:r>
              <a:rPr lang="de-CH" sz="2800" dirty="0"/>
              <a:t>2 Sage doch zu Serubbabel, dem Sohn Schealtiëls, dem Statthalter von Juda, und zu Jeschua, dem Sohn Jozadaks, dem Hohen Priester, und zu dem Rest des Volkes und sprich:</a:t>
            </a:r>
          </a:p>
          <a:p>
            <a:r>
              <a:rPr lang="de-CH" sz="2800" dirty="0"/>
              <a:t>3 </a:t>
            </a:r>
            <a:r>
              <a:rPr lang="de-CH" sz="2800" u="sng" dirty="0"/>
              <a:t>Wer ist unter euch ⟨noch⟩ übrig geblieben, der dieses Haus in seiner früheren Herrlichkeit gesehen hat?</a:t>
            </a:r>
            <a:r>
              <a:rPr lang="de-CH" sz="2800" dirty="0"/>
              <a:t> </a:t>
            </a:r>
            <a:r>
              <a:rPr lang="de-CH" sz="2800" u="sng" dirty="0"/>
              <a:t>Und wie seht ihr es jetzt?</a:t>
            </a:r>
            <a:r>
              <a:rPr lang="de-CH" sz="2800" dirty="0"/>
              <a:t> </a:t>
            </a:r>
            <a:r>
              <a:rPr lang="de-CH" sz="2800" u="sng" dirty="0"/>
              <a:t>Ist es nicht wie nichts in euren Augen?"</a:t>
            </a:r>
            <a:r>
              <a:rPr lang="de-CH" sz="2800" dirty="0"/>
              <a:t> </a:t>
            </a:r>
            <a:r>
              <a:rPr lang="de-CH" sz="2800" b="1" dirty="0"/>
              <a:t>(2,1-3)</a:t>
            </a:r>
          </a:p>
        </p:txBody>
      </p:sp>
      <p:pic>
        <p:nvPicPr>
          <p:cNvPr id="2" name="Grafik 1">
            <a:extLst>
              <a:ext uri="{FF2B5EF4-FFF2-40B4-BE49-F238E27FC236}">
                <a16:creationId xmlns:a16="http://schemas.microsoft.com/office/drawing/2014/main" id="{E05440DB-B89E-4B64-9CA1-257768DF5949}"/>
              </a:ext>
            </a:extLst>
          </p:cNvPr>
          <p:cNvPicPr>
            <a:picLocks noChangeAspect="1"/>
          </p:cNvPicPr>
          <p:nvPr/>
        </p:nvPicPr>
        <p:blipFill>
          <a:blip r:embed="rId2"/>
          <a:stretch>
            <a:fillRect/>
          </a:stretch>
        </p:blipFill>
        <p:spPr>
          <a:xfrm>
            <a:off x="347384" y="671512"/>
            <a:ext cx="2014076" cy="4081154"/>
          </a:xfrm>
          <a:prstGeom prst="rect">
            <a:avLst/>
          </a:prstGeom>
        </p:spPr>
      </p:pic>
    </p:spTree>
    <p:extLst>
      <p:ext uri="{BB962C8B-B14F-4D97-AF65-F5344CB8AC3E}">
        <p14:creationId xmlns:p14="http://schemas.microsoft.com/office/powerpoint/2010/main" val="328576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4692631"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Zuspruch Gottes =&gt; Sei stark:</a:t>
            </a:r>
            <a:endParaRPr lang="de-CH" sz="2800" dirty="0"/>
          </a:p>
        </p:txBody>
      </p:sp>
      <p:sp>
        <p:nvSpPr>
          <p:cNvPr id="8" name="Rechteck 7">
            <a:extLst>
              <a:ext uri="{FF2B5EF4-FFF2-40B4-BE49-F238E27FC236}">
                <a16:creationId xmlns:a16="http://schemas.microsoft.com/office/drawing/2014/main" id="{65CFC5D0-F488-4FF4-A310-99B8AF121227}"/>
              </a:ext>
            </a:extLst>
          </p:cNvPr>
          <p:cNvSpPr/>
          <p:nvPr/>
        </p:nvSpPr>
        <p:spPr>
          <a:xfrm>
            <a:off x="2623227" y="835801"/>
            <a:ext cx="8722436" cy="2246769"/>
          </a:xfrm>
          <a:prstGeom prst="rect">
            <a:avLst/>
          </a:prstGeom>
        </p:spPr>
        <p:txBody>
          <a:bodyPr wrap="square">
            <a:spAutoFit/>
          </a:bodyPr>
          <a:lstStyle/>
          <a:p>
            <a:r>
              <a:rPr lang="de-CH" sz="2800" dirty="0"/>
              <a:t>" 4 </a:t>
            </a:r>
            <a:r>
              <a:rPr lang="de-CH" sz="2800" u="sng" dirty="0"/>
              <a:t>Und nun</a:t>
            </a:r>
            <a:r>
              <a:rPr lang="de-CH" sz="2800" dirty="0"/>
              <a:t> sei stark, Serubbabel!, spricht der HERR. Und sei stark Jeschua, Sohn des Jozadak, du Hoher Priester, und seid stark, alles Volk des Landes, spricht der HERR, und arbeitet! Denn ich bin mit euch, spricht der HERR der Heerscharen." </a:t>
            </a:r>
            <a:r>
              <a:rPr lang="de-CH" sz="2800" b="1" dirty="0"/>
              <a:t>(2,4)</a:t>
            </a:r>
          </a:p>
        </p:txBody>
      </p:sp>
      <p:pic>
        <p:nvPicPr>
          <p:cNvPr id="2" name="Grafik 1">
            <a:extLst>
              <a:ext uri="{FF2B5EF4-FFF2-40B4-BE49-F238E27FC236}">
                <a16:creationId xmlns:a16="http://schemas.microsoft.com/office/drawing/2014/main" id="{E05440DB-B89E-4B64-9CA1-257768DF5949}"/>
              </a:ext>
            </a:extLst>
          </p:cNvPr>
          <p:cNvPicPr>
            <a:picLocks noChangeAspect="1"/>
          </p:cNvPicPr>
          <p:nvPr/>
        </p:nvPicPr>
        <p:blipFill>
          <a:blip r:embed="rId2"/>
          <a:stretch>
            <a:fillRect/>
          </a:stretch>
        </p:blipFill>
        <p:spPr>
          <a:xfrm>
            <a:off x="347384" y="671512"/>
            <a:ext cx="2014076" cy="4081154"/>
          </a:xfrm>
          <a:prstGeom prst="rect">
            <a:avLst/>
          </a:prstGeom>
        </p:spPr>
      </p:pic>
      <p:sp>
        <p:nvSpPr>
          <p:cNvPr id="3" name="Rechteck 2">
            <a:extLst>
              <a:ext uri="{FF2B5EF4-FFF2-40B4-BE49-F238E27FC236}">
                <a16:creationId xmlns:a16="http://schemas.microsoft.com/office/drawing/2014/main" id="{13BC1949-77A2-4153-83A7-B21F72ED8A1D}"/>
              </a:ext>
            </a:extLst>
          </p:cNvPr>
          <p:cNvSpPr/>
          <p:nvPr/>
        </p:nvSpPr>
        <p:spPr>
          <a:xfrm>
            <a:off x="2186865" y="3102812"/>
            <a:ext cx="9345227" cy="1454950"/>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5 Das Wort, das ich mit euch vereinbart habe, als ihr aus Ägypten zogt, und mein Geist bleiben in eurer Mitte bestehen: Fürchtet euch nicht!"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(2,5)</a:t>
            </a:r>
          </a:p>
        </p:txBody>
      </p:sp>
      <p:sp>
        <p:nvSpPr>
          <p:cNvPr id="4" name="Rechteck 3">
            <a:extLst>
              <a:ext uri="{FF2B5EF4-FFF2-40B4-BE49-F238E27FC236}">
                <a16:creationId xmlns:a16="http://schemas.microsoft.com/office/drawing/2014/main" id="{19B9B05A-BAF7-44C6-998F-DD9A376F9181}"/>
              </a:ext>
            </a:extLst>
          </p:cNvPr>
          <p:cNvSpPr/>
          <p:nvPr/>
        </p:nvSpPr>
        <p:spPr>
          <a:xfrm>
            <a:off x="2186864" y="4720052"/>
            <a:ext cx="9700335"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9 Größer wird die Herrlichkeit dieses künftigen Hauses sein als die des früheren, spricht der HERR der Heerscharen, und an diesem Ort will ich Frieden geben, spricht der HERR der Heerscharen."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(2,9)</a:t>
            </a:r>
          </a:p>
        </p:txBody>
      </p:sp>
    </p:spTree>
    <p:extLst>
      <p:ext uri="{BB962C8B-B14F-4D97-AF65-F5344CB8AC3E}">
        <p14:creationId xmlns:p14="http://schemas.microsoft.com/office/powerpoint/2010/main" val="296062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1663532"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Frage (n):</a:t>
            </a:r>
            <a:endParaRPr lang="de-CH" sz="2800" dirty="0"/>
          </a:p>
        </p:txBody>
      </p:sp>
      <p:sp>
        <p:nvSpPr>
          <p:cNvPr id="8" name="Rechteck 7">
            <a:extLst>
              <a:ext uri="{FF2B5EF4-FFF2-40B4-BE49-F238E27FC236}">
                <a16:creationId xmlns:a16="http://schemas.microsoft.com/office/drawing/2014/main" id="{65CFC5D0-F488-4FF4-A310-99B8AF121227}"/>
              </a:ext>
            </a:extLst>
          </p:cNvPr>
          <p:cNvSpPr/>
          <p:nvPr/>
        </p:nvSpPr>
        <p:spPr>
          <a:xfrm>
            <a:off x="2623226" y="897947"/>
            <a:ext cx="9343873" cy="5262979"/>
          </a:xfrm>
          <a:prstGeom prst="rect">
            <a:avLst/>
          </a:prstGeom>
        </p:spPr>
        <p:txBody>
          <a:bodyPr wrap="square">
            <a:spAutoFit/>
          </a:bodyPr>
          <a:lstStyle/>
          <a:p>
            <a:r>
              <a:rPr lang="de-CH" sz="2800" dirty="0"/>
              <a:t>"12 Wenn jemand heiliges Fleisch im Zipfel seines Gewandes trägt und mit seinem Zipfel Brot oder ein Gericht oder Wein oder Öl oder irgendeine Speise berührt, wird dieses dadurch heilig? Und die Priester antworteten und sprachen: Nein!</a:t>
            </a:r>
          </a:p>
          <a:p>
            <a:r>
              <a:rPr lang="de-CH" sz="2800" dirty="0"/>
              <a:t>13 Da sprach Haggai: Wenn aber jemand, der sich an einer Leiche verunreinigt hat, eines von diesen Dingen anrührt, wird es dadurch unrein? Und die Priester antworteten und sprachen: Es wird unrein!</a:t>
            </a:r>
          </a:p>
          <a:p>
            <a:r>
              <a:rPr lang="de-CH" sz="2800" dirty="0"/>
              <a:t>14 Da antwortete Haggai und sprach: Ebenso ist auch dieses Volk und diese Nation vor mir, spricht der HERR; so ist jedes Werk ihrer Hände und was sie dort opfern: Unrein ist es!" </a:t>
            </a:r>
            <a:r>
              <a:rPr lang="de-CH" sz="2800" b="1" dirty="0"/>
              <a:t>(2,12-14)</a:t>
            </a:r>
          </a:p>
        </p:txBody>
      </p:sp>
      <p:pic>
        <p:nvPicPr>
          <p:cNvPr id="3" name="Grafik 2">
            <a:extLst>
              <a:ext uri="{FF2B5EF4-FFF2-40B4-BE49-F238E27FC236}">
                <a16:creationId xmlns:a16="http://schemas.microsoft.com/office/drawing/2014/main" id="{15F0FEEC-5E8A-4B37-80E6-9B975749FD67}"/>
              </a:ext>
            </a:extLst>
          </p:cNvPr>
          <p:cNvPicPr>
            <a:picLocks noChangeAspect="1"/>
          </p:cNvPicPr>
          <p:nvPr/>
        </p:nvPicPr>
        <p:blipFill>
          <a:blip r:embed="rId2"/>
          <a:stretch>
            <a:fillRect/>
          </a:stretch>
        </p:blipFill>
        <p:spPr>
          <a:xfrm>
            <a:off x="347384" y="671512"/>
            <a:ext cx="2022954" cy="4281457"/>
          </a:xfrm>
          <a:prstGeom prst="rect">
            <a:avLst/>
          </a:prstGeom>
        </p:spPr>
      </p:pic>
    </p:spTree>
    <p:extLst>
      <p:ext uri="{BB962C8B-B14F-4D97-AF65-F5344CB8AC3E}">
        <p14:creationId xmlns:p14="http://schemas.microsoft.com/office/powerpoint/2010/main" val="208560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5091650"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Reinheit des Lebens =&gt; Sei rein:</a:t>
            </a:r>
            <a:endParaRPr lang="de-CH" sz="2800" dirty="0"/>
          </a:p>
        </p:txBody>
      </p:sp>
      <p:pic>
        <p:nvPicPr>
          <p:cNvPr id="3" name="Grafik 2">
            <a:extLst>
              <a:ext uri="{FF2B5EF4-FFF2-40B4-BE49-F238E27FC236}">
                <a16:creationId xmlns:a16="http://schemas.microsoft.com/office/drawing/2014/main" id="{15F0FEEC-5E8A-4B37-80E6-9B975749FD67}"/>
              </a:ext>
            </a:extLst>
          </p:cNvPr>
          <p:cNvPicPr>
            <a:picLocks noChangeAspect="1"/>
          </p:cNvPicPr>
          <p:nvPr/>
        </p:nvPicPr>
        <p:blipFill>
          <a:blip r:embed="rId2"/>
          <a:stretch>
            <a:fillRect/>
          </a:stretch>
        </p:blipFill>
        <p:spPr>
          <a:xfrm>
            <a:off x="347384" y="671513"/>
            <a:ext cx="1934177" cy="4093566"/>
          </a:xfrm>
          <a:prstGeom prst="rect">
            <a:avLst/>
          </a:prstGeom>
        </p:spPr>
      </p:pic>
      <p:sp>
        <p:nvSpPr>
          <p:cNvPr id="4" name="Rechteck 3">
            <a:extLst>
              <a:ext uri="{FF2B5EF4-FFF2-40B4-BE49-F238E27FC236}">
                <a16:creationId xmlns:a16="http://schemas.microsoft.com/office/drawing/2014/main" id="{0DAD8D1F-0CB5-401C-ADD8-38FF51B281ED}"/>
              </a:ext>
            </a:extLst>
          </p:cNvPr>
          <p:cNvSpPr/>
          <p:nvPr/>
        </p:nvSpPr>
        <p:spPr>
          <a:xfrm>
            <a:off x="2370338" y="818030"/>
            <a:ext cx="9676659" cy="2246769"/>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Es geht bei diesen Fragen um Folgendes: Heiligung oder Reinheit kann nicht übertragen werden. Unreinheit schon (so wie Gesundheit nicht ansteckend ist, Krankheit aber schon). Der Ungehorsam des Volkes war wie etwas Totes in ihrer Mitte, das sie alle angesteckt hatte.</a:t>
            </a:r>
          </a:p>
        </p:txBody>
      </p:sp>
    </p:spTree>
    <p:extLst>
      <p:ext uri="{BB962C8B-B14F-4D97-AF65-F5344CB8AC3E}">
        <p14:creationId xmlns:p14="http://schemas.microsoft.com/office/powerpoint/2010/main" val="23740372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1663532"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Frage (n):</a:t>
            </a:r>
            <a:endParaRPr lang="de-CH" sz="2800" dirty="0"/>
          </a:p>
        </p:txBody>
      </p:sp>
      <p:sp>
        <p:nvSpPr>
          <p:cNvPr id="8" name="Rechteck 7">
            <a:extLst>
              <a:ext uri="{FF2B5EF4-FFF2-40B4-BE49-F238E27FC236}">
                <a16:creationId xmlns:a16="http://schemas.microsoft.com/office/drawing/2014/main" id="{65CFC5D0-F488-4FF4-A310-99B8AF121227}"/>
              </a:ext>
            </a:extLst>
          </p:cNvPr>
          <p:cNvSpPr/>
          <p:nvPr/>
        </p:nvSpPr>
        <p:spPr>
          <a:xfrm>
            <a:off x="2623226" y="897947"/>
            <a:ext cx="9343873" cy="4832092"/>
          </a:xfrm>
          <a:prstGeom prst="rect">
            <a:avLst/>
          </a:prstGeom>
        </p:spPr>
        <p:txBody>
          <a:bodyPr wrap="square">
            <a:spAutoFit/>
          </a:bodyPr>
          <a:lstStyle/>
          <a:p>
            <a:r>
              <a:rPr lang="de-CH" sz="2800" dirty="0"/>
              <a:t>"1</a:t>
            </a:r>
            <a:r>
              <a:rPr lang="de-DE" sz="2800" dirty="0"/>
              <a:t>4 … Und was hat das Licht für Gemeinschaft mit der Finsternis? 15 Wie stimmt Christus mit Belial überein? Oder was hat der Gläubige gemeinsam mit dem Ungläubigen? 16 Wie stimmt der Tempel Gottes mit Götzenbildern überein? Denn ihr seid ein Tempel des lebendigen Gottes, wie Gott gesagt hat: »Ich will in ihnen wohnen und unter ihnen wandeln und will ihr Gott sein, und sie sollen mein Volk sein«. 17 Darum geht hinaus von ihnen und sondert euch ab, spricht der Herr, und rührt nichts Unreines an! Und ich will euch aufnehmen, 18 und ich will euch ein Vater sein, und ihr sollt mir Söhne und Töchter sein, spricht der Herr, der Allmächtige." </a:t>
            </a:r>
            <a:r>
              <a:rPr lang="de-DE" sz="2800" b="1" dirty="0"/>
              <a:t>2Kor 6,14b-18</a:t>
            </a:r>
            <a:endParaRPr lang="de-CH" sz="2800" b="1" dirty="0"/>
          </a:p>
        </p:txBody>
      </p:sp>
      <p:pic>
        <p:nvPicPr>
          <p:cNvPr id="3" name="Grafik 2">
            <a:extLst>
              <a:ext uri="{FF2B5EF4-FFF2-40B4-BE49-F238E27FC236}">
                <a16:creationId xmlns:a16="http://schemas.microsoft.com/office/drawing/2014/main" id="{15F0FEEC-5E8A-4B37-80E6-9B975749FD67}"/>
              </a:ext>
            </a:extLst>
          </p:cNvPr>
          <p:cNvPicPr>
            <a:picLocks noChangeAspect="1"/>
          </p:cNvPicPr>
          <p:nvPr/>
        </p:nvPicPr>
        <p:blipFill>
          <a:blip r:embed="rId2"/>
          <a:stretch>
            <a:fillRect/>
          </a:stretch>
        </p:blipFill>
        <p:spPr>
          <a:xfrm>
            <a:off x="347384" y="671512"/>
            <a:ext cx="2022954" cy="4281457"/>
          </a:xfrm>
          <a:prstGeom prst="rect">
            <a:avLst/>
          </a:prstGeom>
        </p:spPr>
      </p:pic>
    </p:spTree>
    <p:extLst>
      <p:ext uri="{BB962C8B-B14F-4D97-AF65-F5344CB8AC3E}">
        <p14:creationId xmlns:p14="http://schemas.microsoft.com/office/powerpoint/2010/main" val="3515360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5091650"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Reinheit des Lebens =&gt; Sei rein:</a:t>
            </a:r>
            <a:endParaRPr lang="de-CH" sz="2800" dirty="0"/>
          </a:p>
        </p:txBody>
      </p:sp>
      <p:pic>
        <p:nvPicPr>
          <p:cNvPr id="3" name="Grafik 2">
            <a:extLst>
              <a:ext uri="{FF2B5EF4-FFF2-40B4-BE49-F238E27FC236}">
                <a16:creationId xmlns:a16="http://schemas.microsoft.com/office/drawing/2014/main" id="{15F0FEEC-5E8A-4B37-80E6-9B975749FD67}"/>
              </a:ext>
            </a:extLst>
          </p:cNvPr>
          <p:cNvPicPr>
            <a:picLocks noChangeAspect="1"/>
          </p:cNvPicPr>
          <p:nvPr/>
        </p:nvPicPr>
        <p:blipFill>
          <a:blip r:embed="rId2"/>
          <a:stretch>
            <a:fillRect/>
          </a:stretch>
        </p:blipFill>
        <p:spPr>
          <a:xfrm>
            <a:off x="347384" y="671513"/>
            <a:ext cx="1934177" cy="4093566"/>
          </a:xfrm>
          <a:prstGeom prst="rect">
            <a:avLst/>
          </a:prstGeom>
        </p:spPr>
      </p:pic>
      <p:sp>
        <p:nvSpPr>
          <p:cNvPr id="2" name="Rechteck 1">
            <a:extLst>
              <a:ext uri="{FF2B5EF4-FFF2-40B4-BE49-F238E27FC236}">
                <a16:creationId xmlns:a16="http://schemas.microsoft.com/office/drawing/2014/main" id="{EC89BE11-0054-4AA8-A58B-DDCD2757D279}"/>
              </a:ext>
            </a:extLst>
          </p:cNvPr>
          <p:cNvSpPr/>
          <p:nvPr/>
        </p:nvSpPr>
        <p:spPr>
          <a:xfrm>
            <a:off x="1982678" y="979363"/>
            <a:ext cx="9861938" cy="3785716"/>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"18 Richtet doch euer Herz </a:t>
            </a:r>
            <a:r>
              <a:rPr lang="de-CH" sz="2800" spc="75"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auf die Zeit</a:t>
            </a:r>
            <a:r>
              <a:rPr lang="de-CH" sz="2800" spc="75"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von diesem Tag an und darüber hinaus! Vom 24. Tag des neunten </a:t>
            </a:r>
            <a:r>
              <a:rPr lang="de-CH" sz="2800" spc="75"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Monats</a:t>
            </a:r>
            <a:r>
              <a:rPr lang="de-CH" sz="2800" spc="75"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an, nämlich von dem Tag an, als die Grundmauern des Tempels des HERRN gelegt wurden, richtet euer Herz darauf: 19 Ist die Saat noch in der Vorratskammer? Und haben der Weinstock und der Feigenbaum und der Granatbaum und der Ölbaum noch nicht getragen? Von diesem Tag an will ich segnen."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(2,18-19)</a:t>
            </a:r>
          </a:p>
        </p:txBody>
      </p:sp>
    </p:spTree>
    <p:extLst>
      <p:ext uri="{BB962C8B-B14F-4D97-AF65-F5344CB8AC3E}">
        <p14:creationId xmlns:p14="http://schemas.microsoft.com/office/powerpoint/2010/main" val="199664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2162515"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Verheissung:</a:t>
            </a:r>
            <a:endParaRPr lang="de-CH" sz="2800" dirty="0"/>
          </a:p>
        </p:txBody>
      </p:sp>
      <p:sp>
        <p:nvSpPr>
          <p:cNvPr id="8" name="Rechteck 7">
            <a:extLst>
              <a:ext uri="{FF2B5EF4-FFF2-40B4-BE49-F238E27FC236}">
                <a16:creationId xmlns:a16="http://schemas.microsoft.com/office/drawing/2014/main" id="{65CFC5D0-F488-4FF4-A310-99B8AF121227}"/>
              </a:ext>
            </a:extLst>
          </p:cNvPr>
          <p:cNvSpPr/>
          <p:nvPr/>
        </p:nvSpPr>
        <p:spPr>
          <a:xfrm>
            <a:off x="2623226" y="897947"/>
            <a:ext cx="9343873" cy="3970318"/>
          </a:xfrm>
          <a:prstGeom prst="rect">
            <a:avLst/>
          </a:prstGeom>
        </p:spPr>
        <p:txBody>
          <a:bodyPr wrap="square">
            <a:spAutoFit/>
          </a:bodyPr>
          <a:lstStyle/>
          <a:p>
            <a:r>
              <a:rPr lang="de-CH" sz="2800" dirty="0"/>
              <a:t>"20 Und das Wort des HERRN geschah zum zweiten Mal zu Haggai, am 24. des Monats:</a:t>
            </a:r>
          </a:p>
          <a:p>
            <a:r>
              <a:rPr lang="de-CH" sz="2800" dirty="0"/>
              <a:t>21 Sage zu Serubbabel, dem Statthalter von Juda: Ich werde den Himmel und die Erde erschüttern.</a:t>
            </a:r>
          </a:p>
          <a:p>
            <a:r>
              <a:rPr lang="de-CH" sz="2800" dirty="0"/>
              <a:t>22 Und ich werde den Thron der Königreiche umstürzen und die Macht der Königreiche der Nationen vernichten; und ich werde die Streitwagen und ihre Fahrer umstürzen, und die Pferde und ihre Reiter sollen ⟨zu Boden⟩ sinken. Jeder ⟨fällt⟩ durch das Schwert des anderen." </a:t>
            </a:r>
            <a:r>
              <a:rPr lang="de-CH" sz="2800" b="1" dirty="0"/>
              <a:t>(2,20-22)</a:t>
            </a:r>
          </a:p>
        </p:txBody>
      </p:sp>
      <p:pic>
        <p:nvPicPr>
          <p:cNvPr id="2" name="Grafik 1">
            <a:extLst>
              <a:ext uri="{FF2B5EF4-FFF2-40B4-BE49-F238E27FC236}">
                <a16:creationId xmlns:a16="http://schemas.microsoft.com/office/drawing/2014/main" id="{DA2D7A1E-7AD0-4768-92BB-708E55E145F7}"/>
              </a:ext>
            </a:extLst>
          </p:cNvPr>
          <p:cNvPicPr>
            <a:picLocks noChangeAspect="1"/>
          </p:cNvPicPr>
          <p:nvPr/>
        </p:nvPicPr>
        <p:blipFill>
          <a:blip r:embed="rId2"/>
          <a:stretch>
            <a:fillRect/>
          </a:stretch>
        </p:blipFill>
        <p:spPr>
          <a:xfrm>
            <a:off x="347384" y="671511"/>
            <a:ext cx="1978566" cy="4231933"/>
          </a:xfrm>
          <a:prstGeom prst="rect">
            <a:avLst/>
          </a:prstGeom>
        </p:spPr>
      </p:pic>
    </p:spTree>
    <p:extLst>
      <p:ext uri="{BB962C8B-B14F-4D97-AF65-F5344CB8AC3E}">
        <p14:creationId xmlns:p14="http://schemas.microsoft.com/office/powerpoint/2010/main" val="418998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F8BF4978-5B1D-4760-8B9B-D21FC4E6DCA1}"/>
              </a:ext>
            </a:extLst>
          </p:cNvPr>
          <p:cNvSpPr/>
          <p:nvPr/>
        </p:nvSpPr>
        <p:spPr>
          <a:xfrm>
            <a:off x="2623226" y="265705"/>
            <a:ext cx="4005648" cy="523220"/>
          </a:xfrm>
          <a:prstGeom prst="rect">
            <a:avLst/>
          </a:prstGeom>
        </p:spPr>
        <p:txBody>
          <a:bodyPr wrap="none">
            <a:spAutoFit/>
          </a:bodyPr>
          <a:lstStyle/>
          <a:p>
            <a:r>
              <a:rPr lang="de-CH" sz="2800" spc="75" dirty="0">
                <a:solidFill>
                  <a:srgbClr val="000000"/>
                </a:solidFill>
                <a:ea typeface="Times New Roman" panose="02020603050405020304" pitchFamily="18" charset="0"/>
                <a:cs typeface="Times New Roman" panose="02020603050405020304" pitchFamily="18" charset="0"/>
              </a:rPr>
              <a:t>Hoffnung in der Zukunft:</a:t>
            </a:r>
            <a:endParaRPr lang="de-CH" sz="2800" dirty="0"/>
          </a:p>
        </p:txBody>
      </p:sp>
      <p:sp>
        <p:nvSpPr>
          <p:cNvPr id="8" name="Rechteck 7">
            <a:extLst>
              <a:ext uri="{FF2B5EF4-FFF2-40B4-BE49-F238E27FC236}">
                <a16:creationId xmlns:a16="http://schemas.microsoft.com/office/drawing/2014/main" id="{65CFC5D0-F488-4FF4-A310-99B8AF121227}"/>
              </a:ext>
            </a:extLst>
          </p:cNvPr>
          <p:cNvSpPr/>
          <p:nvPr/>
        </p:nvSpPr>
        <p:spPr>
          <a:xfrm>
            <a:off x="2623226" y="897947"/>
            <a:ext cx="9343873" cy="2246769"/>
          </a:xfrm>
          <a:prstGeom prst="rect">
            <a:avLst/>
          </a:prstGeom>
        </p:spPr>
        <p:txBody>
          <a:bodyPr wrap="square">
            <a:spAutoFit/>
          </a:bodyPr>
          <a:lstStyle/>
          <a:p>
            <a:r>
              <a:rPr lang="de-CH" sz="2800" dirty="0"/>
              <a:t>"23 An jenem Tag, spricht der HERR der Heerscharen, werde ich dich nehmen, Serubbabel, Sohn des Schealtiël, mein Knecht, spricht der HERR, und werde dich einem Siegelring gleichmachen; denn ich habe dich erwählt, spricht der HERR der Heerscharen." </a:t>
            </a:r>
            <a:r>
              <a:rPr lang="de-CH" sz="2800" b="1" dirty="0"/>
              <a:t>(2,23)</a:t>
            </a:r>
          </a:p>
        </p:txBody>
      </p:sp>
      <p:pic>
        <p:nvPicPr>
          <p:cNvPr id="2" name="Grafik 1">
            <a:extLst>
              <a:ext uri="{FF2B5EF4-FFF2-40B4-BE49-F238E27FC236}">
                <a16:creationId xmlns:a16="http://schemas.microsoft.com/office/drawing/2014/main" id="{DA2D7A1E-7AD0-4768-92BB-708E55E145F7}"/>
              </a:ext>
            </a:extLst>
          </p:cNvPr>
          <p:cNvPicPr>
            <a:picLocks noChangeAspect="1"/>
          </p:cNvPicPr>
          <p:nvPr/>
        </p:nvPicPr>
        <p:blipFill>
          <a:blip r:embed="rId2"/>
          <a:stretch>
            <a:fillRect/>
          </a:stretch>
        </p:blipFill>
        <p:spPr>
          <a:xfrm>
            <a:off x="347384" y="671511"/>
            <a:ext cx="1978566" cy="4231933"/>
          </a:xfrm>
          <a:prstGeom prst="rect">
            <a:avLst/>
          </a:prstGeom>
        </p:spPr>
      </p:pic>
    </p:spTree>
    <p:extLst>
      <p:ext uri="{BB962C8B-B14F-4D97-AF65-F5344CB8AC3E}">
        <p14:creationId xmlns:p14="http://schemas.microsoft.com/office/powerpoint/2010/main" val="587230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Vektorgrafiken Gefangenen symbol Vektorbilder Gefangenen symbol |  Depositphotos">
            <a:extLst>
              <a:ext uri="{FF2B5EF4-FFF2-40B4-BE49-F238E27FC236}">
                <a16:creationId xmlns:a16="http://schemas.microsoft.com/office/drawing/2014/main" id="{C9701BCE-88ED-4A13-91AC-D64A340AC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14" y="2590022"/>
            <a:ext cx="932284" cy="93228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21B673FE-C1D6-4E76-9B27-F8B248CC06E7}"/>
              </a:ext>
            </a:extLst>
          </p:cNvPr>
          <p:cNvSpPr txBox="1"/>
          <p:nvPr/>
        </p:nvSpPr>
        <p:spPr>
          <a:xfrm>
            <a:off x="228164" y="1559947"/>
            <a:ext cx="1415997" cy="461665"/>
          </a:xfrm>
          <a:prstGeom prst="rect">
            <a:avLst/>
          </a:prstGeom>
          <a:noFill/>
        </p:spPr>
        <p:txBody>
          <a:bodyPr wrap="square" rtlCol="0">
            <a:spAutoFit/>
          </a:bodyPr>
          <a:lstStyle/>
          <a:p>
            <a:r>
              <a:rPr lang="de-CH" sz="2400" b="1" dirty="0"/>
              <a:t>586 v.Chr.</a:t>
            </a:r>
            <a:endParaRPr lang="de-CH" sz="2400" dirty="0">
              <a:latin typeface="Trebuchet MS" panose="020B0603020202020204" pitchFamily="34" charset="0"/>
            </a:endParaRPr>
          </a:p>
        </p:txBody>
      </p:sp>
      <p:sp>
        <p:nvSpPr>
          <p:cNvPr id="4" name="Textfeld 3">
            <a:extLst>
              <a:ext uri="{FF2B5EF4-FFF2-40B4-BE49-F238E27FC236}">
                <a16:creationId xmlns:a16="http://schemas.microsoft.com/office/drawing/2014/main" id="{7CDBAE3A-9E31-4745-BCC6-7AFC698A5D18}"/>
              </a:ext>
            </a:extLst>
          </p:cNvPr>
          <p:cNvSpPr txBox="1"/>
          <p:nvPr/>
        </p:nvSpPr>
        <p:spPr>
          <a:xfrm>
            <a:off x="228164" y="4090716"/>
            <a:ext cx="1673469" cy="646331"/>
          </a:xfrm>
          <a:prstGeom prst="rect">
            <a:avLst/>
          </a:prstGeom>
          <a:noFill/>
        </p:spPr>
        <p:txBody>
          <a:bodyPr wrap="square" rtlCol="0">
            <a:spAutoFit/>
          </a:bodyPr>
          <a:lstStyle/>
          <a:p>
            <a:pPr lvl="0"/>
            <a:r>
              <a:rPr lang="de-CH" dirty="0"/>
              <a:t>Gefangenschaft </a:t>
            </a:r>
          </a:p>
          <a:p>
            <a:pPr lvl="0"/>
            <a:r>
              <a:rPr lang="de-CH" dirty="0"/>
              <a:t>in Babylon</a:t>
            </a:r>
          </a:p>
        </p:txBody>
      </p:sp>
      <p:sp>
        <p:nvSpPr>
          <p:cNvPr id="5" name="Textfeld 4">
            <a:extLst>
              <a:ext uri="{FF2B5EF4-FFF2-40B4-BE49-F238E27FC236}">
                <a16:creationId xmlns:a16="http://schemas.microsoft.com/office/drawing/2014/main" id="{3C632D43-14CB-4599-BDC6-B7CE58BB495B}"/>
              </a:ext>
            </a:extLst>
          </p:cNvPr>
          <p:cNvSpPr txBox="1"/>
          <p:nvPr/>
        </p:nvSpPr>
        <p:spPr>
          <a:xfrm>
            <a:off x="1901633" y="1559946"/>
            <a:ext cx="1415997" cy="461665"/>
          </a:xfrm>
          <a:prstGeom prst="rect">
            <a:avLst/>
          </a:prstGeom>
          <a:noFill/>
        </p:spPr>
        <p:txBody>
          <a:bodyPr wrap="square" rtlCol="0">
            <a:spAutoFit/>
          </a:bodyPr>
          <a:lstStyle/>
          <a:p>
            <a:r>
              <a:rPr lang="de-CH" sz="2400" b="1" dirty="0"/>
              <a:t>539 v.Chr.</a:t>
            </a:r>
            <a:endParaRPr lang="de-CH" sz="2400" dirty="0">
              <a:latin typeface="Trebuchet MS" panose="020B0603020202020204" pitchFamily="34" charset="0"/>
            </a:endParaRPr>
          </a:p>
        </p:txBody>
      </p:sp>
      <p:sp>
        <p:nvSpPr>
          <p:cNvPr id="6" name="Textfeld 5">
            <a:extLst>
              <a:ext uri="{FF2B5EF4-FFF2-40B4-BE49-F238E27FC236}">
                <a16:creationId xmlns:a16="http://schemas.microsoft.com/office/drawing/2014/main" id="{E5F439D1-0B67-4640-8330-1B3721F6F6C6}"/>
              </a:ext>
            </a:extLst>
          </p:cNvPr>
          <p:cNvSpPr txBox="1"/>
          <p:nvPr/>
        </p:nvSpPr>
        <p:spPr>
          <a:xfrm>
            <a:off x="1901633" y="4090715"/>
            <a:ext cx="1673469" cy="1200329"/>
          </a:xfrm>
          <a:prstGeom prst="rect">
            <a:avLst/>
          </a:prstGeom>
          <a:noFill/>
        </p:spPr>
        <p:txBody>
          <a:bodyPr wrap="square" rtlCol="0">
            <a:spAutoFit/>
          </a:bodyPr>
          <a:lstStyle/>
          <a:p>
            <a:pPr lvl="0"/>
            <a:r>
              <a:rPr lang="de-CH" dirty="0"/>
              <a:t>Babylon wird von den Meder und Persern erobert</a:t>
            </a:r>
          </a:p>
        </p:txBody>
      </p:sp>
      <p:sp>
        <p:nvSpPr>
          <p:cNvPr id="7" name="Textfeld 6">
            <a:extLst>
              <a:ext uri="{FF2B5EF4-FFF2-40B4-BE49-F238E27FC236}">
                <a16:creationId xmlns:a16="http://schemas.microsoft.com/office/drawing/2014/main" id="{5F355D29-DC81-4381-B338-70722DBF28E8}"/>
              </a:ext>
            </a:extLst>
          </p:cNvPr>
          <p:cNvSpPr txBox="1"/>
          <p:nvPr/>
        </p:nvSpPr>
        <p:spPr>
          <a:xfrm>
            <a:off x="3575102" y="1559945"/>
            <a:ext cx="1415997" cy="461665"/>
          </a:xfrm>
          <a:prstGeom prst="rect">
            <a:avLst/>
          </a:prstGeom>
          <a:noFill/>
        </p:spPr>
        <p:txBody>
          <a:bodyPr wrap="square" rtlCol="0">
            <a:spAutoFit/>
          </a:bodyPr>
          <a:lstStyle/>
          <a:p>
            <a:r>
              <a:rPr lang="de-CH" sz="2400" b="1" dirty="0"/>
              <a:t>538 v.Chr.</a:t>
            </a:r>
            <a:endParaRPr lang="de-CH" sz="2400" dirty="0">
              <a:latin typeface="Trebuchet MS" panose="020B0603020202020204" pitchFamily="34" charset="0"/>
            </a:endParaRPr>
          </a:p>
        </p:txBody>
      </p:sp>
      <p:pic>
        <p:nvPicPr>
          <p:cNvPr id="4100" name="Picture 4" descr="König Characters Im Piktogramm-Satz Vektor Abbildung - Illustration von  majestät, schreien: 92809391">
            <a:extLst>
              <a:ext uri="{FF2B5EF4-FFF2-40B4-BE49-F238E27FC236}">
                <a16:creationId xmlns:a16="http://schemas.microsoft.com/office/drawing/2014/main" id="{9AF23F3D-44F5-4E58-A91D-C7F5565B70E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38" t="31139" r="74227" b="37350"/>
          <a:stretch/>
        </p:blipFill>
        <p:spPr bwMode="auto">
          <a:xfrm>
            <a:off x="3883566" y="2442735"/>
            <a:ext cx="718040" cy="107957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E631F34B-B3AF-4C83-A219-052F9268EA34}"/>
              </a:ext>
            </a:extLst>
          </p:cNvPr>
          <p:cNvSpPr txBox="1"/>
          <p:nvPr/>
        </p:nvSpPr>
        <p:spPr>
          <a:xfrm>
            <a:off x="3575102" y="4090714"/>
            <a:ext cx="1533229" cy="1477328"/>
          </a:xfrm>
          <a:prstGeom prst="rect">
            <a:avLst/>
          </a:prstGeom>
          <a:noFill/>
        </p:spPr>
        <p:txBody>
          <a:bodyPr wrap="square" rtlCol="0">
            <a:spAutoFit/>
          </a:bodyPr>
          <a:lstStyle/>
          <a:p>
            <a:pPr lvl="0"/>
            <a:r>
              <a:rPr lang="de-CH" dirty="0"/>
              <a:t>Kores spricht das Rückkehredikt für die Juden aus</a:t>
            </a:r>
          </a:p>
        </p:txBody>
      </p:sp>
      <p:sp>
        <p:nvSpPr>
          <p:cNvPr id="10" name="Textfeld 9">
            <a:extLst>
              <a:ext uri="{FF2B5EF4-FFF2-40B4-BE49-F238E27FC236}">
                <a16:creationId xmlns:a16="http://schemas.microsoft.com/office/drawing/2014/main" id="{29BC43BF-B707-49AD-874D-80989AA0D4F6}"/>
              </a:ext>
            </a:extLst>
          </p:cNvPr>
          <p:cNvSpPr txBox="1"/>
          <p:nvPr/>
        </p:nvSpPr>
        <p:spPr>
          <a:xfrm>
            <a:off x="5108331" y="1566582"/>
            <a:ext cx="1415997" cy="461665"/>
          </a:xfrm>
          <a:prstGeom prst="rect">
            <a:avLst/>
          </a:prstGeom>
          <a:noFill/>
        </p:spPr>
        <p:txBody>
          <a:bodyPr wrap="square" rtlCol="0">
            <a:spAutoFit/>
          </a:bodyPr>
          <a:lstStyle/>
          <a:p>
            <a:r>
              <a:rPr lang="de-CH" sz="2400" b="1" dirty="0"/>
              <a:t>537 v.Chr.</a:t>
            </a:r>
            <a:endParaRPr lang="de-CH" sz="2400" dirty="0">
              <a:latin typeface="Trebuchet MS" panose="020B0603020202020204" pitchFamily="34" charset="0"/>
            </a:endParaRPr>
          </a:p>
        </p:txBody>
      </p:sp>
      <p:sp>
        <p:nvSpPr>
          <p:cNvPr id="11" name="Textfeld 10">
            <a:extLst>
              <a:ext uri="{FF2B5EF4-FFF2-40B4-BE49-F238E27FC236}">
                <a16:creationId xmlns:a16="http://schemas.microsoft.com/office/drawing/2014/main" id="{3EFFB6B0-078F-4066-8F96-15118251F744}"/>
              </a:ext>
            </a:extLst>
          </p:cNvPr>
          <p:cNvSpPr txBox="1"/>
          <p:nvPr/>
        </p:nvSpPr>
        <p:spPr>
          <a:xfrm>
            <a:off x="5196471" y="4090714"/>
            <a:ext cx="1239715" cy="923330"/>
          </a:xfrm>
          <a:prstGeom prst="rect">
            <a:avLst/>
          </a:prstGeom>
          <a:noFill/>
        </p:spPr>
        <p:txBody>
          <a:bodyPr wrap="square" rtlCol="0">
            <a:spAutoFit/>
          </a:bodyPr>
          <a:lstStyle/>
          <a:p>
            <a:pPr lvl="0"/>
            <a:r>
              <a:rPr lang="de-CH" dirty="0"/>
              <a:t>Altar wird wieder aufgebaut</a:t>
            </a:r>
          </a:p>
        </p:txBody>
      </p:sp>
      <p:sp>
        <p:nvSpPr>
          <p:cNvPr id="13" name="Textfeld 12">
            <a:extLst>
              <a:ext uri="{FF2B5EF4-FFF2-40B4-BE49-F238E27FC236}">
                <a16:creationId xmlns:a16="http://schemas.microsoft.com/office/drawing/2014/main" id="{EE1462BF-1F2E-4971-A377-8126AF6CC5E5}"/>
              </a:ext>
            </a:extLst>
          </p:cNvPr>
          <p:cNvSpPr txBox="1"/>
          <p:nvPr/>
        </p:nvSpPr>
        <p:spPr>
          <a:xfrm>
            <a:off x="6524328" y="1559945"/>
            <a:ext cx="1415997" cy="461665"/>
          </a:xfrm>
          <a:prstGeom prst="rect">
            <a:avLst/>
          </a:prstGeom>
          <a:noFill/>
        </p:spPr>
        <p:txBody>
          <a:bodyPr wrap="square" rtlCol="0">
            <a:spAutoFit/>
          </a:bodyPr>
          <a:lstStyle/>
          <a:p>
            <a:r>
              <a:rPr lang="de-CH" sz="2400" b="1" dirty="0"/>
              <a:t>536 v.Chr.</a:t>
            </a:r>
            <a:endParaRPr lang="de-CH" sz="2400" dirty="0">
              <a:latin typeface="Trebuchet MS" panose="020B0603020202020204" pitchFamily="34" charset="0"/>
            </a:endParaRPr>
          </a:p>
        </p:txBody>
      </p:sp>
      <p:sp>
        <p:nvSpPr>
          <p:cNvPr id="14" name="Textfeld 13">
            <a:extLst>
              <a:ext uri="{FF2B5EF4-FFF2-40B4-BE49-F238E27FC236}">
                <a16:creationId xmlns:a16="http://schemas.microsoft.com/office/drawing/2014/main" id="{102C0467-0895-494E-A3B6-FDF4F7716ED2}"/>
              </a:ext>
            </a:extLst>
          </p:cNvPr>
          <p:cNvSpPr txBox="1"/>
          <p:nvPr/>
        </p:nvSpPr>
        <p:spPr>
          <a:xfrm>
            <a:off x="6524326" y="4090714"/>
            <a:ext cx="1239715" cy="923330"/>
          </a:xfrm>
          <a:prstGeom prst="rect">
            <a:avLst/>
          </a:prstGeom>
          <a:noFill/>
        </p:spPr>
        <p:txBody>
          <a:bodyPr wrap="square" rtlCol="0">
            <a:spAutoFit/>
          </a:bodyPr>
          <a:lstStyle/>
          <a:p>
            <a:pPr lvl="0"/>
            <a:r>
              <a:rPr lang="de-CH" dirty="0"/>
              <a:t>Grund des Tempels wird gelegt</a:t>
            </a:r>
          </a:p>
        </p:txBody>
      </p:sp>
      <p:sp>
        <p:nvSpPr>
          <p:cNvPr id="15" name="Textfeld 14">
            <a:extLst>
              <a:ext uri="{FF2B5EF4-FFF2-40B4-BE49-F238E27FC236}">
                <a16:creationId xmlns:a16="http://schemas.microsoft.com/office/drawing/2014/main" id="{E87D9234-4533-44C0-8A6B-EBD75B589218}"/>
              </a:ext>
            </a:extLst>
          </p:cNvPr>
          <p:cNvSpPr txBox="1"/>
          <p:nvPr/>
        </p:nvSpPr>
        <p:spPr>
          <a:xfrm>
            <a:off x="7940325" y="1566582"/>
            <a:ext cx="1415997" cy="461665"/>
          </a:xfrm>
          <a:prstGeom prst="rect">
            <a:avLst/>
          </a:prstGeom>
          <a:noFill/>
        </p:spPr>
        <p:txBody>
          <a:bodyPr wrap="square" rtlCol="0">
            <a:spAutoFit/>
          </a:bodyPr>
          <a:lstStyle/>
          <a:p>
            <a:r>
              <a:rPr lang="de-CH" sz="2400" b="1" dirty="0"/>
              <a:t>522 v.Chr.</a:t>
            </a:r>
            <a:endParaRPr lang="de-CH" sz="2400" dirty="0">
              <a:latin typeface="Trebuchet MS" panose="020B0603020202020204" pitchFamily="34" charset="0"/>
            </a:endParaRPr>
          </a:p>
        </p:txBody>
      </p:sp>
      <p:sp>
        <p:nvSpPr>
          <p:cNvPr id="16" name="Textfeld 15">
            <a:extLst>
              <a:ext uri="{FF2B5EF4-FFF2-40B4-BE49-F238E27FC236}">
                <a16:creationId xmlns:a16="http://schemas.microsoft.com/office/drawing/2014/main" id="{1FD86F9E-1332-42BE-BD16-CA12D760A74A}"/>
              </a:ext>
            </a:extLst>
          </p:cNvPr>
          <p:cNvSpPr txBox="1"/>
          <p:nvPr/>
        </p:nvSpPr>
        <p:spPr>
          <a:xfrm>
            <a:off x="9529675" y="1559944"/>
            <a:ext cx="1415997" cy="461665"/>
          </a:xfrm>
          <a:prstGeom prst="rect">
            <a:avLst/>
          </a:prstGeom>
          <a:noFill/>
        </p:spPr>
        <p:txBody>
          <a:bodyPr wrap="square" rtlCol="0">
            <a:spAutoFit/>
          </a:bodyPr>
          <a:lstStyle/>
          <a:p>
            <a:r>
              <a:rPr lang="de-CH" sz="2400" b="1" dirty="0"/>
              <a:t>520 v.Chr.</a:t>
            </a:r>
            <a:endParaRPr lang="de-CH" sz="2400" dirty="0">
              <a:latin typeface="Trebuchet MS" panose="020B0603020202020204" pitchFamily="34" charset="0"/>
            </a:endParaRPr>
          </a:p>
        </p:txBody>
      </p:sp>
      <p:sp>
        <p:nvSpPr>
          <p:cNvPr id="17" name="Textfeld 16">
            <a:extLst>
              <a:ext uri="{FF2B5EF4-FFF2-40B4-BE49-F238E27FC236}">
                <a16:creationId xmlns:a16="http://schemas.microsoft.com/office/drawing/2014/main" id="{A46B35E3-0237-43FF-9A82-41907FE5904A}"/>
              </a:ext>
            </a:extLst>
          </p:cNvPr>
          <p:cNvSpPr txBox="1"/>
          <p:nvPr/>
        </p:nvSpPr>
        <p:spPr>
          <a:xfrm>
            <a:off x="7764041" y="4090714"/>
            <a:ext cx="1801990" cy="2400657"/>
          </a:xfrm>
          <a:prstGeom prst="rect">
            <a:avLst/>
          </a:prstGeom>
          <a:noFill/>
        </p:spPr>
        <p:txBody>
          <a:bodyPr wrap="square" rtlCol="0">
            <a:spAutoFit/>
          </a:bodyPr>
          <a:lstStyle/>
          <a:p>
            <a:pPr lvl="0"/>
            <a:r>
              <a:rPr lang="de-DE" dirty="0"/>
              <a:t>Baustopp durch </a:t>
            </a:r>
            <a:r>
              <a:rPr lang="de-CH" dirty="0"/>
              <a:t>Artahsasta (</a:t>
            </a:r>
            <a:r>
              <a:rPr lang="de-CH" sz="1600" dirty="0"/>
              <a:t>(Artaxerxes) war ein Thronräuber und regierte nur 7 Monate und ist unter dem Namen "Pseudo-Smerdis" bekannt.)</a:t>
            </a:r>
            <a:endParaRPr lang="de-CH" dirty="0"/>
          </a:p>
        </p:txBody>
      </p:sp>
      <p:sp>
        <p:nvSpPr>
          <p:cNvPr id="18" name="Textfeld 17">
            <a:extLst>
              <a:ext uri="{FF2B5EF4-FFF2-40B4-BE49-F238E27FC236}">
                <a16:creationId xmlns:a16="http://schemas.microsoft.com/office/drawing/2014/main" id="{564868CE-D35F-4F07-8216-9F64E1ED565A}"/>
              </a:ext>
            </a:extLst>
          </p:cNvPr>
          <p:cNvSpPr txBox="1"/>
          <p:nvPr/>
        </p:nvSpPr>
        <p:spPr>
          <a:xfrm>
            <a:off x="9529675" y="4084076"/>
            <a:ext cx="1239715" cy="923330"/>
          </a:xfrm>
          <a:prstGeom prst="rect">
            <a:avLst/>
          </a:prstGeom>
          <a:noFill/>
        </p:spPr>
        <p:txBody>
          <a:bodyPr wrap="square" rtlCol="0">
            <a:spAutoFit/>
          </a:bodyPr>
          <a:lstStyle/>
          <a:p>
            <a:pPr lvl="0"/>
            <a:r>
              <a:rPr lang="de-CH" dirty="0"/>
              <a:t>Haggai und Sacharja treten auf</a:t>
            </a:r>
          </a:p>
        </p:txBody>
      </p:sp>
      <p:pic>
        <p:nvPicPr>
          <p:cNvPr id="19" name="Picture 2" descr="Fotostock-Portfolio: leremy - lizenzfreie Fotos | Depositphotos®">
            <a:extLst>
              <a:ext uri="{FF2B5EF4-FFF2-40B4-BE49-F238E27FC236}">
                <a16:creationId xmlns:a16="http://schemas.microsoft.com/office/drawing/2014/main" id="{4B233051-2F76-478C-8A0E-25CC472AF8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563" t="28093" r="54821" b="41771"/>
          <a:stretch/>
        </p:blipFill>
        <p:spPr bwMode="auto">
          <a:xfrm>
            <a:off x="5266593" y="2590022"/>
            <a:ext cx="949570" cy="107642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Antiken griechischen Philosophen Wissenschaftler alter Mann Strichmännchen  Piktogramm Symbole Stock-Vektorgrafik - Alamy">
            <a:extLst>
              <a:ext uri="{FF2B5EF4-FFF2-40B4-BE49-F238E27FC236}">
                <a16:creationId xmlns:a16="http://schemas.microsoft.com/office/drawing/2014/main" id="{009F13C3-E971-4863-835C-5BC4870C40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4737" t="66282" r="28517" b="8844"/>
          <a:stretch/>
        </p:blipFill>
        <p:spPr bwMode="auto">
          <a:xfrm>
            <a:off x="9490482" y="2621535"/>
            <a:ext cx="1415997" cy="102496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Daimler Brand &amp;amp; Design Navigator">
            <a:extLst>
              <a:ext uri="{FF2B5EF4-FFF2-40B4-BE49-F238E27FC236}">
                <a16:creationId xmlns:a16="http://schemas.microsoft.com/office/drawing/2014/main" id="{634A73CF-FACE-4984-9830-358711A6478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9508" t="3918" r="16648" b="14646"/>
          <a:stretch/>
        </p:blipFill>
        <p:spPr bwMode="auto">
          <a:xfrm>
            <a:off x="8002901" y="2621535"/>
            <a:ext cx="1059297" cy="90077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Griechische ruinen. architektur greece vektorgrafik isoliert auf weiß. alte  ruinen glyphen design, für web und app. eps 10. | CanStock">
            <a:extLst>
              <a:ext uri="{FF2B5EF4-FFF2-40B4-BE49-F238E27FC236}">
                <a16:creationId xmlns:a16="http://schemas.microsoft.com/office/drawing/2014/main" id="{5E7CAD0F-D6D4-491D-8513-7129203DA2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3825" y="2595250"/>
            <a:ext cx="886372" cy="921827"/>
          </a:xfrm>
          <a:prstGeom prst="rect">
            <a:avLst/>
          </a:prstGeom>
          <a:noFill/>
          <a:extLst>
            <a:ext uri="{909E8E84-426E-40DD-AFC4-6F175D3DCCD1}">
              <a14:hiddenFill xmlns:a14="http://schemas.microsoft.com/office/drawing/2010/main">
                <a:solidFill>
                  <a:srgbClr val="FFFFFF"/>
                </a:solidFill>
              </a14:hiddenFill>
            </a:ext>
          </a:extLst>
        </p:spPr>
      </p:pic>
      <p:pic>
        <p:nvPicPr>
          <p:cNvPr id="23" name="Grafik 22">
            <a:extLst>
              <a:ext uri="{FF2B5EF4-FFF2-40B4-BE49-F238E27FC236}">
                <a16:creationId xmlns:a16="http://schemas.microsoft.com/office/drawing/2014/main" id="{25CE1916-F63B-4079-80AA-3744A99332E2}"/>
              </a:ext>
            </a:extLst>
          </p:cNvPr>
          <p:cNvPicPr>
            <a:picLocks noChangeAspect="1"/>
          </p:cNvPicPr>
          <p:nvPr/>
        </p:nvPicPr>
        <p:blipFill rotWithShape="1">
          <a:blip r:embed="rId8"/>
          <a:srcRect l="4000" t="10237" r="72944" b="10740"/>
          <a:stretch/>
        </p:blipFill>
        <p:spPr>
          <a:xfrm>
            <a:off x="6478854" y="2739693"/>
            <a:ext cx="1285187" cy="949353"/>
          </a:xfrm>
          <a:prstGeom prst="rect">
            <a:avLst/>
          </a:prstGeom>
        </p:spPr>
      </p:pic>
      <p:sp>
        <p:nvSpPr>
          <p:cNvPr id="2" name="Rechteck 1">
            <a:extLst>
              <a:ext uri="{FF2B5EF4-FFF2-40B4-BE49-F238E27FC236}">
                <a16:creationId xmlns:a16="http://schemas.microsoft.com/office/drawing/2014/main" id="{FBAE7FD8-1D6B-4F58-B2C8-3926C14DB171}"/>
              </a:ext>
            </a:extLst>
          </p:cNvPr>
          <p:cNvSpPr/>
          <p:nvPr/>
        </p:nvSpPr>
        <p:spPr>
          <a:xfrm>
            <a:off x="1901633" y="1559944"/>
            <a:ext cx="9176675" cy="5034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5" name="Rechteck 24">
            <a:extLst>
              <a:ext uri="{FF2B5EF4-FFF2-40B4-BE49-F238E27FC236}">
                <a16:creationId xmlns:a16="http://schemas.microsoft.com/office/drawing/2014/main" id="{2FFC74D1-45D5-45C8-8BB0-7D2971D11C3C}"/>
              </a:ext>
            </a:extLst>
          </p:cNvPr>
          <p:cNvSpPr/>
          <p:nvPr/>
        </p:nvSpPr>
        <p:spPr>
          <a:xfrm>
            <a:off x="902194" y="649026"/>
            <a:ext cx="4363695"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Geschichtlicher Hintergrund</a:t>
            </a:r>
            <a:endParaRPr lang="de-CH"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21633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884439" y="311675"/>
            <a:ext cx="2957861" cy="532903"/>
          </a:xfrm>
          <a:prstGeom prst="rect">
            <a:avLst/>
          </a:prstGeom>
        </p:spPr>
        <p:txBody>
          <a:bodyPr wrap="none">
            <a:spAutoFit/>
          </a:bodyPr>
          <a:lstStyle/>
          <a:p>
            <a:pPr>
              <a:lnSpc>
                <a:spcPct val="107000"/>
              </a:lnSpc>
              <a:spcBef>
                <a:spcPts val="1200"/>
              </a:spcBef>
              <a:spcAft>
                <a:spcPts val="0"/>
              </a:spcAft>
            </a:pPr>
            <a:r>
              <a:rPr lang="de-DE" sz="2800" b="1" kern="0" dirty="0">
                <a:ea typeface="Times New Roman" panose="02020603050405020304" pitchFamily="18" charset="0"/>
                <a:cs typeface="Times New Roman" panose="02020603050405020304" pitchFamily="18" charset="0"/>
              </a:rPr>
              <a:t>Zusammenfassung</a:t>
            </a:r>
            <a:endParaRPr lang="de-CH" b="1" kern="0" dirty="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FF4B7E8A-35BC-45BF-B10B-CE212EBC9809}"/>
              </a:ext>
            </a:extLst>
          </p:cNvPr>
          <p:cNvSpPr/>
          <p:nvPr/>
        </p:nvSpPr>
        <p:spPr>
          <a:xfrm>
            <a:off x="540672" y="934271"/>
            <a:ext cx="11110656" cy="1384995"/>
          </a:xfrm>
          <a:prstGeom prst="rect">
            <a:avLst/>
          </a:prstGeom>
        </p:spPr>
        <p:txBody>
          <a:bodyPr wrap="square">
            <a:spAutoFit/>
          </a:bodyPr>
          <a:lstStyle/>
          <a:p>
            <a:pPr marL="342900" lvl="0" indent="-342900">
              <a:spcBef>
                <a:spcPts val="200"/>
              </a:spcBef>
              <a:spcAft>
                <a:spcPts val="0"/>
              </a:spcAft>
              <a:buFont typeface="Wingdings" panose="05000000000000000000" pitchFamily="2" charset="2"/>
              <a:buChar char=""/>
            </a:pPr>
            <a:r>
              <a:rPr lang="de-CH" sz="2800" b="1" dirty="0">
                <a:ea typeface="Times New Roman" panose="02020603050405020304" pitchFamily="18" charset="0"/>
                <a:cs typeface="Times New Roman" panose="02020603050405020304" pitchFamily="18" charset="0"/>
              </a:rPr>
              <a:t>Grundsteinlegung des Altars und des Tempels</a:t>
            </a:r>
          </a:p>
          <a:p>
            <a:pPr marL="342900" lvl="0" indent="-342900">
              <a:spcAft>
                <a:spcPts val="0"/>
              </a:spcAft>
              <a:buFont typeface="Courier New" panose="02070309020205020404" pitchFamily="49" charset="0"/>
              <a:buChar char="o"/>
            </a:pPr>
            <a:r>
              <a:rPr lang="de-CH" sz="2800" dirty="0">
                <a:ea typeface="Calibri" panose="020F0502020204030204" pitchFamily="34" charset="0"/>
                <a:cs typeface="Times New Roman" panose="02020603050405020304" pitchFamily="18" charset="0"/>
              </a:rPr>
              <a:t>Sind wir doch </a:t>
            </a:r>
            <a:r>
              <a:rPr lang="de-CH" sz="2800" b="1" dirty="0">
                <a:ea typeface="Calibri" panose="020F0502020204030204" pitchFamily="34" charset="0"/>
                <a:cs typeface="Times New Roman" panose="02020603050405020304" pitchFamily="18" charset="0"/>
              </a:rPr>
              <a:t>ehrlich</a:t>
            </a:r>
            <a:r>
              <a:rPr lang="de-CH" sz="2800" dirty="0">
                <a:ea typeface="Calibri" panose="020F0502020204030204" pitchFamily="34" charset="0"/>
                <a:cs typeface="Times New Roman" panose="02020603050405020304" pitchFamily="18" charset="0"/>
              </a:rPr>
              <a:t> zu uns und lassen uns vom Worte Gottes unser Leben spiegeln.</a:t>
            </a:r>
          </a:p>
        </p:txBody>
      </p:sp>
      <p:sp>
        <p:nvSpPr>
          <p:cNvPr id="6" name="Rechteck 5">
            <a:extLst>
              <a:ext uri="{FF2B5EF4-FFF2-40B4-BE49-F238E27FC236}">
                <a16:creationId xmlns:a16="http://schemas.microsoft.com/office/drawing/2014/main" id="{D47F6736-4352-40FC-92FC-575F6A5FD117}"/>
              </a:ext>
            </a:extLst>
          </p:cNvPr>
          <p:cNvSpPr/>
          <p:nvPr/>
        </p:nvSpPr>
        <p:spPr>
          <a:xfrm>
            <a:off x="540671" y="2408959"/>
            <a:ext cx="11110655" cy="954107"/>
          </a:xfrm>
          <a:prstGeom prst="rect">
            <a:avLst/>
          </a:prstGeom>
        </p:spPr>
        <p:txBody>
          <a:bodyPr wrap="square">
            <a:spAutoFit/>
          </a:bodyPr>
          <a:lstStyle/>
          <a:p>
            <a:pPr marL="342900" lvl="0" indent="-342900">
              <a:spcBef>
                <a:spcPts val="200"/>
              </a:spcBef>
              <a:spcAft>
                <a:spcPts val="0"/>
              </a:spcAft>
              <a:buFont typeface="Wingdings" panose="05000000000000000000" pitchFamily="2" charset="2"/>
              <a:buChar char=""/>
            </a:pPr>
            <a:r>
              <a:rPr lang="de-CH" sz="2800" b="1" dirty="0">
                <a:ea typeface="Times New Roman" panose="02020603050405020304" pitchFamily="18" charset="0"/>
                <a:cs typeface="Times New Roman" panose="02020603050405020304" pitchFamily="18" charset="0"/>
              </a:rPr>
              <a:t>Angriffe / Schwierigkeiten</a:t>
            </a:r>
          </a:p>
          <a:p>
            <a:pPr marL="342900" lvl="0" indent="-342900">
              <a:spcAft>
                <a:spcPts val="0"/>
              </a:spcAft>
              <a:buFont typeface="Courier New" panose="02070309020205020404" pitchFamily="49" charset="0"/>
              <a:buChar char="o"/>
            </a:pPr>
            <a:r>
              <a:rPr lang="de-CH" sz="2800" dirty="0">
                <a:ea typeface="Calibri" panose="020F0502020204030204" pitchFamily="34" charset="0"/>
                <a:cs typeface="Times New Roman" panose="02020603050405020304" pitchFamily="18" charset="0"/>
              </a:rPr>
              <a:t>Jesus spricht uns immer wieder zu: </a:t>
            </a:r>
            <a:r>
              <a:rPr lang="de-CH" sz="2800" b="1" dirty="0">
                <a:ea typeface="Calibri" panose="020F0502020204030204" pitchFamily="34" charset="0"/>
                <a:cs typeface="Times New Roman" panose="02020603050405020304" pitchFamily="18" charset="0"/>
              </a:rPr>
              <a:t>sei stark</a:t>
            </a:r>
            <a:endParaRPr lang="de-CH" sz="2800" dirty="0">
              <a:ea typeface="Calibri" panose="020F0502020204030204" pitchFamily="34" charset="0"/>
              <a:cs typeface="Times New Roman" panose="02020603050405020304" pitchFamily="18" charset="0"/>
            </a:endParaRPr>
          </a:p>
        </p:txBody>
      </p:sp>
      <p:sp>
        <p:nvSpPr>
          <p:cNvPr id="7" name="Rechteck 6">
            <a:extLst>
              <a:ext uri="{FF2B5EF4-FFF2-40B4-BE49-F238E27FC236}">
                <a16:creationId xmlns:a16="http://schemas.microsoft.com/office/drawing/2014/main" id="{9F43E8F3-9601-4B27-82DB-93C6D9BED1B2}"/>
              </a:ext>
            </a:extLst>
          </p:cNvPr>
          <p:cNvSpPr/>
          <p:nvPr/>
        </p:nvSpPr>
        <p:spPr>
          <a:xfrm>
            <a:off x="540670" y="3494935"/>
            <a:ext cx="10707337" cy="954107"/>
          </a:xfrm>
          <a:prstGeom prst="rect">
            <a:avLst/>
          </a:prstGeom>
        </p:spPr>
        <p:txBody>
          <a:bodyPr wrap="square">
            <a:spAutoFit/>
          </a:bodyPr>
          <a:lstStyle/>
          <a:p>
            <a:pPr marL="342900" lvl="0" indent="-342900">
              <a:spcBef>
                <a:spcPts val="200"/>
              </a:spcBef>
              <a:spcAft>
                <a:spcPts val="0"/>
              </a:spcAft>
              <a:buFont typeface="Wingdings" panose="05000000000000000000" pitchFamily="2" charset="2"/>
              <a:buChar char=""/>
            </a:pPr>
            <a:r>
              <a:rPr lang="de-CH" sz="2800" b="1" dirty="0">
                <a:ea typeface="Times New Roman" panose="02020603050405020304" pitchFamily="18" charset="0"/>
                <a:cs typeface="Times New Roman" panose="02020603050405020304" pitchFamily="18" charset="0"/>
              </a:rPr>
              <a:t>Richte deinen Blick aus</a:t>
            </a:r>
          </a:p>
          <a:p>
            <a:pPr marL="342900" lvl="0" indent="-342900">
              <a:spcAft>
                <a:spcPts val="0"/>
              </a:spcAft>
              <a:buFont typeface="Courier New" panose="02070309020205020404" pitchFamily="49" charset="0"/>
              <a:buChar char="o"/>
            </a:pPr>
            <a:r>
              <a:rPr lang="de-CH" sz="2800" dirty="0">
                <a:ea typeface="Calibri" panose="020F0502020204030204" pitchFamily="34" charset="0"/>
                <a:cs typeface="Times New Roman" panose="02020603050405020304" pitchFamily="18" charset="0"/>
              </a:rPr>
              <a:t>Wir sollen </a:t>
            </a:r>
            <a:r>
              <a:rPr lang="de-CH" sz="2800" b="1" dirty="0">
                <a:ea typeface="Calibri" panose="020F0502020204030204" pitchFamily="34" charset="0"/>
                <a:cs typeface="Times New Roman" panose="02020603050405020304" pitchFamily="18" charset="0"/>
              </a:rPr>
              <a:t>rein</a:t>
            </a:r>
            <a:r>
              <a:rPr lang="de-CH" sz="2800" dirty="0">
                <a:ea typeface="Calibri" panose="020F0502020204030204" pitchFamily="34" charset="0"/>
                <a:cs typeface="Times New Roman" panose="02020603050405020304" pitchFamily="18" charset="0"/>
              </a:rPr>
              <a:t> sein, in der Heiligung leben.</a:t>
            </a:r>
          </a:p>
        </p:txBody>
      </p:sp>
      <p:sp>
        <p:nvSpPr>
          <p:cNvPr id="9" name="Rechteck 8">
            <a:extLst>
              <a:ext uri="{FF2B5EF4-FFF2-40B4-BE49-F238E27FC236}">
                <a16:creationId xmlns:a16="http://schemas.microsoft.com/office/drawing/2014/main" id="{CA87115D-EA73-43B0-95EF-7B026E670451}"/>
              </a:ext>
            </a:extLst>
          </p:cNvPr>
          <p:cNvSpPr/>
          <p:nvPr/>
        </p:nvSpPr>
        <p:spPr>
          <a:xfrm>
            <a:off x="540669" y="4580911"/>
            <a:ext cx="10769481" cy="954107"/>
          </a:xfrm>
          <a:prstGeom prst="rect">
            <a:avLst/>
          </a:prstGeom>
        </p:spPr>
        <p:txBody>
          <a:bodyPr wrap="square">
            <a:spAutoFit/>
          </a:bodyPr>
          <a:lstStyle/>
          <a:p>
            <a:pPr marL="342900" lvl="0" indent="-342900">
              <a:spcBef>
                <a:spcPts val="200"/>
              </a:spcBef>
              <a:spcAft>
                <a:spcPts val="0"/>
              </a:spcAft>
              <a:buFont typeface="Wingdings" panose="05000000000000000000" pitchFamily="2" charset="2"/>
              <a:buChar char=""/>
            </a:pPr>
            <a:r>
              <a:rPr lang="de-CH" sz="2800" b="1" dirty="0">
                <a:ea typeface="Times New Roman" panose="02020603050405020304" pitchFamily="18" charset="0"/>
                <a:cs typeface="Times New Roman" panose="02020603050405020304" pitchFamily="18" charset="0"/>
              </a:rPr>
              <a:t>Lasst uns bauende sein im Reiche Gottes</a:t>
            </a:r>
          </a:p>
          <a:p>
            <a:pPr marL="342900" lvl="0" indent="-342900">
              <a:spcAft>
                <a:spcPts val="0"/>
              </a:spcAft>
              <a:buFont typeface="Courier New" panose="02070309020205020404" pitchFamily="49" charset="0"/>
              <a:buChar char="o"/>
            </a:pPr>
            <a:r>
              <a:rPr lang="de-CH" sz="2800" dirty="0">
                <a:ea typeface="Calibri" panose="020F0502020204030204" pitchFamily="34" charset="0"/>
                <a:cs typeface="Times New Roman" panose="02020603050405020304" pitchFamily="18" charset="0"/>
              </a:rPr>
              <a:t>Wir sollen </a:t>
            </a:r>
            <a:r>
              <a:rPr lang="de-CH" sz="2800" b="1" dirty="0">
                <a:ea typeface="Calibri" panose="020F0502020204030204" pitchFamily="34" charset="0"/>
                <a:cs typeface="Times New Roman" panose="02020603050405020304" pitchFamily="18" charset="0"/>
              </a:rPr>
              <a:t>mutig</a:t>
            </a:r>
            <a:r>
              <a:rPr lang="de-CH" sz="2800" dirty="0">
                <a:ea typeface="Calibri" panose="020F0502020204030204" pitchFamily="34" charset="0"/>
                <a:cs typeface="Times New Roman" panose="02020603050405020304" pitchFamily="18" charset="0"/>
              </a:rPr>
              <a:t> sein trotz aller widerlichen Umstände.</a:t>
            </a:r>
          </a:p>
        </p:txBody>
      </p:sp>
    </p:spTree>
    <p:extLst>
      <p:ext uri="{BB962C8B-B14F-4D97-AF65-F5344CB8AC3E}">
        <p14:creationId xmlns:p14="http://schemas.microsoft.com/office/powerpoint/2010/main" val="48621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5014530" y="4855618"/>
            <a:ext cx="2162964" cy="938719"/>
          </a:xfrm>
          <a:prstGeom prst="rect">
            <a:avLst/>
          </a:prstGeom>
          <a:noFill/>
        </p:spPr>
        <p:txBody>
          <a:bodyPr wrap="none" rtlCol="0">
            <a:spAutoFit/>
          </a:bodyPr>
          <a:lstStyle/>
          <a:p>
            <a:pPr algn="ctr"/>
            <a:r>
              <a:rPr lang="de-CH" sz="5500" b="1" dirty="0"/>
              <a:t>Haggai</a:t>
            </a:r>
          </a:p>
        </p:txBody>
      </p:sp>
    </p:spTree>
    <p:extLst>
      <p:ext uri="{BB962C8B-B14F-4D97-AF65-F5344CB8AC3E}">
        <p14:creationId xmlns:p14="http://schemas.microsoft.com/office/powerpoint/2010/main" val="4159644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Vektorgrafiken Gefangenen symbol Vektorbilder Gefangenen symbol |  Depositphotos">
            <a:extLst>
              <a:ext uri="{FF2B5EF4-FFF2-40B4-BE49-F238E27FC236}">
                <a16:creationId xmlns:a16="http://schemas.microsoft.com/office/drawing/2014/main" id="{C9701BCE-88ED-4A13-91AC-D64A340AC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14" y="2590022"/>
            <a:ext cx="932284" cy="93228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21B673FE-C1D6-4E76-9B27-F8B248CC06E7}"/>
              </a:ext>
            </a:extLst>
          </p:cNvPr>
          <p:cNvSpPr txBox="1"/>
          <p:nvPr/>
        </p:nvSpPr>
        <p:spPr>
          <a:xfrm>
            <a:off x="228164" y="1559947"/>
            <a:ext cx="1415997" cy="461665"/>
          </a:xfrm>
          <a:prstGeom prst="rect">
            <a:avLst/>
          </a:prstGeom>
          <a:noFill/>
        </p:spPr>
        <p:txBody>
          <a:bodyPr wrap="square" rtlCol="0">
            <a:spAutoFit/>
          </a:bodyPr>
          <a:lstStyle/>
          <a:p>
            <a:r>
              <a:rPr lang="de-CH" sz="2400" b="1" dirty="0"/>
              <a:t>586 v.Chr.</a:t>
            </a:r>
            <a:endParaRPr lang="de-CH" sz="2400" dirty="0">
              <a:latin typeface="Trebuchet MS" panose="020B0603020202020204" pitchFamily="34" charset="0"/>
            </a:endParaRPr>
          </a:p>
        </p:txBody>
      </p:sp>
      <p:sp>
        <p:nvSpPr>
          <p:cNvPr id="4" name="Textfeld 3">
            <a:extLst>
              <a:ext uri="{FF2B5EF4-FFF2-40B4-BE49-F238E27FC236}">
                <a16:creationId xmlns:a16="http://schemas.microsoft.com/office/drawing/2014/main" id="{7CDBAE3A-9E31-4745-BCC6-7AFC698A5D18}"/>
              </a:ext>
            </a:extLst>
          </p:cNvPr>
          <p:cNvSpPr txBox="1"/>
          <p:nvPr/>
        </p:nvSpPr>
        <p:spPr>
          <a:xfrm>
            <a:off x="228164" y="4090716"/>
            <a:ext cx="1673469" cy="646331"/>
          </a:xfrm>
          <a:prstGeom prst="rect">
            <a:avLst/>
          </a:prstGeom>
          <a:noFill/>
        </p:spPr>
        <p:txBody>
          <a:bodyPr wrap="square" rtlCol="0">
            <a:spAutoFit/>
          </a:bodyPr>
          <a:lstStyle/>
          <a:p>
            <a:pPr lvl="0"/>
            <a:r>
              <a:rPr lang="de-CH" dirty="0"/>
              <a:t>Gefangenschaft </a:t>
            </a:r>
          </a:p>
          <a:p>
            <a:pPr lvl="0"/>
            <a:r>
              <a:rPr lang="de-CH" dirty="0"/>
              <a:t>in Babylon</a:t>
            </a:r>
          </a:p>
        </p:txBody>
      </p:sp>
      <p:sp>
        <p:nvSpPr>
          <p:cNvPr id="5" name="Textfeld 4">
            <a:extLst>
              <a:ext uri="{FF2B5EF4-FFF2-40B4-BE49-F238E27FC236}">
                <a16:creationId xmlns:a16="http://schemas.microsoft.com/office/drawing/2014/main" id="{3C632D43-14CB-4599-BDC6-B7CE58BB495B}"/>
              </a:ext>
            </a:extLst>
          </p:cNvPr>
          <p:cNvSpPr txBox="1"/>
          <p:nvPr/>
        </p:nvSpPr>
        <p:spPr>
          <a:xfrm>
            <a:off x="1901633" y="1559946"/>
            <a:ext cx="1415997" cy="461665"/>
          </a:xfrm>
          <a:prstGeom prst="rect">
            <a:avLst/>
          </a:prstGeom>
          <a:noFill/>
        </p:spPr>
        <p:txBody>
          <a:bodyPr wrap="square" rtlCol="0">
            <a:spAutoFit/>
          </a:bodyPr>
          <a:lstStyle/>
          <a:p>
            <a:r>
              <a:rPr lang="de-CH" sz="2400" b="1" dirty="0"/>
              <a:t>539 v.Chr.</a:t>
            </a:r>
            <a:endParaRPr lang="de-CH" sz="2400" dirty="0">
              <a:latin typeface="Trebuchet MS" panose="020B0603020202020204" pitchFamily="34" charset="0"/>
            </a:endParaRPr>
          </a:p>
        </p:txBody>
      </p:sp>
      <p:sp>
        <p:nvSpPr>
          <p:cNvPr id="6" name="Textfeld 5">
            <a:extLst>
              <a:ext uri="{FF2B5EF4-FFF2-40B4-BE49-F238E27FC236}">
                <a16:creationId xmlns:a16="http://schemas.microsoft.com/office/drawing/2014/main" id="{E5F439D1-0B67-4640-8330-1B3721F6F6C6}"/>
              </a:ext>
            </a:extLst>
          </p:cNvPr>
          <p:cNvSpPr txBox="1"/>
          <p:nvPr/>
        </p:nvSpPr>
        <p:spPr>
          <a:xfrm>
            <a:off x="1901633" y="4090715"/>
            <a:ext cx="1673469" cy="1200329"/>
          </a:xfrm>
          <a:prstGeom prst="rect">
            <a:avLst/>
          </a:prstGeom>
          <a:noFill/>
        </p:spPr>
        <p:txBody>
          <a:bodyPr wrap="square" rtlCol="0">
            <a:spAutoFit/>
          </a:bodyPr>
          <a:lstStyle/>
          <a:p>
            <a:pPr lvl="0"/>
            <a:r>
              <a:rPr lang="de-CH" dirty="0"/>
              <a:t>Babylon wird von den Meder und Persern erobert</a:t>
            </a:r>
          </a:p>
        </p:txBody>
      </p:sp>
      <p:sp>
        <p:nvSpPr>
          <p:cNvPr id="7" name="Textfeld 6">
            <a:extLst>
              <a:ext uri="{FF2B5EF4-FFF2-40B4-BE49-F238E27FC236}">
                <a16:creationId xmlns:a16="http://schemas.microsoft.com/office/drawing/2014/main" id="{5F355D29-DC81-4381-B338-70722DBF28E8}"/>
              </a:ext>
            </a:extLst>
          </p:cNvPr>
          <p:cNvSpPr txBox="1"/>
          <p:nvPr/>
        </p:nvSpPr>
        <p:spPr>
          <a:xfrm>
            <a:off x="3575102" y="1559945"/>
            <a:ext cx="1415997" cy="461665"/>
          </a:xfrm>
          <a:prstGeom prst="rect">
            <a:avLst/>
          </a:prstGeom>
          <a:noFill/>
        </p:spPr>
        <p:txBody>
          <a:bodyPr wrap="square" rtlCol="0">
            <a:spAutoFit/>
          </a:bodyPr>
          <a:lstStyle/>
          <a:p>
            <a:r>
              <a:rPr lang="de-CH" sz="2400" b="1" dirty="0"/>
              <a:t>538 v.Chr.</a:t>
            </a:r>
            <a:endParaRPr lang="de-CH" sz="2400" dirty="0">
              <a:latin typeface="Trebuchet MS" panose="020B0603020202020204" pitchFamily="34" charset="0"/>
            </a:endParaRPr>
          </a:p>
        </p:txBody>
      </p:sp>
      <p:pic>
        <p:nvPicPr>
          <p:cNvPr id="4100" name="Picture 4" descr="König Characters Im Piktogramm-Satz Vektor Abbildung - Illustration von  majestät, schreien: 92809391">
            <a:extLst>
              <a:ext uri="{FF2B5EF4-FFF2-40B4-BE49-F238E27FC236}">
                <a16:creationId xmlns:a16="http://schemas.microsoft.com/office/drawing/2014/main" id="{9AF23F3D-44F5-4E58-A91D-C7F5565B70E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38" t="31139" r="74227" b="37350"/>
          <a:stretch/>
        </p:blipFill>
        <p:spPr bwMode="auto">
          <a:xfrm>
            <a:off x="3883566" y="2442735"/>
            <a:ext cx="718040" cy="107957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E631F34B-B3AF-4C83-A219-052F9268EA34}"/>
              </a:ext>
            </a:extLst>
          </p:cNvPr>
          <p:cNvSpPr txBox="1"/>
          <p:nvPr/>
        </p:nvSpPr>
        <p:spPr>
          <a:xfrm>
            <a:off x="3575102" y="4090714"/>
            <a:ext cx="1533229" cy="1477328"/>
          </a:xfrm>
          <a:prstGeom prst="rect">
            <a:avLst/>
          </a:prstGeom>
          <a:noFill/>
        </p:spPr>
        <p:txBody>
          <a:bodyPr wrap="square" rtlCol="0">
            <a:spAutoFit/>
          </a:bodyPr>
          <a:lstStyle/>
          <a:p>
            <a:pPr lvl="0"/>
            <a:r>
              <a:rPr lang="de-CH" dirty="0"/>
              <a:t>Kores spricht das Rückkehredikt für die Juden aus</a:t>
            </a:r>
          </a:p>
        </p:txBody>
      </p:sp>
      <p:sp>
        <p:nvSpPr>
          <p:cNvPr id="10" name="Textfeld 9">
            <a:extLst>
              <a:ext uri="{FF2B5EF4-FFF2-40B4-BE49-F238E27FC236}">
                <a16:creationId xmlns:a16="http://schemas.microsoft.com/office/drawing/2014/main" id="{29BC43BF-B707-49AD-874D-80989AA0D4F6}"/>
              </a:ext>
            </a:extLst>
          </p:cNvPr>
          <p:cNvSpPr txBox="1"/>
          <p:nvPr/>
        </p:nvSpPr>
        <p:spPr>
          <a:xfrm>
            <a:off x="5108331" y="1566582"/>
            <a:ext cx="1415997" cy="461665"/>
          </a:xfrm>
          <a:prstGeom prst="rect">
            <a:avLst/>
          </a:prstGeom>
          <a:noFill/>
        </p:spPr>
        <p:txBody>
          <a:bodyPr wrap="square" rtlCol="0">
            <a:spAutoFit/>
          </a:bodyPr>
          <a:lstStyle/>
          <a:p>
            <a:r>
              <a:rPr lang="de-CH" sz="2400" b="1" dirty="0"/>
              <a:t>537 v.Chr.</a:t>
            </a:r>
            <a:endParaRPr lang="de-CH" sz="2400" dirty="0">
              <a:latin typeface="Trebuchet MS" panose="020B0603020202020204" pitchFamily="34" charset="0"/>
            </a:endParaRPr>
          </a:p>
        </p:txBody>
      </p:sp>
      <p:sp>
        <p:nvSpPr>
          <p:cNvPr id="11" name="Textfeld 10">
            <a:extLst>
              <a:ext uri="{FF2B5EF4-FFF2-40B4-BE49-F238E27FC236}">
                <a16:creationId xmlns:a16="http://schemas.microsoft.com/office/drawing/2014/main" id="{3EFFB6B0-078F-4066-8F96-15118251F744}"/>
              </a:ext>
            </a:extLst>
          </p:cNvPr>
          <p:cNvSpPr txBox="1"/>
          <p:nvPr/>
        </p:nvSpPr>
        <p:spPr>
          <a:xfrm>
            <a:off x="5196471" y="4090714"/>
            <a:ext cx="1239715" cy="923330"/>
          </a:xfrm>
          <a:prstGeom prst="rect">
            <a:avLst/>
          </a:prstGeom>
          <a:noFill/>
        </p:spPr>
        <p:txBody>
          <a:bodyPr wrap="square" rtlCol="0">
            <a:spAutoFit/>
          </a:bodyPr>
          <a:lstStyle/>
          <a:p>
            <a:pPr lvl="0"/>
            <a:r>
              <a:rPr lang="de-CH" dirty="0"/>
              <a:t>Altar wird wieder aufgebaut</a:t>
            </a:r>
          </a:p>
        </p:txBody>
      </p:sp>
      <p:sp>
        <p:nvSpPr>
          <p:cNvPr id="13" name="Textfeld 12">
            <a:extLst>
              <a:ext uri="{FF2B5EF4-FFF2-40B4-BE49-F238E27FC236}">
                <a16:creationId xmlns:a16="http://schemas.microsoft.com/office/drawing/2014/main" id="{EE1462BF-1F2E-4971-A377-8126AF6CC5E5}"/>
              </a:ext>
            </a:extLst>
          </p:cNvPr>
          <p:cNvSpPr txBox="1"/>
          <p:nvPr/>
        </p:nvSpPr>
        <p:spPr>
          <a:xfrm>
            <a:off x="6524328" y="1559945"/>
            <a:ext cx="1415997" cy="461665"/>
          </a:xfrm>
          <a:prstGeom prst="rect">
            <a:avLst/>
          </a:prstGeom>
          <a:noFill/>
        </p:spPr>
        <p:txBody>
          <a:bodyPr wrap="square" rtlCol="0">
            <a:spAutoFit/>
          </a:bodyPr>
          <a:lstStyle/>
          <a:p>
            <a:r>
              <a:rPr lang="de-CH" sz="2400" b="1" dirty="0"/>
              <a:t>536 v.Chr.</a:t>
            </a:r>
            <a:endParaRPr lang="de-CH" sz="2400" dirty="0">
              <a:latin typeface="Trebuchet MS" panose="020B0603020202020204" pitchFamily="34" charset="0"/>
            </a:endParaRPr>
          </a:p>
        </p:txBody>
      </p:sp>
      <p:sp>
        <p:nvSpPr>
          <p:cNvPr id="14" name="Textfeld 13">
            <a:extLst>
              <a:ext uri="{FF2B5EF4-FFF2-40B4-BE49-F238E27FC236}">
                <a16:creationId xmlns:a16="http://schemas.microsoft.com/office/drawing/2014/main" id="{102C0467-0895-494E-A3B6-FDF4F7716ED2}"/>
              </a:ext>
            </a:extLst>
          </p:cNvPr>
          <p:cNvSpPr txBox="1"/>
          <p:nvPr/>
        </p:nvSpPr>
        <p:spPr>
          <a:xfrm>
            <a:off x="6524326" y="4090714"/>
            <a:ext cx="1239715" cy="923330"/>
          </a:xfrm>
          <a:prstGeom prst="rect">
            <a:avLst/>
          </a:prstGeom>
          <a:noFill/>
        </p:spPr>
        <p:txBody>
          <a:bodyPr wrap="square" rtlCol="0">
            <a:spAutoFit/>
          </a:bodyPr>
          <a:lstStyle/>
          <a:p>
            <a:pPr lvl="0"/>
            <a:r>
              <a:rPr lang="de-CH" dirty="0"/>
              <a:t>Grund des Tempels wird gelegt</a:t>
            </a:r>
          </a:p>
        </p:txBody>
      </p:sp>
      <p:sp>
        <p:nvSpPr>
          <p:cNvPr id="15" name="Textfeld 14">
            <a:extLst>
              <a:ext uri="{FF2B5EF4-FFF2-40B4-BE49-F238E27FC236}">
                <a16:creationId xmlns:a16="http://schemas.microsoft.com/office/drawing/2014/main" id="{E87D9234-4533-44C0-8A6B-EBD75B589218}"/>
              </a:ext>
            </a:extLst>
          </p:cNvPr>
          <p:cNvSpPr txBox="1"/>
          <p:nvPr/>
        </p:nvSpPr>
        <p:spPr>
          <a:xfrm>
            <a:off x="7940325" y="1566582"/>
            <a:ext cx="1415997" cy="461665"/>
          </a:xfrm>
          <a:prstGeom prst="rect">
            <a:avLst/>
          </a:prstGeom>
          <a:noFill/>
        </p:spPr>
        <p:txBody>
          <a:bodyPr wrap="square" rtlCol="0">
            <a:spAutoFit/>
          </a:bodyPr>
          <a:lstStyle/>
          <a:p>
            <a:r>
              <a:rPr lang="de-CH" sz="2400" b="1" dirty="0"/>
              <a:t>522 v.Chr.</a:t>
            </a:r>
            <a:endParaRPr lang="de-CH" sz="2400" dirty="0">
              <a:latin typeface="Trebuchet MS" panose="020B0603020202020204" pitchFamily="34" charset="0"/>
            </a:endParaRPr>
          </a:p>
        </p:txBody>
      </p:sp>
      <p:sp>
        <p:nvSpPr>
          <p:cNvPr id="16" name="Textfeld 15">
            <a:extLst>
              <a:ext uri="{FF2B5EF4-FFF2-40B4-BE49-F238E27FC236}">
                <a16:creationId xmlns:a16="http://schemas.microsoft.com/office/drawing/2014/main" id="{1FD86F9E-1332-42BE-BD16-CA12D760A74A}"/>
              </a:ext>
            </a:extLst>
          </p:cNvPr>
          <p:cNvSpPr txBox="1"/>
          <p:nvPr/>
        </p:nvSpPr>
        <p:spPr>
          <a:xfrm>
            <a:off x="9529675" y="1559944"/>
            <a:ext cx="1415997" cy="461665"/>
          </a:xfrm>
          <a:prstGeom prst="rect">
            <a:avLst/>
          </a:prstGeom>
          <a:noFill/>
        </p:spPr>
        <p:txBody>
          <a:bodyPr wrap="square" rtlCol="0">
            <a:spAutoFit/>
          </a:bodyPr>
          <a:lstStyle/>
          <a:p>
            <a:r>
              <a:rPr lang="de-CH" sz="2400" b="1" dirty="0"/>
              <a:t>520 v.Chr.</a:t>
            </a:r>
            <a:endParaRPr lang="de-CH" sz="2400" dirty="0">
              <a:latin typeface="Trebuchet MS" panose="020B0603020202020204" pitchFamily="34" charset="0"/>
            </a:endParaRPr>
          </a:p>
        </p:txBody>
      </p:sp>
      <p:sp>
        <p:nvSpPr>
          <p:cNvPr id="17" name="Textfeld 16">
            <a:extLst>
              <a:ext uri="{FF2B5EF4-FFF2-40B4-BE49-F238E27FC236}">
                <a16:creationId xmlns:a16="http://schemas.microsoft.com/office/drawing/2014/main" id="{A46B35E3-0237-43FF-9A82-41907FE5904A}"/>
              </a:ext>
            </a:extLst>
          </p:cNvPr>
          <p:cNvSpPr txBox="1"/>
          <p:nvPr/>
        </p:nvSpPr>
        <p:spPr>
          <a:xfrm>
            <a:off x="7764041" y="4090714"/>
            <a:ext cx="1801990" cy="2400657"/>
          </a:xfrm>
          <a:prstGeom prst="rect">
            <a:avLst/>
          </a:prstGeom>
          <a:noFill/>
        </p:spPr>
        <p:txBody>
          <a:bodyPr wrap="square" rtlCol="0">
            <a:spAutoFit/>
          </a:bodyPr>
          <a:lstStyle/>
          <a:p>
            <a:pPr lvl="0"/>
            <a:r>
              <a:rPr lang="de-DE" dirty="0"/>
              <a:t>Baustopp durch </a:t>
            </a:r>
            <a:r>
              <a:rPr lang="de-CH" dirty="0"/>
              <a:t>Artahsasta (</a:t>
            </a:r>
            <a:r>
              <a:rPr lang="de-CH" sz="1600" dirty="0"/>
              <a:t>(Artaxerxes) war ein Thronräuber und regierte nur 7 Monate und ist unter dem Namen "Pseudo-Smerdis" bekannt.)</a:t>
            </a:r>
            <a:endParaRPr lang="de-CH" dirty="0"/>
          </a:p>
        </p:txBody>
      </p:sp>
      <p:sp>
        <p:nvSpPr>
          <p:cNvPr id="18" name="Textfeld 17">
            <a:extLst>
              <a:ext uri="{FF2B5EF4-FFF2-40B4-BE49-F238E27FC236}">
                <a16:creationId xmlns:a16="http://schemas.microsoft.com/office/drawing/2014/main" id="{564868CE-D35F-4F07-8216-9F64E1ED565A}"/>
              </a:ext>
            </a:extLst>
          </p:cNvPr>
          <p:cNvSpPr txBox="1"/>
          <p:nvPr/>
        </p:nvSpPr>
        <p:spPr>
          <a:xfrm>
            <a:off x="9529675" y="4084076"/>
            <a:ext cx="1239715" cy="923330"/>
          </a:xfrm>
          <a:prstGeom prst="rect">
            <a:avLst/>
          </a:prstGeom>
          <a:noFill/>
        </p:spPr>
        <p:txBody>
          <a:bodyPr wrap="square" rtlCol="0">
            <a:spAutoFit/>
          </a:bodyPr>
          <a:lstStyle/>
          <a:p>
            <a:pPr lvl="0"/>
            <a:r>
              <a:rPr lang="de-CH" dirty="0"/>
              <a:t>Haggai und Sacharja treten auf</a:t>
            </a:r>
          </a:p>
        </p:txBody>
      </p:sp>
      <p:pic>
        <p:nvPicPr>
          <p:cNvPr id="19" name="Picture 2" descr="Fotostock-Portfolio: leremy - lizenzfreie Fotos | Depositphotos®">
            <a:extLst>
              <a:ext uri="{FF2B5EF4-FFF2-40B4-BE49-F238E27FC236}">
                <a16:creationId xmlns:a16="http://schemas.microsoft.com/office/drawing/2014/main" id="{4B233051-2F76-478C-8A0E-25CC472AF8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563" t="28093" r="54821" b="41771"/>
          <a:stretch/>
        </p:blipFill>
        <p:spPr bwMode="auto">
          <a:xfrm>
            <a:off x="5266593" y="2590022"/>
            <a:ext cx="949570" cy="107642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Antiken griechischen Philosophen Wissenschaftler alter Mann Strichmännchen  Piktogramm Symbole Stock-Vektorgrafik - Alamy">
            <a:extLst>
              <a:ext uri="{FF2B5EF4-FFF2-40B4-BE49-F238E27FC236}">
                <a16:creationId xmlns:a16="http://schemas.microsoft.com/office/drawing/2014/main" id="{009F13C3-E971-4863-835C-5BC4870C40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4737" t="66282" r="28517" b="8844"/>
          <a:stretch/>
        </p:blipFill>
        <p:spPr bwMode="auto">
          <a:xfrm>
            <a:off x="9490482" y="2621535"/>
            <a:ext cx="1415997" cy="102496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Daimler Brand &amp;amp; Design Navigator">
            <a:extLst>
              <a:ext uri="{FF2B5EF4-FFF2-40B4-BE49-F238E27FC236}">
                <a16:creationId xmlns:a16="http://schemas.microsoft.com/office/drawing/2014/main" id="{634A73CF-FACE-4984-9830-358711A6478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9508" t="3918" r="16648" b="14646"/>
          <a:stretch/>
        </p:blipFill>
        <p:spPr bwMode="auto">
          <a:xfrm>
            <a:off x="8002901" y="2621535"/>
            <a:ext cx="1059297" cy="90077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Griechische ruinen. architektur greece vektorgrafik isoliert auf weiß. alte  ruinen glyphen design, für web und app. eps 10. | CanStock">
            <a:extLst>
              <a:ext uri="{FF2B5EF4-FFF2-40B4-BE49-F238E27FC236}">
                <a16:creationId xmlns:a16="http://schemas.microsoft.com/office/drawing/2014/main" id="{5E7CAD0F-D6D4-491D-8513-7129203DA2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3825" y="2595250"/>
            <a:ext cx="886372" cy="921827"/>
          </a:xfrm>
          <a:prstGeom prst="rect">
            <a:avLst/>
          </a:prstGeom>
          <a:noFill/>
          <a:extLst>
            <a:ext uri="{909E8E84-426E-40DD-AFC4-6F175D3DCCD1}">
              <a14:hiddenFill xmlns:a14="http://schemas.microsoft.com/office/drawing/2010/main">
                <a:solidFill>
                  <a:srgbClr val="FFFFFF"/>
                </a:solidFill>
              </a14:hiddenFill>
            </a:ext>
          </a:extLst>
        </p:spPr>
      </p:pic>
      <p:pic>
        <p:nvPicPr>
          <p:cNvPr id="23" name="Grafik 22">
            <a:extLst>
              <a:ext uri="{FF2B5EF4-FFF2-40B4-BE49-F238E27FC236}">
                <a16:creationId xmlns:a16="http://schemas.microsoft.com/office/drawing/2014/main" id="{25CE1916-F63B-4079-80AA-3744A99332E2}"/>
              </a:ext>
            </a:extLst>
          </p:cNvPr>
          <p:cNvPicPr>
            <a:picLocks noChangeAspect="1"/>
          </p:cNvPicPr>
          <p:nvPr/>
        </p:nvPicPr>
        <p:blipFill rotWithShape="1">
          <a:blip r:embed="rId8"/>
          <a:srcRect l="4000" t="10237" r="72944" b="10740"/>
          <a:stretch/>
        </p:blipFill>
        <p:spPr>
          <a:xfrm>
            <a:off x="6478854" y="2739693"/>
            <a:ext cx="1285187" cy="949353"/>
          </a:xfrm>
          <a:prstGeom prst="rect">
            <a:avLst/>
          </a:prstGeom>
        </p:spPr>
      </p:pic>
      <p:sp>
        <p:nvSpPr>
          <p:cNvPr id="2" name="Rechteck 1">
            <a:extLst>
              <a:ext uri="{FF2B5EF4-FFF2-40B4-BE49-F238E27FC236}">
                <a16:creationId xmlns:a16="http://schemas.microsoft.com/office/drawing/2014/main" id="{FBAE7FD8-1D6B-4F58-B2C8-3926C14DB171}"/>
              </a:ext>
            </a:extLst>
          </p:cNvPr>
          <p:cNvSpPr/>
          <p:nvPr/>
        </p:nvSpPr>
        <p:spPr>
          <a:xfrm>
            <a:off x="3471169" y="1559944"/>
            <a:ext cx="7607139" cy="5034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5" name="Rechteck 24">
            <a:extLst>
              <a:ext uri="{FF2B5EF4-FFF2-40B4-BE49-F238E27FC236}">
                <a16:creationId xmlns:a16="http://schemas.microsoft.com/office/drawing/2014/main" id="{2FFC74D1-45D5-45C8-8BB0-7D2971D11C3C}"/>
              </a:ext>
            </a:extLst>
          </p:cNvPr>
          <p:cNvSpPr/>
          <p:nvPr/>
        </p:nvSpPr>
        <p:spPr>
          <a:xfrm>
            <a:off x="902194" y="649026"/>
            <a:ext cx="4363695"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Geschichtlicher Hintergrund</a:t>
            </a:r>
            <a:endParaRPr lang="de-CH"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056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Vektorgrafiken Gefangenen symbol Vektorbilder Gefangenen symbol |  Depositphotos">
            <a:extLst>
              <a:ext uri="{FF2B5EF4-FFF2-40B4-BE49-F238E27FC236}">
                <a16:creationId xmlns:a16="http://schemas.microsoft.com/office/drawing/2014/main" id="{C9701BCE-88ED-4A13-91AC-D64A340AC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14" y="2590022"/>
            <a:ext cx="932284" cy="93228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21B673FE-C1D6-4E76-9B27-F8B248CC06E7}"/>
              </a:ext>
            </a:extLst>
          </p:cNvPr>
          <p:cNvSpPr txBox="1"/>
          <p:nvPr/>
        </p:nvSpPr>
        <p:spPr>
          <a:xfrm>
            <a:off x="228164" y="1559947"/>
            <a:ext cx="1415997" cy="461665"/>
          </a:xfrm>
          <a:prstGeom prst="rect">
            <a:avLst/>
          </a:prstGeom>
          <a:noFill/>
        </p:spPr>
        <p:txBody>
          <a:bodyPr wrap="square" rtlCol="0">
            <a:spAutoFit/>
          </a:bodyPr>
          <a:lstStyle/>
          <a:p>
            <a:r>
              <a:rPr lang="de-CH" sz="2400" b="1" dirty="0"/>
              <a:t>586 v.Chr.</a:t>
            </a:r>
            <a:endParaRPr lang="de-CH" sz="2400" dirty="0">
              <a:latin typeface="Trebuchet MS" panose="020B0603020202020204" pitchFamily="34" charset="0"/>
            </a:endParaRPr>
          </a:p>
        </p:txBody>
      </p:sp>
      <p:sp>
        <p:nvSpPr>
          <p:cNvPr id="4" name="Textfeld 3">
            <a:extLst>
              <a:ext uri="{FF2B5EF4-FFF2-40B4-BE49-F238E27FC236}">
                <a16:creationId xmlns:a16="http://schemas.microsoft.com/office/drawing/2014/main" id="{7CDBAE3A-9E31-4745-BCC6-7AFC698A5D18}"/>
              </a:ext>
            </a:extLst>
          </p:cNvPr>
          <p:cNvSpPr txBox="1"/>
          <p:nvPr/>
        </p:nvSpPr>
        <p:spPr>
          <a:xfrm>
            <a:off x="228164" y="4090716"/>
            <a:ext cx="1673469" cy="646331"/>
          </a:xfrm>
          <a:prstGeom prst="rect">
            <a:avLst/>
          </a:prstGeom>
          <a:noFill/>
        </p:spPr>
        <p:txBody>
          <a:bodyPr wrap="square" rtlCol="0">
            <a:spAutoFit/>
          </a:bodyPr>
          <a:lstStyle/>
          <a:p>
            <a:pPr lvl="0"/>
            <a:r>
              <a:rPr lang="de-CH" dirty="0"/>
              <a:t>Gefangenschaft </a:t>
            </a:r>
          </a:p>
          <a:p>
            <a:pPr lvl="0"/>
            <a:r>
              <a:rPr lang="de-CH" dirty="0"/>
              <a:t>in Babylon</a:t>
            </a:r>
          </a:p>
        </p:txBody>
      </p:sp>
      <p:sp>
        <p:nvSpPr>
          <p:cNvPr id="5" name="Textfeld 4">
            <a:extLst>
              <a:ext uri="{FF2B5EF4-FFF2-40B4-BE49-F238E27FC236}">
                <a16:creationId xmlns:a16="http://schemas.microsoft.com/office/drawing/2014/main" id="{3C632D43-14CB-4599-BDC6-B7CE58BB495B}"/>
              </a:ext>
            </a:extLst>
          </p:cNvPr>
          <p:cNvSpPr txBox="1"/>
          <p:nvPr/>
        </p:nvSpPr>
        <p:spPr>
          <a:xfrm>
            <a:off x="1901633" y="1559946"/>
            <a:ext cx="1415997" cy="461665"/>
          </a:xfrm>
          <a:prstGeom prst="rect">
            <a:avLst/>
          </a:prstGeom>
          <a:noFill/>
        </p:spPr>
        <p:txBody>
          <a:bodyPr wrap="square" rtlCol="0">
            <a:spAutoFit/>
          </a:bodyPr>
          <a:lstStyle/>
          <a:p>
            <a:r>
              <a:rPr lang="de-CH" sz="2400" b="1" dirty="0"/>
              <a:t>539 v.Chr.</a:t>
            </a:r>
            <a:endParaRPr lang="de-CH" sz="2400" dirty="0">
              <a:latin typeface="Trebuchet MS" panose="020B0603020202020204" pitchFamily="34" charset="0"/>
            </a:endParaRPr>
          </a:p>
        </p:txBody>
      </p:sp>
      <p:sp>
        <p:nvSpPr>
          <p:cNvPr id="6" name="Textfeld 5">
            <a:extLst>
              <a:ext uri="{FF2B5EF4-FFF2-40B4-BE49-F238E27FC236}">
                <a16:creationId xmlns:a16="http://schemas.microsoft.com/office/drawing/2014/main" id="{E5F439D1-0B67-4640-8330-1B3721F6F6C6}"/>
              </a:ext>
            </a:extLst>
          </p:cNvPr>
          <p:cNvSpPr txBox="1"/>
          <p:nvPr/>
        </p:nvSpPr>
        <p:spPr>
          <a:xfrm>
            <a:off x="1901633" y="4090715"/>
            <a:ext cx="1673469" cy="1200329"/>
          </a:xfrm>
          <a:prstGeom prst="rect">
            <a:avLst/>
          </a:prstGeom>
          <a:noFill/>
        </p:spPr>
        <p:txBody>
          <a:bodyPr wrap="square" rtlCol="0">
            <a:spAutoFit/>
          </a:bodyPr>
          <a:lstStyle/>
          <a:p>
            <a:pPr lvl="0"/>
            <a:r>
              <a:rPr lang="de-CH" dirty="0"/>
              <a:t>Babylon wird von den Meder und Persern erobert</a:t>
            </a:r>
          </a:p>
        </p:txBody>
      </p:sp>
      <p:sp>
        <p:nvSpPr>
          <p:cNvPr id="7" name="Textfeld 6">
            <a:extLst>
              <a:ext uri="{FF2B5EF4-FFF2-40B4-BE49-F238E27FC236}">
                <a16:creationId xmlns:a16="http://schemas.microsoft.com/office/drawing/2014/main" id="{5F355D29-DC81-4381-B338-70722DBF28E8}"/>
              </a:ext>
            </a:extLst>
          </p:cNvPr>
          <p:cNvSpPr txBox="1"/>
          <p:nvPr/>
        </p:nvSpPr>
        <p:spPr>
          <a:xfrm>
            <a:off x="3575102" y="1559945"/>
            <a:ext cx="1415997" cy="461665"/>
          </a:xfrm>
          <a:prstGeom prst="rect">
            <a:avLst/>
          </a:prstGeom>
          <a:noFill/>
        </p:spPr>
        <p:txBody>
          <a:bodyPr wrap="square" rtlCol="0">
            <a:spAutoFit/>
          </a:bodyPr>
          <a:lstStyle/>
          <a:p>
            <a:r>
              <a:rPr lang="de-CH" sz="2400" b="1" dirty="0"/>
              <a:t>538 v.Chr.</a:t>
            </a:r>
            <a:endParaRPr lang="de-CH" sz="2400" dirty="0">
              <a:latin typeface="Trebuchet MS" panose="020B0603020202020204" pitchFamily="34" charset="0"/>
            </a:endParaRPr>
          </a:p>
        </p:txBody>
      </p:sp>
      <p:pic>
        <p:nvPicPr>
          <p:cNvPr id="4100" name="Picture 4" descr="König Characters Im Piktogramm-Satz Vektor Abbildung - Illustration von  majestät, schreien: 92809391">
            <a:extLst>
              <a:ext uri="{FF2B5EF4-FFF2-40B4-BE49-F238E27FC236}">
                <a16:creationId xmlns:a16="http://schemas.microsoft.com/office/drawing/2014/main" id="{9AF23F3D-44F5-4E58-A91D-C7F5565B70E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38" t="31139" r="74227" b="37350"/>
          <a:stretch/>
        </p:blipFill>
        <p:spPr bwMode="auto">
          <a:xfrm>
            <a:off x="3883566" y="2442735"/>
            <a:ext cx="718040" cy="107957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E631F34B-B3AF-4C83-A219-052F9268EA34}"/>
              </a:ext>
            </a:extLst>
          </p:cNvPr>
          <p:cNvSpPr txBox="1"/>
          <p:nvPr/>
        </p:nvSpPr>
        <p:spPr>
          <a:xfrm>
            <a:off x="3575102" y="4090714"/>
            <a:ext cx="1533229" cy="1477328"/>
          </a:xfrm>
          <a:prstGeom prst="rect">
            <a:avLst/>
          </a:prstGeom>
          <a:noFill/>
        </p:spPr>
        <p:txBody>
          <a:bodyPr wrap="square" rtlCol="0">
            <a:spAutoFit/>
          </a:bodyPr>
          <a:lstStyle/>
          <a:p>
            <a:pPr lvl="0"/>
            <a:r>
              <a:rPr lang="de-CH" dirty="0"/>
              <a:t>Kores spricht das Rückkehredikt für die Juden aus</a:t>
            </a:r>
          </a:p>
        </p:txBody>
      </p:sp>
      <p:sp>
        <p:nvSpPr>
          <p:cNvPr id="10" name="Textfeld 9">
            <a:extLst>
              <a:ext uri="{FF2B5EF4-FFF2-40B4-BE49-F238E27FC236}">
                <a16:creationId xmlns:a16="http://schemas.microsoft.com/office/drawing/2014/main" id="{29BC43BF-B707-49AD-874D-80989AA0D4F6}"/>
              </a:ext>
            </a:extLst>
          </p:cNvPr>
          <p:cNvSpPr txBox="1"/>
          <p:nvPr/>
        </p:nvSpPr>
        <p:spPr>
          <a:xfrm>
            <a:off x="5108331" y="1566582"/>
            <a:ext cx="1415997" cy="461665"/>
          </a:xfrm>
          <a:prstGeom prst="rect">
            <a:avLst/>
          </a:prstGeom>
          <a:noFill/>
        </p:spPr>
        <p:txBody>
          <a:bodyPr wrap="square" rtlCol="0">
            <a:spAutoFit/>
          </a:bodyPr>
          <a:lstStyle/>
          <a:p>
            <a:r>
              <a:rPr lang="de-CH" sz="2400" b="1" dirty="0"/>
              <a:t>537 v.Chr.</a:t>
            </a:r>
            <a:endParaRPr lang="de-CH" sz="2400" dirty="0">
              <a:latin typeface="Trebuchet MS" panose="020B0603020202020204" pitchFamily="34" charset="0"/>
            </a:endParaRPr>
          </a:p>
        </p:txBody>
      </p:sp>
      <p:sp>
        <p:nvSpPr>
          <p:cNvPr id="11" name="Textfeld 10">
            <a:extLst>
              <a:ext uri="{FF2B5EF4-FFF2-40B4-BE49-F238E27FC236}">
                <a16:creationId xmlns:a16="http://schemas.microsoft.com/office/drawing/2014/main" id="{3EFFB6B0-078F-4066-8F96-15118251F744}"/>
              </a:ext>
            </a:extLst>
          </p:cNvPr>
          <p:cNvSpPr txBox="1"/>
          <p:nvPr/>
        </p:nvSpPr>
        <p:spPr>
          <a:xfrm>
            <a:off x="5196471" y="4090714"/>
            <a:ext cx="1239715" cy="923330"/>
          </a:xfrm>
          <a:prstGeom prst="rect">
            <a:avLst/>
          </a:prstGeom>
          <a:noFill/>
        </p:spPr>
        <p:txBody>
          <a:bodyPr wrap="square" rtlCol="0">
            <a:spAutoFit/>
          </a:bodyPr>
          <a:lstStyle/>
          <a:p>
            <a:pPr lvl="0"/>
            <a:r>
              <a:rPr lang="de-CH" dirty="0"/>
              <a:t>Altar wird wieder aufgebaut</a:t>
            </a:r>
          </a:p>
        </p:txBody>
      </p:sp>
      <p:sp>
        <p:nvSpPr>
          <p:cNvPr id="13" name="Textfeld 12">
            <a:extLst>
              <a:ext uri="{FF2B5EF4-FFF2-40B4-BE49-F238E27FC236}">
                <a16:creationId xmlns:a16="http://schemas.microsoft.com/office/drawing/2014/main" id="{EE1462BF-1F2E-4971-A377-8126AF6CC5E5}"/>
              </a:ext>
            </a:extLst>
          </p:cNvPr>
          <p:cNvSpPr txBox="1"/>
          <p:nvPr/>
        </p:nvSpPr>
        <p:spPr>
          <a:xfrm>
            <a:off x="6524328" y="1559945"/>
            <a:ext cx="1415997" cy="461665"/>
          </a:xfrm>
          <a:prstGeom prst="rect">
            <a:avLst/>
          </a:prstGeom>
          <a:noFill/>
        </p:spPr>
        <p:txBody>
          <a:bodyPr wrap="square" rtlCol="0">
            <a:spAutoFit/>
          </a:bodyPr>
          <a:lstStyle/>
          <a:p>
            <a:r>
              <a:rPr lang="de-CH" sz="2400" b="1" dirty="0"/>
              <a:t>536 v.Chr.</a:t>
            </a:r>
            <a:endParaRPr lang="de-CH" sz="2400" dirty="0">
              <a:latin typeface="Trebuchet MS" panose="020B0603020202020204" pitchFamily="34" charset="0"/>
            </a:endParaRPr>
          </a:p>
        </p:txBody>
      </p:sp>
      <p:sp>
        <p:nvSpPr>
          <p:cNvPr id="14" name="Textfeld 13">
            <a:extLst>
              <a:ext uri="{FF2B5EF4-FFF2-40B4-BE49-F238E27FC236}">
                <a16:creationId xmlns:a16="http://schemas.microsoft.com/office/drawing/2014/main" id="{102C0467-0895-494E-A3B6-FDF4F7716ED2}"/>
              </a:ext>
            </a:extLst>
          </p:cNvPr>
          <p:cNvSpPr txBox="1"/>
          <p:nvPr/>
        </p:nvSpPr>
        <p:spPr>
          <a:xfrm>
            <a:off x="6524326" y="4090714"/>
            <a:ext cx="1239715" cy="923330"/>
          </a:xfrm>
          <a:prstGeom prst="rect">
            <a:avLst/>
          </a:prstGeom>
          <a:noFill/>
        </p:spPr>
        <p:txBody>
          <a:bodyPr wrap="square" rtlCol="0">
            <a:spAutoFit/>
          </a:bodyPr>
          <a:lstStyle/>
          <a:p>
            <a:pPr lvl="0"/>
            <a:r>
              <a:rPr lang="de-CH" dirty="0"/>
              <a:t>Grund des Tempels wird gelegt</a:t>
            </a:r>
          </a:p>
        </p:txBody>
      </p:sp>
      <p:sp>
        <p:nvSpPr>
          <p:cNvPr id="15" name="Textfeld 14">
            <a:extLst>
              <a:ext uri="{FF2B5EF4-FFF2-40B4-BE49-F238E27FC236}">
                <a16:creationId xmlns:a16="http://schemas.microsoft.com/office/drawing/2014/main" id="{E87D9234-4533-44C0-8A6B-EBD75B589218}"/>
              </a:ext>
            </a:extLst>
          </p:cNvPr>
          <p:cNvSpPr txBox="1"/>
          <p:nvPr/>
        </p:nvSpPr>
        <p:spPr>
          <a:xfrm>
            <a:off x="7940325" y="1566582"/>
            <a:ext cx="1415997" cy="461665"/>
          </a:xfrm>
          <a:prstGeom prst="rect">
            <a:avLst/>
          </a:prstGeom>
          <a:noFill/>
        </p:spPr>
        <p:txBody>
          <a:bodyPr wrap="square" rtlCol="0">
            <a:spAutoFit/>
          </a:bodyPr>
          <a:lstStyle/>
          <a:p>
            <a:r>
              <a:rPr lang="de-CH" sz="2400" b="1" dirty="0"/>
              <a:t>522 v.Chr.</a:t>
            </a:r>
            <a:endParaRPr lang="de-CH" sz="2400" dirty="0">
              <a:latin typeface="Trebuchet MS" panose="020B0603020202020204" pitchFamily="34" charset="0"/>
            </a:endParaRPr>
          </a:p>
        </p:txBody>
      </p:sp>
      <p:sp>
        <p:nvSpPr>
          <p:cNvPr id="16" name="Textfeld 15">
            <a:extLst>
              <a:ext uri="{FF2B5EF4-FFF2-40B4-BE49-F238E27FC236}">
                <a16:creationId xmlns:a16="http://schemas.microsoft.com/office/drawing/2014/main" id="{1FD86F9E-1332-42BE-BD16-CA12D760A74A}"/>
              </a:ext>
            </a:extLst>
          </p:cNvPr>
          <p:cNvSpPr txBox="1"/>
          <p:nvPr/>
        </p:nvSpPr>
        <p:spPr>
          <a:xfrm>
            <a:off x="9529675" y="1559944"/>
            <a:ext cx="1415997" cy="461665"/>
          </a:xfrm>
          <a:prstGeom prst="rect">
            <a:avLst/>
          </a:prstGeom>
          <a:noFill/>
        </p:spPr>
        <p:txBody>
          <a:bodyPr wrap="square" rtlCol="0">
            <a:spAutoFit/>
          </a:bodyPr>
          <a:lstStyle/>
          <a:p>
            <a:r>
              <a:rPr lang="de-CH" sz="2400" b="1" dirty="0"/>
              <a:t>520 v.Chr.</a:t>
            </a:r>
            <a:endParaRPr lang="de-CH" sz="2400" dirty="0">
              <a:latin typeface="Trebuchet MS" panose="020B0603020202020204" pitchFamily="34" charset="0"/>
            </a:endParaRPr>
          </a:p>
        </p:txBody>
      </p:sp>
      <p:sp>
        <p:nvSpPr>
          <p:cNvPr id="17" name="Textfeld 16">
            <a:extLst>
              <a:ext uri="{FF2B5EF4-FFF2-40B4-BE49-F238E27FC236}">
                <a16:creationId xmlns:a16="http://schemas.microsoft.com/office/drawing/2014/main" id="{A46B35E3-0237-43FF-9A82-41907FE5904A}"/>
              </a:ext>
            </a:extLst>
          </p:cNvPr>
          <p:cNvSpPr txBox="1"/>
          <p:nvPr/>
        </p:nvSpPr>
        <p:spPr>
          <a:xfrm>
            <a:off x="7764041" y="4090714"/>
            <a:ext cx="1801990" cy="2400657"/>
          </a:xfrm>
          <a:prstGeom prst="rect">
            <a:avLst/>
          </a:prstGeom>
          <a:noFill/>
        </p:spPr>
        <p:txBody>
          <a:bodyPr wrap="square" rtlCol="0">
            <a:spAutoFit/>
          </a:bodyPr>
          <a:lstStyle/>
          <a:p>
            <a:pPr lvl="0"/>
            <a:r>
              <a:rPr lang="de-DE" dirty="0"/>
              <a:t>Baustopp durch </a:t>
            </a:r>
            <a:r>
              <a:rPr lang="de-CH" dirty="0"/>
              <a:t>Artahsasta (</a:t>
            </a:r>
            <a:r>
              <a:rPr lang="de-CH" sz="1600" dirty="0"/>
              <a:t>(Artaxerxes) war ein Thronräuber und regierte nur 7 Monate und ist unter dem Namen "Pseudo-Smerdis" bekannt.)</a:t>
            </a:r>
            <a:endParaRPr lang="de-CH" dirty="0"/>
          </a:p>
        </p:txBody>
      </p:sp>
      <p:sp>
        <p:nvSpPr>
          <p:cNvPr id="18" name="Textfeld 17">
            <a:extLst>
              <a:ext uri="{FF2B5EF4-FFF2-40B4-BE49-F238E27FC236}">
                <a16:creationId xmlns:a16="http://schemas.microsoft.com/office/drawing/2014/main" id="{564868CE-D35F-4F07-8216-9F64E1ED565A}"/>
              </a:ext>
            </a:extLst>
          </p:cNvPr>
          <p:cNvSpPr txBox="1"/>
          <p:nvPr/>
        </p:nvSpPr>
        <p:spPr>
          <a:xfrm>
            <a:off x="9529675" y="4084076"/>
            <a:ext cx="1239715" cy="923330"/>
          </a:xfrm>
          <a:prstGeom prst="rect">
            <a:avLst/>
          </a:prstGeom>
          <a:noFill/>
        </p:spPr>
        <p:txBody>
          <a:bodyPr wrap="square" rtlCol="0">
            <a:spAutoFit/>
          </a:bodyPr>
          <a:lstStyle/>
          <a:p>
            <a:pPr lvl="0"/>
            <a:r>
              <a:rPr lang="de-CH" dirty="0"/>
              <a:t>Haggai und Sacharja treten auf</a:t>
            </a:r>
          </a:p>
        </p:txBody>
      </p:sp>
      <p:pic>
        <p:nvPicPr>
          <p:cNvPr id="19" name="Picture 2" descr="Fotostock-Portfolio: leremy - lizenzfreie Fotos | Depositphotos®">
            <a:extLst>
              <a:ext uri="{FF2B5EF4-FFF2-40B4-BE49-F238E27FC236}">
                <a16:creationId xmlns:a16="http://schemas.microsoft.com/office/drawing/2014/main" id="{4B233051-2F76-478C-8A0E-25CC472AF8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563" t="28093" r="54821" b="41771"/>
          <a:stretch/>
        </p:blipFill>
        <p:spPr bwMode="auto">
          <a:xfrm>
            <a:off x="5266593" y="2590022"/>
            <a:ext cx="949570" cy="107642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Antiken griechischen Philosophen Wissenschaftler alter Mann Strichmännchen  Piktogramm Symbole Stock-Vektorgrafik - Alamy">
            <a:extLst>
              <a:ext uri="{FF2B5EF4-FFF2-40B4-BE49-F238E27FC236}">
                <a16:creationId xmlns:a16="http://schemas.microsoft.com/office/drawing/2014/main" id="{009F13C3-E971-4863-835C-5BC4870C40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4737" t="66282" r="28517" b="8844"/>
          <a:stretch/>
        </p:blipFill>
        <p:spPr bwMode="auto">
          <a:xfrm>
            <a:off x="9490482" y="2621535"/>
            <a:ext cx="1415997" cy="102496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Daimler Brand &amp;amp; Design Navigator">
            <a:extLst>
              <a:ext uri="{FF2B5EF4-FFF2-40B4-BE49-F238E27FC236}">
                <a16:creationId xmlns:a16="http://schemas.microsoft.com/office/drawing/2014/main" id="{634A73CF-FACE-4984-9830-358711A6478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9508" t="3918" r="16648" b="14646"/>
          <a:stretch/>
        </p:blipFill>
        <p:spPr bwMode="auto">
          <a:xfrm>
            <a:off x="8002901" y="2621535"/>
            <a:ext cx="1059297" cy="90077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Griechische ruinen. architektur greece vektorgrafik isoliert auf weiß. alte  ruinen glyphen design, für web und app. eps 10. | CanStock">
            <a:extLst>
              <a:ext uri="{FF2B5EF4-FFF2-40B4-BE49-F238E27FC236}">
                <a16:creationId xmlns:a16="http://schemas.microsoft.com/office/drawing/2014/main" id="{5E7CAD0F-D6D4-491D-8513-7129203DA2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3825" y="2595250"/>
            <a:ext cx="886372" cy="921827"/>
          </a:xfrm>
          <a:prstGeom prst="rect">
            <a:avLst/>
          </a:prstGeom>
          <a:noFill/>
          <a:extLst>
            <a:ext uri="{909E8E84-426E-40DD-AFC4-6F175D3DCCD1}">
              <a14:hiddenFill xmlns:a14="http://schemas.microsoft.com/office/drawing/2010/main">
                <a:solidFill>
                  <a:srgbClr val="FFFFFF"/>
                </a:solidFill>
              </a14:hiddenFill>
            </a:ext>
          </a:extLst>
        </p:spPr>
      </p:pic>
      <p:pic>
        <p:nvPicPr>
          <p:cNvPr id="23" name="Grafik 22">
            <a:extLst>
              <a:ext uri="{FF2B5EF4-FFF2-40B4-BE49-F238E27FC236}">
                <a16:creationId xmlns:a16="http://schemas.microsoft.com/office/drawing/2014/main" id="{25CE1916-F63B-4079-80AA-3744A99332E2}"/>
              </a:ext>
            </a:extLst>
          </p:cNvPr>
          <p:cNvPicPr>
            <a:picLocks noChangeAspect="1"/>
          </p:cNvPicPr>
          <p:nvPr/>
        </p:nvPicPr>
        <p:blipFill rotWithShape="1">
          <a:blip r:embed="rId8"/>
          <a:srcRect l="4000" t="10237" r="72944" b="10740"/>
          <a:stretch/>
        </p:blipFill>
        <p:spPr>
          <a:xfrm>
            <a:off x="6478854" y="2739693"/>
            <a:ext cx="1285187" cy="949353"/>
          </a:xfrm>
          <a:prstGeom prst="rect">
            <a:avLst/>
          </a:prstGeom>
        </p:spPr>
      </p:pic>
      <p:sp>
        <p:nvSpPr>
          <p:cNvPr id="2" name="Rechteck 1">
            <a:extLst>
              <a:ext uri="{FF2B5EF4-FFF2-40B4-BE49-F238E27FC236}">
                <a16:creationId xmlns:a16="http://schemas.microsoft.com/office/drawing/2014/main" id="{FBAE7FD8-1D6B-4F58-B2C8-3926C14DB171}"/>
              </a:ext>
            </a:extLst>
          </p:cNvPr>
          <p:cNvSpPr/>
          <p:nvPr/>
        </p:nvSpPr>
        <p:spPr>
          <a:xfrm>
            <a:off x="5108330" y="1559944"/>
            <a:ext cx="5969977" cy="5034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4" name="Rechteck 23">
            <a:extLst>
              <a:ext uri="{FF2B5EF4-FFF2-40B4-BE49-F238E27FC236}">
                <a16:creationId xmlns:a16="http://schemas.microsoft.com/office/drawing/2014/main" id="{4A4F5359-AB06-4B49-9024-168222138C8E}"/>
              </a:ext>
            </a:extLst>
          </p:cNvPr>
          <p:cNvSpPr/>
          <p:nvPr/>
        </p:nvSpPr>
        <p:spPr>
          <a:xfrm>
            <a:off x="902194" y="649026"/>
            <a:ext cx="4363695"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Geschichtlicher Hintergrund</a:t>
            </a:r>
            <a:endParaRPr lang="de-CH"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726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Vektorgrafiken Gefangenen symbol Vektorbilder Gefangenen symbol |  Depositphotos">
            <a:extLst>
              <a:ext uri="{FF2B5EF4-FFF2-40B4-BE49-F238E27FC236}">
                <a16:creationId xmlns:a16="http://schemas.microsoft.com/office/drawing/2014/main" id="{C9701BCE-88ED-4A13-91AC-D64A340AC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14" y="2590022"/>
            <a:ext cx="932284" cy="93228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21B673FE-C1D6-4E76-9B27-F8B248CC06E7}"/>
              </a:ext>
            </a:extLst>
          </p:cNvPr>
          <p:cNvSpPr txBox="1"/>
          <p:nvPr/>
        </p:nvSpPr>
        <p:spPr>
          <a:xfrm>
            <a:off x="228164" y="1559947"/>
            <a:ext cx="1415997" cy="461665"/>
          </a:xfrm>
          <a:prstGeom prst="rect">
            <a:avLst/>
          </a:prstGeom>
          <a:noFill/>
        </p:spPr>
        <p:txBody>
          <a:bodyPr wrap="square" rtlCol="0">
            <a:spAutoFit/>
          </a:bodyPr>
          <a:lstStyle/>
          <a:p>
            <a:r>
              <a:rPr lang="de-CH" sz="2400" b="1" dirty="0"/>
              <a:t>586 v.Chr.</a:t>
            </a:r>
            <a:endParaRPr lang="de-CH" sz="2400" dirty="0">
              <a:latin typeface="Trebuchet MS" panose="020B0603020202020204" pitchFamily="34" charset="0"/>
            </a:endParaRPr>
          </a:p>
        </p:txBody>
      </p:sp>
      <p:sp>
        <p:nvSpPr>
          <p:cNvPr id="4" name="Textfeld 3">
            <a:extLst>
              <a:ext uri="{FF2B5EF4-FFF2-40B4-BE49-F238E27FC236}">
                <a16:creationId xmlns:a16="http://schemas.microsoft.com/office/drawing/2014/main" id="{7CDBAE3A-9E31-4745-BCC6-7AFC698A5D18}"/>
              </a:ext>
            </a:extLst>
          </p:cNvPr>
          <p:cNvSpPr txBox="1"/>
          <p:nvPr/>
        </p:nvSpPr>
        <p:spPr>
          <a:xfrm>
            <a:off x="228164" y="4090716"/>
            <a:ext cx="1673469" cy="646331"/>
          </a:xfrm>
          <a:prstGeom prst="rect">
            <a:avLst/>
          </a:prstGeom>
          <a:noFill/>
        </p:spPr>
        <p:txBody>
          <a:bodyPr wrap="square" rtlCol="0">
            <a:spAutoFit/>
          </a:bodyPr>
          <a:lstStyle/>
          <a:p>
            <a:pPr lvl="0"/>
            <a:r>
              <a:rPr lang="de-CH" dirty="0"/>
              <a:t>Gefangenschaft </a:t>
            </a:r>
          </a:p>
          <a:p>
            <a:pPr lvl="0"/>
            <a:r>
              <a:rPr lang="de-CH" dirty="0"/>
              <a:t>in Babylon</a:t>
            </a:r>
          </a:p>
        </p:txBody>
      </p:sp>
      <p:sp>
        <p:nvSpPr>
          <p:cNvPr id="5" name="Textfeld 4">
            <a:extLst>
              <a:ext uri="{FF2B5EF4-FFF2-40B4-BE49-F238E27FC236}">
                <a16:creationId xmlns:a16="http://schemas.microsoft.com/office/drawing/2014/main" id="{3C632D43-14CB-4599-BDC6-B7CE58BB495B}"/>
              </a:ext>
            </a:extLst>
          </p:cNvPr>
          <p:cNvSpPr txBox="1"/>
          <p:nvPr/>
        </p:nvSpPr>
        <p:spPr>
          <a:xfrm>
            <a:off x="1901633" y="1559946"/>
            <a:ext cx="1415997" cy="461665"/>
          </a:xfrm>
          <a:prstGeom prst="rect">
            <a:avLst/>
          </a:prstGeom>
          <a:noFill/>
        </p:spPr>
        <p:txBody>
          <a:bodyPr wrap="square" rtlCol="0">
            <a:spAutoFit/>
          </a:bodyPr>
          <a:lstStyle/>
          <a:p>
            <a:r>
              <a:rPr lang="de-CH" sz="2400" b="1" dirty="0"/>
              <a:t>539 v.Chr.</a:t>
            </a:r>
            <a:endParaRPr lang="de-CH" sz="2400" dirty="0">
              <a:latin typeface="Trebuchet MS" panose="020B0603020202020204" pitchFamily="34" charset="0"/>
            </a:endParaRPr>
          </a:p>
        </p:txBody>
      </p:sp>
      <p:sp>
        <p:nvSpPr>
          <p:cNvPr id="6" name="Textfeld 5">
            <a:extLst>
              <a:ext uri="{FF2B5EF4-FFF2-40B4-BE49-F238E27FC236}">
                <a16:creationId xmlns:a16="http://schemas.microsoft.com/office/drawing/2014/main" id="{E5F439D1-0B67-4640-8330-1B3721F6F6C6}"/>
              </a:ext>
            </a:extLst>
          </p:cNvPr>
          <p:cNvSpPr txBox="1"/>
          <p:nvPr/>
        </p:nvSpPr>
        <p:spPr>
          <a:xfrm>
            <a:off x="1901633" y="4090715"/>
            <a:ext cx="1673469" cy="1200329"/>
          </a:xfrm>
          <a:prstGeom prst="rect">
            <a:avLst/>
          </a:prstGeom>
          <a:noFill/>
        </p:spPr>
        <p:txBody>
          <a:bodyPr wrap="square" rtlCol="0">
            <a:spAutoFit/>
          </a:bodyPr>
          <a:lstStyle/>
          <a:p>
            <a:pPr lvl="0"/>
            <a:r>
              <a:rPr lang="de-CH" dirty="0"/>
              <a:t>Babylon wird von den Meder und Persern erobert</a:t>
            </a:r>
          </a:p>
        </p:txBody>
      </p:sp>
      <p:sp>
        <p:nvSpPr>
          <p:cNvPr id="7" name="Textfeld 6">
            <a:extLst>
              <a:ext uri="{FF2B5EF4-FFF2-40B4-BE49-F238E27FC236}">
                <a16:creationId xmlns:a16="http://schemas.microsoft.com/office/drawing/2014/main" id="{5F355D29-DC81-4381-B338-70722DBF28E8}"/>
              </a:ext>
            </a:extLst>
          </p:cNvPr>
          <p:cNvSpPr txBox="1"/>
          <p:nvPr/>
        </p:nvSpPr>
        <p:spPr>
          <a:xfrm>
            <a:off x="3575102" y="1559945"/>
            <a:ext cx="1415997" cy="461665"/>
          </a:xfrm>
          <a:prstGeom prst="rect">
            <a:avLst/>
          </a:prstGeom>
          <a:noFill/>
        </p:spPr>
        <p:txBody>
          <a:bodyPr wrap="square" rtlCol="0">
            <a:spAutoFit/>
          </a:bodyPr>
          <a:lstStyle/>
          <a:p>
            <a:r>
              <a:rPr lang="de-CH" sz="2400" b="1" dirty="0"/>
              <a:t>538 v.Chr.</a:t>
            </a:r>
            <a:endParaRPr lang="de-CH" sz="2400" dirty="0">
              <a:latin typeface="Trebuchet MS" panose="020B0603020202020204" pitchFamily="34" charset="0"/>
            </a:endParaRPr>
          </a:p>
        </p:txBody>
      </p:sp>
      <p:pic>
        <p:nvPicPr>
          <p:cNvPr id="4100" name="Picture 4" descr="König Characters Im Piktogramm-Satz Vektor Abbildung - Illustration von  majestät, schreien: 92809391">
            <a:extLst>
              <a:ext uri="{FF2B5EF4-FFF2-40B4-BE49-F238E27FC236}">
                <a16:creationId xmlns:a16="http://schemas.microsoft.com/office/drawing/2014/main" id="{9AF23F3D-44F5-4E58-A91D-C7F5565B70E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38" t="31139" r="74227" b="37350"/>
          <a:stretch/>
        </p:blipFill>
        <p:spPr bwMode="auto">
          <a:xfrm>
            <a:off x="3883566" y="2442735"/>
            <a:ext cx="718040" cy="107957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E631F34B-B3AF-4C83-A219-052F9268EA34}"/>
              </a:ext>
            </a:extLst>
          </p:cNvPr>
          <p:cNvSpPr txBox="1"/>
          <p:nvPr/>
        </p:nvSpPr>
        <p:spPr>
          <a:xfrm>
            <a:off x="3575102" y="4090714"/>
            <a:ext cx="1533229" cy="1477328"/>
          </a:xfrm>
          <a:prstGeom prst="rect">
            <a:avLst/>
          </a:prstGeom>
          <a:noFill/>
        </p:spPr>
        <p:txBody>
          <a:bodyPr wrap="square" rtlCol="0">
            <a:spAutoFit/>
          </a:bodyPr>
          <a:lstStyle/>
          <a:p>
            <a:pPr lvl="0"/>
            <a:r>
              <a:rPr lang="de-CH" dirty="0"/>
              <a:t>Kores spricht das Rückkehredikt für die Juden aus</a:t>
            </a:r>
          </a:p>
        </p:txBody>
      </p:sp>
      <p:sp>
        <p:nvSpPr>
          <p:cNvPr id="10" name="Textfeld 9">
            <a:extLst>
              <a:ext uri="{FF2B5EF4-FFF2-40B4-BE49-F238E27FC236}">
                <a16:creationId xmlns:a16="http://schemas.microsoft.com/office/drawing/2014/main" id="{29BC43BF-B707-49AD-874D-80989AA0D4F6}"/>
              </a:ext>
            </a:extLst>
          </p:cNvPr>
          <p:cNvSpPr txBox="1"/>
          <p:nvPr/>
        </p:nvSpPr>
        <p:spPr>
          <a:xfrm>
            <a:off x="5108331" y="1566582"/>
            <a:ext cx="1415997" cy="461665"/>
          </a:xfrm>
          <a:prstGeom prst="rect">
            <a:avLst/>
          </a:prstGeom>
          <a:noFill/>
        </p:spPr>
        <p:txBody>
          <a:bodyPr wrap="square" rtlCol="0">
            <a:spAutoFit/>
          </a:bodyPr>
          <a:lstStyle/>
          <a:p>
            <a:r>
              <a:rPr lang="de-CH" sz="2400" b="1" dirty="0"/>
              <a:t>537 v.Chr.</a:t>
            </a:r>
            <a:endParaRPr lang="de-CH" sz="2400" dirty="0">
              <a:latin typeface="Trebuchet MS" panose="020B0603020202020204" pitchFamily="34" charset="0"/>
            </a:endParaRPr>
          </a:p>
        </p:txBody>
      </p:sp>
      <p:sp>
        <p:nvSpPr>
          <p:cNvPr id="11" name="Textfeld 10">
            <a:extLst>
              <a:ext uri="{FF2B5EF4-FFF2-40B4-BE49-F238E27FC236}">
                <a16:creationId xmlns:a16="http://schemas.microsoft.com/office/drawing/2014/main" id="{3EFFB6B0-078F-4066-8F96-15118251F744}"/>
              </a:ext>
            </a:extLst>
          </p:cNvPr>
          <p:cNvSpPr txBox="1"/>
          <p:nvPr/>
        </p:nvSpPr>
        <p:spPr>
          <a:xfrm>
            <a:off x="5196471" y="4090714"/>
            <a:ext cx="1239715" cy="923330"/>
          </a:xfrm>
          <a:prstGeom prst="rect">
            <a:avLst/>
          </a:prstGeom>
          <a:noFill/>
        </p:spPr>
        <p:txBody>
          <a:bodyPr wrap="square" rtlCol="0">
            <a:spAutoFit/>
          </a:bodyPr>
          <a:lstStyle/>
          <a:p>
            <a:pPr lvl="0"/>
            <a:r>
              <a:rPr lang="de-CH" dirty="0"/>
              <a:t>Altar wird wieder aufgebaut</a:t>
            </a:r>
          </a:p>
        </p:txBody>
      </p:sp>
      <p:sp>
        <p:nvSpPr>
          <p:cNvPr id="13" name="Textfeld 12">
            <a:extLst>
              <a:ext uri="{FF2B5EF4-FFF2-40B4-BE49-F238E27FC236}">
                <a16:creationId xmlns:a16="http://schemas.microsoft.com/office/drawing/2014/main" id="{EE1462BF-1F2E-4971-A377-8126AF6CC5E5}"/>
              </a:ext>
            </a:extLst>
          </p:cNvPr>
          <p:cNvSpPr txBox="1"/>
          <p:nvPr/>
        </p:nvSpPr>
        <p:spPr>
          <a:xfrm>
            <a:off x="6524328" y="1559945"/>
            <a:ext cx="1415997" cy="461665"/>
          </a:xfrm>
          <a:prstGeom prst="rect">
            <a:avLst/>
          </a:prstGeom>
          <a:noFill/>
        </p:spPr>
        <p:txBody>
          <a:bodyPr wrap="square" rtlCol="0">
            <a:spAutoFit/>
          </a:bodyPr>
          <a:lstStyle/>
          <a:p>
            <a:r>
              <a:rPr lang="de-CH" sz="2400" b="1" dirty="0"/>
              <a:t>536 v.Chr.</a:t>
            </a:r>
            <a:endParaRPr lang="de-CH" sz="2400" dirty="0">
              <a:latin typeface="Trebuchet MS" panose="020B0603020202020204" pitchFamily="34" charset="0"/>
            </a:endParaRPr>
          </a:p>
        </p:txBody>
      </p:sp>
      <p:sp>
        <p:nvSpPr>
          <p:cNvPr id="14" name="Textfeld 13">
            <a:extLst>
              <a:ext uri="{FF2B5EF4-FFF2-40B4-BE49-F238E27FC236}">
                <a16:creationId xmlns:a16="http://schemas.microsoft.com/office/drawing/2014/main" id="{102C0467-0895-494E-A3B6-FDF4F7716ED2}"/>
              </a:ext>
            </a:extLst>
          </p:cNvPr>
          <p:cNvSpPr txBox="1"/>
          <p:nvPr/>
        </p:nvSpPr>
        <p:spPr>
          <a:xfrm>
            <a:off x="6524326" y="4090714"/>
            <a:ext cx="1239715" cy="923330"/>
          </a:xfrm>
          <a:prstGeom prst="rect">
            <a:avLst/>
          </a:prstGeom>
          <a:noFill/>
        </p:spPr>
        <p:txBody>
          <a:bodyPr wrap="square" rtlCol="0">
            <a:spAutoFit/>
          </a:bodyPr>
          <a:lstStyle/>
          <a:p>
            <a:pPr lvl="0"/>
            <a:r>
              <a:rPr lang="de-CH" dirty="0"/>
              <a:t>Grund des Tempels wird gelegt</a:t>
            </a:r>
          </a:p>
        </p:txBody>
      </p:sp>
      <p:sp>
        <p:nvSpPr>
          <p:cNvPr id="15" name="Textfeld 14">
            <a:extLst>
              <a:ext uri="{FF2B5EF4-FFF2-40B4-BE49-F238E27FC236}">
                <a16:creationId xmlns:a16="http://schemas.microsoft.com/office/drawing/2014/main" id="{E87D9234-4533-44C0-8A6B-EBD75B589218}"/>
              </a:ext>
            </a:extLst>
          </p:cNvPr>
          <p:cNvSpPr txBox="1"/>
          <p:nvPr/>
        </p:nvSpPr>
        <p:spPr>
          <a:xfrm>
            <a:off x="7940325" y="1566582"/>
            <a:ext cx="1415997" cy="461665"/>
          </a:xfrm>
          <a:prstGeom prst="rect">
            <a:avLst/>
          </a:prstGeom>
          <a:noFill/>
        </p:spPr>
        <p:txBody>
          <a:bodyPr wrap="square" rtlCol="0">
            <a:spAutoFit/>
          </a:bodyPr>
          <a:lstStyle/>
          <a:p>
            <a:r>
              <a:rPr lang="de-CH" sz="2400" b="1" dirty="0"/>
              <a:t>522 v.Chr.</a:t>
            </a:r>
            <a:endParaRPr lang="de-CH" sz="2400" dirty="0">
              <a:latin typeface="Trebuchet MS" panose="020B0603020202020204" pitchFamily="34" charset="0"/>
            </a:endParaRPr>
          </a:p>
        </p:txBody>
      </p:sp>
      <p:sp>
        <p:nvSpPr>
          <p:cNvPr id="16" name="Textfeld 15">
            <a:extLst>
              <a:ext uri="{FF2B5EF4-FFF2-40B4-BE49-F238E27FC236}">
                <a16:creationId xmlns:a16="http://schemas.microsoft.com/office/drawing/2014/main" id="{1FD86F9E-1332-42BE-BD16-CA12D760A74A}"/>
              </a:ext>
            </a:extLst>
          </p:cNvPr>
          <p:cNvSpPr txBox="1"/>
          <p:nvPr/>
        </p:nvSpPr>
        <p:spPr>
          <a:xfrm>
            <a:off x="9529675" y="1559944"/>
            <a:ext cx="1415997" cy="461665"/>
          </a:xfrm>
          <a:prstGeom prst="rect">
            <a:avLst/>
          </a:prstGeom>
          <a:noFill/>
        </p:spPr>
        <p:txBody>
          <a:bodyPr wrap="square" rtlCol="0">
            <a:spAutoFit/>
          </a:bodyPr>
          <a:lstStyle/>
          <a:p>
            <a:r>
              <a:rPr lang="de-CH" sz="2400" b="1" dirty="0"/>
              <a:t>520 v.Chr.</a:t>
            </a:r>
            <a:endParaRPr lang="de-CH" sz="2400" dirty="0">
              <a:latin typeface="Trebuchet MS" panose="020B0603020202020204" pitchFamily="34" charset="0"/>
            </a:endParaRPr>
          </a:p>
        </p:txBody>
      </p:sp>
      <p:sp>
        <p:nvSpPr>
          <p:cNvPr id="17" name="Textfeld 16">
            <a:extLst>
              <a:ext uri="{FF2B5EF4-FFF2-40B4-BE49-F238E27FC236}">
                <a16:creationId xmlns:a16="http://schemas.microsoft.com/office/drawing/2014/main" id="{A46B35E3-0237-43FF-9A82-41907FE5904A}"/>
              </a:ext>
            </a:extLst>
          </p:cNvPr>
          <p:cNvSpPr txBox="1"/>
          <p:nvPr/>
        </p:nvSpPr>
        <p:spPr>
          <a:xfrm>
            <a:off x="7764041" y="4090714"/>
            <a:ext cx="1801990" cy="2400657"/>
          </a:xfrm>
          <a:prstGeom prst="rect">
            <a:avLst/>
          </a:prstGeom>
          <a:noFill/>
        </p:spPr>
        <p:txBody>
          <a:bodyPr wrap="square" rtlCol="0">
            <a:spAutoFit/>
          </a:bodyPr>
          <a:lstStyle/>
          <a:p>
            <a:pPr lvl="0"/>
            <a:r>
              <a:rPr lang="de-DE" dirty="0"/>
              <a:t>Baustopp durch </a:t>
            </a:r>
            <a:r>
              <a:rPr lang="de-CH" dirty="0"/>
              <a:t>Artahsasta (</a:t>
            </a:r>
            <a:r>
              <a:rPr lang="de-CH" sz="1600" dirty="0"/>
              <a:t>(Artaxerxes) war ein Thronräuber und regierte nur 7 Monate und ist unter dem Namen "Pseudo-Smerdis" bekannt.)</a:t>
            </a:r>
            <a:endParaRPr lang="de-CH" dirty="0"/>
          </a:p>
        </p:txBody>
      </p:sp>
      <p:sp>
        <p:nvSpPr>
          <p:cNvPr id="18" name="Textfeld 17">
            <a:extLst>
              <a:ext uri="{FF2B5EF4-FFF2-40B4-BE49-F238E27FC236}">
                <a16:creationId xmlns:a16="http://schemas.microsoft.com/office/drawing/2014/main" id="{564868CE-D35F-4F07-8216-9F64E1ED565A}"/>
              </a:ext>
            </a:extLst>
          </p:cNvPr>
          <p:cNvSpPr txBox="1"/>
          <p:nvPr/>
        </p:nvSpPr>
        <p:spPr>
          <a:xfrm>
            <a:off x="9529675" y="4084076"/>
            <a:ext cx="1239715" cy="923330"/>
          </a:xfrm>
          <a:prstGeom prst="rect">
            <a:avLst/>
          </a:prstGeom>
          <a:noFill/>
        </p:spPr>
        <p:txBody>
          <a:bodyPr wrap="square" rtlCol="0">
            <a:spAutoFit/>
          </a:bodyPr>
          <a:lstStyle/>
          <a:p>
            <a:pPr lvl="0"/>
            <a:r>
              <a:rPr lang="de-CH" dirty="0"/>
              <a:t>Haggai und Sacharja treten auf</a:t>
            </a:r>
          </a:p>
        </p:txBody>
      </p:sp>
      <p:pic>
        <p:nvPicPr>
          <p:cNvPr id="19" name="Picture 2" descr="Fotostock-Portfolio: leremy - lizenzfreie Fotos | Depositphotos®">
            <a:extLst>
              <a:ext uri="{FF2B5EF4-FFF2-40B4-BE49-F238E27FC236}">
                <a16:creationId xmlns:a16="http://schemas.microsoft.com/office/drawing/2014/main" id="{4B233051-2F76-478C-8A0E-25CC472AF8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563" t="28093" r="54821" b="41771"/>
          <a:stretch/>
        </p:blipFill>
        <p:spPr bwMode="auto">
          <a:xfrm>
            <a:off x="5266593" y="2590022"/>
            <a:ext cx="949570" cy="107642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Antiken griechischen Philosophen Wissenschaftler alter Mann Strichmännchen  Piktogramm Symbole Stock-Vektorgrafik - Alamy">
            <a:extLst>
              <a:ext uri="{FF2B5EF4-FFF2-40B4-BE49-F238E27FC236}">
                <a16:creationId xmlns:a16="http://schemas.microsoft.com/office/drawing/2014/main" id="{009F13C3-E971-4863-835C-5BC4870C40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4737" t="66282" r="28517" b="8844"/>
          <a:stretch/>
        </p:blipFill>
        <p:spPr bwMode="auto">
          <a:xfrm>
            <a:off x="9490482" y="2621535"/>
            <a:ext cx="1415997" cy="102496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Daimler Brand &amp;amp; Design Navigator">
            <a:extLst>
              <a:ext uri="{FF2B5EF4-FFF2-40B4-BE49-F238E27FC236}">
                <a16:creationId xmlns:a16="http://schemas.microsoft.com/office/drawing/2014/main" id="{634A73CF-FACE-4984-9830-358711A6478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9508" t="3918" r="16648" b="14646"/>
          <a:stretch/>
        </p:blipFill>
        <p:spPr bwMode="auto">
          <a:xfrm>
            <a:off x="8002901" y="2621535"/>
            <a:ext cx="1059297" cy="90077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Griechische ruinen. architektur greece vektorgrafik isoliert auf weiß. alte  ruinen glyphen design, für web und app. eps 10. | CanStock">
            <a:extLst>
              <a:ext uri="{FF2B5EF4-FFF2-40B4-BE49-F238E27FC236}">
                <a16:creationId xmlns:a16="http://schemas.microsoft.com/office/drawing/2014/main" id="{5E7CAD0F-D6D4-491D-8513-7129203DA2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3825" y="2595250"/>
            <a:ext cx="886372" cy="921827"/>
          </a:xfrm>
          <a:prstGeom prst="rect">
            <a:avLst/>
          </a:prstGeom>
          <a:noFill/>
          <a:extLst>
            <a:ext uri="{909E8E84-426E-40DD-AFC4-6F175D3DCCD1}">
              <a14:hiddenFill xmlns:a14="http://schemas.microsoft.com/office/drawing/2010/main">
                <a:solidFill>
                  <a:srgbClr val="FFFFFF"/>
                </a:solidFill>
              </a14:hiddenFill>
            </a:ext>
          </a:extLst>
        </p:spPr>
      </p:pic>
      <p:pic>
        <p:nvPicPr>
          <p:cNvPr id="23" name="Grafik 22">
            <a:extLst>
              <a:ext uri="{FF2B5EF4-FFF2-40B4-BE49-F238E27FC236}">
                <a16:creationId xmlns:a16="http://schemas.microsoft.com/office/drawing/2014/main" id="{25CE1916-F63B-4079-80AA-3744A99332E2}"/>
              </a:ext>
            </a:extLst>
          </p:cNvPr>
          <p:cNvPicPr>
            <a:picLocks noChangeAspect="1"/>
          </p:cNvPicPr>
          <p:nvPr/>
        </p:nvPicPr>
        <p:blipFill rotWithShape="1">
          <a:blip r:embed="rId8"/>
          <a:srcRect l="4000" t="10237" r="72944" b="10740"/>
          <a:stretch/>
        </p:blipFill>
        <p:spPr>
          <a:xfrm>
            <a:off x="6478854" y="2739693"/>
            <a:ext cx="1285187" cy="949353"/>
          </a:xfrm>
          <a:prstGeom prst="rect">
            <a:avLst/>
          </a:prstGeom>
        </p:spPr>
      </p:pic>
      <p:sp>
        <p:nvSpPr>
          <p:cNvPr id="2" name="Rechteck 1">
            <a:extLst>
              <a:ext uri="{FF2B5EF4-FFF2-40B4-BE49-F238E27FC236}">
                <a16:creationId xmlns:a16="http://schemas.microsoft.com/office/drawing/2014/main" id="{FBAE7FD8-1D6B-4F58-B2C8-3926C14DB171}"/>
              </a:ext>
            </a:extLst>
          </p:cNvPr>
          <p:cNvSpPr/>
          <p:nvPr/>
        </p:nvSpPr>
        <p:spPr>
          <a:xfrm>
            <a:off x="6478854" y="1559944"/>
            <a:ext cx="4599453" cy="5034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4" name="Rechteck 23">
            <a:extLst>
              <a:ext uri="{FF2B5EF4-FFF2-40B4-BE49-F238E27FC236}">
                <a16:creationId xmlns:a16="http://schemas.microsoft.com/office/drawing/2014/main" id="{4A4F5359-AB06-4B49-9024-168222138C8E}"/>
              </a:ext>
            </a:extLst>
          </p:cNvPr>
          <p:cNvSpPr/>
          <p:nvPr/>
        </p:nvSpPr>
        <p:spPr>
          <a:xfrm>
            <a:off x="902194" y="649026"/>
            <a:ext cx="4363695"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Geschichtlicher Hintergrund</a:t>
            </a:r>
            <a:endParaRPr lang="de-CH"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64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Vektorgrafiken Gefangenen symbol Vektorbilder Gefangenen symbol |  Depositphotos">
            <a:extLst>
              <a:ext uri="{FF2B5EF4-FFF2-40B4-BE49-F238E27FC236}">
                <a16:creationId xmlns:a16="http://schemas.microsoft.com/office/drawing/2014/main" id="{C9701BCE-88ED-4A13-91AC-D64A340AC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14" y="2590022"/>
            <a:ext cx="932284" cy="93228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21B673FE-C1D6-4E76-9B27-F8B248CC06E7}"/>
              </a:ext>
            </a:extLst>
          </p:cNvPr>
          <p:cNvSpPr txBox="1"/>
          <p:nvPr/>
        </p:nvSpPr>
        <p:spPr>
          <a:xfrm>
            <a:off x="228164" y="1559947"/>
            <a:ext cx="1415997" cy="461665"/>
          </a:xfrm>
          <a:prstGeom prst="rect">
            <a:avLst/>
          </a:prstGeom>
          <a:noFill/>
        </p:spPr>
        <p:txBody>
          <a:bodyPr wrap="square" rtlCol="0">
            <a:spAutoFit/>
          </a:bodyPr>
          <a:lstStyle/>
          <a:p>
            <a:r>
              <a:rPr lang="de-CH" sz="2400" b="1" dirty="0"/>
              <a:t>586 v.Chr.</a:t>
            </a:r>
            <a:endParaRPr lang="de-CH" sz="2400" dirty="0">
              <a:latin typeface="Trebuchet MS" panose="020B0603020202020204" pitchFamily="34" charset="0"/>
            </a:endParaRPr>
          </a:p>
        </p:txBody>
      </p:sp>
      <p:sp>
        <p:nvSpPr>
          <p:cNvPr id="4" name="Textfeld 3">
            <a:extLst>
              <a:ext uri="{FF2B5EF4-FFF2-40B4-BE49-F238E27FC236}">
                <a16:creationId xmlns:a16="http://schemas.microsoft.com/office/drawing/2014/main" id="{7CDBAE3A-9E31-4745-BCC6-7AFC698A5D18}"/>
              </a:ext>
            </a:extLst>
          </p:cNvPr>
          <p:cNvSpPr txBox="1"/>
          <p:nvPr/>
        </p:nvSpPr>
        <p:spPr>
          <a:xfrm>
            <a:off x="228164" y="4090716"/>
            <a:ext cx="1673469" cy="646331"/>
          </a:xfrm>
          <a:prstGeom prst="rect">
            <a:avLst/>
          </a:prstGeom>
          <a:noFill/>
        </p:spPr>
        <p:txBody>
          <a:bodyPr wrap="square" rtlCol="0">
            <a:spAutoFit/>
          </a:bodyPr>
          <a:lstStyle/>
          <a:p>
            <a:pPr lvl="0"/>
            <a:r>
              <a:rPr lang="de-CH" dirty="0"/>
              <a:t>Gefangenschaft </a:t>
            </a:r>
          </a:p>
          <a:p>
            <a:pPr lvl="0"/>
            <a:r>
              <a:rPr lang="de-CH" dirty="0"/>
              <a:t>in Babylon</a:t>
            </a:r>
          </a:p>
        </p:txBody>
      </p:sp>
      <p:sp>
        <p:nvSpPr>
          <p:cNvPr id="5" name="Textfeld 4">
            <a:extLst>
              <a:ext uri="{FF2B5EF4-FFF2-40B4-BE49-F238E27FC236}">
                <a16:creationId xmlns:a16="http://schemas.microsoft.com/office/drawing/2014/main" id="{3C632D43-14CB-4599-BDC6-B7CE58BB495B}"/>
              </a:ext>
            </a:extLst>
          </p:cNvPr>
          <p:cNvSpPr txBox="1"/>
          <p:nvPr/>
        </p:nvSpPr>
        <p:spPr>
          <a:xfrm>
            <a:off x="1901633" y="1559946"/>
            <a:ext cx="1415997" cy="461665"/>
          </a:xfrm>
          <a:prstGeom prst="rect">
            <a:avLst/>
          </a:prstGeom>
          <a:noFill/>
        </p:spPr>
        <p:txBody>
          <a:bodyPr wrap="square" rtlCol="0">
            <a:spAutoFit/>
          </a:bodyPr>
          <a:lstStyle/>
          <a:p>
            <a:r>
              <a:rPr lang="de-CH" sz="2400" b="1" dirty="0"/>
              <a:t>539 v.Chr.</a:t>
            </a:r>
            <a:endParaRPr lang="de-CH" sz="2400" dirty="0">
              <a:latin typeface="Trebuchet MS" panose="020B0603020202020204" pitchFamily="34" charset="0"/>
            </a:endParaRPr>
          </a:p>
        </p:txBody>
      </p:sp>
      <p:sp>
        <p:nvSpPr>
          <p:cNvPr id="6" name="Textfeld 5">
            <a:extLst>
              <a:ext uri="{FF2B5EF4-FFF2-40B4-BE49-F238E27FC236}">
                <a16:creationId xmlns:a16="http://schemas.microsoft.com/office/drawing/2014/main" id="{E5F439D1-0B67-4640-8330-1B3721F6F6C6}"/>
              </a:ext>
            </a:extLst>
          </p:cNvPr>
          <p:cNvSpPr txBox="1"/>
          <p:nvPr/>
        </p:nvSpPr>
        <p:spPr>
          <a:xfrm>
            <a:off x="1901633" y="4090715"/>
            <a:ext cx="1673469" cy="1200329"/>
          </a:xfrm>
          <a:prstGeom prst="rect">
            <a:avLst/>
          </a:prstGeom>
          <a:noFill/>
        </p:spPr>
        <p:txBody>
          <a:bodyPr wrap="square" rtlCol="0">
            <a:spAutoFit/>
          </a:bodyPr>
          <a:lstStyle/>
          <a:p>
            <a:pPr lvl="0"/>
            <a:r>
              <a:rPr lang="de-CH" dirty="0"/>
              <a:t>Babylon wird von den Meder und Persern erobert</a:t>
            </a:r>
          </a:p>
        </p:txBody>
      </p:sp>
      <p:sp>
        <p:nvSpPr>
          <p:cNvPr id="7" name="Textfeld 6">
            <a:extLst>
              <a:ext uri="{FF2B5EF4-FFF2-40B4-BE49-F238E27FC236}">
                <a16:creationId xmlns:a16="http://schemas.microsoft.com/office/drawing/2014/main" id="{5F355D29-DC81-4381-B338-70722DBF28E8}"/>
              </a:ext>
            </a:extLst>
          </p:cNvPr>
          <p:cNvSpPr txBox="1"/>
          <p:nvPr/>
        </p:nvSpPr>
        <p:spPr>
          <a:xfrm>
            <a:off x="3575102" y="1559945"/>
            <a:ext cx="1415997" cy="461665"/>
          </a:xfrm>
          <a:prstGeom prst="rect">
            <a:avLst/>
          </a:prstGeom>
          <a:noFill/>
        </p:spPr>
        <p:txBody>
          <a:bodyPr wrap="square" rtlCol="0">
            <a:spAutoFit/>
          </a:bodyPr>
          <a:lstStyle/>
          <a:p>
            <a:r>
              <a:rPr lang="de-CH" sz="2400" b="1" dirty="0"/>
              <a:t>538 v.Chr.</a:t>
            </a:r>
            <a:endParaRPr lang="de-CH" sz="2400" dirty="0">
              <a:latin typeface="Trebuchet MS" panose="020B0603020202020204" pitchFamily="34" charset="0"/>
            </a:endParaRPr>
          </a:p>
        </p:txBody>
      </p:sp>
      <p:pic>
        <p:nvPicPr>
          <p:cNvPr id="4100" name="Picture 4" descr="König Characters Im Piktogramm-Satz Vektor Abbildung - Illustration von  majestät, schreien: 92809391">
            <a:extLst>
              <a:ext uri="{FF2B5EF4-FFF2-40B4-BE49-F238E27FC236}">
                <a16:creationId xmlns:a16="http://schemas.microsoft.com/office/drawing/2014/main" id="{9AF23F3D-44F5-4E58-A91D-C7F5565B70E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38" t="31139" r="74227" b="37350"/>
          <a:stretch/>
        </p:blipFill>
        <p:spPr bwMode="auto">
          <a:xfrm>
            <a:off x="3883566" y="2442735"/>
            <a:ext cx="718040" cy="107957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E631F34B-B3AF-4C83-A219-052F9268EA34}"/>
              </a:ext>
            </a:extLst>
          </p:cNvPr>
          <p:cNvSpPr txBox="1"/>
          <p:nvPr/>
        </p:nvSpPr>
        <p:spPr>
          <a:xfrm>
            <a:off x="3575102" y="4090714"/>
            <a:ext cx="1533229" cy="1477328"/>
          </a:xfrm>
          <a:prstGeom prst="rect">
            <a:avLst/>
          </a:prstGeom>
          <a:noFill/>
        </p:spPr>
        <p:txBody>
          <a:bodyPr wrap="square" rtlCol="0">
            <a:spAutoFit/>
          </a:bodyPr>
          <a:lstStyle/>
          <a:p>
            <a:pPr lvl="0"/>
            <a:r>
              <a:rPr lang="de-CH" dirty="0"/>
              <a:t>Kores spricht das Rückkehredikt für die Juden aus</a:t>
            </a:r>
          </a:p>
        </p:txBody>
      </p:sp>
      <p:sp>
        <p:nvSpPr>
          <p:cNvPr id="10" name="Textfeld 9">
            <a:extLst>
              <a:ext uri="{FF2B5EF4-FFF2-40B4-BE49-F238E27FC236}">
                <a16:creationId xmlns:a16="http://schemas.microsoft.com/office/drawing/2014/main" id="{29BC43BF-B707-49AD-874D-80989AA0D4F6}"/>
              </a:ext>
            </a:extLst>
          </p:cNvPr>
          <p:cNvSpPr txBox="1"/>
          <p:nvPr/>
        </p:nvSpPr>
        <p:spPr>
          <a:xfrm>
            <a:off x="5108331" y="1566582"/>
            <a:ext cx="1415997" cy="461665"/>
          </a:xfrm>
          <a:prstGeom prst="rect">
            <a:avLst/>
          </a:prstGeom>
          <a:noFill/>
        </p:spPr>
        <p:txBody>
          <a:bodyPr wrap="square" rtlCol="0">
            <a:spAutoFit/>
          </a:bodyPr>
          <a:lstStyle/>
          <a:p>
            <a:r>
              <a:rPr lang="de-CH" sz="2400" b="1" dirty="0"/>
              <a:t>537 v.Chr.</a:t>
            </a:r>
            <a:endParaRPr lang="de-CH" sz="2400" dirty="0">
              <a:latin typeface="Trebuchet MS" panose="020B0603020202020204" pitchFamily="34" charset="0"/>
            </a:endParaRPr>
          </a:p>
        </p:txBody>
      </p:sp>
      <p:sp>
        <p:nvSpPr>
          <p:cNvPr id="11" name="Textfeld 10">
            <a:extLst>
              <a:ext uri="{FF2B5EF4-FFF2-40B4-BE49-F238E27FC236}">
                <a16:creationId xmlns:a16="http://schemas.microsoft.com/office/drawing/2014/main" id="{3EFFB6B0-078F-4066-8F96-15118251F744}"/>
              </a:ext>
            </a:extLst>
          </p:cNvPr>
          <p:cNvSpPr txBox="1"/>
          <p:nvPr/>
        </p:nvSpPr>
        <p:spPr>
          <a:xfrm>
            <a:off x="5196471" y="4090714"/>
            <a:ext cx="1239715" cy="923330"/>
          </a:xfrm>
          <a:prstGeom prst="rect">
            <a:avLst/>
          </a:prstGeom>
          <a:noFill/>
        </p:spPr>
        <p:txBody>
          <a:bodyPr wrap="square" rtlCol="0">
            <a:spAutoFit/>
          </a:bodyPr>
          <a:lstStyle/>
          <a:p>
            <a:pPr lvl="0"/>
            <a:r>
              <a:rPr lang="de-CH" dirty="0"/>
              <a:t>Altar wird wieder aufgebaut</a:t>
            </a:r>
          </a:p>
        </p:txBody>
      </p:sp>
      <p:sp>
        <p:nvSpPr>
          <p:cNvPr id="13" name="Textfeld 12">
            <a:extLst>
              <a:ext uri="{FF2B5EF4-FFF2-40B4-BE49-F238E27FC236}">
                <a16:creationId xmlns:a16="http://schemas.microsoft.com/office/drawing/2014/main" id="{EE1462BF-1F2E-4971-A377-8126AF6CC5E5}"/>
              </a:ext>
            </a:extLst>
          </p:cNvPr>
          <p:cNvSpPr txBox="1"/>
          <p:nvPr/>
        </p:nvSpPr>
        <p:spPr>
          <a:xfrm>
            <a:off x="6524328" y="1559945"/>
            <a:ext cx="1415997" cy="461665"/>
          </a:xfrm>
          <a:prstGeom prst="rect">
            <a:avLst/>
          </a:prstGeom>
          <a:noFill/>
        </p:spPr>
        <p:txBody>
          <a:bodyPr wrap="square" rtlCol="0">
            <a:spAutoFit/>
          </a:bodyPr>
          <a:lstStyle/>
          <a:p>
            <a:r>
              <a:rPr lang="de-CH" sz="2400" b="1" dirty="0"/>
              <a:t>536 v.Chr.</a:t>
            </a:r>
            <a:endParaRPr lang="de-CH" sz="2400" dirty="0">
              <a:latin typeface="Trebuchet MS" panose="020B0603020202020204" pitchFamily="34" charset="0"/>
            </a:endParaRPr>
          </a:p>
        </p:txBody>
      </p:sp>
      <p:sp>
        <p:nvSpPr>
          <p:cNvPr id="14" name="Textfeld 13">
            <a:extLst>
              <a:ext uri="{FF2B5EF4-FFF2-40B4-BE49-F238E27FC236}">
                <a16:creationId xmlns:a16="http://schemas.microsoft.com/office/drawing/2014/main" id="{102C0467-0895-494E-A3B6-FDF4F7716ED2}"/>
              </a:ext>
            </a:extLst>
          </p:cNvPr>
          <p:cNvSpPr txBox="1"/>
          <p:nvPr/>
        </p:nvSpPr>
        <p:spPr>
          <a:xfrm>
            <a:off x="6524326" y="4090714"/>
            <a:ext cx="1239715" cy="923330"/>
          </a:xfrm>
          <a:prstGeom prst="rect">
            <a:avLst/>
          </a:prstGeom>
          <a:noFill/>
        </p:spPr>
        <p:txBody>
          <a:bodyPr wrap="square" rtlCol="0">
            <a:spAutoFit/>
          </a:bodyPr>
          <a:lstStyle/>
          <a:p>
            <a:pPr lvl="0"/>
            <a:r>
              <a:rPr lang="de-CH" dirty="0"/>
              <a:t>Grund des Tempels wird gelegt</a:t>
            </a:r>
          </a:p>
        </p:txBody>
      </p:sp>
      <p:sp>
        <p:nvSpPr>
          <p:cNvPr id="15" name="Textfeld 14">
            <a:extLst>
              <a:ext uri="{FF2B5EF4-FFF2-40B4-BE49-F238E27FC236}">
                <a16:creationId xmlns:a16="http://schemas.microsoft.com/office/drawing/2014/main" id="{E87D9234-4533-44C0-8A6B-EBD75B589218}"/>
              </a:ext>
            </a:extLst>
          </p:cNvPr>
          <p:cNvSpPr txBox="1"/>
          <p:nvPr/>
        </p:nvSpPr>
        <p:spPr>
          <a:xfrm>
            <a:off x="7940325" y="1566582"/>
            <a:ext cx="1415997" cy="461665"/>
          </a:xfrm>
          <a:prstGeom prst="rect">
            <a:avLst/>
          </a:prstGeom>
          <a:noFill/>
        </p:spPr>
        <p:txBody>
          <a:bodyPr wrap="square" rtlCol="0">
            <a:spAutoFit/>
          </a:bodyPr>
          <a:lstStyle/>
          <a:p>
            <a:r>
              <a:rPr lang="de-CH" sz="2400" b="1" dirty="0"/>
              <a:t>522 v.Chr.</a:t>
            </a:r>
            <a:endParaRPr lang="de-CH" sz="2400" dirty="0">
              <a:latin typeface="Trebuchet MS" panose="020B0603020202020204" pitchFamily="34" charset="0"/>
            </a:endParaRPr>
          </a:p>
        </p:txBody>
      </p:sp>
      <p:sp>
        <p:nvSpPr>
          <p:cNvPr id="16" name="Textfeld 15">
            <a:extLst>
              <a:ext uri="{FF2B5EF4-FFF2-40B4-BE49-F238E27FC236}">
                <a16:creationId xmlns:a16="http://schemas.microsoft.com/office/drawing/2014/main" id="{1FD86F9E-1332-42BE-BD16-CA12D760A74A}"/>
              </a:ext>
            </a:extLst>
          </p:cNvPr>
          <p:cNvSpPr txBox="1"/>
          <p:nvPr/>
        </p:nvSpPr>
        <p:spPr>
          <a:xfrm>
            <a:off x="9529675" y="1559944"/>
            <a:ext cx="1415997" cy="461665"/>
          </a:xfrm>
          <a:prstGeom prst="rect">
            <a:avLst/>
          </a:prstGeom>
          <a:noFill/>
        </p:spPr>
        <p:txBody>
          <a:bodyPr wrap="square" rtlCol="0">
            <a:spAutoFit/>
          </a:bodyPr>
          <a:lstStyle/>
          <a:p>
            <a:r>
              <a:rPr lang="de-CH" sz="2400" b="1" dirty="0"/>
              <a:t>520 v.Chr.</a:t>
            </a:r>
            <a:endParaRPr lang="de-CH" sz="2400" dirty="0">
              <a:latin typeface="Trebuchet MS" panose="020B0603020202020204" pitchFamily="34" charset="0"/>
            </a:endParaRPr>
          </a:p>
        </p:txBody>
      </p:sp>
      <p:sp>
        <p:nvSpPr>
          <p:cNvPr id="17" name="Textfeld 16">
            <a:extLst>
              <a:ext uri="{FF2B5EF4-FFF2-40B4-BE49-F238E27FC236}">
                <a16:creationId xmlns:a16="http://schemas.microsoft.com/office/drawing/2014/main" id="{A46B35E3-0237-43FF-9A82-41907FE5904A}"/>
              </a:ext>
            </a:extLst>
          </p:cNvPr>
          <p:cNvSpPr txBox="1"/>
          <p:nvPr/>
        </p:nvSpPr>
        <p:spPr>
          <a:xfrm>
            <a:off x="7764041" y="4090714"/>
            <a:ext cx="1801990" cy="2400657"/>
          </a:xfrm>
          <a:prstGeom prst="rect">
            <a:avLst/>
          </a:prstGeom>
          <a:noFill/>
        </p:spPr>
        <p:txBody>
          <a:bodyPr wrap="square" rtlCol="0">
            <a:spAutoFit/>
          </a:bodyPr>
          <a:lstStyle/>
          <a:p>
            <a:pPr lvl="0"/>
            <a:r>
              <a:rPr lang="de-DE" dirty="0"/>
              <a:t>Baustopp durch </a:t>
            </a:r>
            <a:r>
              <a:rPr lang="de-CH" dirty="0"/>
              <a:t>Artahsasta (</a:t>
            </a:r>
            <a:r>
              <a:rPr lang="de-CH" sz="1600" dirty="0"/>
              <a:t>(Artaxerxes) war ein Thronräuber und regierte nur 7 Monate und ist unter dem Namen "Pseudo-Smerdis" bekannt.)</a:t>
            </a:r>
            <a:endParaRPr lang="de-CH" dirty="0"/>
          </a:p>
        </p:txBody>
      </p:sp>
      <p:sp>
        <p:nvSpPr>
          <p:cNvPr id="18" name="Textfeld 17">
            <a:extLst>
              <a:ext uri="{FF2B5EF4-FFF2-40B4-BE49-F238E27FC236}">
                <a16:creationId xmlns:a16="http://schemas.microsoft.com/office/drawing/2014/main" id="{564868CE-D35F-4F07-8216-9F64E1ED565A}"/>
              </a:ext>
            </a:extLst>
          </p:cNvPr>
          <p:cNvSpPr txBox="1"/>
          <p:nvPr/>
        </p:nvSpPr>
        <p:spPr>
          <a:xfrm>
            <a:off x="9529675" y="4084076"/>
            <a:ext cx="1239715" cy="923330"/>
          </a:xfrm>
          <a:prstGeom prst="rect">
            <a:avLst/>
          </a:prstGeom>
          <a:noFill/>
        </p:spPr>
        <p:txBody>
          <a:bodyPr wrap="square" rtlCol="0">
            <a:spAutoFit/>
          </a:bodyPr>
          <a:lstStyle/>
          <a:p>
            <a:pPr lvl="0"/>
            <a:r>
              <a:rPr lang="de-CH" dirty="0"/>
              <a:t>Haggai und Sacharja treten auf</a:t>
            </a:r>
          </a:p>
        </p:txBody>
      </p:sp>
      <p:pic>
        <p:nvPicPr>
          <p:cNvPr id="19" name="Picture 2" descr="Fotostock-Portfolio: leremy - lizenzfreie Fotos | Depositphotos®">
            <a:extLst>
              <a:ext uri="{FF2B5EF4-FFF2-40B4-BE49-F238E27FC236}">
                <a16:creationId xmlns:a16="http://schemas.microsoft.com/office/drawing/2014/main" id="{4B233051-2F76-478C-8A0E-25CC472AF8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563" t="28093" r="54821" b="41771"/>
          <a:stretch/>
        </p:blipFill>
        <p:spPr bwMode="auto">
          <a:xfrm>
            <a:off x="5266593" y="2590022"/>
            <a:ext cx="949570" cy="107642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Antiken griechischen Philosophen Wissenschaftler alter Mann Strichmännchen  Piktogramm Symbole Stock-Vektorgrafik - Alamy">
            <a:extLst>
              <a:ext uri="{FF2B5EF4-FFF2-40B4-BE49-F238E27FC236}">
                <a16:creationId xmlns:a16="http://schemas.microsoft.com/office/drawing/2014/main" id="{009F13C3-E971-4863-835C-5BC4870C40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4737" t="66282" r="28517" b="8844"/>
          <a:stretch/>
        </p:blipFill>
        <p:spPr bwMode="auto">
          <a:xfrm>
            <a:off x="9490482" y="2621535"/>
            <a:ext cx="1415997" cy="102496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Daimler Brand &amp;amp; Design Navigator">
            <a:extLst>
              <a:ext uri="{FF2B5EF4-FFF2-40B4-BE49-F238E27FC236}">
                <a16:creationId xmlns:a16="http://schemas.microsoft.com/office/drawing/2014/main" id="{634A73CF-FACE-4984-9830-358711A6478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9508" t="3918" r="16648" b="14646"/>
          <a:stretch/>
        </p:blipFill>
        <p:spPr bwMode="auto">
          <a:xfrm>
            <a:off x="8002901" y="2621535"/>
            <a:ext cx="1059297" cy="90077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Griechische ruinen. architektur greece vektorgrafik isoliert auf weiß. alte  ruinen glyphen design, für web und app. eps 10. | CanStock">
            <a:extLst>
              <a:ext uri="{FF2B5EF4-FFF2-40B4-BE49-F238E27FC236}">
                <a16:creationId xmlns:a16="http://schemas.microsoft.com/office/drawing/2014/main" id="{5E7CAD0F-D6D4-491D-8513-7129203DA2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3825" y="2595250"/>
            <a:ext cx="886372" cy="921827"/>
          </a:xfrm>
          <a:prstGeom prst="rect">
            <a:avLst/>
          </a:prstGeom>
          <a:noFill/>
          <a:extLst>
            <a:ext uri="{909E8E84-426E-40DD-AFC4-6F175D3DCCD1}">
              <a14:hiddenFill xmlns:a14="http://schemas.microsoft.com/office/drawing/2010/main">
                <a:solidFill>
                  <a:srgbClr val="FFFFFF"/>
                </a:solidFill>
              </a14:hiddenFill>
            </a:ext>
          </a:extLst>
        </p:spPr>
      </p:pic>
      <p:pic>
        <p:nvPicPr>
          <p:cNvPr id="23" name="Grafik 22">
            <a:extLst>
              <a:ext uri="{FF2B5EF4-FFF2-40B4-BE49-F238E27FC236}">
                <a16:creationId xmlns:a16="http://schemas.microsoft.com/office/drawing/2014/main" id="{25CE1916-F63B-4079-80AA-3744A99332E2}"/>
              </a:ext>
            </a:extLst>
          </p:cNvPr>
          <p:cNvPicPr>
            <a:picLocks noChangeAspect="1"/>
          </p:cNvPicPr>
          <p:nvPr/>
        </p:nvPicPr>
        <p:blipFill rotWithShape="1">
          <a:blip r:embed="rId8"/>
          <a:srcRect l="4000" t="10237" r="72944" b="10740"/>
          <a:stretch/>
        </p:blipFill>
        <p:spPr>
          <a:xfrm>
            <a:off x="6478854" y="2739693"/>
            <a:ext cx="1285187" cy="949353"/>
          </a:xfrm>
          <a:prstGeom prst="rect">
            <a:avLst/>
          </a:prstGeom>
        </p:spPr>
      </p:pic>
      <p:sp>
        <p:nvSpPr>
          <p:cNvPr id="2" name="Rechteck 1">
            <a:extLst>
              <a:ext uri="{FF2B5EF4-FFF2-40B4-BE49-F238E27FC236}">
                <a16:creationId xmlns:a16="http://schemas.microsoft.com/office/drawing/2014/main" id="{FBAE7FD8-1D6B-4F58-B2C8-3926C14DB171}"/>
              </a:ext>
            </a:extLst>
          </p:cNvPr>
          <p:cNvSpPr/>
          <p:nvPr/>
        </p:nvSpPr>
        <p:spPr>
          <a:xfrm>
            <a:off x="7852181" y="1559944"/>
            <a:ext cx="3226126" cy="5034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4" name="Rechteck 23">
            <a:extLst>
              <a:ext uri="{FF2B5EF4-FFF2-40B4-BE49-F238E27FC236}">
                <a16:creationId xmlns:a16="http://schemas.microsoft.com/office/drawing/2014/main" id="{4A4F5359-AB06-4B49-9024-168222138C8E}"/>
              </a:ext>
            </a:extLst>
          </p:cNvPr>
          <p:cNvSpPr/>
          <p:nvPr/>
        </p:nvSpPr>
        <p:spPr>
          <a:xfrm>
            <a:off x="902194" y="649026"/>
            <a:ext cx="4363695"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Geschichtlicher Hintergrund</a:t>
            </a:r>
            <a:endParaRPr lang="de-CH"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0153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Vektorgrafiken Gefangenen symbol Vektorbilder Gefangenen symbol |  Depositphotos">
            <a:extLst>
              <a:ext uri="{FF2B5EF4-FFF2-40B4-BE49-F238E27FC236}">
                <a16:creationId xmlns:a16="http://schemas.microsoft.com/office/drawing/2014/main" id="{C9701BCE-88ED-4A13-91AC-D64A340ACA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14" y="2590022"/>
            <a:ext cx="932284" cy="932284"/>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21B673FE-C1D6-4E76-9B27-F8B248CC06E7}"/>
              </a:ext>
            </a:extLst>
          </p:cNvPr>
          <p:cNvSpPr txBox="1"/>
          <p:nvPr/>
        </p:nvSpPr>
        <p:spPr>
          <a:xfrm>
            <a:off x="228164" y="1559947"/>
            <a:ext cx="1415997" cy="461665"/>
          </a:xfrm>
          <a:prstGeom prst="rect">
            <a:avLst/>
          </a:prstGeom>
          <a:noFill/>
        </p:spPr>
        <p:txBody>
          <a:bodyPr wrap="square" rtlCol="0">
            <a:spAutoFit/>
          </a:bodyPr>
          <a:lstStyle/>
          <a:p>
            <a:r>
              <a:rPr lang="de-CH" sz="2400" b="1" dirty="0"/>
              <a:t>586 v.Chr.</a:t>
            </a:r>
            <a:endParaRPr lang="de-CH" sz="2400" dirty="0">
              <a:latin typeface="Trebuchet MS" panose="020B0603020202020204" pitchFamily="34" charset="0"/>
            </a:endParaRPr>
          </a:p>
        </p:txBody>
      </p:sp>
      <p:sp>
        <p:nvSpPr>
          <p:cNvPr id="4" name="Textfeld 3">
            <a:extLst>
              <a:ext uri="{FF2B5EF4-FFF2-40B4-BE49-F238E27FC236}">
                <a16:creationId xmlns:a16="http://schemas.microsoft.com/office/drawing/2014/main" id="{7CDBAE3A-9E31-4745-BCC6-7AFC698A5D18}"/>
              </a:ext>
            </a:extLst>
          </p:cNvPr>
          <p:cNvSpPr txBox="1"/>
          <p:nvPr/>
        </p:nvSpPr>
        <p:spPr>
          <a:xfrm>
            <a:off x="228164" y="4090716"/>
            <a:ext cx="1673469" cy="646331"/>
          </a:xfrm>
          <a:prstGeom prst="rect">
            <a:avLst/>
          </a:prstGeom>
          <a:noFill/>
        </p:spPr>
        <p:txBody>
          <a:bodyPr wrap="square" rtlCol="0">
            <a:spAutoFit/>
          </a:bodyPr>
          <a:lstStyle/>
          <a:p>
            <a:pPr lvl="0"/>
            <a:r>
              <a:rPr lang="de-CH" dirty="0"/>
              <a:t>Gefangenschaft </a:t>
            </a:r>
          </a:p>
          <a:p>
            <a:pPr lvl="0"/>
            <a:r>
              <a:rPr lang="de-CH" dirty="0"/>
              <a:t>in Babylon</a:t>
            </a:r>
          </a:p>
        </p:txBody>
      </p:sp>
      <p:sp>
        <p:nvSpPr>
          <p:cNvPr id="5" name="Textfeld 4">
            <a:extLst>
              <a:ext uri="{FF2B5EF4-FFF2-40B4-BE49-F238E27FC236}">
                <a16:creationId xmlns:a16="http://schemas.microsoft.com/office/drawing/2014/main" id="{3C632D43-14CB-4599-BDC6-B7CE58BB495B}"/>
              </a:ext>
            </a:extLst>
          </p:cNvPr>
          <p:cNvSpPr txBox="1"/>
          <p:nvPr/>
        </p:nvSpPr>
        <p:spPr>
          <a:xfrm>
            <a:off x="1901633" y="1559946"/>
            <a:ext cx="1415997" cy="461665"/>
          </a:xfrm>
          <a:prstGeom prst="rect">
            <a:avLst/>
          </a:prstGeom>
          <a:noFill/>
        </p:spPr>
        <p:txBody>
          <a:bodyPr wrap="square" rtlCol="0">
            <a:spAutoFit/>
          </a:bodyPr>
          <a:lstStyle/>
          <a:p>
            <a:r>
              <a:rPr lang="de-CH" sz="2400" b="1" dirty="0"/>
              <a:t>539 v.Chr.</a:t>
            </a:r>
            <a:endParaRPr lang="de-CH" sz="2400" dirty="0">
              <a:latin typeface="Trebuchet MS" panose="020B0603020202020204" pitchFamily="34" charset="0"/>
            </a:endParaRPr>
          </a:p>
        </p:txBody>
      </p:sp>
      <p:sp>
        <p:nvSpPr>
          <p:cNvPr id="6" name="Textfeld 5">
            <a:extLst>
              <a:ext uri="{FF2B5EF4-FFF2-40B4-BE49-F238E27FC236}">
                <a16:creationId xmlns:a16="http://schemas.microsoft.com/office/drawing/2014/main" id="{E5F439D1-0B67-4640-8330-1B3721F6F6C6}"/>
              </a:ext>
            </a:extLst>
          </p:cNvPr>
          <p:cNvSpPr txBox="1"/>
          <p:nvPr/>
        </p:nvSpPr>
        <p:spPr>
          <a:xfrm>
            <a:off x="1901633" y="4090715"/>
            <a:ext cx="1673469" cy="1200329"/>
          </a:xfrm>
          <a:prstGeom prst="rect">
            <a:avLst/>
          </a:prstGeom>
          <a:noFill/>
        </p:spPr>
        <p:txBody>
          <a:bodyPr wrap="square" rtlCol="0">
            <a:spAutoFit/>
          </a:bodyPr>
          <a:lstStyle/>
          <a:p>
            <a:pPr lvl="0"/>
            <a:r>
              <a:rPr lang="de-CH" dirty="0"/>
              <a:t>Babylon wird von den Meder und Persern erobert</a:t>
            </a:r>
          </a:p>
        </p:txBody>
      </p:sp>
      <p:sp>
        <p:nvSpPr>
          <p:cNvPr id="7" name="Textfeld 6">
            <a:extLst>
              <a:ext uri="{FF2B5EF4-FFF2-40B4-BE49-F238E27FC236}">
                <a16:creationId xmlns:a16="http://schemas.microsoft.com/office/drawing/2014/main" id="{5F355D29-DC81-4381-B338-70722DBF28E8}"/>
              </a:ext>
            </a:extLst>
          </p:cNvPr>
          <p:cNvSpPr txBox="1"/>
          <p:nvPr/>
        </p:nvSpPr>
        <p:spPr>
          <a:xfrm>
            <a:off x="3575102" y="1559945"/>
            <a:ext cx="1415997" cy="461665"/>
          </a:xfrm>
          <a:prstGeom prst="rect">
            <a:avLst/>
          </a:prstGeom>
          <a:noFill/>
        </p:spPr>
        <p:txBody>
          <a:bodyPr wrap="square" rtlCol="0">
            <a:spAutoFit/>
          </a:bodyPr>
          <a:lstStyle/>
          <a:p>
            <a:r>
              <a:rPr lang="de-CH" sz="2400" b="1" dirty="0"/>
              <a:t>538 v.Chr.</a:t>
            </a:r>
            <a:endParaRPr lang="de-CH" sz="2400" dirty="0">
              <a:latin typeface="Trebuchet MS" panose="020B0603020202020204" pitchFamily="34" charset="0"/>
            </a:endParaRPr>
          </a:p>
        </p:txBody>
      </p:sp>
      <p:pic>
        <p:nvPicPr>
          <p:cNvPr id="4100" name="Picture 4" descr="König Characters Im Piktogramm-Satz Vektor Abbildung - Illustration von  majestät, schreien: 92809391">
            <a:extLst>
              <a:ext uri="{FF2B5EF4-FFF2-40B4-BE49-F238E27FC236}">
                <a16:creationId xmlns:a16="http://schemas.microsoft.com/office/drawing/2014/main" id="{9AF23F3D-44F5-4E58-A91D-C7F5565B70E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38" t="31139" r="74227" b="37350"/>
          <a:stretch/>
        </p:blipFill>
        <p:spPr bwMode="auto">
          <a:xfrm>
            <a:off x="3883566" y="2442735"/>
            <a:ext cx="718040" cy="1079571"/>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a:extLst>
              <a:ext uri="{FF2B5EF4-FFF2-40B4-BE49-F238E27FC236}">
                <a16:creationId xmlns:a16="http://schemas.microsoft.com/office/drawing/2014/main" id="{E631F34B-B3AF-4C83-A219-052F9268EA34}"/>
              </a:ext>
            </a:extLst>
          </p:cNvPr>
          <p:cNvSpPr txBox="1"/>
          <p:nvPr/>
        </p:nvSpPr>
        <p:spPr>
          <a:xfrm>
            <a:off x="3575102" y="4090714"/>
            <a:ext cx="1533229" cy="1477328"/>
          </a:xfrm>
          <a:prstGeom prst="rect">
            <a:avLst/>
          </a:prstGeom>
          <a:noFill/>
        </p:spPr>
        <p:txBody>
          <a:bodyPr wrap="square" rtlCol="0">
            <a:spAutoFit/>
          </a:bodyPr>
          <a:lstStyle/>
          <a:p>
            <a:pPr lvl="0"/>
            <a:r>
              <a:rPr lang="de-CH" dirty="0"/>
              <a:t>Kores spricht das Rückkehredikt für die Juden aus</a:t>
            </a:r>
          </a:p>
        </p:txBody>
      </p:sp>
      <p:sp>
        <p:nvSpPr>
          <p:cNvPr id="10" name="Textfeld 9">
            <a:extLst>
              <a:ext uri="{FF2B5EF4-FFF2-40B4-BE49-F238E27FC236}">
                <a16:creationId xmlns:a16="http://schemas.microsoft.com/office/drawing/2014/main" id="{29BC43BF-B707-49AD-874D-80989AA0D4F6}"/>
              </a:ext>
            </a:extLst>
          </p:cNvPr>
          <p:cNvSpPr txBox="1"/>
          <p:nvPr/>
        </p:nvSpPr>
        <p:spPr>
          <a:xfrm>
            <a:off x="5108331" y="1566582"/>
            <a:ext cx="1415997" cy="461665"/>
          </a:xfrm>
          <a:prstGeom prst="rect">
            <a:avLst/>
          </a:prstGeom>
          <a:noFill/>
        </p:spPr>
        <p:txBody>
          <a:bodyPr wrap="square" rtlCol="0">
            <a:spAutoFit/>
          </a:bodyPr>
          <a:lstStyle/>
          <a:p>
            <a:r>
              <a:rPr lang="de-CH" sz="2400" b="1" dirty="0"/>
              <a:t>537 v.Chr.</a:t>
            </a:r>
            <a:endParaRPr lang="de-CH" sz="2400" dirty="0">
              <a:latin typeface="Trebuchet MS" panose="020B0603020202020204" pitchFamily="34" charset="0"/>
            </a:endParaRPr>
          </a:p>
        </p:txBody>
      </p:sp>
      <p:sp>
        <p:nvSpPr>
          <p:cNvPr id="11" name="Textfeld 10">
            <a:extLst>
              <a:ext uri="{FF2B5EF4-FFF2-40B4-BE49-F238E27FC236}">
                <a16:creationId xmlns:a16="http://schemas.microsoft.com/office/drawing/2014/main" id="{3EFFB6B0-078F-4066-8F96-15118251F744}"/>
              </a:ext>
            </a:extLst>
          </p:cNvPr>
          <p:cNvSpPr txBox="1"/>
          <p:nvPr/>
        </p:nvSpPr>
        <p:spPr>
          <a:xfrm>
            <a:off x="5196471" y="4090714"/>
            <a:ext cx="1239715" cy="923330"/>
          </a:xfrm>
          <a:prstGeom prst="rect">
            <a:avLst/>
          </a:prstGeom>
          <a:noFill/>
        </p:spPr>
        <p:txBody>
          <a:bodyPr wrap="square" rtlCol="0">
            <a:spAutoFit/>
          </a:bodyPr>
          <a:lstStyle/>
          <a:p>
            <a:pPr lvl="0"/>
            <a:r>
              <a:rPr lang="de-CH" dirty="0"/>
              <a:t>Altar wird wieder aufgebaut</a:t>
            </a:r>
          </a:p>
        </p:txBody>
      </p:sp>
      <p:sp>
        <p:nvSpPr>
          <p:cNvPr id="13" name="Textfeld 12">
            <a:extLst>
              <a:ext uri="{FF2B5EF4-FFF2-40B4-BE49-F238E27FC236}">
                <a16:creationId xmlns:a16="http://schemas.microsoft.com/office/drawing/2014/main" id="{EE1462BF-1F2E-4971-A377-8126AF6CC5E5}"/>
              </a:ext>
            </a:extLst>
          </p:cNvPr>
          <p:cNvSpPr txBox="1"/>
          <p:nvPr/>
        </p:nvSpPr>
        <p:spPr>
          <a:xfrm>
            <a:off x="6524328" y="1559945"/>
            <a:ext cx="1415997" cy="461665"/>
          </a:xfrm>
          <a:prstGeom prst="rect">
            <a:avLst/>
          </a:prstGeom>
          <a:noFill/>
        </p:spPr>
        <p:txBody>
          <a:bodyPr wrap="square" rtlCol="0">
            <a:spAutoFit/>
          </a:bodyPr>
          <a:lstStyle/>
          <a:p>
            <a:r>
              <a:rPr lang="de-CH" sz="2400" b="1" dirty="0"/>
              <a:t>536 v.Chr.</a:t>
            </a:r>
            <a:endParaRPr lang="de-CH" sz="2400" dirty="0">
              <a:latin typeface="Trebuchet MS" panose="020B0603020202020204" pitchFamily="34" charset="0"/>
            </a:endParaRPr>
          </a:p>
        </p:txBody>
      </p:sp>
      <p:sp>
        <p:nvSpPr>
          <p:cNvPr id="14" name="Textfeld 13">
            <a:extLst>
              <a:ext uri="{FF2B5EF4-FFF2-40B4-BE49-F238E27FC236}">
                <a16:creationId xmlns:a16="http://schemas.microsoft.com/office/drawing/2014/main" id="{102C0467-0895-494E-A3B6-FDF4F7716ED2}"/>
              </a:ext>
            </a:extLst>
          </p:cNvPr>
          <p:cNvSpPr txBox="1"/>
          <p:nvPr/>
        </p:nvSpPr>
        <p:spPr>
          <a:xfrm>
            <a:off x="6524326" y="4090714"/>
            <a:ext cx="1239715" cy="923330"/>
          </a:xfrm>
          <a:prstGeom prst="rect">
            <a:avLst/>
          </a:prstGeom>
          <a:noFill/>
        </p:spPr>
        <p:txBody>
          <a:bodyPr wrap="square" rtlCol="0">
            <a:spAutoFit/>
          </a:bodyPr>
          <a:lstStyle/>
          <a:p>
            <a:pPr lvl="0"/>
            <a:r>
              <a:rPr lang="de-CH" dirty="0"/>
              <a:t>Grund des Tempels wird gelegt</a:t>
            </a:r>
          </a:p>
        </p:txBody>
      </p:sp>
      <p:sp>
        <p:nvSpPr>
          <p:cNvPr id="15" name="Textfeld 14">
            <a:extLst>
              <a:ext uri="{FF2B5EF4-FFF2-40B4-BE49-F238E27FC236}">
                <a16:creationId xmlns:a16="http://schemas.microsoft.com/office/drawing/2014/main" id="{E87D9234-4533-44C0-8A6B-EBD75B589218}"/>
              </a:ext>
            </a:extLst>
          </p:cNvPr>
          <p:cNvSpPr txBox="1"/>
          <p:nvPr/>
        </p:nvSpPr>
        <p:spPr>
          <a:xfrm>
            <a:off x="7940325" y="1566582"/>
            <a:ext cx="1415997" cy="461665"/>
          </a:xfrm>
          <a:prstGeom prst="rect">
            <a:avLst/>
          </a:prstGeom>
          <a:noFill/>
        </p:spPr>
        <p:txBody>
          <a:bodyPr wrap="square" rtlCol="0">
            <a:spAutoFit/>
          </a:bodyPr>
          <a:lstStyle/>
          <a:p>
            <a:r>
              <a:rPr lang="de-CH" sz="2400" b="1" dirty="0"/>
              <a:t>522 v.Chr.</a:t>
            </a:r>
            <a:endParaRPr lang="de-CH" sz="2400" dirty="0">
              <a:latin typeface="Trebuchet MS" panose="020B0603020202020204" pitchFamily="34" charset="0"/>
            </a:endParaRPr>
          </a:p>
        </p:txBody>
      </p:sp>
      <p:sp>
        <p:nvSpPr>
          <p:cNvPr id="16" name="Textfeld 15">
            <a:extLst>
              <a:ext uri="{FF2B5EF4-FFF2-40B4-BE49-F238E27FC236}">
                <a16:creationId xmlns:a16="http://schemas.microsoft.com/office/drawing/2014/main" id="{1FD86F9E-1332-42BE-BD16-CA12D760A74A}"/>
              </a:ext>
            </a:extLst>
          </p:cNvPr>
          <p:cNvSpPr txBox="1"/>
          <p:nvPr/>
        </p:nvSpPr>
        <p:spPr>
          <a:xfrm>
            <a:off x="9529675" y="1559944"/>
            <a:ext cx="1415997" cy="461665"/>
          </a:xfrm>
          <a:prstGeom prst="rect">
            <a:avLst/>
          </a:prstGeom>
          <a:noFill/>
        </p:spPr>
        <p:txBody>
          <a:bodyPr wrap="square" rtlCol="0">
            <a:spAutoFit/>
          </a:bodyPr>
          <a:lstStyle/>
          <a:p>
            <a:r>
              <a:rPr lang="de-CH" sz="2400" b="1" dirty="0"/>
              <a:t>520 v.Chr.</a:t>
            </a:r>
            <a:endParaRPr lang="de-CH" sz="2400" dirty="0">
              <a:latin typeface="Trebuchet MS" panose="020B0603020202020204" pitchFamily="34" charset="0"/>
            </a:endParaRPr>
          </a:p>
        </p:txBody>
      </p:sp>
      <p:sp>
        <p:nvSpPr>
          <p:cNvPr id="17" name="Textfeld 16">
            <a:extLst>
              <a:ext uri="{FF2B5EF4-FFF2-40B4-BE49-F238E27FC236}">
                <a16:creationId xmlns:a16="http://schemas.microsoft.com/office/drawing/2014/main" id="{A46B35E3-0237-43FF-9A82-41907FE5904A}"/>
              </a:ext>
            </a:extLst>
          </p:cNvPr>
          <p:cNvSpPr txBox="1"/>
          <p:nvPr/>
        </p:nvSpPr>
        <p:spPr>
          <a:xfrm>
            <a:off x="7764041" y="4090714"/>
            <a:ext cx="1801990" cy="2400657"/>
          </a:xfrm>
          <a:prstGeom prst="rect">
            <a:avLst/>
          </a:prstGeom>
          <a:noFill/>
        </p:spPr>
        <p:txBody>
          <a:bodyPr wrap="square" rtlCol="0">
            <a:spAutoFit/>
          </a:bodyPr>
          <a:lstStyle/>
          <a:p>
            <a:pPr lvl="0"/>
            <a:r>
              <a:rPr lang="de-DE" dirty="0"/>
              <a:t>Baustopp durch </a:t>
            </a:r>
            <a:r>
              <a:rPr lang="de-CH" dirty="0"/>
              <a:t>Artahsasta (</a:t>
            </a:r>
            <a:r>
              <a:rPr lang="de-CH" sz="1600" dirty="0"/>
              <a:t>(Artaxerxes) war ein Thronräuber und regierte nur 7 Monate und ist unter dem Namen "Pseudo-Smerdis" bekannt.)</a:t>
            </a:r>
            <a:endParaRPr lang="de-CH" dirty="0"/>
          </a:p>
        </p:txBody>
      </p:sp>
      <p:sp>
        <p:nvSpPr>
          <p:cNvPr id="18" name="Textfeld 17">
            <a:extLst>
              <a:ext uri="{FF2B5EF4-FFF2-40B4-BE49-F238E27FC236}">
                <a16:creationId xmlns:a16="http://schemas.microsoft.com/office/drawing/2014/main" id="{564868CE-D35F-4F07-8216-9F64E1ED565A}"/>
              </a:ext>
            </a:extLst>
          </p:cNvPr>
          <p:cNvSpPr txBox="1"/>
          <p:nvPr/>
        </p:nvSpPr>
        <p:spPr>
          <a:xfrm>
            <a:off x="9529675" y="4084076"/>
            <a:ext cx="1239715" cy="923330"/>
          </a:xfrm>
          <a:prstGeom prst="rect">
            <a:avLst/>
          </a:prstGeom>
          <a:noFill/>
        </p:spPr>
        <p:txBody>
          <a:bodyPr wrap="square" rtlCol="0">
            <a:spAutoFit/>
          </a:bodyPr>
          <a:lstStyle/>
          <a:p>
            <a:pPr lvl="0"/>
            <a:r>
              <a:rPr lang="de-CH" dirty="0"/>
              <a:t>Haggai und Sacharja treten auf</a:t>
            </a:r>
          </a:p>
        </p:txBody>
      </p:sp>
      <p:pic>
        <p:nvPicPr>
          <p:cNvPr id="19" name="Picture 2" descr="Fotostock-Portfolio: leremy - lizenzfreie Fotos | Depositphotos®">
            <a:extLst>
              <a:ext uri="{FF2B5EF4-FFF2-40B4-BE49-F238E27FC236}">
                <a16:creationId xmlns:a16="http://schemas.microsoft.com/office/drawing/2014/main" id="{4B233051-2F76-478C-8A0E-25CC472AF8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563" t="28093" r="54821" b="41771"/>
          <a:stretch/>
        </p:blipFill>
        <p:spPr bwMode="auto">
          <a:xfrm>
            <a:off x="5266593" y="2590022"/>
            <a:ext cx="949570" cy="107642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Antiken griechischen Philosophen Wissenschaftler alter Mann Strichmännchen  Piktogramm Symbole Stock-Vektorgrafik - Alamy">
            <a:extLst>
              <a:ext uri="{FF2B5EF4-FFF2-40B4-BE49-F238E27FC236}">
                <a16:creationId xmlns:a16="http://schemas.microsoft.com/office/drawing/2014/main" id="{009F13C3-E971-4863-835C-5BC4870C40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4737" t="66282" r="28517" b="8844"/>
          <a:stretch/>
        </p:blipFill>
        <p:spPr bwMode="auto">
          <a:xfrm>
            <a:off x="9490482" y="2621535"/>
            <a:ext cx="1415997" cy="102496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Daimler Brand &amp;amp; Design Navigator">
            <a:extLst>
              <a:ext uri="{FF2B5EF4-FFF2-40B4-BE49-F238E27FC236}">
                <a16:creationId xmlns:a16="http://schemas.microsoft.com/office/drawing/2014/main" id="{634A73CF-FACE-4984-9830-358711A6478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9508" t="3918" r="16648" b="14646"/>
          <a:stretch/>
        </p:blipFill>
        <p:spPr bwMode="auto">
          <a:xfrm>
            <a:off x="8002901" y="2621535"/>
            <a:ext cx="1059297" cy="900771"/>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Griechische ruinen. architektur greece vektorgrafik isoliert auf weiß. alte  ruinen glyphen design, für web und app. eps 10. | CanStock">
            <a:extLst>
              <a:ext uri="{FF2B5EF4-FFF2-40B4-BE49-F238E27FC236}">
                <a16:creationId xmlns:a16="http://schemas.microsoft.com/office/drawing/2014/main" id="{5E7CAD0F-D6D4-491D-8513-7129203DA2C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3825" y="2595250"/>
            <a:ext cx="886372" cy="921827"/>
          </a:xfrm>
          <a:prstGeom prst="rect">
            <a:avLst/>
          </a:prstGeom>
          <a:noFill/>
          <a:extLst>
            <a:ext uri="{909E8E84-426E-40DD-AFC4-6F175D3DCCD1}">
              <a14:hiddenFill xmlns:a14="http://schemas.microsoft.com/office/drawing/2010/main">
                <a:solidFill>
                  <a:srgbClr val="FFFFFF"/>
                </a:solidFill>
              </a14:hiddenFill>
            </a:ext>
          </a:extLst>
        </p:spPr>
      </p:pic>
      <p:pic>
        <p:nvPicPr>
          <p:cNvPr id="23" name="Grafik 22">
            <a:extLst>
              <a:ext uri="{FF2B5EF4-FFF2-40B4-BE49-F238E27FC236}">
                <a16:creationId xmlns:a16="http://schemas.microsoft.com/office/drawing/2014/main" id="{25CE1916-F63B-4079-80AA-3744A99332E2}"/>
              </a:ext>
            </a:extLst>
          </p:cNvPr>
          <p:cNvPicPr>
            <a:picLocks noChangeAspect="1"/>
          </p:cNvPicPr>
          <p:nvPr/>
        </p:nvPicPr>
        <p:blipFill rotWithShape="1">
          <a:blip r:embed="rId8"/>
          <a:srcRect l="4000" t="10237" r="72944" b="10740"/>
          <a:stretch/>
        </p:blipFill>
        <p:spPr>
          <a:xfrm>
            <a:off x="6478854" y="2739693"/>
            <a:ext cx="1285187" cy="949353"/>
          </a:xfrm>
          <a:prstGeom prst="rect">
            <a:avLst/>
          </a:prstGeom>
        </p:spPr>
      </p:pic>
      <p:sp>
        <p:nvSpPr>
          <p:cNvPr id="2" name="Rechteck 1">
            <a:extLst>
              <a:ext uri="{FF2B5EF4-FFF2-40B4-BE49-F238E27FC236}">
                <a16:creationId xmlns:a16="http://schemas.microsoft.com/office/drawing/2014/main" id="{FBAE7FD8-1D6B-4F58-B2C8-3926C14DB171}"/>
              </a:ext>
            </a:extLst>
          </p:cNvPr>
          <p:cNvSpPr/>
          <p:nvPr/>
        </p:nvSpPr>
        <p:spPr>
          <a:xfrm>
            <a:off x="9404837" y="1559944"/>
            <a:ext cx="1673470" cy="5034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4" name="Rechteck 23">
            <a:extLst>
              <a:ext uri="{FF2B5EF4-FFF2-40B4-BE49-F238E27FC236}">
                <a16:creationId xmlns:a16="http://schemas.microsoft.com/office/drawing/2014/main" id="{4A4F5359-AB06-4B49-9024-168222138C8E}"/>
              </a:ext>
            </a:extLst>
          </p:cNvPr>
          <p:cNvSpPr/>
          <p:nvPr/>
        </p:nvSpPr>
        <p:spPr>
          <a:xfrm>
            <a:off x="902194" y="649026"/>
            <a:ext cx="4363695" cy="532903"/>
          </a:xfrm>
          <a:prstGeom prst="rect">
            <a:avLst/>
          </a:prstGeom>
        </p:spPr>
        <p:txBody>
          <a:bodyPr wrap="none">
            <a:spAutoFit/>
          </a:bodyPr>
          <a:lstStyle/>
          <a:p>
            <a:pPr>
              <a:lnSpc>
                <a:spcPct val="107000"/>
              </a:lnSpc>
              <a:spcBef>
                <a:spcPts val="1200"/>
              </a:spcBef>
              <a:spcAft>
                <a:spcPts val="0"/>
              </a:spcAft>
            </a:pPr>
            <a:r>
              <a:rPr lang="de-CH" sz="2800" b="1" kern="0" dirty="0">
                <a:ea typeface="Times New Roman" panose="02020603050405020304" pitchFamily="18" charset="0"/>
                <a:cs typeface="Times New Roman" panose="02020603050405020304" pitchFamily="18" charset="0"/>
              </a:rPr>
              <a:t>Geschichtlicher Hintergrund</a:t>
            </a:r>
            <a:endParaRPr lang="de-CH"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652248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3519</Words>
  <Application>Microsoft Office PowerPoint</Application>
  <PresentationFormat>Breitbild</PresentationFormat>
  <Paragraphs>255</Paragraphs>
  <Slides>41</Slides>
  <Notes>0</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41</vt:i4>
      </vt:variant>
    </vt:vector>
  </HeadingPairs>
  <TitlesOfParts>
    <vt:vector size="51" baseType="lpstr">
      <vt:lpstr>Arial</vt:lpstr>
      <vt:lpstr>Calibri</vt:lpstr>
      <vt:lpstr>Calibri Light</vt:lpstr>
      <vt:lpstr>Cambria Math</vt:lpstr>
      <vt:lpstr>Courier New</vt:lpstr>
      <vt:lpstr>Times New Roman</vt:lpstr>
      <vt:lpstr>Trebuchet MS</vt:lpstr>
      <vt:lpstr>Wingdings</vt:lpstr>
      <vt:lpstr>Office</vt:lpstr>
      <vt:lpstr>Document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Mätthu</dc:creator>
  <cp:lastModifiedBy>Mätthu</cp:lastModifiedBy>
  <cp:revision>24</cp:revision>
  <dcterms:created xsi:type="dcterms:W3CDTF">2021-10-27T10:31:27Z</dcterms:created>
  <dcterms:modified xsi:type="dcterms:W3CDTF">2021-11-03T09:03:50Z</dcterms:modified>
</cp:coreProperties>
</file>