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287" r:id="rId4"/>
    <p:sldId id="307" r:id="rId5"/>
    <p:sldId id="309" r:id="rId6"/>
    <p:sldId id="311" r:id="rId7"/>
    <p:sldId id="310" r:id="rId8"/>
    <p:sldId id="312" r:id="rId9"/>
    <p:sldId id="314" r:id="rId10"/>
    <p:sldId id="313" r:id="rId11"/>
    <p:sldId id="315" r:id="rId12"/>
    <p:sldId id="316" r:id="rId13"/>
    <p:sldId id="317" r:id="rId14"/>
    <p:sldId id="318" r:id="rId15"/>
    <p:sldId id="319" r:id="rId16"/>
    <p:sldId id="324" r:id="rId17"/>
    <p:sldId id="320" r:id="rId18"/>
    <p:sldId id="321" r:id="rId19"/>
    <p:sldId id="322" r:id="rId20"/>
    <p:sldId id="323" r:id="rId21"/>
    <p:sldId id="306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130" d="100"/>
          <a:sy n="130" d="100"/>
        </p:scale>
        <p:origin x="55" y="29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21.10.2021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21.10.2021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720751" y="4895374"/>
            <a:ext cx="275049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Habakuk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1901" y="1184334"/>
            <a:ext cx="79190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"Bist du nicht von alters her, HERR, </a:t>
            </a:r>
            <a:r>
              <a:rPr lang="de-CH" sz="3000" b="1" dirty="0"/>
              <a:t>mein</a:t>
            </a:r>
            <a:r>
              <a:rPr lang="de-CH" sz="3000" dirty="0"/>
              <a:t> Gott, </a:t>
            </a:r>
          </a:p>
          <a:p>
            <a:r>
              <a:rPr lang="de-CH" sz="3000" b="1" dirty="0"/>
              <a:t>mein</a:t>
            </a:r>
            <a:r>
              <a:rPr lang="de-CH" sz="3000" dirty="0"/>
              <a:t> Heiliger? Wir werden nicht sterben! HERR, </a:t>
            </a:r>
          </a:p>
          <a:p>
            <a:r>
              <a:rPr lang="de-CH" sz="3000" dirty="0"/>
              <a:t>du hast sie zum Gericht eingesetzt und, Fels, zum </a:t>
            </a:r>
          </a:p>
          <a:p>
            <a:r>
              <a:rPr lang="de-CH" sz="3000" dirty="0"/>
              <a:t>Züchtigen sie bestimmt." </a:t>
            </a:r>
            <a:r>
              <a:rPr lang="de-CH" sz="3000" b="1" dirty="0"/>
              <a:t>(1,12)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38821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557631"/>
            <a:ext cx="94177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"Du hast zu reine Augen, um Böses mitansehen zu können, </a:t>
            </a:r>
          </a:p>
          <a:p>
            <a:r>
              <a:rPr lang="de-CH" sz="3000" dirty="0"/>
              <a:t>und Verderben vermagst du nicht anzuschauen. Warum </a:t>
            </a:r>
          </a:p>
          <a:p>
            <a:r>
              <a:rPr lang="de-CH" sz="3000" dirty="0"/>
              <a:t>schaust du ⟨dann⟩ den Räubern zu, schweigst, wenn der </a:t>
            </a:r>
          </a:p>
          <a:p>
            <a:r>
              <a:rPr lang="de-CH" sz="3000" dirty="0"/>
              <a:t>Gottlose den verschlingt, der gerechter ist als er? </a:t>
            </a:r>
            <a:r>
              <a:rPr lang="de-CH" sz="3000" b="1" dirty="0"/>
              <a:t>(1,13)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03966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557631"/>
            <a:ext cx="88383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"Auf meinen Posten will ich treten und auf den Wall </a:t>
            </a:r>
          </a:p>
          <a:p>
            <a:r>
              <a:rPr lang="de-CH" sz="3000" dirty="0"/>
              <a:t>mich stellen und will spähen, um zu sehen, was er mit </a:t>
            </a:r>
          </a:p>
          <a:p>
            <a:r>
              <a:rPr lang="de-CH" sz="3000" dirty="0"/>
              <a:t>mir reden wird und was für eine Antwort ich auf meine </a:t>
            </a:r>
          </a:p>
          <a:p>
            <a:r>
              <a:rPr lang="de-CH" sz="3000" dirty="0"/>
              <a:t>Klage erhalte." </a:t>
            </a:r>
            <a:r>
              <a:rPr lang="de-CH" sz="3000" b="1" dirty="0"/>
              <a:t>(2,1)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82651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BD2A5CA7-9EC2-4645-B66E-2053B9823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771" y="136035"/>
            <a:ext cx="3660661" cy="66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25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557631"/>
            <a:ext cx="894360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der HERR erwiderte mir und sprach: Schreib die </a:t>
            </a:r>
          </a:p>
          <a:p>
            <a:r>
              <a:rPr lang="de-CH" sz="3000" dirty="0"/>
              <a:t>Vision auf, und zwar deutlich auf die Tafeln, damit man </a:t>
            </a:r>
          </a:p>
          <a:p>
            <a:r>
              <a:rPr lang="de-CH" sz="3000" dirty="0"/>
              <a:t>es geläufig lesen kann. 3 Denn die Vision gilt erst für die </a:t>
            </a:r>
          </a:p>
          <a:p>
            <a:r>
              <a:rPr lang="de-CH" sz="3000" dirty="0"/>
              <a:t>festgesetzte Zeit, und sie strebt auf das Ende hin und </a:t>
            </a:r>
          </a:p>
          <a:p>
            <a:r>
              <a:rPr lang="de-CH" sz="3000" dirty="0"/>
              <a:t>lügt nicht. Wenn sie sich verzögert, warte darauf; denn </a:t>
            </a:r>
          </a:p>
          <a:p>
            <a:r>
              <a:rPr lang="de-CH" sz="3000" dirty="0"/>
              <a:t>kommen wird sie, sie wird nicht ausbleiben." </a:t>
            </a:r>
            <a:r>
              <a:rPr lang="de-CH" sz="3000" b="1" dirty="0"/>
              <a:t>(2,2-3)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17651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184332"/>
            <a:ext cx="928279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"Siehe, die ⟨verdiente⟩ Strafe für den, der nicht aufrichtig </a:t>
            </a:r>
          </a:p>
          <a:p>
            <a:r>
              <a:rPr lang="de-CH" sz="3000" dirty="0"/>
              <a:t>(aufgeblasen) ist! Der Gerechte aber wird durch seinen </a:t>
            </a:r>
          </a:p>
          <a:p>
            <a:r>
              <a:rPr lang="de-CH" sz="3000" dirty="0"/>
              <a:t>Glauben leben. 5 Wie viel weniger wird der Gewalttätige, </a:t>
            </a:r>
          </a:p>
          <a:p>
            <a:r>
              <a:rPr lang="de-CH" sz="3000" dirty="0"/>
              <a:t>der Treulose </a:t>
            </a:r>
            <a:r>
              <a:rPr lang="de-CH" sz="3000" b="1" dirty="0"/>
              <a:t>(Wein</a:t>
            </a:r>
            <a:r>
              <a:rPr lang="de-CH" sz="3000" b="1" baseline="30000" dirty="0"/>
              <a:t>1</a:t>
            </a:r>
            <a:r>
              <a:rPr lang="de-CH" sz="3000" b="1" dirty="0"/>
              <a:t>)</a:t>
            </a:r>
            <a:r>
              <a:rPr lang="de-CH" sz="3000" dirty="0"/>
              <a:t>, der anmaßende Mann zum Ziel </a:t>
            </a:r>
          </a:p>
          <a:p>
            <a:r>
              <a:rPr lang="de-CH" sz="3000" dirty="0"/>
              <a:t>kommen, er, der seinen Schlund weit aufsperrt wie der </a:t>
            </a:r>
          </a:p>
          <a:p>
            <a:r>
              <a:rPr lang="de-CH" sz="3000" dirty="0"/>
              <a:t>Scheol und der wie der Tod ist und nie sich satt frisst! Und </a:t>
            </a:r>
          </a:p>
          <a:p>
            <a:r>
              <a:rPr lang="de-CH" sz="3000" dirty="0"/>
              <a:t>er rafft an sich alle Nationen und sammelt zu sich alle </a:t>
            </a:r>
          </a:p>
          <a:p>
            <a:r>
              <a:rPr lang="de-CH" sz="3000" dirty="0"/>
              <a:t>Völker." </a:t>
            </a:r>
            <a:r>
              <a:rPr lang="de-CH" sz="3000" b="1" dirty="0"/>
              <a:t>(2,4-5)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6341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184332"/>
            <a:ext cx="928279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"Siehe, die ⟨verdiente⟩ Strafe für den, der nicht aufrichtig </a:t>
            </a:r>
          </a:p>
          <a:p>
            <a:r>
              <a:rPr lang="de-CH" sz="3000" dirty="0"/>
              <a:t>(aufgeblasen) ist! </a:t>
            </a:r>
            <a:r>
              <a:rPr lang="de-CH" sz="3000" dirty="0">
                <a:highlight>
                  <a:srgbClr val="FFFF00"/>
                </a:highlight>
              </a:rPr>
              <a:t>Der Gerechte aber wird durch seinen </a:t>
            </a:r>
          </a:p>
          <a:p>
            <a:r>
              <a:rPr lang="de-CH" sz="3000" dirty="0">
                <a:highlight>
                  <a:srgbClr val="FFFF00"/>
                </a:highlight>
              </a:rPr>
              <a:t>Glauben leben.</a:t>
            </a:r>
            <a:r>
              <a:rPr lang="de-CH" sz="3000" dirty="0"/>
              <a:t> 5 Wie viel weniger wird der Gewalttätige, </a:t>
            </a:r>
          </a:p>
          <a:p>
            <a:r>
              <a:rPr lang="de-CH" sz="3000" dirty="0"/>
              <a:t>der Treulose </a:t>
            </a:r>
            <a:r>
              <a:rPr lang="de-CH" sz="3000" b="1" dirty="0"/>
              <a:t>(Wein</a:t>
            </a:r>
            <a:r>
              <a:rPr lang="de-CH" sz="3000" b="1" baseline="30000" dirty="0"/>
              <a:t>1</a:t>
            </a:r>
            <a:r>
              <a:rPr lang="de-CH" sz="3000" b="1" dirty="0"/>
              <a:t>)</a:t>
            </a:r>
            <a:r>
              <a:rPr lang="de-CH" sz="3000" dirty="0"/>
              <a:t>, der anmaßende Mann zum Ziel </a:t>
            </a:r>
          </a:p>
          <a:p>
            <a:r>
              <a:rPr lang="de-CH" sz="3000" dirty="0"/>
              <a:t>kommen, er, der seinen Schlund weit aufsperrt wie der </a:t>
            </a:r>
          </a:p>
          <a:p>
            <a:r>
              <a:rPr lang="de-CH" sz="3000" dirty="0"/>
              <a:t>Scheol und der wie der Tod ist und nie sich satt frisst! Und </a:t>
            </a:r>
          </a:p>
          <a:p>
            <a:r>
              <a:rPr lang="de-CH" sz="3000" dirty="0"/>
              <a:t>er rafft an sich alle Nationen und sammelt zu sich alle </a:t>
            </a:r>
          </a:p>
          <a:p>
            <a:r>
              <a:rPr lang="de-CH" sz="3000" dirty="0"/>
              <a:t>Völker." </a:t>
            </a:r>
            <a:r>
              <a:rPr lang="de-CH" sz="3000" b="1" dirty="0"/>
              <a:t>(2,4-5)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725588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41287" y="1800916"/>
            <a:ext cx="87436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Röm 1,17		</a:t>
            </a:r>
            <a:r>
              <a:rPr lang="de-CH" sz="3000" dirty="0">
                <a:sym typeface="Wingdings" panose="05000000000000000000" pitchFamily="2" charset="2"/>
              </a:rPr>
              <a:t>  Rechtfertigung </a:t>
            </a:r>
            <a:r>
              <a:rPr lang="de-CH" sz="3000" b="1" dirty="0">
                <a:sym typeface="Wingdings" panose="05000000000000000000" pitchFamily="2" charset="2"/>
              </a:rPr>
              <a:t>nicht</a:t>
            </a:r>
            <a:r>
              <a:rPr lang="de-CH" sz="3000" dirty="0">
                <a:sym typeface="Wingdings" panose="05000000000000000000" pitchFamily="2" charset="2"/>
              </a:rPr>
              <a:t> durch Werke</a:t>
            </a:r>
            <a:endParaRPr lang="de-CH" sz="3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099815F-E54E-40E2-813D-CBFC949DB66C}"/>
              </a:ext>
            </a:extLst>
          </p:cNvPr>
          <p:cNvSpPr txBox="1"/>
          <p:nvPr/>
        </p:nvSpPr>
        <p:spPr>
          <a:xfrm>
            <a:off x="541286" y="2834160"/>
            <a:ext cx="92353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Gal 3,11		</a:t>
            </a:r>
            <a:r>
              <a:rPr lang="de-CH" sz="3000" dirty="0">
                <a:sym typeface="Wingdings" panose="05000000000000000000" pitchFamily="2" charset="2"/>
              </a:rPr>
              <a:t>  Rechtfertigung </a:t>
            </a:r>
            <a:r>
              <a:rPr lang="de-CH" sz="3000" b="1" dirty="0">
                <a:sym typeface="Wingdings" panose="05000000000000000000" pitchFamily="2" charset="2"/>
              </a:rPr>
              <a:t>nicht</a:t>
            </a:r>
            <a:r>
              <a:rPr lang="de-CH" sz="3000" dirty="0">
                <a:sym typeface="Wingdings" panose="05000000000000000000" pitchFamily="2" charset="2"/>
              </a:rPr>
              <a:t> aus dem Gesetz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F83BE18-FB6E-4E96-8019-01FDF2A59D78}"/>
              </a:ext>
            </a:extLst>
          </p:cNvPr>
          <p:cNvSpPr txBox="1"/>
          <p:nvPr/>
        </p:nvSpPr>
        <p:spPr>
          <a:xfrm>
            <a:off x="541285" y="3867404"/>
            <a:ext cx="90733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Hebr 10,37-38	</a:t>
            </a:r>
            <a:r>
              <a:rPr lang="de-CH" sz="3000" dirty="0">
                <a:sym typeface="Wingdings" panose="05000000000000000000" pitchFamily="2" charset="2"/>
              </a:rPr>
              <a:t>  Tägliches, ausharrendes und</a:t>
            </a:r>
          </a:p>
          <a:p>
            <a:r>
              <a:rPr lang="de-CH" sz="3000" dirty="0">
                <a:sym typeface="Wingdings" panose="05000000000000000000" pitchFamily="2" charset="2"/>
              </a:rPr>
              <a:t>			       geduldiges Leben aus dem Glauben</a:t>
            </a:r>
            <a:endParaRPr lang="de-CH" sz="3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DE16410-47F0-480B-8CB1-9941CBD88B52}"/>
              </a:ext>
            </a:extLst>
          </p:cNvPr>
          <p:cNvSpPr txBox="1"/>
          <p:nvPr/>
        </p:nvSpPr>
        <p:spPr>
          <a:xfrm>
            <a:off x="516095" y="680999"/>
            <a:ext cx="107598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200" b="1" dirty="0"/>
              <a:t>Habakuk</a:t>
            </a:r>
            <a:r>
              <a:rPr lang="de-CH" sz="3600" b="1" dirty="0"/>
              <a:t> - </a:t>
            </a:r>
            <a:r>
              <a:rPr lang="de-CH" sz="3000" dirty="0"/>
              <a:t>Der Gerechte aber wird durch seinen </a:t>
            </a:r>
            <a:r>
              <a:rPr lang="de-CH" sz="3000" b="1" dirty="0"/>
              <a:t>Glauben</a:t>
            </a:r>
            <a:r>
              <a:rPr lang="de-CH" sz="3000" dirty="0"/>
              <a:t> leben!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371837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A950248-E228-43E2-836F-2708216476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575" y="147863"/>
            <a:ext cx="6161713" cy="671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688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1557631"/>
            <a:ext cx="8932958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"Gebet des Propheten Habakuk nach Schigjonot. </a:t>
            </a:r>
            <a:r>
              <a:rPr lang="de-CH" sz="3000" dirty="0"/>
              <a:t>HERR, </a:t>
            </a:r>
          </a:p>
          <a:p>
            <a:r>
              <a:rPr lang="de-CH" sz="3000" dirty="0"/>
              <a:t>ich habe deine Botschaft vernommen. Ich habe, HERR, </a:t>
            </a:r>
          </a:p>
          <a:p>
            <a:r>
              <a:rPr lang="de-CH" sz="3000" dirty="0"/>
              <a:t>dein Werk gesehen. Inmitten der Jahre verwirkliche es, </a:t>
            </a:r>
          </a:p>
          <a:p>
            <a:r>
              <a:rPr lang="de-CH" sz="3000" dirty="0"/>
              <a:t>inmitten der Jahre mache es offenbar! Im Zorn gedenke </a:t>
            </a:r>
          </a:p>
          <a:p>
            <a:r>
              <a:rPr lang="de-CH" sz="3000" dirty="0"/>
              <a:t>des Erbarmens!" </a:t>
            </a:r>
            <a:r>
              <a:rPr lang="de-CH" sz="3000" b="1" dirty="0"/>
              <a:t>(3,1-2)</a:t>
            </a:r>
            <a:r>
              <a:rPr lang="de-DE" sz="3000" dirty="0"/>
              <a:t> 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29664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5172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Habakuk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39571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3 | Verse:  56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432206" y="609682"/>
            <a:ext cx="8898911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"Denn der Feigenbaum blüht nicht, und an den Reben </a:t>
            </a:r>
          </a:p>
          <a:p>
            <a:r>
              <a:rPr lang="de-CH" sz="3000" dirty="0"/>
              <a:t>ist kein Ertrag. Der Ölbaum versagt ⟨seine⟩ Leistung, </a:t>
            </a:r>
          </a:p>
          <a:p>
            <a:r>
              <a:rPr lang="de-CH" sz="3000" dirty="0"/>
              <a:t>und die </a:t>
            </a:r>
            <a:r>
              <a:rPr lang="de-CH" sz="3000" dirty="0" err="1"/>
              <a:t>Terrassen⟨gärten</a:t>
            </a:r>
            <a:r>
              <a:rPr lang="de-CH" sz="3000" dirty="0"/>
              <a:t>⟩ bringen keine Nahrung </a:t>
            </a:r>
          </a:p>
          <a:p>
            <a:r>
              <a:rPr lang="de-CH" sz="3000" dirty="0"/>
              <a:t>hervor. Die Schafe sind aus der Hürde verschwunden, </a:t>
            </a:r>
          </a:p>
          <a:p>
            <a:r>
              <a:rPr lang="de-CH" sz="3000" dirty="0"/>
              <a:t>und kein Rind ist in den Ställen. 18 Ich aber, ich will in </a:t>
            </a:r>
          </a:p>
          <a:p>
            <a:r>
              <a:rPr lang="de-CH" sz="3000" dirty="0"/>
              <a:t>dem HERRN jubeln, will jauchzen über den Gott meines </a:t>
            </a:r>
          </a:p>
          <a:p>
            <a:r>
              <a:rPr lang="de-CH" sz="3000" dirty="0"/>
              <a:t>Heils. 19 Der HERR, der Herr, ist meine Kraft. Den </a:t>
            </a:r>
          </a:p>
          <a:p>
            <a:r>
              <a:rPr lang="de-CH" sz="3000" dirty="0"/>
              <a:t>Hirschen gleich macht er meine Füße, und über meine </a:t>
            </a:r>
          </a:p>
          <a:p>
            <a:r>
              <a:rPr lang="de-CH" sz="3000" dirty="0"/>
              <a:t>Höhen lässt er mich einherschreiten. Dem Vorsänger, </a:t>
            </a:r>
          </a:p>
          <a:p>
            <a:r>
              <a:rPr lang="de-CH" sz="3000" dirty="0"/>
              <a:t>mit meinem Saitenspiel!" </a:t>
            </a:r>
            <a:r>
              <a:rPr lang="de-CH" sz="3000" b="1" dirty="0"/>
              <a:t>(3,17-19)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41572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720751" y="4895374"/>
            <a:ext cx="275049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Habakuk</a:t>
            </a:r>
          </a:p>
        </p:txBody>
      </p:sp>
    </p:spTree>
    <p:extLst>
      <p:ext uri="{BB962C8B-B14F-4D97-AF65-F5344CB8AC3E}">
        <p14:creationId xmlns:p14="http://schemas.microsoft.com/office/powerpoint/2010/main" val="260079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811025"/>
            <a:ext cx="107598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4200" b="1" dirty="0"/>
              <a:t>Habakuk</a:t>
            </a:r>
            <a:r>
              <a:rPr lang="de-CH" sz="3600" b="1" dirty="0"/>
              <a:t> - </a:t>
            </a:r>
            <a:r>
              <a:rPr lang="de-CH" sz="3000" dirty="0"/>
              <a:t>Der Gerechte aber wird durch seinen </a:t>
            </a:r>
            <a:r>
              <a:rPr lang="de-CH" sz="3000" b="1" dirty="0"/>
              <a:t>Glauben</a:t>
            </a:r>
            <a:r>
              <a:rPr lang="de-CH" sz="3000" dirty="0"/>
              <a:t> leben!</a:t>
            </a:r>
            <a:endParaRPr lang="de-CH" sz="30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3220777" y="2194107"/>
            <a:ext cx="53505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Von Unverständnis/Entmutigung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3CC10D6-067B-43CA-BA01-1C3D0ACB2E22}"/>
              </a:ext>
            </a:extLst>
          </p:cNvPr>
          <p:cNvSpPr txBox="1"/>
          <p:nvPr/>
        </p:nvSpPr>
        <p:spPr>
          <a:xfrm>
            <a:off x="3543878" y="3876686"/>
            <a:ext cx="47043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durch ein Leben aus Glauben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5278BCC-9012-4F62-880F-7FEED58E17EC}"/>
              </a:ext>
            </a:extLst>
          </p:cNvPr>
          <p:cNvSpPr txBox="1"/>
          <p:nvPr/>
        </p:nvSpPr>
        <p:spPr>
          <a:xfrm>
            <a:off x="3220533" y="5546687"/>
            <a:ext cx="57509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zur Anbetung und geistlicher Stärke</a:t>
            </a:r>
          </a:p>
        </p:txBody>
      </p:sp>
      <p:sp>
        <p:nvSpPr>
          <p:cNvPr id="2" name="Pfeil: nach unten 1">
            <a:extLst>
              <a:ext uri="{FF2B5EF4-FFF2-40B4-BE49-F238E27FC236}">
                <a16:creationId xmlns:a16="http://schemas.microsoft.com/office/drawing/2014/main" id="{9496AB28-898D-4E38-8A39-9F9A9D761EE9}"/>
              </a:ext>
            </a:extLst>
          </p:cNvPr>
          <p:cNvSpPr/>
          <p:nvPr/>
        </p:nvSpPr>
        <p:spPr>
          <a:xfrm>
            <a:off x="5653712" y="277244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5548F696-12C1-4256-97DA-844A162999FB}"/>
              </a:ext>
            </a:extLst>
          </p:cNvPr>
          <p:cNvSpPr/>
          <p:nvPr/>
        </p:nvSpPr>
        <p:spPr>
          <a:xfrm>
            <a:off x="5653712" y="444697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312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F89E836B-8983-4D18-B75F-BFD5B85C3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67" y="599817"/>
            <a:ext cx="11529761" cy="582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95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650C847-0FD0-4CF9-BFEE-7C042276C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165" y="35621"/>
            <a:ext cx="3296873" cy="679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93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1901" y="982999"/>
            <a:ext cx="991059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"Der Ausspruch, den der Prophet Habakuk geschaut hat. </a:t>
            </a:r>
          </a:p>
          <a:p>
            <a:r>
              <a:rPr lang="de-CH" sz="3000" dirty="0"/>
              <a:t>2 Wie lange, HERR, rufe ich schon um Hilfe, und du hörst </a:t>
            </a:r>
          </a:p>
          <a:p>
            <a:r>
              <a:rPr lang="de-CH" sz="3000" dirty="0"/>
              <a:t>nicht! ⟨Wie lange⟩ schreie ich zu dir: Gewalttat! – doch du </a:t>
            </a:r>
          </a:p>
          <a:p>
            <a:r>
              <a:rPr lang="de-CH" sz="3000" dirty="0"/>
              <a:t>rettest nicht? 3 Warum lässt du mich Unrecht sehen und </a:t>
            </a:r>
          </a:p>
          <a:p>
            <a:r>
              <a:rPr lang="de-CH" sz="3000" dirty="0"/>
              <a:t>schaust dem Verderben zu, sodass Verwüstung und Gewalttat </a:t>
            </a:r>
          </a:p>
          <a:p>
            <a:r>
              <a:rPr lang="de-CH" sz="3000" dirty="0"/>
              <a:t>vor mir sind, Streit entsteht und Zank sich erhebt? 4 Darum </a:t>
            </a:r>
          </a:p>
          <a:p>
            <a:r>
              <a:rPr lang="de-CH" sz="3000" dirty="0"/>
              <a:t>erstirbt die Weisung, und ⟨der gerechte⟩ Rechtsspruch kommt </a:t>
            </a:r>
          </a:p>
          <a:p>
            <a:r>
              <a:rPr lang="de-CH" sz="3000" dirty="0"/>
              <a:t>nie mehr heraus. Denn der Gottlose kreist den Gerechten ein; </a:t>
            </a:r>
          </a:p>
          <a:p>
            <a:r>
              <a:rPr lang="de-CH" sz="3000" dirty="0"/>
              <a:t>darum kommt ein verdrehter Rechtsspruch heraus."</a:t>
            </a:r>
            <a:r>
              <a:rPr lang="de-CH" sz="3000" b="1" dirty="0"/>
              <a:t> (1,1-4)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49176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C9A1AE41-F598-457F-A36E-A9BD14D5D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774" y="-17583"/>
            <a:ext cx="4148356" cy="678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3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1901" y="1452782"/>
            <a:ext cx="1006192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"Seht ⟨euch um⟩ unter den Nationen und schaut zu und </a:t>
            </a:r>
          </a:p>
          <a:p>
            <a:r>
              <a:rPr lang="de-CH" sz="3000" dirty="0"/>
              <a:t>stutzt, ⟨ja,⟩ staunt! Denn ich wirke ein Werk in euren Tagen </a:t>
            </a:r>
          </a:p>
          <a:p>
            <a:r>
              <a:rPr lang="de-CH" sz="3000" dirty="0"/>
              <a:t>– ihr glaubtet es nicht, wenn es erzählt würde. 6 Denn </a:t>
            </a:r>
          </a:p>
          <a:p>
            <a:r>
              <a:rPr lang="de-CH" sz="3000" dirty="0"/>
              <a:t>siehe, ich lasse die Chaldäer erstehen, die grimmige und </a:t>
            </a:r>
          </a:p>
          <a:p>
            <a:r>
              <a:rPr lang="de-CH" sz="3000" dirty="0"/>
              <a:t>ungestüme Nation, die die Weiten der Erde durchzieht, um </a:t>
            </a:r>
          </a:p>
          <a:p>
            <a:r>
              <a:rPr lang="de-CH" sz="3000" dirty="0"/>
              <a:t>Wohnplätze in Besitz zu nehmen, die ihr nicht gehören." </a:t>
            </a:r>
            <a:r>
              <a:rPr lang="de-CH" sz="3000" b="1" dirty="0"/>
              <a:t>(1,5-6)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13071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CFCB8D8-218E-4406-8996-AADB68444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664" y="34584"/>
            <a:ext cx="3456263" cy="677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12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795</Words>
  <Application>Microsoft Office PowerPoint</Application>
  <PresentationFormat>Breitbild</PresentationFormat>
  <Paragraphs>77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110</cp:revision>
  <dcterms:created xsi:type="dcterms:W3CDTF">2018-05-19T05:14:58Z</dcterms:created>
  <dcterms:modified xsi:type="dcterms:W3CDTF">2021-10-22T06:27:50Z</dcterms:modified>
</cp:coreProperties>
</file>