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3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3" y="71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16.03.2019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16.03.2019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5561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4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2941" y="539875"/>
            <a:ext cx="1037284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ich sah etwas wie ein gläsernes Meer, mit </a:t>
            </a:r>
            <a:endParaRPr lang="de-CH" sz="3600" dirty="0" smtClean="0"/>
          </a:p>
          <a:p>
            <a:r>
              <a:rPr lang="de-CH" sz="3600" dirty="0" smtClean="0"/>
              <a:t>Feuer </a:t>
            </a:r>
            <a:r>
              <a:rPr lang="de-CH" sz="3600" dirty="0"/>
              <a:t>vermischt; und die, welche als Überwinder </a:t>
            </a:r>
            <a:endParaRPr lang="de-CH" sz="3600" dirty="0" smtClean="0"/>
          </a:p>
          <a:p>
            <a:r>
              <a:rPr lang="de-CH" sz="3600" dirty="0" smtClean="0"/>
              <a:t>hervorgegangen </a:t>
            </a:r>
            <a:r>
              <a:rPr lang="de-CH" sz="3600" dirty="0"/>
              <a:t>waren über das Tier und über sein </a:t>
            </a:r>
            <a:endParaRPr lang="de-CH" sz="3600" dirty="0" smtClean="0"/>
          </a:p>
          <a:p>
            <a:r>
              <a:rPr lang="de-CH" sz="3600" dirty="0" smtClean="0"/>
              <a:t>Bild </a:t>
            </a:r>
            <a:r>
              <a:rPr lang="de-CH" sz="3600" dirty="0"/>
              <a:t>und über sein Malzeichen, über die Zahl seines </a:t>
            </a:r>
            <a:endParaRPr lang="de-CH" sz="3600" dirty="0" smtClean="0"/>
          </a:p>
          <a:p>
            <a:r>
              <a:rPr lang="de-CH" sz="3600" dirty="0" smtClean="0"/>
              <a:t>Namens</a:t>
            </a:r>
            <a:r>
              <a:rPr lang="de-CH" sz="3600" dirty="0"/>
              <a:t>, standen an dem gläsernen Meer und </a:t>
            </a:r>
            <a:endParaRPr lang="de-CH" sz="3600" dirty="0" smtClean="0"/>
          </a:p>
          <a:p>
            <a:r>
              <a:rPr lang="de-CH" sz="3600" dirty="0" smtClean="0"/>
              <a:t>hatten </a:t>
            </a:r>
            <a:r>
              <a:rPr lang="de-CH" sz="3600" dirty="0"/>
              <a:t>Harfen Gottes. Und sie singen </a:t>
            </a:r>
            <a:r>
              <a:rPr lang="de-CH" sz="3600" u="sng" dirty="0"/>
              <a:t>das Lied Moses</a:t>
            </a:r>
            <a:r>
              <a:rPr lang="de-CH" sz="3600" dirty="0"/>
              <a:t>, </a:t>
            </a:r>
            <a:endParaRPr lang="de-CH" sz="3600" dirty="0" smtClean="0"/>
          </a:p>
          <a:p>
            <a:r>
              <a:rPr lang="de-CH" sz="3600" dirty="0" smtClean="0"/>
              <a:t>des </a:t>
            </a:r>
            <a:r>
              <a:rPr lang="de-CH" sz="3600" dirty="0"/>
              <a:t>Knechtes Gottes, und das </a:t>
            </a:r>
            <a:r>
              <a:rPr lang="de-CH" sz="3600" u="sng" dirty="0"/>
              <a:t>Lied des Lammes</a:t>
            </a:r>
            <a:r>
              <a:rPr lang="de-CH" sz="3600" dirty="0"/>
              <a:t> und </a:t>
            </a:r>
            <a:endParaRPr lang="de-CH" sz="3600" dirty="0" smtClean="0"/>
          </a:p>
          <a:p>
            <a:r>
              <a:rPr lang="de-CH" sz="3600" dirty="0" smtClean="0"/>
              <a:t>sprechen</a:t>
            </a:r>
            <a:r>
              <a:rPr lang="de-CH" sz="3600" dirty="0"/>
              <a:t>: Groß und wunderbar sind deine Werke, </a:t>
            </a:r>
            <a:endParaRPr lang="de-CH" sz="3600" dirty="0" smtClean="0"/>
          </a:p>
          <a:p>
            <a:r>
              <a:rPr lang="de-CH" sz="3600" dirty="0" smtClean="0"/>
              <a:t>o </a:t>
            </a:r>
            <a:r>
              <a:rPr lang="de-CH" sz="3600" dirty="0"/>
              <a:t>Herr, Gott, du Allmächtiger! Gerecht und wahrhaftig </a:t>
            </a:r>
            <a:endParaRPr lang="de-CH" sz="3600" dirty="0" smtClean="0"/>
          </a:p>
          <a:p>
            <a:r>
              <a:rPr lang="de-CH" sz="3600" dirty="0" smtClean="0"/>
              <a:t>sind </a:t>
            </a:r>
            <a:r>
              <a:rPr lang="de-CH" sz="3600" dirty="0"/>
              <a:t>deine Wege, du König der Heiligen!“ </a:t>
            </a:r>
            <a:r>
              <a:rPr lang="de-CH" sz="3600" b="1" dirty="0"/>
              <a:t>(Off 15,2-3)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68098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6188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Gottes Beständigkeit und Treue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10946586" cy="3647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Gott wird in diesem Lied viermal als „der Fels“ genannt. </a:t>
            </a:r>
            <a:endParaRPr lang="de-CH" sz="3600" dirty="0" smtClean="0"/>
          </a:p>
          <a:p>
            <a:r>
              <a:rPr lang="de-CH" sz="3600" dirty="0" smtClean="0"/>
              <a:t>(</a:t>
            </a:r>
            <a:r>
              <a:rPr lang="de-CH" sz="3600" dirty="0"/>
              <a:t>Name Gottes Jahwe Zur = Gott mein Fels) </a:t>
            </a:r>
            <a:endParaRPr lang="de-CH" sz="3600" dirty="0" smtClean="0"/>
          </a:p>
          <a:p>
            <a:r>
              <a:rPr lang="de-CH" sz="3600" dirty="0" smtClean="0"/>
              <a:t>Ein </a:t>
            </a:r>
            <a:r>
              <a:rPr lang="de-CH" sz="3600" dirty="0"/>
              <a:t>Bild auf seine Unerschütterlichkeit und Beständigkeit. </a:t>
            </a:r>
            <a:endParaRPr lang="de-CH" sz="3600" dirty="0" smtClean="0"/>
          </a:p>
          <a:p>
            <a:r>
              <a:rPr lang="de-CH" sz="3600" dirty="0" smtClean="0"/>
              <a:t>Bei </a:t>
            </a:r>
            <a:r>
              <a:rPr lang="de-CH" sz="3600" dirty="0"/>
              <a:t>Ihm kann sein Volk Schutz, Sicherheit, Stabilität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Leben (Wasser) finden</a:t>
            </a:r>
            <a:r>
              <a:rPr lang="de-CH" sz="3600" dirty="0" smtClean="0"/>
              <a:t>.</a:t>
            </a:r>
          </a:p>
          <a:p>
            <a:endParaRPr lang="de-CH" sz="1500" dirty="0"/>
          </a:p>
          <a:p>
            <a:r>
              <a:rPr lang="de-CH" sz="3600" b="1" dirty="0" smtClean="0"/>
              <a:t>Christus </a:t>
            </a:r>
            <a:r>
              <a:rPr lang="de-CH" sz="3600" b="1" dirty="0"/>
              <a:t>ist unser Fels </a:t>
            </a:r>
            <a:r>
              <a:rPr lang="de-CH" sz="3600" b="1" dirty="0" smtClean="0"/>
              <a:t>unseres </a:t>
            </a:r>
            <a:r>
              <a:rPr lang="de-CH" sz="3600" b="1" dirty="0"/>
              <a:t>Heils!</a:t>
            </a:r>
          </a:p>
        </p:txBody>
      </p:sp>
    </p:spTree>
    <p:extLst>
      <p:ext uri="{BB962C8B-B14F-4D97-AF65-F5344CB8AC3E}">
        <p14:creationId xmlns:p14="http://schemas.microsoft.com/office/powerpoint/2010/main" val="5649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942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Es gibt kein Leben ausserhalb des Wortes Gottes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146410"/>
            <a:ext cx="1179361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Mose kam und trug alle Worte dieses Liedes </a:t>
            </a:r>
            <a:r>
              <a:rPr lang="de-CH" sz="3600" dirty="0" smtClean="0"/>
              <a:t>vor </a:t>
            </a:r>
            <a:r>
              <a:rPr lang="de-CH" sz="3600" dirty="0"/>
              <a:t>den </a:t>
            </a:r>
            <a:endParaRPr lang="de-CH" sz="3600" dirty="0" smtClean="0"/>
          </a:p>
          <a:p>
            <a:r>
              <a:rPr lang="de-CH" sz="3600" dirty="0" smtClean="0"/>
              <a:t>Ohren </a:t>
            </a:r>
            <a:r>
              <a:rPr lang="de-CH" sz="3600" dirty="0"/>
              <a:t>des Volkes vor, er und Josua, der </a:t>
            </a:r>
            <a:r>
              <a:rPr lang="de-CH" sz="3600" dirty="0" smtClean="0"/>
              <a:t>Sohn </a:t>
            </a:r>
            <a:r>
              <a:rPr lang="de-CH" sz="3600" dirty="0" err="1"/>
              <a:t>Nuns</a:t>
            </a:r>
            <a:r>
              <a:rPr lang="de-CH" sz="3600" dirty="0"/>
              <a:t>. Und </a:t>
            </a:r>
            <a:endParaRPr lang="de-CH" sz="3600" dirty="0" smtClean="0"/>
          </a:p>
          <a:p>
            <a:r>
              <a:rPr lang="de-CH" sz="3600" dirty="0" smtClean="0"/>
              <a:t>als </a:t>
            </a:r>
            <a:r>
              <a:rPr lang="de-CH" sz="3600" dirty="0"/>
              <a:t>Mose dies alles zu ganz Israel </a:t>
            </a:r>
            <a:r>
              <a:rPr lang="de-CH" sz="3600" dirty="0" smtClean="0"/>
              <a:t>geredet </a:t>
            </a:r>
            <a:r>
              <a:rPr lang="de-CH" sz="3600" dirty="0"/>
              <a:t>hatte, da sprach </a:t>
            </a:r>
            <a:endParaRPr lang="de-CH" sz="3600" dirty="0" smtClean="0"/>
          </a:p>
          <a:p>
            <a:r>
              <a:rPr lang="de-CH" sz="3600" dirty="0" smtClean="0"/>
              <a:t>er </a:t>
            </a:r>
            <a:r>
              <a:rPr lang="de-CH" sz="3600" dirty="0"/>
              <a:t>zu ihnen: Nehmt zu </a:t>
            </a:r>
            <a:r>
              <a:rPr lang="de-CH" sz="3600" dirty="0" smtClean="0"/>
              <a:t>Herzen </a:t>
            </a:r>
            <a:r>
              <a:rPr lang="de-CH" sz="3600" dirty="0"/>
              <a:t>alle Worte, die ich euch heute </a:t>
            </a:r>
            <a:endParaRPr lang="de-CH" sz="3600" dirty="0" smtClean="0"/>
          </a:p>
          <a:p>
            <a:r>
              <a:rPr lang="de-CH" sz="3600" dirty="0" smtClean="0"/>
              <a:t>bezeuge</a:t>
            </a:r>
            <a:r>
              <a:rPr lang="de-CH" sz="3600" dirty="0"/>
              <a:t>, </a:t>
            </a:r>
            <a:r>
              <a:rPr lang="de-CH" sz="3600" dirty="0" smtClean="0"/>
              <a:t>damit </a:t>
            </a:r>
            <a:r>
              <a:rPr lang="de-CH" sz="3600" dirty="0"/>
              <a:t>ihr sie euren Kindern gebietet, dass sie darauf </a:t>
            </a:r>
            <a:endParaRPr lang="de-CH" sz="3600" dirty="0" smtClean="0"/>
          </a:p>
          <a:p>
            <a:r>
              <a:rPr lang="de-CH" sz="3600" dirty="0" smtClean="0"/>
              <a:t>achten</a:t>
            </a:r>
            <a:r>
              <a:rPr lang="de-CH" sz="3600" dirty="0"/>
              <a:t>, alle Worte dieses Gesetzes zu befolgen. </a:t>
            </a:r>
            <a:r>
              <a:rPr lang="de-CH" sz="3600" u="sng" dirty="0" smtClean="0"/>
              <a:t>Denn </a:t>
            </a:r>
            <a:r>
              <a:rPr lang="de-CH" sz="3600" u="sng" dirty="0"/>
              <a:t>es </a:t>
            </a:r>
            <a:endParaRPr lang="de-CH" sz="3600" u="sng" dirty="0" smtClean="0"/>
          </a:p>
          <a:p>
            <a:r>
              <a:rPr lang="de-CH" sz="3600" u="sng" dirty="0" smtClean="0"/>
              <a:t>ist </a:t>
            </a:r>
            <a:r>
              <a:rPr lang="de-CH" sz="3600" u="sng" dirty="0"/>
              <a:t>kein leeres Wort für euch, sondern es ist </a:t>
            </a:r>
            <a:r>
              <a:rPr lang="de-CH" sz="3600" u="sng" dirty="0" smtClean="0"/>
              <a:t>euer </a:t>
            </a:r>
            <a:r>
              <a:rPr lang="de-CH" sz="3600" u="sng" dirty="0"/>
              <a:t>Leben</a:t>
            </a:r>
            <a:r>
              <a:rPr lang="de-CH" sz="3600" dirty="0"/>
              <a:t>,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durch dieses Wort werdet ihr eure </a:t>
            </a:r>
            <a:r>
              <a:rPr lang="de-CH" sz="3600" dirty="0" smtClean="0"/>
              <a:t>Tage </a:t>
            </a:r>
            <a:r>
              <a:rPr lang="de-CH" sz="3600" dirty="0"/>
              <a:t>verlängern in </a:t>
            </a:r>
            <a:endParaRPr lang="de-CH" sz="3600" dirty="0" smtClean="0"/>
          </a:p>
          <a:p>
            <a:r>
              <a:rPr lang="de-CH" sz="3600" dirty="0" smtClean="0"/>
              <a:t>dem </a:t>
            </a:r>
            <a:r>
              <a:rPr lang="de-CH" sz="3600" dirty="0"/>
              <a:t>Land, in das ihr über den Jordan geht, um es in Besitz </a:t>
            </a:r>
            <a:endParaRPr lang="de-CH" sz="3600" dirty="0" smtClean="0"/>
          </a:p>
          <a:p>
            <a:r>
              <a:rPr lang="de-CH" sz="3600" dirty="0" smtClean="0"/>
              <a:t>zu </a:t>
            </a:r>
            <a:r>
              <a:rPr lang="de-CH" sz="3600" dirty="0"/>
              <a:t>nehmen!“ </a:t>
            </a:r>
            <a:r>
              <a:rPr lang="de-CH" sz="3600" b="1" dirty="0"/>
              <a:t>(Deut 32,44-47)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391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8344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4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0821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459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Deuteronomium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3995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34 | Verse:  959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763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Deuteronomium über Deuteronomium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9636934" cy="47551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Aufbewahrung:</a:t>
            </a:r>
          </a:p>
          <a:p>
            <a:endParaRPr lang="de-DE" sz="1500" dirty="0" smtClean="0"/>
          </a:p>
          <a:p>
            <a:r>
              <a:rPr lang="de-DE" sz="3600" dirty="0" smtClean="0"/>
              <a:t>„</a:t>
            </a:r>
            <a:r>
              <a:rPr lang="de-DE" sz="3600" dirty="0"/>
              <a:t>Als nun Mose damit fertig war, die Worte dieses </a:t>
            </a:r>
            <a:endParaRPr lang="de-DE" sz="3600" dirty="0" smtClean="0"/>
          </a:p>
          <a:p>
            <a:r>
              <a:rPr lang="de-DE" sz="3600" dirty="0" smtClean="0"/>
              <a:t>Gesetzes </a:t>
            </a:r>
            <a:r>
              <a:rPr lang="de-DE" sz="3600" dirty="0"/>
              <a:t>vollständig in ein Buch zu schreiben, </a:t>
            </a:r>
            <a:endParaRPr lang="de-DE" sz="3600" dirty="0" smtClean="0"/>
          </a:p>
          <a:p>
            <a:r>
              <a:rPr lang="de-DE" sz="3600" dirty="0" smtClean="0"/>
              <a:t>da </a:t>
            </a:r>
            <a:r>
              <a:rPr lang="de-DE" sz="3600" dirty="0"/>
              <a:t>gebot er den Leviten, welche die Bundeslade </a:t>
            </a:r>
            <a:endParaRPr lang="de-DE" sz="3600" dirty="0" smtClean="0"/>
          </a:p>
          <a:p>
            <a:r>
              <a:rPr lang="de-DE" sz="3600" dirty="0" smtClean="0"/>
              <a:t>des </a:t>
            </a:r>
            <a:r>
              <a:rPr lang="de-DE" sz="3600" dirty="0"/>
              <a:t>HERRN trugen, und sprach: Nehmt das Buch </a:t>
            </a:r>
            <a:endParaRPr lang="de-DE" sz="3600" dirty="0" smtClean="0"/>
          </a:p>
          <a:p>
            <a:r>
              <a:rPr lang="de-DE" sz="3600" dirty="0" smtClean="0"/>
              <a:t>dieses </a:t>
            </a:r>
            <a:r>
              <a:rPr lang="de-DE" sz="3600" dirty="0"/>
              <a:t>Gesetzes und legt es neben die Bundeslade </a:t>
            </a:r>
            <a:endParaRPr lang="de-DE" sz="3600" dirty="0" smtClean="0"/>
          </a:p>
          <a:p>
            <a:r>
              <a:rPr lang="de-DE" sz="3600" dirty="0" smtClean="0"/>
              <a:t>des </a:t>
            </a:r>
            <a:r>
              <a:rPr lang="de-DE" sz="3600" dirty="0"/>
              <a:t>HERRN, eures Gottes, damit es dort ein Zeuge </a:t>
            </a:r>
            <a:endParaRPr lang="de-DE" sz="3600" dirty="0" smtClean="0"/>
          </a:p>
          <a:p>
            <a:r>
              <a:rPr lang="de-DE" sz="3600" dirty="0" smtClean="0"/>
              <a:t>gegen </a:t>
            </a:r>
            <a:r>
              <a:rPr lang="de-DE" sz="3600" dirty="0"/>
              <a:t>dich sei.“ </a:t>
            </a:r>
            <a:r>
              <a:rPr lang="de-DE" sz="3600" b="1" dirty="0"/>
              <a:t>(31,24-26)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763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Deuteronomium über Deuteronomium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10978005" cy="42011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Lesung:</a:t>
            </a:r>
          </a:p>
          <a:p>
            <a:endParaRPr lang="de-DE" sz="1500" dirty="0" smtClean="0"/>
          </a:p>
          <a:p>
            <a:r>
              <a:rPr lang="de-DE" sz="3600" dirty="0" smtClean="0"/>
              <a:t>„</a:t>
            </a:r>
            <a:r>
              <a:rPr lang="de-DE" sz="3600" dirty="0"/>
              <a:t>Und Mose gebot ihnen und sprach: Nach Verlauf </a:t>
            </a:r>
            <a:endParaRPr lang="de-DE" sz="3600" dirty="0" smtClean="0"/>
          </a:p>
          <a:p>
            <a:r>
              <a:rPr lang="de-DE" sz="3600" dirty="0" smtClean="0"/>
              <a:t>von </a:t>
            </a:r>
            <a:r>
              <a:rPr lang="de-DE" sz="3600" dirty="0"/>
              <a:t>sieben Jahren, zur Zeit des Erlassjahres, am </a:t>
            </a:r>
            <a:endParaRPr lang="de-DE" sz="3600" dirty="0" smtClean="0"/>
          </a:p>
          <a:p>
            <a:r>
              <a:rPr lang="de-DE" sz="3600" dirty="0" smtClean="0"/>
              <a:t>Fest </a:t>
            </a:r>
            <a:r>
              <a:rPr lang="de-DE" sz="3600" dirty="0"/>
              <a:t>der Laubhütten, wenn ganz Israel kommt, </a:t>
            </a:r>
            <a:endParaRPr lang="de-DE" sz="3600" dirty="0" smtClean="0"/>
          </a:p>
          <a:p>
            <a:r>
              <a:rPr lang="de-DE" sz="3600" dirty="0" smtClean="0"/>
              <a:t>um </a:t>
            </a:r>
            <a:r>
              <a:rPr lang="de-DE" sz="3600" dirty="0"/>
              <a:t>vor dem HERRN, deinem Gott, zu erscheinen </a:t>
            </a:r>
            <a:endParaRPr lang="de-DE" sz="3600" dirty="0" smtClean="0"/>
          </a:p>
          <a:p>
            <a:r>
              <a:rPr lang="de-DE" sz="3600" dirty="0" smtClean="0"/>
              <a:t>an </a:t>
            </a:r>
            <a:r>
              <a:rPr lang="de-DE" sz="3600" dirty="0"/>
              <a:t>dem Ort, den er erwählen wird, sollst du dieses </a:t>
            </a:r>
            <a:endParaRPr lang="de-DE" sz="3600" dirty="0" smtClean="0"/>
          </a:p>
          <a:p>
            <a:r>
              <a:rPr lang="de-DE" sz="3600" dirty="0" smtClean="0"/>
              <a:t>Gesetz </a:t>
            </a:r>
            <a:r>
              <a:rPr lang="de-DE" sz="3600" dirty="0"/>
              <a:t>vor ganz Israel lesen, vor ihren Ohren. </a:t>
            </a:r>
            <a:r>
              <a:rPr lang="de-DE" sz="3600" dirty="0" smtClean="0"/>
              <a:t>“ </a:t>
            </a:r>
            <a:r>
              <a:rPr lang="de-DE" sz="3600" b="1" dirty="0"/>
              <a:t>(</a:t>
            </a:r>
            <a:r>
              <a:rPr lang="de-DE" sz="3600" b="1" dirty="0" smtClean="0"/>
              <a:t>31,10-11)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31110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7636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Deuteronomium über Deuteronomium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11253978" cy="50321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Königs-Gesetz:</a:t>
            </a:r>
          </a:p>
          <a:p>
            <a:endParaRPr lang="de-DE" sz="1500" dirty="0" smtClean="0"/>
          </a:p>
          <a:p>
            <a:r>
              <a:rPr lang="de-CH" sz="3000" dirty="0"/>
              <a:t>„Wenn er dann auf seinem königlichen Thron sitzt, so soll er eine </a:t>
            </a:r>
            <a:endParaRPr lang="de-CH" sz="3000" dirty="0" smtClean="0"/>
          </a:p>
          <a:p>
            <a:r>
              <a:rPr lang="de-CH" sz="3000" dirty="0" smtClean="0"/>
              <a:t>Abschrift </a:t>
            </a:r>
            <a:r>
              <a:rPr lang="de-CH" sz="3000" dirty="0"/>
              <a:t>dieses Gesetzes, das vor den levitischen Priestern liegt, </a:t>
            </a:r>
            <a:endParaRPr lang="de-CH" sz="3000" dirty="0" smtClean="0"/>
          </a:p>
          <a:p>
            <a:r>
              <a:rPr lang="de-CH" sz="3000" dirty="0" smtClean="0"/>
              <a:t>in </a:t>
            </a:r>
            <a:r>
              <a:rPr lang="de-CH" sz="3000" dirty="0"/>
              <a:t>ein Buch schreiben. Und dieses soll bei ihm sein, und er soll </a:t>
            </a:r>
            <a:endParaRPr lang="de-CH" sz="3000" dirty="0" smtClean="0"/>
          </a:p>
          <a:p>
            <a:r>
              <a:rPr lang="de-CH" sz="3000" dirty="0" smtClean="0"/>
              <a:t>darin </a:t>
            </a:r>
            <a:r>
              <a:rPr lang="de-CH" sz="3000" dirty="0"/>
              <a:t>lesen alle Tage seines Lebens, damit er lernt, den HERRN, </a:t>
            </a:r>
            <a:endParaRPr lang="de-CH" sz="3000" dirty="0" smtClean="0"/>
          </a:p>
          <a:p>
            <a:r>
              <a:rPr lang="de-CH" sz="3000" dirty="0" smtClean="0"/>
              <a:t>seinen </a:t>
            </a:r>
            <a:r>
              <a:rPr lang="de-CH" sz="3000" dirty="0"/>
              <a:t>Gott, zu fürchten, damit er alle Worte dieses Gesetzes und </a:t>
            </a:r>
            <a:endParaRPr lang="de-CH" sz="3000" dirty="0" smtClean="0"/>
          </a:p>
          <a:p>
            <a:r>
              <a:rPr lang="de-CH" sz="3000" dirty="0" smtClean="0"/>
              <a:t>diese </a:t>
            </a:r>
            <a:r>
              <a:rPr lang="de-CH" sz="3000" dirty="0"/>
              <a:t>Satzungen bewahrt und sie tut; dass sich sein Herz nicht über </a:t>
            </a:r>
            <a:endParaRPr lang="de-CH" sz="3000" dirty="0" smtClean="0"/>
          </a:p>
          <a:p>
            <a:r>
              <a:rPr lang="de-CH" sz="3000" dirty="0" smtClean="0"/>
              <a:t>seine </a:t>
            </a:r>
            <a:r>
              <a:rPr lang="de-CH" sz="3000" dirty="0"/>
              <a:t>Brüder erhebt und er nicht abweicht von dem Gebot, weder </a:t>
            </a:r>
            <a:endParaRPr lang="de-CH" sz="3000" dirty="0" smtClean="0"/>
          </a:p>
          <a:p>
            <a:r>
              <a:rPr lang="de-CH" sz="3000" dirty="0" smtClean="0"/>
              <a:t>zur </a:t>
            </a:r>
            <a:r>
              <a:rPr lang="de-CH" sz="3000" dirty="0"/>
              <a:t>Rechten noch zur Linken, damit er die Tage seiner Königsherrschaft </a:t>
            </a:r>
            <a:endParaRPr lang="de-CH" sz="3000" dirty="0" smtClean="0"/>
          </a:p>
          <a:p>
            <a:r>
              <a:rPr lang="de-CH" sz="3000" dirty="0" smtClean="0"/>
              <a:t>verlängere</a:t>
            </a:r>
            <a:r>
              <a:rPr lang="de-CH" sz="3000" dirty="0"/>
              <a:t>, er und seine Söhne, in der Mitte Israels.“ </a:t>
            </a:r>
            <a:r>
              <a:rPr lang="de-CH" sz="3000" b="1" dirty="0"/>
              <a:t>(17,18-20)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55001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4320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Tod von Mose (Kp 34)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11642739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Mose repräsentiert das Gesetz </a:t>
            </a:r>
            <a:endParaRPr lang="de-DE" sz="3600" dirty="0" smtClean="0"/>
          </a:p>
          <a:p>
            <a:endParaRPr lang="de-DE" sz="1200" dirty="0"/>
          </a:p>
          <a:p>
            <a:r>
              <a:rPr lang="de-CH" sz="3600" dirty="0"/>
              <a:t>Mose konnte das Volk nicht in das gesegnete Land bringen</a:t>
            </a:r>
          </a:p>
          <a:p>
            <a:endParaRPr lang="de-DE" sz="1200" dirty="0" smtClean="0"/>
          </a:p>
          <a:p>
            <a:r>
              <a:rPr lang="de-CH" sz="3600" dirty="0"/>
              <a:t>Mose auf dem </a:t>
            </a:r>
            <a:r>
              <a:rPr lang="de-CH" sz="3600" dirty="0" err="1"/>
              <a:t>Nebo</a:t>
            </a:r>
            <a:r>
              <a:rPr lang="de-CH" sz="3600" dirty="0"/>
              <a:t>, dem Gipfel des </a:t>
            </a:r>
            <a:r>
              <a:rPr lang="de-CH" sz="3600" dirty="0" err="1"/>
              <a:t>Pisga</a:t>
            </a:r>
            <a:r>
              <a:rPr lang="de-CH" sz="3600" dirty="0"/>
              <a:t> (= Teil, Stück)</a:t>
            </a:r>
          </a:p>
          <a:p>
            <a:endParaRPr lang="de-DE" sz="1200" dirty="0" smtClean="0"/>
          </a:p>
          <a:p>
            <a:r>
              <a:rPr lang="de-CH" sz="3600" dirty="0"/>
              <a:t>Kraft bis zum Ende </a:t>
            </a:r>
          </a:p>
          <a:p>
            <a:endParaRPr lang="de-DE" sz="1200" dirty="0" smtClean="0"/>
          </a:p>
          <a:p>
            <a:r>
              <a:rPr lang="de-CH" sz="3600" dirty="0"/>
              <a:t>Josua führte das Volk ins Land, hebr. Jehschua = griech. Jesus </a:t>
            </a:r>
          </a:p>
          <a:p>
            <a:endParaRPr lang="de-DE" sz="1200" dirty="0" smtClean="0"/>
          </a:p>
          <a:p>
            <a:r>
              <a:rPr lang="de-CH" sz="3600" dirty="0" smtClean="0"/>
              <a:t>Das </a:t>
            </a:r>
            <a:r>
              <a:rPr lang="de-CH" sz="3600" dirty="0"/>
              <a:t>geheime Grab Moses, von Gott </a:t>
            </a:r>
            <a:r>
              <a:rPr lang="de-CH" sz="3600" dirty="0" smtClean="0"/>
              <a:t>bereitet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660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295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Das Lied Mose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1108951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Es gibt mindestens drei Lieder, die Moses geschrieben hat:</a:t>
            </a:r>
            <a:endParaRPr lang="de-CH" sz="3600" dirty="0"/>
          </a:p>
          <a:p>
            <a:pPr lvl="0"/>
            <a:endParaRPr lang="de-DE" sz="3600" dirty="0" smtClean="0"/>
          </a:p>
          <a:p>
            <a:pPr lvl="0"/>
            <a:r>
              <a:rPr lang="de-DE" sz="3600" dirty="0" smtClean="0"/>
              <a:t>Eines </a:t>
            </a:r>
            <a:r>
              <a:rPr lang="de-DE" sz="3600" dirty="0"/>
              <a:t>nach der Durchquerung des Roten Meeres (Ex 15) </a:t>
            </a:r>
            <a:endParaRPr lang="de-CH" sz="3600" dirty="0"/>
          </a:p>
          <a:p>
            <a:pPr lvl="0"/>
            <a:endParaRPr lang="de-CH" sz="3600" dirty="0" smtClean="0"/>
          </a:p>
          <a:p>
            <a:pPr lvl="0"/>
            <a:r>
              <a:rPr lang="de-CH" sz="3600" dirty="0" smtClean="0"/>
              <a:t>Eines</a:t>
            </a:r>
            <a:r>
              <a:rPr lang="de-DE" sz="3600" dirty="0" smtClean="0"/>
              <a:t> </a:t>
            </a:r>
            <a:r>
              <a:rPr lang="de-DE" sz="3600" dirty="0"/>
              <a:t>ist aufgezeichnet in Psalm 90</a:t>
            </a:r>
            <a:endParaRPr lang="de-CH" sz="3600" dirty="0"/>
          </a:p>
          <a:p>
            <a:pPr lvl="0"/>
            <a:endParaRPr lang="de-CH" sz="3600" dirty="0" smtClean="0"/>
          </a:p>
          <a:p>
            <a:pPr lvl="0"/>
            <a:r>
              <a:rPr lang="de-CH" sz="3600" dirty="0" smtClean="0"/>
              <a:t>Das </a:t>
            </a:r>
            <a:r>
              <a:rPr lang="de-CH" sz="3600" dirty="0"/>
              <a:t>dritte </a:t>
            </a:r>
            <a:r>
              <a:rPr lang="de-DE" sz="3600" dirty="0"/>
              <a:t>wurde in den letzten Tagen des Lebens von </a:t>
            </a:r>
            <a:endParaRPr lang="de-DE" sz="3600" dirty="0" smtClean="0"/>
          </a:p>
          <a:p>
            <a:pPr lvl="0"/>
            <a:r>
              <a:rPr lang="de-DE" sz="3600" dirty="0" smtClean="0"/>
              <a:t>Moses </a:t>
            </a:r>
            <a:r>
              <a:rPr lang="de-DE" sz="3600" dirty="0"/>
              <a:t>geschrieben (Deut </a:t>
            </a:r>
            <a:r>
              <a:rPr lang="de-DE" sz="3600" dirty="0" smtClean="0"/>
              <a:t>32,1-43)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0239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53094" y="470445"/>
            <a:ext cx="295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Das Lied Mose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06711" y="1509415"/>
            <a:ext cx="892077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„So schreibt euch nun dieses Lied auf, und du </a:t>
            </a:r>
            <a:endParaRPr lang="de-DE" sz="3600" dirty="0" smtClean="0"/>
          </a:p>
          <a:p>
            <a:r>
              <a:rPr lang="de-DE" sz="3600" dirty="0" smtClean="0"/>
              <a:t>sollst </a:t>
            </a:r>
            <a:r>
              <a:rPr lang="de-DE" sz="3600" dirty="0"/>
              <a:t>es die Kinder Israels lehren; lege es in </a:t>
            </a:r>
            <a:endParaRPr lang="de-DE" sz="3600" dirty="0" smtClean="0"/>
          </a:p>
          <a:p>
            <a:r>
              <a:rPr lang="de-DE" sz="3600" dirty="0" smtClean="0"/>
              <a:t>ihren </a:t>
            </a:r>
            <a:r>
              <a:rPr lang="de-DE" sz="3600" dirty="0"/>
              <a:t>Mund, damit mir dieses Lied ein Zeuge </a:t>
            </a:r>
            <a:endParaRPr lang="de-DE" sz="3600" dirty="0" smtClean="0"/>
          </a:p>
          <a:p>
            <a:r>
              <a:rPr lang="de-DE" sz="3600" dirty="0" smtClean="0"/>
              <a:t>sei </a:t>
            </a:r>
            <a:r>
              <a:rPr lang="de-DE" sz="3600" dirty="0"/>
              <a:t>gegen die Kinder Israels. … So redete Mose </a:t>
            </a:r>
            <a:endParaRPr lang="de-DE" sz="3600" dirty="0" smtClean="0"/>
          </a:p>
          <a:p>
            <a:r>
              <a:rPr lang="de-DE" sz="3600" dirty="0" smtClean="0"/>
              <a:t>die </a:t>
            </a:r>
            <a:r>
              <a:rPr lang="de-DE" sz="3600" dirty="0"/>
              <a:t>Worte dieses Liedes vor den Ohren der </a:t>
            </a:r>
            <a:endParaRPr lang="de-DE" sz="3600" dirty="0" smtClean="0"/>
          </a:p>
          <a:p>
            <a:r>
              <a:rPr lang="de-DE" sz="3600" dirty="0" smtClean="0"/>
              <a:t>ganzen </a:t>
            </a:r>
            <a:r>
              <a:rPr lang="de-DE" sz="3600" dirty="0"/>
              <a:t>Gemeinde Israels, bis zu Ende“ </a:t>
            </a:r>
            <a:endParaRPr lang="de-DE" sz="3600" dirty="0" smtClean="0"/>
          </a:p>
          <a:p>
            <a:r>
              <a:rPr lang="de-DE" sz="3600" b="1" dirty="0"/>
              <a:t>	</a:t>
            </a:r>
            <a:r>
              <a:rPr lang="de-DE" sz="3600" b="1" dirty="0" smtClean="0"/>
              <a:t>					(</a:t>
            </a:r>
            <a:r>
              <a:rPr lang="de-DE" sz="3600" b="1" dirty="0"/>
              <a:t>Deut 31,19; 30)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8470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251748"/>
              </p:ext>
            </p:extLst>
          </p:nvPr>
        </p:nvGraphicFramePr>
        <p:xfrm>
          <a:off x="116569" y="142442"/>
          <a:ext cx="11924550" cy="6547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7134"/>
                <a:gridCol w="9757416"/>
              </a:tblGrid>
              <a:tr h="1309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Verse 1-4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b="0" dirty="0">
                          <a:solidFill>
                            <a:schemeClr val="tx1"/>
                          </a:solidFill>
                          <a:effectLst/>
                        </a:rPr>
                        <a:t>Das Lied beginnt mit einem universellen Aufruf zum Zuhören, gefolgt von Lob über den gerechten, treuen und aufrichtigen Herrn und Gott</a:t>
                      </a:r>
                      <a:endParaRPr lang="de-CH" sz="2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>
                    <a:solidFill>
                      <a:schemeClr val="bg1"/>
                    </a:solidFill>
                  </a:tcPr>
                </a:tc>
              </a:tr>
              <a:tr h="670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700">
                          <a:effectLst/>
                        </a:rPr>
                        <a:t>Verse 5-6</a:t>
                      </a:r>
                      <a:endParaRPr lang="de-CH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Kluft zwischen Gottes Treue und Israels Untreue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</a:tr>
              <a:tr h="982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700">
                          <a:effectLst/>
                        </a:rPr>
                        <a:t>Verse 7-14</a:t>
                      </a:r>
                      <a:endParaRPr lang="de-CH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Beschrieb der Geschichte Israels von der Knechtschaft Ägyptens, der Wüstenwanderung bis hin zum verheissenen Land.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</a:tr>
              <a:tr h="1429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700">
                          <a:effectLst/>
                        </a:rPr>
                        <a:t>Verse 15-31</a:t>
                      </a:r>
                      <a:endParaRPr lang="de-CH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Ausblick: Israels zukünftige Undankbarkeit und Götzendienst werden vorhergesagt, ebenso wie die Gerichte Gottes für ihre Sünde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</a:tr>
              <a:tr h="827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700">
                          <a:effectLst/>
                        </a:rPr>
                        <a:t>Verse 32-42</a:t>
                      </a:r>
                      <a:endParaRPr lang="de-CH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Gottes Gericht über die Nationen und Gottes Erbarmen für sein Volk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</a:tr>
              <a:tr h="1327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700">
                          <a:effectLst/>
                        </a:rPr>
                        <a:t>Verse 43</a:t>
                      </a:r>
                      <a:endParaRPr lang="de-CH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de-CH" sz="2700" dirty="0">
                          <a:effectLst/>
                        </a:rPr>
                        <a:t>Messianische Ankündigung: Gott wird für sein Volk Sühnung schaffen! Gott wird seinen einzigen Sohn als Erlöser senden. ER wird sein Leben als Opfer geben als Lösegeld für viele (Mk 10,45)</a:t>
                      </a:r>
                      <a:endParaRPr lang="de-CH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017" marR="1280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7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Breitbild</PresentationFormat>
  <Paragraphs>105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80</cp:revision>
  <dcterms:created xsi:type="dcterms:W3CDTF">2018-05-19T05:14:58Z</dcterms:created>
  <dcterms:modified xsi:type="dcterms:W3CDTF">2019-03-16T09:38:57Z</dcterms:modified>
</cp:coreProperties>
</file>