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9" r:id="rId3"/>
    <p:sldId id="332" r:id="rId4"/>
    <p:sldId id="333" r:id="rId5"/>
    <p:sldId id="334" r:id="rId6"/>
    <p:sldId id="335" r:id="rId7"/>
    <p:sldId id="336" r:id="rId8"/>
    <p:sldId id="337" r:id="rId9"/>
    <p:sldId id="287" r:id="rId10"/>
    <p:sldId id="340" r:id="rId11"/>
    <p:sldId id="341" r:id="rId12"/>
    <p:sldId id="339" r:id="rId13"/>
    <p:sldId id="342" r:id="rId14"/>
    <p:sldId id="343" r:id="rId15"/>
    <p:sldId id="344" r:id="rId16"/>
    <p:sldId id="345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31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3" y="71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23.02.2019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23.02.2019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869741" y="4883448"/>
            <a:ext cx="669965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 smtClean="0"/>
              <a:t>Deuteronomium </a:t>
            </a:r>
            <a:r>
              <a:rPr lang="de-CH" sz="5500" b="1" dirty="0" smtClean="0"/>
              <a:t>Teil 1</a:t>
            </a:r>
            <a:endParaRPr lang="de-CH" sz="5500" b="1" dirty="0"/>
          </a:p>
        </p:txBody>
      </p:sp>
    </p:spTree>
    <p:extLst>
      <p:ext uri="{BB962C8B-B14F-4D97-AF65-F5344CB8AC3E}">
        <p14:creationId xmlns:p14="http://schemas.microsoft.com/office/powerpoint/2010/main" val="39804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3575050" y="0"/>
            <a:ext cx="504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2949145" y="10351"/>
          <a:ext cx="6598507" cy="687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Image" r:id="rId3" imgW="31136400" imgH="32456880" progId="Photoshop.Image.55">
                  <p:embed/>
                </p:oleObj>
              </mc:Choice>
              <mc:Fallback>
                <p:oleObj name="Image" r:id="rId3" imgW="31136400" imgH="32456880" progId="Photoshop.Image.5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9145" y="10351"/>
                        <a:ext cx="6598507" cy="687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22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44670" y="420834"/>
            <a:ext cx="10531666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"Ich will aber nicht, meine Brüder, dass ihr außer Acht lasst, </a:t>
            </a:r>
            <a:endParaRPr lang="de-DE" sz="3200" dirty="0" smtClean="0"/>
          </a:p>
          <a:p>
            <a:r>
              <a:rPr lang="de-DE" sz="3200" dirty="0" smtClean="0"/>
              <a:t>dass </a:t>
            </a:r>
            <a:r>
              <a:rPr lang="de-DE" sz="3200" dirty="0"/>
              <a:t>unsere Väter alle unter der Wolke gewesen und alle </a:t>
            </a:r>
            <a:endParaRPr lang="de-DE" sz="3200" dirty="0" smtClean="0"/>
          </a:p>
          <a:p>
            <a:r>
              <a:rPr lang="de-DE" sz="3200" dirty="0" smtClean="0"/>
              <a:t>durch </a:t>
            </a:r>
            <a:r>
              <a:rPr lang="de-DE" sz="3200" dirty="0"/>
              <a:t>das Meer hindurchgegangen sind. </a:t>
            </a:r>
            <a:r>
              <a:rPr lang="de-DE" sz="3200" dirty="0" smtClean="0"/>
              <a:t>Sie </a:t>
            </a:r>
            <a:r>
              <a:rPr lang="de-DE" sz="3200" dirty="0"/>
              <a:t>wurden auch </a:t>
            </a:r>
            <a:endParaRPr lang="de-DE" sz="3200" dirty="0" smtClean="0"/>
          </a:p>
          <a:p>
            <a:r>
              <a:rPr lang="de-DE" sz="3200" dirty="0" smtClean="0"/>
              <a:t>alle </a:t>
            </a:r>
            <a:r>
              <a:rPr lang="de-DE" sz="3200" dirty="0"/>
              <a:t>auf Mose getauft in der Wolke und im Meer, </a:t>
            </a:r>
            <a:r>
              <a:rPr lang="de-DE" sz="3200" dirty="0" smtClean="0"/>
              <a:t>und </a:t>
            </a:r>
            <a:r>
              <a:rPr lang="de-DE" sz="3200" dirty="0"/>
              <a:t>sie </a:t>
            </a:r>
            <a:endParaRPr lang="de-DE" sz="3200" dirty="0" smtClean="0"/>
          </a:p>
          <a:p>
            <a:r>
              <a:rPr lang="de-DE" sz="3200" dirty="0" smtClean="0"/>
              <a:t>haben </a:t>
            </a:r>
            <a:r>
              <a:rPr lang="de-DE" sz="3200" dirty="0"/>
              <a:t>alle dieselbe geistliche Speise gegessen und alle </a:t>
            </a:r>
            <a:endParaRPr lang="de-DE" sz="3200" dirty="0" smtClean="0"/>
          </a:p>
          <a:p>
            <a:r>
              <a:rPr lang="de-DE" sz="3200" dirty="0" smtClean="0"/>
              <a:t>denselben </a:t>
            </a:r>
            <a:r>
              <a:rPr lang="de-DE" sz="3200" dirty="0"/>
              <a:t>geistlichen Trank getrunken; </a:t>
            </a:r>
            <a:r>
              <a:rPr lang="de-DE" sz="3200" dirty="0" smtClean="0"/>
              <a:t>denn </a:t>
            </a:r>
            <a:r>
              <a:rPr lang="de-DE" sz="3200" dirty="0"/>
              <a:t>sie tranken </a:t>
            </a:r>
            <a:endParaRPr lang="de-DE" sz="3200" dirty="0" smtClean="0"/>
          </a:p>
          <a:p>
            <a:r>
              <a:rPr lang="de-DE" sz="3200" dirty="0" smtClean="0"/>
              <a:t>aus </a:t>
            </a:r>
            <a:r>
              <a:rPr lang="de-DE" sz="3200" dirty="0"/>
              <a:t>einem geistlichen Felsen, der ihnen folgte. Der Fels </a:t>
            </a:r>
            <a:endParaRPr lang="de-DE" sz="3200" dirty="0" smtClean="0"/>
          </a:p>
          <a:p>
            <a:r>
              <a:rPr lang="de-DE" sz="3200" dirty="0" smtClean="0"/>
              <a:t>aber </a:t>
            </a:r>
            <a:r>
              <a:rPr lang="de-DE" sz="3200" dirty="0"/>
              <a:t>war Christus. </a:t>
            </a:r>
            <a:r>
              <a:rPr lang="de-DE" sz="3200" dirty="0" smtClean="0"/>
              <a:t>Aber </a:t>
            </a:r>
            <a:r>
              <a:rPr lang="de-DE" sz="3200" dirty="0"/>
              <a:t>an der Mehrzahl von ihnen hatte </a:t>
            </a:r>
            <a:endParaRPr lang="de-DE" sz="3200" dirty="0" smtClean="0"/>
          </a:p>
          <a:p>
            <a:r>
              <a:rPr lang="de-DE" sz="3200" dirty="0" smtClean="0"/>
              <a:t>Gott </a:t>
            </a:r>
            <a:r>
              <a:rPr lang="de-DE" sz="3200" dirty="0"/>
              <a:t>kein Wohlgefallen; sie wurden nämlich in der Wüste </a:t>
            </a:r>
            <a:endParaRPr lang="de-DE" sz="3200" dirty="0" smtClean="0"/>
          </a:p>
          <a:p>
            <a:r>
              <a:rPr lang="de-DE" sz="3200" dirty="0" smtClean="0"/>
              <a:t>niedergestreckt</a:t>
            </a:r>
            <a:r>
              <a:rPr lang="de-DE" sz="3200" dirty="0"/>
              <a:t>. </a:t>
            </a:r>
            <a:r>
              <a:rPr lang="de-DE" sz="3200" dirty="0" smtClean="0"/>
              <a:t>Diese </a:t>
            </a:r>
            <a:r>
              <a:rPr lang="de-DE" sz="3200" dirty="0"/>
              <a:t>Dinge aber sind zum </a:t>
            </a:r>
            <a:r>
              <a:rPr lang="de-DE" sz="3200" u="sng" dirty="0"/>
              <a:t>Vorbild für uns </a:t>
            </a:r>
            <a:endParaRPr lang="de-DE" sz="3200" u="sng" dirty="0" smtClean="0"/>
          </a:p>
          <a:p>
            <a:r>
              <a:rPr lang="de-DE" sz="3200" dirty="0" smtClean="0"/>
              <a:t>geschehen</a:t>
            </a:r>
            <a:r>
              <a:rPr lang="de-DE" sz="3200" dirty="0"/>
              <a:t>, damit wir nicht nach dem Bösen begierig werden, </a:t>
            </a:r>
            <a:endParaRPr lang="de-DE" sz="3200" dirty="0" smtClean="0"/>
          </a:p>
          <a:p>
            <a:r>
              <a:rPr lang="de-DE" sz="3200" dirty="0" smtClean="0"/>
              <a:t>so </a:t>
            </a:r>
            <a:r>
              <a:rPr lang="de-DE" sz="3200" dirty="0"/>
              <a:t>wie jene begierig waren</a:t>
            </a:r>
            <a:r>
              <a:rPr lang="de-DE" sz="3200" dirty="0" smtClean="0"/>
              <a:t>. </a:t>
            </a:r>
            <a:r>
              <a:rPr lang="de-DE" sz="3200" b="1" dirty="0"/>
              <a:t>(1Kor </a:t>
            </a:r>
            <a:r>
              <a:rPr lang="de-DE" sz="3200" b="1" dirty="0" smtClean="0"/>
              <a:t>10,1-6)</a:t>
            </a:r>
            <a:endParaRPr lang="de-CH" sz="3200" dirty="0"/>
          </a:p>
          <a:p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36750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736811"/>
            <a:ext cx="993355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Botschaft:</a:t>
            </a:r>
            <a:r>
              <a:rPr lang="de-CH" sz="3600" dirty="0"/>
              <a:t> Jede Generation muss für sich den </a:t>
            </a:r>
            <a:endParaRPr lang="de-CH" sz="3600" dirty="0" smtClean="0"/>
          </a:p>
          <a:p>
            <a:r>
              <a:rPr lang="de-CH" sz="3600" dirty="0" smtClean="0"/>
              <a:t>Bund </a:t>
            </a:r>
            <a:r>
              <a:rPr lang="de-CH" sz="3600" dirty="0"/>
              <a:t>mit Gott erneuern. Jeder Christ, wie auch </a:t>
            </a:r>
            <a:endParaRPr lang="de-CH" sz="3600" dirty="0" smtClean="0"/>
          </a:p>
          <a:p>
            <a:r>
              <a:rPr lang="de-CH" sz="3600" dirty="0" smtClean="0"/>
              <a:t>immer </a:t>
            </a:r>
            <a:r>
              <a:rPr lang="de-CH" sz="3600" dirty="0"/>
              <a:t>sein familiärer Hintergrund sein möge, </a:t>
            </a:r>
            <a:endParaRPr lang="de-CH" sz="3600" dirty="0" smtClean="0"/>
          </a:p>
          <a:p>
            <a:r>
              <a:rPr lang="de-CH" sz="3600" dirty="0" smtClean="0"/>
              <a:t>muss </a:t>
            </a:r>
            <a:r>
              <a:rPr lang="de-CH" sz="3600" dirty="0"/>
              <a:t>sich selber für den Herrn und sein Evangelium </a:t>
            </a:r>
            <a:endParaRPr lang="de-CH" sz="3600" dirty="0" smtClean="0"/>
          </a:p>
          <a:p>
            <a:r>
              <a:rPr lang="de-CH" sz="3600" dirty="0" smtClean="0"/>
              <a:t>entscheiden</a:t>
            </a:r>
            <a:r>
              <a:rPr lang="de-CH" sz="3600" dirty="0"/>
              <a:t>. Darum wurden die 10 Gebote und </a:t>
            </a:r>
            <a:endParaRPr lang="de-CH" sz="3600" dirty="0" smtClean="0"/>
          </a:p>
          <a:p>
            <a:r>
              <a:rPr lang="de-CH" sz="3600" dirty="0" smtClean="0"/>
              <a:t>die </a:t>
            </a:r>
            <a:r>
              <a:rPr lang="de-CH" sz="3600" dirty="0"/>
              <a:t>613 Gesetze von Mose nochmals von Mose </a:t>
            </a:r>
            <a:endParaRPr lang="de-CH" sz="3600" dirty="0" smtClean="0"/>
          </a:p>
          <a:p>
            <a:r>
              <a:rPr lang="de-CH" sz="3600" dirty="0" smtClean="0"/>
              <a:t>verlesen </a:t>
            </a:r>
            <a:r>
              <a:rPr lang="de-CH" sz="3600" dirty="0"/>
              <a:t>und ausgelegt. Jede Generation ist </a:t>
            </a:r>
            <a:endParaRPr lang="de-CH" sz="3600" dirty="0" smtClean="0"/>
          </a:p>
          <a:p>
            <a:r>
              <a:rPr lang="de-CH" sz="3600" dirty="0" smtClean="0"/>
              <a:t>aufgefordert</a:t>
            </a:r>
            <a:r>
              <a:rPr lang="de-CH" sz="3600" dirty="0"/>
              <a:t>, Gottes Wort zu studieren und </a:t>
            </a:r>
            <a:endParaRPr lang="de-CH" sz="3600" dirty="0" smtClean="0"/>
          </a:p>
          <a:p>
            <a:r>
              <a:rPr lang="de-CH" sz="3600" dirty="0" smtClean="0"/>
              <a:t>entsprechend </a:t>
            </a:r>
            <a:r>
              <a:rPr lang="de-CH" sz="3600" dirty="0"/>
              <a:t>zu leben.</a:t>
            </a:r>
          </a:p>
        </p:txBody>
      </p:sp>
    </p:spTree>
    <p:extLst>
      <p:ext uri="{BB962C8B-B14F-4D97-AF65-F5344CB8AC3E}">
        <p14:creationId xmlns:p14="http://schemas.microsoft.com/office/powerpoint/2010/main" val="103628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1555801"/>
            <a:ext cx="91701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Beachte:</a:t>
            </a:r>
            <a:r>
              <a:rPr lang="de-CH" sz="3600" dirty="0"/>
              <a:t> Im Laufe der Zeit kann die Schärfe </a:t>
            </a:r>
            <a:endParaRPr lang="de-CH" sz="3600" dirty="0" smtClean="0"/>
          </a:p>
          <a:p>
            <a:r>
              <a:rPr lang="de-CH" sz="3600" dirty="0" smtClean="0"/>
              <a:t>der </a:t>
            </a:r>
            <a:r>
              <a:rPr lang="de-CH" sz="3600" dirty="0"/>
              <a:t>biblischen Wahrheit vernachlässigt werden, </a:t>
            </a:r>
            <a:endParaRPr lang="de-CH" sz="3600" dirty="0" smtClean="0"/>
          </a:p>
          <a:p>
            <a:r>
              <a:rPr lang="de-CH" sz="3600" dirty="0" smtClean="0"/>
              <a:t>oder </a:t>
            </a:r>
            <a:r>
              <a:rPr lang="de-CH" sz="3600" dirty="0"/>
              <a:t>sogar vergessen gehen. Deuteronomium </a:t>
            </a:r>
            <a:endParaRPr lang="de-CH" sz="3600" dirty="0" smtClean="0"/>
          </a:p>
          <a:p>
            <a:r>
              <a:rPr lang="de-CH" sz="3600" dirty="0" smtClean="0"/>
              <a:t>lehrt </a:t>
            </a:r>
            <a:r>
              <a:rPr lang="de-CH" sz="3600" dirty="0"/>
              <a:t>uns, dass Gottes ewiges Wort unser </a:t>
            </a:r>
            <a:endParaRPr lang="de-CH" sz="3600" dirty="0" smtClean="0"/>
          </a:p>
          <a:p>
            <a:r>
              <a:rPr lang="de-CH" sz="3600" dirty="0" smtClean="0"/>
              <a:t>täglicher </a:t>
            </a:r>
            <a:r>
              <a:rPr lang="de-CH" sz="3600" dirty="0"/>
              <a:t>Begleiter sein soll!</a:t>
            </a:r>
          </a:p>
        </p:txBody>
      </p:sp>
    </p:spTree>
    <p:extLst>
      <p:ext uri="{BB962C8B-B14F-4D97-AF65-F5344CB8AC3E}">
        <p14:creationId xmlns:p14="http://schemas.microsoft.com/office/powerpoint/2010/main" val="154289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1555801"/>
            <a:ext cx="82487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„Im Übrigen, meine Brüder, freut euch in </a:t>
            </a:r>
            <a:endParaRPr lang="de-CH" sz="3600" dirty="0" smtClean="0"/>
          </a:p>
          <a:p>
            <a:r>
              <a:rPr lang="de-CH" sz="3600" dirty="0" smtClean="0"/>
              <a:t>dem </a:t>
            </a:r>
            <a:r>
              <a:rPr lang="de-CH" sz="3600" dirty="0"/>
              <a:t>Herrn! Euch [immer wieder] dasselbe </a:t>
            </a:r>
            <a:endParaRPr lang="de-CH" sz="3600" dirty="0" smtClean="0"/>
          </a:p>
          <a:p>
            <a:r>
              <a:rPr lang="de-CH" sz="3600" dirty="0" smtClean="0"/>
              <a:t>zu </a:t>
            </a:r>
            <a:r>
              <a:rPr lang="de-CH" sz="3600" dirty="0"/>
              <a:t>schreiben, ist mir nicht lästig; euch aber </a:t>
            </a:r>
            <a:endParaRPr lang="de-CH" sz="3600" dirty="0" smtClean="0"/>
          </a:p>
          <a:p>
            <a:r>
              <a:rPr lang="de-CH" sz="3600" dirty="0" smtClean="0"/>
              <a:t>macht </a:t>
            </a:r>
            <a:r>
              <a:rPr lang="de-CH" sz="3600" dirty="0"/>
              <a:t>es gewiss.“ </a:t>
            </a:r>
            <a:r>
              <a:rPr lang="de-CH" sz="3600" b="1" dirty="0"/>
              <a:t>(Phil 3,1)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33337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414829"/>
            <a:ext cx="1015233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„Siehe, ich lege euch heute den Segen und den Fluch </a:t>
            </a:r>
            <a:endParaRPr lang="de-CH" sz="3600" dirty="0" smtClean="0"/>
          </a:p>
          <a:p>
            <a:r>
              <a:rPr lang="de-CH" sz="3600" dirty="0" smtClean="0"/>
              <a:t>vor</a:t>
            </a:r>
            <a:r>
              <a:rPr lang="de-CH" sz="3600" dirty="0"/>
              <a:t>: den Segen, wenn ihr den Geboten des HERRN, </a:t>
            </a:r>
            <a:endParaRPr lang="de-CH" sz="3600" dirty="0" smtClean="0"/>
          </a:p>
          <a:p>
            <a:r>
              <a:rPr lang="de-CH" sz="3600" dirty="0" smtClean="0"/>
              <a:t>eures </a:t>
            </a:r>
            <a:r>
              <a:rPr lang="de-CH" sz="3600" dirty="0"/>
              <a:t>Gottes, gehorsam seid, die ich euch heute </a:t>
            </a:r>
            <a:endParaRPr lang="de-CH" sz="3600" dirty="0" smtClean="0"/>
          </a:p>
          <a:p>
            <a:r>
              <a:rPr lang="de-CH" sz="3600" dirty="0" smtClean="0"/>
              <a:t>gebiete</a:t>
            </a:r>
            <a:r>
              <a:rPr lang="de-CH" sz="3600" dirty="0"/>
              <a:t>; den Fluch aber, wenn ihr den Geboten des </a:t>
            </a:r>
            <a:endParaRPr lang="de-CH" sz="3600" dirty="0" smtClean="0"/>
          </a:p>
          <a:p>
            <a:r>
              <a:rPr lang="de-CH" sz="3600" dirty="0" smtClean="0"/>
              <a:t>HERRN</a:t>
            </a:r>
            <a:r>
              <a:rPr lang="de-CH" sz="3600" dirty="0"/>
              <a:t>, eures Gottes, nicht gehorsam sein werdet </a:t>
            </a:r>
            <a:endParaRPr lang="de-CH" sz="3600" dirty="0" smtClean="0"/>
          </a:p>
          <a:p>
            <a:r>
              <a:rPr lang="de-CH" sz="3600" dirty="0" smtClean="0"/>
              <a:t>und </a:t>
            </a:r>
            <a:r>
              <a:rPr lang="de-CH" sz="3600" dirty="0"/>
              <a:t>von dem Weg, den ich euch heute gebiete, </a:t>
            </a:r>
            <a:endParaRPr lang="de-CH" sz="3600" dirty="0" smtClean="0"/>
          </a:p>
          <a:p>
            <a:r>
              <a:rPr lang="de-CH" sz="3600" dirty="0" smtClean="0"/>
              <a:t>abweicht</a:t>
            </a:r>
            <a:r>
              <a:rPr lang="de-CH" sz="3600" dirty="0"/>
              <a:t>, sodass ihr anderen Göttern nachfolgt, </a:t>
            </a:r>
            <a:endParaRPr lang="de-CH" sz="3600" dirty="0" smtClean="0"/>
          </a:p>
          <a:p>
            <a:r>
              <a:rPr lang="de-CH" sz="3600" dirty="0" smtClean="0"/>
              <a:t>die </a:t>
            </a:r>
            <a:r>
              <a:rPr lang="de-CH" sz="3600" dirty="0"/>
              <a:t>ihr nicht kennt. Und wenn dich der HERR, dein </a:t>
            </a:r>
            <a:endParaRPr lang="de-CH" sz="3600" dirty="0" smtClean="0"/>
          </a:p>
          <a:p>
            <a:r>
              <a:rPr lang="de-CH" sz="3600" dirty="0" smtClean="0"/>
              <a:t>Gott</a:t>
            </a:r>
            <a:r>
              <a:rPr lang="de-CH" sz="3600" dirty="0"/>
              <a:t>, in das Land bringt, in das du kommst, um </a:t>
            </a:r>
            <a:endParaRPr lang="de-CH" sz="3600" dirty="0" smtClean="0"/>
          </a:p>
          <a:p>
            <a:r>
              <a:rPr lang="de-CH" sz="3600" dirty="0" smtClean="0"/>
              <a:t>es </a:t>
            </a:r>
            <a:r>
              <a:rPr lang="de-CH" sz="3600" dirty="0"/>
              <a:t>in Besitz zu nehmen, so sollst du den Segen </a:t>
            </a:r>
            <a:endParaRPr lang="de-CH" sz="3600" dirty="0" smtClean="0"/>
          </a:p>
          <a:p>
            <a:r>
              <a:rPr lang="de-CH" sz="3600" dirty="0" smtClean="0"/>
              <a:t>auf </a:t>
            </a:r>
            <a:r>
              <a:rPr lang="de-CH" sz="3600" dirty="0"/>
              <a:t>dem </a:t>
            </a:r>
            <a:r>
              <a:rPr lang="de-CH" sz="3600" u="sng" dirty="0"/>
              <a:t>Berg </a:t>
            </a:r>
            <a:r>
              <a:rPr lang="de-CH" sz="3600" u="sng" dirty="0" err="1"/>
              <a:t>Garizim</a:t>
            </a:r>
            <a:r>
              <a:rPr lang="de-CH" sz="3600" dirty="0"/>
              <a:t> </a:t>
            </a:r>
            <a:r>
              <a:rPr lang="de-CH" sz="3600" dirty="0" smtClean="0"/>
              <a:t>erteilen …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33038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331338"/>
            <a:ext cx="10050380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 smtClean="0"/>
              <a:t>„… </a:t>
            </a:r>
            <a:r>
              <a:rPr lang="de-CH" sz="3600" dirty="0"/>
              <a:t>und den Fluch auf dem </a:t>
            </a:r>
            <a:r>
              <a:rPr lang="de-CH" sz="3600" u="sng" dirty="0"/>
              <a:t>Berg </a:t>
            </a:r>
            <a:r>
              <a:rPr lang="de-CH" sz="3600" u="sng" dirty="0" err="1"/>
              <a:t>Ebal</a:t>
            </a:r>
            <a:r>
              <a:rPr lang="de-CH" sz="3600" dirty="0"/>
              <a:t>. Sind sie </a:t>
            </a:r>
            <a:endParaRPr lang="de-CH" sz="3600" dirty="0" smtClean="0"/>
          </a:p>
          <a:p>
            <a:r>
              <a:rPr lang="de-CH" sz="3600" dirty="0" smtClean="0"/>
              <a:t>nicht </a:t>
            </a:r>
            <a:r>
              <a:rPr lang="de-CH" sz="3600" dirty="0"/>
              <a:t>jenseits des Jordan, bei der Straße gegen </a:t>
            </a:r>
            <a:endParaRPr lang="de-CH" sz="3600" dirty="0" smtClean="0"/>
          </a:p>
          <a:p>
            <a:r>
              <a:rPr lang="de-CH" sz="3600" dirty="0" smtClean="0"/>
              <a:t>Sonnenuntergang</a:t>
            </a:r>
            <a:r>
              <a:rPr lang="de-CH" sz="3600" dirty="0"/>
              <a:t>, im Land der Kanaaniter, die in </a:t>
            </a:r>
            <a:endParaRPr lang="de-CH" sz="3600" dirty="0" smtClean="0"/>
          </a:p>
          <a:p>
            <a:r>
              <a:rPr lang="de-CH" sz="3600" dirty="0" smtClean="0"/>
              <a:t>der </a:t>
            </a:r>
            <a:r>
              <a:rPr lang="de-CH" sz="3600" dirty="0"/>
              <a:t>Ebene wohnen, Gilgal gegenüber, bei den </a:t>
            </a:r>
            <a:endParaRPr lang="de-CH" sz="3600" dirty="0" smtClean="0"/>
          </a:p>
          <a:p>
            <a:r>
              <a:rPr lang="de-CH" sz="3600" dirty="0" smtClean="0"/>
              <a:t>Terebinthen </a:t>
            </a:r>
            <a:r>
              <a:rPr lang="de-CH" sz="3600" dirty="0"/>
              <a:t>Mores? Denn ihr zieht über den Jordan, </a:t>
            </a:r>
            <a:endParaRPr lang="de-CH" sz="3600" dirty="0" smtClean="0"/>
          </a:p>
          <a:p>
            <a:r>
              <a:rPr lang="de-CH" sz="3600" dirty="0" smtClean="0"/>
              <a:t>um </a:t>
            </a:r>
            <a:r>
              <a:rPr lang="de-CH" sz="3600" dirty="0"/>
              <a:t>hineinzukommen und das Land in Besitz zu </a:t>
            </a:r>
            <a:endParaRPr lang="de-CH" sz="3600" dirty="0" smtClean="0"/>
          </a:p>
          <a:p>
            <a:r>
              <a:rPr lang="de-CH" sz="3600" dirty="0" smtClean="0"/>
              <a:t>nehmen</a:t>
            </a:r>
            <a:r>
              <a:rPr lang="de-CH" sz="3600" dirty="0"/>
              <a:t>, das euch der HERR, euer Gott, geben will; </a:t>
            </a:r>
            <a:endParaRPr lang="de-CH" sz="3600" dirty="0" smtClean="0"/>
          </a:p>
          <a:p>
            <a:r>
              <a:rPr lang="de-CH" sz="3600" dirty="0" smtClean="0"/>
              <a:t>und </a:t>
            </a:r>
            <a:r>
              <a:rPr lang="de-CH" sz="3600" dirty="0"/>
              <a:t>ihr werdet es in Besitz nehmen und darin </a:t>
            </a:r>
            <a:endParaRPr lang="de-CH" sz="3600" dirty="0" smtClean="0"/>
          </a:p>
          <a:p>
            <a:r>
              <a:rPr lang="de-CH" sz="3600" dirty="0" smtClean="0"/>
              <a:t>wohnen</a:t>
            </a:r>
            <a:r>
              <a:rPr lang="de-CH" sz="3600" dirty="0"/>
              <a:t>. So achtet nun darauf, dass ihr alle </a:t>
            </a:r>
            <a:endParaRPr lang="de-CH" sz="3600" dirty="0" smtClean="0"/>
          </a:p>
          <a:p>
            <a:r>
              <a:rPr lang="de-CH" sz="3600" dirty="0" smtClean="0"/>
              <a:t>Satzungen </a:t>
            </a:r>
            <a:r>
              <a:rPr lang="de-CH" sz="3600" dirty="0"/>
              <a:t>und Rechtsbestimmungen tut, die ich </a:t>
            </a:r>
            <a:endParaRPr lang="de-CH" sz="3600" dirty="0" smtClean="0"/>
          </a:p>
          <a:p>
            <a:r>
              <a:rPr lang="de-CH" sz="3600" dirty="0" smtClean="0"/>
              <a:t>euch </a:t>
            </a:r>
            <a:r>
              <a:rPr lang="de-CH" sz="3600" dirty="0"/>
              <a:t>heute vorlege!“ </a:t>
            </a:r>
            <a:r>
              <a:rPr lang="de-CH" sz="3600" b="1" dirty="0"/>
              <a:t>(Deut 11,26-32)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1416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935596"/>
            <a:ext cx="780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Struktur (natürliche inhaltliche Abfolge)</a:t>
            </a:r>
            <a:endParaRPr lang="de-CH" sz="3600" b="1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119245"/>
              </p:ext>
            </p:extLst>
          </p:nvPr>
        </p:nvGraphicFramePr>
        <p:xfrm>
          <a:off x="608750" y="1745774"/>
          <a:ext cx="10745713" cy="12074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7208"/>
                <a:gridCol w="1610139"/>
                <a:gridCol w="4556098"/>
                <a:gridCol w="2242268"/>
              </a:tblGrid>
              <a:tr h="1207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600" b="0" dirty="0">
                          <a:effectLst/>
                        </a:rPr>
                        <a:t>Vergangenheit</a:t>
                      </a:r>
                      <a:endParaRPr lang="de-CH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>
                          <a:effectLst/>
                        </a:rPr>
                        <a:t>Kp. 1-4</a:t>
                      </a:r>
                      <a:endParaRPr lang="de-CH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>
                          <a:effectLst/>
                        </a:rPr>
                        <a:t>Geschichte des Reiches Gottes</a:t>
                      </a:r>
                      <a:endParaRPr lang="de-CH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 dirty="0">
                          <a:effectLst/>
                        </a:rPr>
                        <a:t>historisch</a:t>
                      </a:r>
                      <a:endParaRPr lang="de-CH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74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935596"/>
            <a:ext cx="780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Struktur (natürliche inhaltliche Abfolge)</a:t>
            </a:r>
            <a:endParaRPr lang="de-CH" sz="3600" b="1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21971"/>
              </p:ext>
            </p:extLst>
          </p:nvPr>
        </p:nvGraphicFramePr>
        <p:xfrm>
          <a:off x="608750" y="1745774"/>
          <a:ext cx="10745713" cy="2012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7208"/>
                <a:gridCol w="1610139"/>
                <a:gridCol w="4556098"/>
                <a:gridCol w="2242268"/>
              </a:tblGrid>
              <a:tr h="1207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600" b="0" dirty="0">
                          <a:effectLst/>
                        </a:rPr>
                        <a:t>Vergangenheit</a:t>
                      </a:r>
                      <a:endParaRPr lang="de-CH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>
                          <a:effectLst/>
                        </a:rPr>
                        <a:t>Kp. 1-4</a:t>
                      </a:r>
                      <a:endParaRPr lang="de-CH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>
                          <a:effectLst/>
                        </a:rPr>
                        <a:t>Geschichte des Reiches Gottes</a:t>
                      </a:r>
                      <a:endParaRPr lang="de-CH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 dirty="0">
                          <a:effectLst/>
                        </a:rPr>
                        <a:t>historisch</a:t>
                      </a:r>
                      <a:endParaRPr lang="de-CH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</a:tr>
              <a:tr h="804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600" b="0">
                          <a:solidFill>
                            <a:schemeClr val="tx1"/>
                          </a:solidFill>
                          <a:effectLst/>
                        </a:rPr>
                        <a:t>Gegenwart</a:t>
                      </a:r>
                      <a:endParaRPr lang="de-CH" sz="2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>
                          <a:solidFill>
                            <a:schemeClr val="tx1"/>
                          </a:solidFill>
                          <a:effectLst/>
                        </a:rPr>
                        <a:t>Kp. 5-28</a:t>
                      </a:r>
                      <a:endParaRPr lang="de-CH" sz="2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>
                          <a:solidFill>
                            <a:schemeClr val="tx1"/>
                          </a:solidFill>
                          <a:effectLst/>
                        </a:rPr>
                        <a:t>Leben im Reich Gottes</a:t>
                      </a:r>
                      <a:endParaRPr lang="de-CH" sz="2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 dirty="0">
                          <a:solidFill>
                            <a:schemeClr val="tx1"/>
                          </a:solidFill>
                          <a:effectLst/>
                        </a:rPr>
                        <a:t>relevant</a:t>
                      </a:r>
                      <a:endParaRPr lang="de-CH" sz="2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0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935596"/>
            <a:ext cx="780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Struktur (natürliche inhaltliche Abfolge)</a:t>
            </a:r>
            <a:endParaRPr lang="de-CH" sz="3600" b="1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08750" y="1745774"/>
          <a:ext cx="10745713" cy="3219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7208"/>
                <a:gridCol w="1610139"/>
                <a:gridCol w="4556098"/>
                <a:gridCol w="2242268"/>
              </a:tblGrid>
              <a:tr h="1207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600" b="0" dirty="0">
                          <a:effectLst/>
                        </a:rPr>
                        <a:t>Vergangenheit</a:t>
                      </a:r>
                      <a:endParaRPr lang="de-CH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>
                          <a:effectLst/>
                        </a:rPr>
                        <a:t>Kp. 1-4</a:t>
                      </a:r>
                      <a:endParaRPr lang="de-CH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>
                          <a:effectLst/>
                        </a:rPr>
                        <a:t>Geschichte des Reiches Gottes</a:t>
                      </a:r>
                      <a:endParaRPr lang="de-CH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 dirty="0">
                          <a:effectLst/>
                        </a:rPr>
                        <a:t>historisch</a:t>
                      </a:r>
                      <a:endParaRPr lang="de-CH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</a:tr>
              <a:tr h="804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600" b="0">
                          <a:solidFill>
                            <a:schemeClr val="tx1"/>
                          </a:solidFill>
                          <a:effectLst/>
                        </a:rPr>
                        <a:t>Gegenwart</a:t>
                      </a:r>
                      <a:endParaRPr lang="de-CH" sz="2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>
                          <a:solidFill>
                            <a:schemeClr val="tx1"/>
                          </a:solidFill>
                          <a:effectLst/>
                        </a:rPr>
                        <a:t>Kp. 5-28</a:t>
                      </a:r>
                      <a:endParaRPr lang="de-CH" sz="2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>
                          <a:solidFill>
                            <a:schemeClr val="tx1"/>
                          </a:solidFill>
                          <a:effectLst/>
                        </a:rPr>
                        <a:t>Leben im Reich Gottes</a:t>
                      </a:r>
                      <a:endParaRPr lang="de-CH" sz="2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 dirty="0">
                          <a:solidFill>
                            <a:schemeClr val="tx1"/>
                          </a:solidFill>
                          <a:effectLst/>
                        </a:rPr>
                        <a:t>relevant</a:t>
                      </a:r>
                      <a:endParaRPr lang="de-CH" sz="2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chemeClr val="bg1"/>
                    </a:solidFill>
                  </a:tcPr>
                </a:tc>
              </a:tr>
              <a:tr h="1207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600" b="0" dirty="0">
                          <a:solidFill>
                            <a:schemeClr val="bg1"/>
                          </a:solidFill>
                          <a:effectLst/>
                        </a:rPr>
                        <a:t>Zukunft</a:t>
                      </a:r>
                      <a:endParaRPr lang="de-CH" sz="2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 dirty="0">
                          <a:solidFill>
                            <a:schemeClr val="bg1"/>
                          </a:solidFill>
                          <a:effectLst/>
                        </a:rPr>
                        <a:t>Kp. 29-34</a:t>
                      </a:r>
                      <a:endParaRPr lang="de-CH" sz="2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 dirty="0">
                          <a:solidFill>
                            <a:schemeClr val="bg1"/>
                          </a:solidFill>
                          <a:effectLst/>
                        </a:rPr>
                        <a:t>Zukunft des Reiches Gottes</a:t>
                      </a:r>
                      <a:endParaRPr lang="de-CH" sz="2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de-CH" sz="2600" b="0" dirty="0">
                          <a:solidFill>
                            <a:schemeClr val="bg1"/>
                          </a:solidFill>
                          <a:effectLst/>
                        </a:rPr>
                        <a:t>prophetisch</a:t>
                      </a:r>
                      <a:endParaRPr lang="de-CH" sz="2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266" marR="147266" marT="0" marB="0" anchor="ctr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0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3480" y="313038"/>
            <a:ext cx="22525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000" b="1" dirty="0" smtClean="0"/>
              <a:t>Genesis</a:t>
            </a:r>
            <a:endParaRPr lang="de-CH" sz="5000" dirty="0">
              <a:latin typeface="Trebuchet MS" panose="020B0603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3480" y="1549904"/>
            <a:ext cx="4399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400" dirty="0" smtClean="0"/>
              <a:t>Kapitel: </a:t>
            </a:r>
            <a:r>
              <a:rPr lang="de-CH" sz="3400" dirty="0" smtClean="0"/>
              <a:t>34</a:t>
            </a:r>
            <a:r>
              <a:rPr lang="de-CH" sz="3400" dirty="0" smtClean="0"/>
              <a:t> </a:t>
            </a:r>
            <a:r>
              <a:rPr lang="de-CH" sz="3400" dirty="0" smtClean="0"/>
              <a:t>| Verse:  </a:t>
            </a:r>
            <a:r>
              <a:rPr lang="de-CH" sz="3400" dirty="0" smtClean="0"/>
              <a:t>959</a:t>
            </a:r>
            <a:endParaRPr lang="de-CH" sz="3400" dirty="0" smtClean="0"/>
          </a:p>
        </p:txBody>
      </p:sp>
    </p:spTree>
    <p:extLst>
      <p:ext uri="{BB962C8B-B14F-4D97-AF65-F5344CB8AC3E}">
        <p14:creationId xmlns:p14="http://schemas.microsoft.com/office/powerpoint/2010/main" val="6111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1555801"/>
            <a:ext cx="8152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Deuteronomium: Auslegung des Gesetzes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12265" y="2425021"/>
            <a:ext cx="98022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 „Auf der anderen Seite des Jordan, im Land Moab, </a:t>
            </a:r>
            <a:endParaRPr lang="de-CH" sz="3600" dirty="0" smtClean="0"/>
          </a:p>
          <a:p>
            <a:r>
              <a:rPr lang="de-CH" sz="3600" dirty="0" smtClean="0"/>
              <a:t>fing </a:t>
            </a:r>
            <a:r>
              <a:rPr lang="de-CH" sz="3600" dirty="0"/>
              <a:t>Mose an, dieses Gesetz </a:t>
            </a:r>
            <a:r>
              <a:rPr lang="de-CH" sz="3600" b="1" u="sng" dirty="0"/>
              <a:t>auszulegen </a:t>
            </a:r>
            <a:r>
              <a:rPr lang="de-CH" sz="3600" dirty="0" smtClean="0"/>
              <a:t>, </a:t>
            </a:r>
            <a:r>
              <a:rPr lang="de-CH" sz="3600" dirty="0"/>
              <a:t>und er </a:t>
            </a:r>
            <a:endParaRPr lang="de-CH" sz="3600" dirty="0" smtClean="0"/>
          </a:p>
          <a:p>
            <a:r>
              <a:rPr lang="de-CH" sz="3600" dirty="0" smtClean="0"/>
              <a:t>sprach</a:t>
            </a:r>
            <a:r>
              <a:rPr lang="de-CH" sz="3600" dirty="0"/>
              <a:t>: Der HERR, unser Gott, redete zu uns am </a:t>
            </a:r>
            <a:endParaRPr lang="de-CH" sz="3600" dirty="0" smtClean="0"/>
          </a:p>
          <a:p>
            <a:r>
              <a:rPr lang="de-CH" sz="3600" dirty="0" smtClean="0"/>
              <a:t>[</a:t>
            </a:r>
            <a:r>
              <a:rPr lang="de-CH" sz="3600" dirty="0"/>
              <a:t>Berg] </a:t>
            </a:r>
            <a:r>
              <a:rPr lang="de-CH" sz="3600" dirty="0" err="1"/>
              <a:t>Horeb</a:t>
            </a:r>
            <a:r>
              <a:rPr lang="de-CH" sz="3600" dirty="0"/>
              <a:t> und sprach: …“ </a:t>
            </a:r>
            <a:r>
              <a:rPr lang="de-CH" sz="3600" b="1" dirty="0"/>
              <a:t>(Deut 1,5+6a)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07924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1555801"/>
            <a:ext cx="8152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Deuteronomium: Auslegung des Gesetzes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44532" y="2760454"/>
            <a:ext cx="99895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3600" b="1" u="sng" dirty="0" smtClean="0"/>
              <a:t>Wichtig</a:t>
            </a:r>
          </a:p>
          <a:p>
            <a:pPr algn="ctr"/>
            <a:endParaRPr lang="de-CH" sz="3600" dirty="0"/>
          </a:p>
          <a:p>
            <a:pPr algn="ctr"/>
            <a:r>
              <a:rPr lang="de-CH" sz="3600" dirty="0"/>
              <a:t>Auslegung der Thora im Lichte des </a:t>
            </a:r>
            <a:r>
              <a:rPr lang="de-CH" sz="3600" dirty="0" smtClean="0"/>
              <a:t>Deuteronomiums</a:t>
            </a:r>
          </a:p>
          <a:p>
            <a:pPr algn="ctr"/>
            <a:endParaRPr lang="de-CH" sz="3600" dirty="0"/>
          </a:p>
          <a:p>
            <a:pPr algn="ctr"/>
            <a:r>
              <a:rPr lang="de-CH" sz="3600" dirty="0"/>
              <a:t>Auslegung des </a:t>
            </a:r>
            <a:r>
              <a:rPr lang="de-CH" sz="3600" dirty="0" smtClean="0"/>
              <a:t>AT im </a:t>
            </a:r>
            <a:r>
              <a:rPr lang="de-CH" sz="3600" dirty="0"/>
              <a:t>Lichte des </a:t>
            </a:r>
            <a:r>
              <a:rPr lang="de-CH" sz="3600" dirty="0" smtClean="0"/>
              <a:t>NT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124464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172706"/>
            <a:ext cx="6920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Leben in den Verheissungen Gottes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12265" y="1041926"/>
            <a:ext cx="1154771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„Wendet euch nun und zieht weiter, dass ihr zu dem </a:t>
            </a:r>
            <a:endParaRPr lang="de-CH" sz="3600" dirty="0" smtClean="0"/>
          </a:p>
          <a:p>
            <a:r>
              <a:rPr lang="de-CH" sz="3600" dirty="0" smtClean="0"/>
              <a:t>Bergland </a:t>
            </a:r>
            <a:r>
              <a:rPr lang="de-CH" sz="3600" dirty="0"/>
              <a:t>der Amoriter kommt und zu allen ihren </a:t>
            </a:r>
            <a:endParaRPr lang="de-CH" sz="3600" dirty="0" smtClean="0"/>
          </a:p>
          <a:p>
            <a:r>
              <a:rPr lang="de-CH" sz="3600" dirty="0" smtClean="0"/>
              <a:t>Nachbarn </a:t>
            </a:r>
            <a:r>
              <a:rPr lang="de-CH" sz="3600" dirty="0"/>
              <a:t>in der </a:t>
            </a:r>
            <a:r>
              <a:rPr lang="de-CH" sz="3600" dirty="0" err="1"/>
              <a:t>Arava</a:t>
            </a:r>
            <a:r>
              <a:rPr lang="de-CH" sz="3600" dirty="0"/>
              <a:t>, im Bergland und in der </a:t>
            </a:r>
            <a:r>
              <a:rPr lang="de-CH" sz="3600" dirty="0" err="1" smtClean="0"/>
              <a:t>Schephela</a:t>
            </a:r>
            <a:r>
              <a:rPr lang="de-CH" sz="3600" dirty="0"/>
              <a:t>, </a:t>
            </a:r>
            <a:endParaRPr lang="de-CH" sz="3600" dirty="0" smtClean="0"/>
          </a:p>
          <a:p>
            <a:r>
              <a:rPr lang="de-CH" sz="3600" dirty="0" smtClean="0"/>
              <a:t>zum </a:t>
            </a:r>
            <a:r>
              <a:rPr lang="de-CH" sz="3600" dirty="0"/>
              <a:t>Negev und zum Ufer des Meeres, </a:t>
            </a:r>
            <a:r>
              <a:rPr lang="de-CH" sz="3600" dirty="0" smtClean="0"/>
              <a:t>in </a:t>
            </a:r>
            <a:r>
              <a:rPr lang="de-CH" sz="3600" dirty="0"/>
              <a:t>das Land der </a:t>
            </a:r>
            <a:endParaRPr lang="de-CH" sz="3600" dirty="0" smtClean="0"/>
          </a:p>
          <a:p>
            <a:r>
              <a:rPr lang="de-CH" sz="3600" dirty="0" smtClean="0"/>
              <a:t>Kanaaniter </a:t>
            </a:r>
            <a:r>
              <a:rPr lang="de-CH" sz="3600" dirty="0"/>
              <a:t>und zum Libanon, bis an </a:t>
            </a:r>
            <a:r>
              <a:rPr lang="de-CH" sz="3600" dirty="0" smtClean="0"/>
              <a:t>den </a:t>
            </a:r>
            <a:r>
              <a:rPr lang="de-CH" sz="3600" dirty="0"/>
              <a:t>großen Strom, </a:t>
            </a:r>
            <a:endParaRPr lang="de-CH" sz="3600" dirty="0" smtClean="0"/>
          </a:p>
          <a:p>
            <a:r>
              <a:rPr lang="de-CH" sz="3600" dirty="0" smtClean="0"/>
              <a:t>den </a:t>
            </a:r>
            <a:r>
              <a:rPr lang="de-CH" sz="3600" dirty="0"/>
              <a:t>Fluss Euphrat! Siehe, ich habe </a:t>
            </a:r>
            <a:r>
              <a:rPr lang="de-CH" sz="3600" dirty="0" smtClean="0"/>
              <a:t>[</a:t>
            </a:r>
            <a:r>
              <a:rPr lang="de-CH" sz="3600" dirty="0"/>
              <a:t>euch] das Land gegeben, </a:t>
            </a:r>
            <a:endParaRPr lang="de-CH" sz="3600" dirty="0" smtClean="0"/>
          </a:p>
          <a:p>
            <a:r>
              <a:rPr lang="de-CH" sz="3600" dirty="0" smtClean="0"/>
              <a:t>das </a:t>
            </a:r>
            <a:r>
              <a:rPr lang="de-CH" sz="3600" dirty="0"/>
              <a:t>vor euch liegt; geht hinein </a:t>
            </a:r>
            <a:r>
              <a:rPr lang="de-CH" sz="3600" dirty="0" smtClean="0"/>
              <a:t>und </a:t>
            </a:r>
            <a:r>
              <a:rPr lang="de-CH" sz="3600" dirty="0"/>
              <a:t>nehmt das Land in </a:t>
            </a:r>
            <a:endParaRPr lang="de-CH" sz="3600" dirty="0" smtClean="0"/>
          </a:p>
          <a:p>
            <a:r>
              <a:rPr lang="de-CH" sz="3600" dirty="0" smtClean="0"/>
              <a:t>Besitz</a:t>
            </a:r>
            <a:r>
              <a:rPr lang="de-CH" sz="3600" dirty="0"/>
              <a:t>, von dem der HERR euren </a:t>
            </a:r>
            <a:r>
              <a:rPr lang="de-CH" sz="3600" dirty="0" smtClean="0"/>
              <a:t>Vätern </a:t>
            </a:r>
            <a:r>
              <a:rPr lang="de-CH" sz="3600" dirty="0"/>
              <a:t>Abraham, Isaak </a:t>
            </a:r>
            <a:endParaRPr lang="de-CH" sz="3600" dirty="0" smtClean="0"/>
          </a:p>
          <a:p>
            <a:r>
              <a:rPr lang="de-CH" sz="3600" dirty="0" smtClean="0"/>
              <a:t>und </a:t>
            </a:r>
            <a:r>
              <a:rPr lang="de-CH" sz="3600" dirty="0"/>
              <a:t>Jakob geschworen hat, </a:t>
            </a:r>
            <a:r>
              <a:rPr lang="de-CH" sz="3600" dirty="0" smtClean="0"/>
              <a:t>dass </a:t>
            </a:r>
            <a:r>
              <a:rPr lang="de-CH" sz="3600" dirty="0"/>
              <a:t>er es ihnen und ihrem </a:t>
            </a:r>
            <a:endParaRPr lang="de-CH" sz="3600" dirty="0" smtClean="0"/>
          </a:p>
          <a:p>
            <a:r>
              <a:rPr lang="de-CH" sz="3600" dirty="0" smtClean="0"/>
              <a:t>Samen </a:t>
            </a:r>
            <a:r>
              <a:rPr lang="de-CH" sz="3600" dirty="0"/>
              <a:t>nach ihnen geben will!“ </a:t>
            </a:r>
            <a:r>
              <a:rPr lang="de-CH" sz="3600" b="1" dirty="0"/>
              <a:t>(Deut 1,7+8)</a:t>
            </a:r>
            <a:r>
              <a:rPr lang="de-CH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045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62" y="-121452"/>
            <a:ext cx="10352478" cy="75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1555801"/>
            <a:ext cx="5855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Glaube: Zwei wichtige Punkte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71366" y="2544490"/>
            <a:ext cx="8410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 smtClean="0"/>
              <a:t>1. Vertraue auf Gottes Charakter (Röm 4,21)</a:t>
            </a:r>
            <a:endParaRPr lang="de-CH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562941" y="3340190"/>
            <a:ext cx="10408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 smtClean="0"/>
              <a:t>2. Wandle im Glauben und nicht im Schauen (2Kor 5,7)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75244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869741" y="4883448"/>
            <a:ext cx="669965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 smtClean="0"/>
              <a:t>Deuteronomium </a:t>
            </a:r>
            <a:r>
              <a:rPr lang="de-CH" sz="5500" b="1" dirty="0" smtClean="0"/>
              <a:t>Teil 1</a:t>
            </a:r>
            <a:endParaRPr lang="de-CH" sz="5500" b="1" dirty="0"/>
          </a:p>
        </p:txBody>
      </p:sp>
    </p:spTree>
    <p:extLst>
      <p:ext uri="{BB962C8B-B14F-4D97-AF65-F5344CB8AC3E}">
        <p14:creationId xmlns:p14="http://schemas.microsoft.com/office/powerpoint/2010/main" val="30821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834755" y="617838"/>
          <a:ext cx="9589726" cy="5699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" r:id="rId3" imgW="38247619" imgH="23822222" progId="Photoshop.Image.55">
                  <p:embed/>
                </p:oleObj>
              </mc:Choice>
              <mc:Fallback>
                <p:oleObj name="Image" r:id="rId3" imgW="38247619" imgH="23822222" progId="Photoshop.Image.5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755" y="617838"/>
                        <a:ext cx="9589726" cy="5699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31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/>
          </p:nvPr>
        </p:nvGraphicFramePr>
        <p:xfrm>
          <a:off x="808318" y="367581"/>
          <a:ext cx="10329239" cy="1330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450"/>
                <a:gridCol w="8027789"/>
              </a:tblGrid>
              <a:tr h="316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Buch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Kurzbeschrieb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06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700" dirty="0">
                          <a:effectLst/>
                        </a:rPr>
                        <a:t> 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700" dirty="0">
                          <a:effectLst/>
                        </a:rPr>
                        <a:t> 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bg1"/>
                    </a:solidFill>
                  </a:tcPr>
                </a:tc>
              </a:tr>
              <a:tr h="907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Genesis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Anfang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der Anfänge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Tod durch die Sünde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8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/>
          </p:nvPr>
        </p:nvGraphicFramePr>
        <p:xfrm>
          <a:off x="808318" y="367581"/>
          <a:ext cx="10329239" cy="2729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450"/>
                <a:gridCol w="8027789"/>
              </a:tblGrid>
              <a:tr h="316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Buch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Kurzbeschrieb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06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700" dirty="0">
                          <a:effectLst/>
                        </a:rPr>
                        <a:t> 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700" dirty="0">
                          <a:effectLst/>
                        </a:rPr>
                        <a:t> 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bg1"/>
                    </a:solidFill>
                  </a:tcPr>
                </a:tc>
              </a:tr>
              <a:tr h="907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Genesis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Anfang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der Anfänge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Tod durch die Sünde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  <a:tr h="1399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Exodus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Auszug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der Erlösung (Auszug aus Ägypten | zuerst die Erlösung)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Erlösung durch das Blut des (Passah-) Lammes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des Gesetzes Kp 20 (Sinai | danach das Gesetz)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Erlöst zu Guten Werken, nicht umgekehrt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9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/>
          </p:nvPr>
        </p:nvGraphicFramePr>
        <p:xfrm>
          <a:off x="808318" y="367581"/>
          <a:ext cx="10329239" cy="3634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450"/>
                <a:gridCol w="8027789"/>
              </a:tblGrid>
              <a:tr h="316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Buch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Kurzbeschrieb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06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700" dirty="0">
                          <a:effectLst/>
                        </a:rPr>
                        <a:t> 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700" dirty="0">
                          <a:effectLst/>
                        </a:rPr>
                        <a:t> 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bg1"/>
                    </a:solidFill>
                  </a:tcPr>
                </a:tc>
              </a:tr>
              <a:tr h="907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Genesis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Anfang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der Anfänge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Tod durch die Sünde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  <a:tr h="1399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Exodus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Auszug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der Erlösung (Auszug aus Ägypten | zuerst die Erlösung)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Erlösung durch das Blut des (Passah-) Lammes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des Gesetzes Kp 20 (Sinai | danach das Gesetz)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Erlöst zu Guten Werken, nicht umgekehrt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  <a:tr h="9051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Levitikus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Leviten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Buch der Anbetung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Gemeinschaft mit dem hl. Gott in der Anbetung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6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/>
          </p:nvPr>
        </p:nvGraphicFramePr>
        <p:xfrm>
          <a:off x="808318" y="367581"/>
          <a:ext cx="10329239" cy="4408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450"/>
                <a:gridCol w="8027789"/>
              </a:tblGrid>
              <a:tr h="316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Buch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Kurzbeschrieb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06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700" dirty="0">
                          <a:effectLst/>
                        </a:rPr>
                        <a:t> 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700" dirty="0">
                          <a:effectLst/>
                        </a:rPr>
                        <a:t> 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bg1"/>
                    </a:solidFill>
                  </a:tcPr>
                </a:tc>
              </a:tr>
              <a:tr h="907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Genesis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Anfang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der Anfänge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Tod durch die Sünde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  <a:tr h="1399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Exodus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Auszug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der Erlösung (Auszug aus Ägypten | zuerst die Erlösung)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Erlösung durch das Blut des (Passah-) Lammes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des Gesetzes Kp 20 (Sinai | danach das Gesetz)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Erlöst zu Guten Werken, nicht umgekehrt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  <a:tr h="9051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Levitikus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Leviten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Buch der Anbetung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Gemeinschaft mit dem hl. Gott in der Anbetung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  <a:tr h="774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Numeri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Zählungen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Buch der Prüfungen (Schwierigkeiten, Nöte des Lebens)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Buch der Treue Gottes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2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724454"/>
              </p:ext>
            </p:extLst>
          </p:nvPr>
        </p:nvGraphicFramePr>
        <p:xfrm>
          <a:off x="808318" y="367581"/>
          <a:ext cx="10329239" cy="5901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450"/>
                <a:gridCol w="8027789"/>
              </a:tblGrid>
              <a:tr h="316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Buch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Kurzbeschrieb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06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700" dirty="0">
                          <a:effectLst/>
                        </a:rPr>
                        <a:t> 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700" dirty="0">
                          <a:effectLst/>
                        </a:rPr>
                        <a:t> 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>
                    <a:solidFill>
                      <a:schemeClr val="bg1"/>
                    </a:solidFill>
                  </a:tcPr>
                </a:tc>
              </a:tr>
              <a:tr h="907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Genesis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Anfang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der Anfänge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Tod durch die Sünde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  <a:tr h="1399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Exodus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Auszug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der Erlösung (Auszug aus Ägypten | zuerst die Erlösung)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Erlösung durch das Blut des (Passah-) Lammes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Das Buch des Gesetzes Kp 20 (Sinai | danach das Gesetz)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Erlöst zu Guten Werken, nicht umgekehrt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  <a:tr h="9051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Levitikus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Leviten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Buch der Anbetung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Gemeinschaft mit dem hl. Gott in der Anbetung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  <a:tr h="774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Numeri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Zählungen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Buch der Prüfungen (Schwierigkeiten, Nöte des Lebens)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Buch der Treue Gottes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  <a:tr h="14920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</a:rPr>
                        <a:t>Deuteronomium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2000" b="0" dirty="0">
                          <a:effectLst/>
                        </a:rPr>
                        <a:t>Wiederholung des Gesetzes</a:t>
                      </a:r>
                      <a:endParaRPr lang="de-CH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211" marR="111211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Abschluss der Thora / Pentateuch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>
                          <a:effectLst/>
                        </a:rPr>
                        <a:t>Mahnung zum Gehorsam Gott und seinem Wort gegenüber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CH" sz="2000" dirty="0" smtClean="0">
                          <a:effectLst/>
                        </a:rPr>
                        <a:t>Drei (acht) Abschiedsreden </a:t>
                      </a:r>
                      <a:r>
                        <a:rPr lang="de-CH" sz="2000" dirty="0">
                          <a:effectLst/>
                        </a:rPr>
                        <a:t>des Moses (für zukünftige Generationen)</a:t>
                      </a:r>
                      <a:endParaRPr lang="de-CH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11211" marR="11121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2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1178111"/>
            <a:ext cx="87112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„Elf Tagereisen sind es vom </a:t>
            </a:r>
            <a:r>
              <a:rPr lang="de-CH" sz="3600" dirty="0" err="1"/>
              <a:t>Horeb</a:t>
            </a:r>
            <a:r>
              <a:rPr lang="de-CH" sz="3600" dirty="0"/>
              <a:t> auf dem </a:t>
            </a:r>
            <a:endParaRPr lang="de-CH" sz="3600" dirty="0" smtClean="0"/>
          </a:p>
          <a:p>
            <a:r>
              <a:rPr lang="de-CH" sz="3600" dirty="0" smtClean="0"/>
              <a:t>Weg </a:t>
            </a:r>
            <a:r>
              <a:rPr lang="de-CH" sz="3600" dirty="0"/>
              <a:t>zum Bergland </a:t>
            </a:r>
            <a:r>
              <a:rPr lang="de-CH" sz="3600" dirty="0" err="1"/>
              <a:t>Seir</a:t>
            </a:r>
            <a:r>
              <a:rPr lang="de-CH" sz="3600" dirty="0"/>
              <a:t> bis Kadesch-Barnea. </a:t>
            </a:r>
            <a:endParaRPr lang="de-CH" sz="3600" dirty="0" smtClean="0"/>
          </a:p>
          <a:p>
            <a:r>
              <a:rPr lang="de-CH" sz="3600" dirty="0" smtClean="0"/>
              <a:t>Und </a:t>
            </a:r>
            <a:r>
              <a:rPr lang="de-CH" sz="3600" dirty="0"/>
              <a:t>es geschah im </a:t>
            </a:r>
            <a:r>
              <a:rPr lang="de-CH" sz="3600" u="sng" dirty="0"/>
              <a:t>vierzigsten Jahr, im elften </a:t>
            </a:r>
            <a:endParaRPr lang="de-CH" sz="3600" u="sng" dirty="0" smtClean="0"/>
          </a:p>
          <a:p>
            <a:r>
              <a:rPr lang="de-CH" sz="3600" u="sng" dirty="0" smtClean="0"/>
              <a:t>Monat</a:t>
            </a:r>
            <a:r>
              <a:rPr lang="de-CH" sz="3600" u="sng" dirty="0"/>
              <a:t>, am Ersten des Monats</a:t>
            </a:r>
            <a:r>
              <a:rPr lang="de-CH" sz="3600" dirty="0"/>
              <a:t>, dass Mose zu </a:t>
            </a:r>
            <a:endParaRPr lang="de-CH" sz="3600" dirty="0" smtClean="0"/>
          </a:p>
          <a:p>
            <a:r>
              <a:rPr lang="de-CH" sz="3600" dirty="0" smtClean="0"/>
              <a:t>den </a:t>
            </a:r>
            <a:r>
              <a:rPr lang="de-CH" sz="3600" dirty="0"/>
              <a:t>Kindern Israels redete, und zwar alles so, </a:t>
            </a:r>
            <a:endParaRPr lang="de-CH" sz="3600" dirty="0" smtClean="0"/>
          </a:p>
          <a:p>
            <a:r>
              <a:rPr lang="de-CH" sz="3600" dirty="0" smtClean="0"/>
              <a:t>wie </a:t>
            </a:r>
            <a:r>
              <a:rPr lang="de-CH" sz="3600" dirty="0"/>
              <a:t>es ihm der HERR für sie geboten hatte.“ </a:t>
            </a:r>
            <a:endParaRPr lang="de-CH" sz="3600" dirty="0" smtClean="0"/>
          </a:p>
          <a:p>
            <a:r>
              <a:rPr lang="de-CH" sz="3600" b="1" dirty="0" smtClean="0"/>
              <a:t>(</a:t>
            </a:r>
            <a:r>
              <a:rPr lang="de-CH" sz="3600" b="1" dirty="0"/>
              <a:t>Deut 1,2-3)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51312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948</Words>
  <Application>Microsoft Office PowerPoint</Application>
  <PresentationFormat>Breitbild</PresentationFormat>
  <Paragraphs>204</Paragraphs>
  <Slides>25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lastModifiedBy>Reinhard</cp:lastModifiedBy>
  <cp:revision>63</cp:revision>
  <dcterms:created xsi:type="dcterms:W3CDTF">2018-05-19T05:14:58Z</dcterms:created>
  <dcterms:modified xsi:type="dcterms:W3CDTF">2019-02-23T07:25:42Z</dcterms:modified>
</cp:coreProperties>
</file>