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59" r:id="rId3"/>
    <p:sldId id="287" r:id="rId4"/>
    <p:sldId id="322" r:id="rId5"/>
    <p:sldId id="325" r:id="rId6"/>
    <p:sldId id="326" r:id="rId7"/>
    <p:sldId id="327" r:id="rId8"/>
    <p:sldId id="328" r:id="rId9"/>
    <p:sldId id="321" r:id="rId10"/>
    <p:sldId id="318" r:id="rId11"/>
    <p:sldId id="330" r:id="rId12"/>
    <p:sldId id="331" r:id="rId13"/>
    <p:sldId id="332" r:id="rId14"/>
    <p:sldId id="334" r:id="rId15"/>
    <p:sldId id="333" r:id="rId16"/>
    <p:sldId id="335" r:id="rId17"/>
    <p:sldId id="337" r:id="rId18"/>
    <p:sldId id="336" r:id="rId19"/>
    <p:sldId id="338" r:id="rId20"/>
    <p:sldId id="339" r:id="rId21"/>
    <p:sldId id="342" r:id="rId22"/>
    <p:sldId id="340" r:id="rId23"/>
    <p:sldId id="343" r:id="rId24"/>
    <p:sldId id="341" r:id="rId25"/>
    <p:sldId id="344" r:id="rId26"/>
    <p:sldId id="347" r:id="rId27"/>
    <p:sldId id="346" r:id="rId28"/>
    <p:sldId id="348" r:id="rId29"/>
    <p:sldId id="306" r:id="rId3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1" autoAdjust="0"/>
    <p:restoredTop sz="94660"/>
  </p:normalViewPr>
  <p:slideViewPr>
    <p:cSldViewPr snapToGrid="0">
      <p:cViewPr varScale="1">
        <p:scale>
          <a:sx n="137" d="100"/>
          <a:sy n="137" d="100"/>
        </p:scale>
        <p:origin x="82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21.02.2021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21.02.2021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34785" y="4982840"/>
            <a:ext cx="372242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Daniel Teil 2</a:t>
            </a:r>
          </a:p>
        </p:txBody>
      </p:sp>
    </p:spTree>
    <p:extLst>
      <p:ext uri="{BB962C8B-B14F-4D97-AF65-F5344CB8AC3E}">
        <p14:creationId xmlns:p14="http://schemas.microsoft.com/office/powerpoint/2010/main" val="39804447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7</a:t>
            </a:r>
            <a:endParaRPr lang="de-CH" sz="4600" dirty="0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9CDB1AA1-B46E-4349-9C24-0719A0BD191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8851863"/>
              </p:ext>
            </p:extLst>
          </p:nvPr>
        </p:nvGraphicFramePr>
        <p:xfrm>
          <a:off x="0" y="1164875"/>
          <a:ext cx="12192000" cy="52029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r:id="rId3" imgW="3120840" imgH="1331640" progId="">
                  <p:embed/>
                </p:oleObj>
              </mc:Choice>
              <mc:Fallback>
                <p:oleObj r:id="rId3" imgW="3120840" imgH="1331640" progId="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1164875"/>
                        <a:ext cx="12192000" cy="52029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73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7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49578"/>
            <a:ext cx="10843546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Nach diesem schaute ich in Visionen der Nacht: Und siehe, ein </a:t>
            </a:r>
          </a:p>
          <a:p>
            <a:r>
              <a:rPr lang="de-DE" sz="3000" dirty="0"/>
              <a:t>viertes Tier, furchtbar und schreckenerregend und außergewöhnlich </a:t>
            </a:r>
          </a:p>
          <a:p>
            <a:r>
              <a:rPr lang="de-DE" sz="3000" dirty="0"/>
              <a:t>stark, und es hatte große eiserne Zähne; es fraß und zermalmte, </a:t>
            </a:r>
          </a:p>
          <a:p>
            <a:r>
              <a:rPr lang="de-DE" sz="3000" dirty="0"/>
              <a:t>und den Rest zertrat es mit seinen Füßen. Und es war verschieden </a:t>
            </a:r>
          </a:p>
          <a:p>
            <a:r>
              <a:rPr lang="de-DE" sz="3000" dirty="0"/>
              <a:t>von allen Tieren, die vor ihm waren, und es hatte zehn Hörner. </a:t>
            </a:r>
          </a:p>
          <a:p>
            <a:r>
              <a:rPr lang="de-DE" sz="3000" dirty="0"/>
              <a:t>8 Während ich auf die Hörner achtete, siehe, da stieg ein anderes, </a:t>
            </a:r>
          </a:p>
          <a:p>
            <a:r>
              <a:rPr lang="de-DE" sz="3000" b="1" u="sng" dirty="0"/>
              <a:t>kleines Horn</a:t>
            </a:r>
            <a:r>
              <a:rPr lang="de-DE" sz="3000" dirty="0"/>
              <a:t> zwischen ihnen empor, und drei von den ersten </a:t>
            </a:r>
          </a:p>
          <a:p>
            <a:r>
              <a:rPr lang="de-DE" sz="3000" dirty="0"/>
              <a:t>Hörnern wurden vor ihm ausgerissen; und siehe, an diesem Horn </a:t>
            </a:r>
          </a:p>
          <a:p>
            <a:r>
              <a:rPr lang="de-DE" sz="3000" dirty="0"/>
              <a:t>waren Augen wie Menschenaugen und ein Mund, der große </a:t>
            </a:r>
          </a:p>
          <a:p>
            <a:r>
              <a:rPr lang="de-DE" sz="3000" dirty="0"/>
              <a:t>⟨Worte⟩ redete." </a:t>
            </a:r>
            <a:r>
              <a:rPr lang="de-DE" sz="3000" b="1" dirty="0"/>
              <a:t>(7,7-8)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602122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8</a:t>
            </a:r>
            <a:endParaRPr lang="de-CH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7E0E3359-194D-4D46-9846-ADCD07D73F6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26" y="1195762"/>
            <a:ext cx="10373564" cy="566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209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8</a:t>
            </a:r>
            <a:endParaRPr lang="de-CH" sz="4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24474BD3-6848-4F00-A6FD-46CAD51179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1190260"/>
            <a:ext cx="10734261" cy="56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3563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8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89143"/>
            <a:ext cx="1070921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"Der Ziegenbock aber wurde über die Maßen groß; als er aber </a:t>
            </a:r>
          </a:p>
          <a:p>
            <a:r>
              <a:rPr lang="de-DE" sz="3000" dirty="0"/>
              <a:t>am stärksten war, zerbrach das große Horn, und es wuchsen an </a:t>
            </a:r>
          </a:p>
          <a:p>
            <a:r>
              <a:rPr lang="de-DE" sz="3000" dirty="0"/>
              <a:t>dessen Stelle vier ansehnliche Hörner auf, nach den vier Himmels-</a:t>
            </a:r>
          </a:p>
          <a:p>
            <a:r>
              <a:rPr lang="de-DE" sz="3000" dirty="0" err="1"/>
              <a:t>richtungen</a:t>
            </a:r>
            <a:r>
              <a:rPr lang="de-DE" sz="3000" dirty="0"/>
              <a:t> hin. 9 Und aus einem von ihnen wuchs ein </a:t>
            </a:r>
            <a:r>
              <a:rPr lang="de-DE" sz="3000" b="1" u="sng" dirty="0"/>
              <a:t>kleines Horn</a:t>
            </a:r>
            <a:r>
              <a:rPr lang="de-DE" sz="3000" dirty="0"/>
              <a:t> </a:t>
            </a:r>
          </a:p>
          <a:p>
            <a:r>
              <a:rPr lang="de-DE" sz="3000" dirty="0"/>
              <a:t>hervor, das tat außerordentlich groß gegen den Süden und gegen </a:t>
            </a:r>
          </a:p>
          <a:p>
            <a:r>
              <a:rPr lang="de-DE" sz="3000" dirty="0"/>
              <a:t>den Osten und gegen das herrliche [Land der Zierde]." </a:t>
            </a:r>
            <a:r>
              <a:rPr lang="de-DE" sz="3000" b="1" dirty="0"/>
              <a:t>(8,8-9)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11707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9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445243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Das Gebet Daniels – 9,4-19</a:t>
            </a:r>
            <a:endParaRPr lang="de-CH" sz="3000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660D81E-A03E-42B5-AC0D-9A739853E5D7}"/>
              </a:ext>
            </a:extLst>
          </p:cNvPr>
          <p:cNvSpPr txBox="1"/>
          <p:nvPr/>
        </p:nvSpPr>
        <p:spPr>
          <a:xfrm>
            <a:off x="514632" y="2213041"/>
            <a:ext cx="9070688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Antwort Gottes auf Daniels Gebet</a:t>
            </a:r>
          </a:p>
          <a:p>
            <a:endParaRPr lang="de-CH" sz="1500" dirty="0"/>
          </a:p>
          <a:p>
            <a:r>
              <a:rPr lang="de-CH" sz="3000" dirty="0"/>
              <a:t>Als Antwort auf sein Gebet gewährte Gott ihm eine </a:t>
            </a:r>
          </a:p>
          <a:p>
            <a:r>
              <a:rPr lang="de-CH" sz="3000" dirty="0"/>
              <a:t>sehr bedeutsame Offenbarung betreffs der </a:t>
            </a:r>
          </a:p>
          <a:p>
            <a:r>
              <a:rPr lang="de-CH" sz="3000" dirty="0"/>
              <a:t>"siebzig Wochen", die man "das Rückgrat der </a:t>
            </a:r>
          </a:p>
          <a:p>
            <a:r>
              <a:rPr lang="de-CH" sz="3000" dirty="0"/>
              <a:t>biblischen Prophetie" genannt hat. (William Mac Donald)</a:t>
            </a:r>
          </a:p>
        </p:txBody>
      </p:sp>
    </p:spTree>
    <p:extLst>
      <p:ext uri="{BB962C8B-B14F-4D97-AF65-F5344CB8AC3E}">
        <p14:creationId xmlns:p14="http://schemas.microsoft.com/office/powerpoint/2010/main" val="1298448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9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291319"/>
            <a:ext cx="11446275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700" dirty="0"/>
              <a:t>"So wisse und verstehe: Vom Erlass des Befehls zur Wiederherstellung und </a:t>
            </a:r>
          </a:p>
          <a:p>
            <a:r>
              <a:rPr lang="de-CH" sz="2700" dirty="0"/>
              <a:t>zum Aufbau Jerusalems bis zu dem Gesalbten [Messias], dem Fürsten, vergehen </a:t>
            </a:r>
          </a:p>
          <a:p>
            <a:r>
              <a:rPr lang="de-CH" sz="2700" dirty="0"/>
              <a:t>7 Wochen und 62 Wochen; Straßen und Gräben werden wieder gebaut, und </a:t>
            </a:r>
          </a:p>
          <a:p>
            <a:r>
              <a:rPr lang="de-CH" sz="2700" dirty="0"/>
              <a:t>zwar in bedrängter Zeit. 26 </a:t>
            </a:r>
            <a:r>
              <a:rPr lang="de-CH" sz="2700" dirty="0">
                <a:solidFill>
                  <a:srgbClr val="FF0000"/>
                </a:solidFill>
              </a:rPr>
              <a:t>Und nach den 62 Wochen wird der Gesalbte </a:t>
            </a:r>
          </a:p>
          <a:p>
            <a:r>
              <a:rPr lang="de-CH" sz="2700" dirty="0">
                <a:solidFill>
                  <a:srgbClr val="FF0000"/>
                </a:solidFill>
              </a:rPr>
              <a:t>ausgerottet werden, und ihm wird nichts zuteilwerden; die Stadt aber samt </a:t>
            </a:r>
          </a:p>
          <a:p>
            <a:r>
              <a:rPr lang="de-CH" sz="2700" dirty="0">
                <a:solidFill>
                  <a:srgbClr val="FF0000"/>
                </a:solidFill>
              </a:rPr>
              <a:t>dem Heiligtum wird das Volk des zukünftigen Fürsten zerstören, und sie geht </a:t>
            </a:r>
          </a:p>
          <a:p>
            <a:r>
              <a:rPr lang="de-CH" sz="2700" dirty="0">
                <a:solidFill>
                  <a:srgbClr val="FF0000"/>
                </a:solidFill>
              </a:rPr>
              <a:t>unter in der überströmenden Flut; und bis ans Ende wird es Krieg geben, </a:t>
            </a:r>
          </a:p>
          <a:p>
            <a:r>
              <a:rPr lang="de-CH" sz="2700" dirty="0">
                <a:solidFill>
                  <a:srgbClr val="FF0000"/>
                </a:solidFill>
              </a:rPr>
              <a:t>fest beschlossene Verwüstungen. </a:t>
            </a:r>
            <a:r>
              <a:rPr lang="de-CH" sz="2700" dirty="0"/>
              <a:t>27 Und er wird mit den Vielen einen festen </a:t>
            </a:r>
          </a:p>
          <a:p>
            <a:r>
              <a:rPr lang="de-CH" sz="2700" dirty="0"/>
              <a:t>Bund schließen eine Woche lang; und in der Mitte der Woche wird er </a:t>
            </a:r>
          </a:p>
          <a:p>
            <a:r>
              <a:rPr lang="de-CH" sz="2700" dirty="0"/>
              <a:t>Schlacht- und Speisopfer aufhören lassen, und neben dem Flügel werden </a:t>
            </a:r>
          </a:p>
          <a:p>
            <a:r>
              <a:rPr lang="de-CH" sz="2700" dirty="0"/>
              <a:t>Gräuel der Verwüstung aufgestellt, und zwar bis die fest beschlossene </a:t>
            </a:r>
          </a:p>
          <a:p>
            <a:r>
              <a:rPr lang="de-CH" sz="2700" dirty="0"/>
              <a:t>Vernichtung sich über den Verwüster ergießt. " </a:t>
            </a:r>
            <a:r>
              <a:rPr lang="de-CH" sz="2700" b="1" dirty="0"/>
              <a:t>(9,25+27)</a:t>
            </a:r>
          </a:p>
        </p:txBody>
      </p:sp>
    </p:spTree>
    <p:extLst>
      <p:ext uri="{BB962C8B-B14F-4D97-AF65-F5344CB8AC3E}">
        <p14:creationId xmlns:p14="http://schemas.microsoft.com/office/powerpoint/2010/main" val="3151773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322815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9</a:t>
            </a:r>
            <a:endParaRPr lang="de-CH" sz="4600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75DE47D-516F-4954-BE9D-69DB23BF668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784" y="1362206"/>
            <a:ext cx="12192000" cy="485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5525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6225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10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46921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"Im dritten Jahr des Kyrus, des Königs von Persien, wurde dem </a:t>
            </a:r>
          </a:p>
          <a:p>
            <a:r>
              <a:rPr lang="de-CH" sz="3000" dirty="0"/>
              <a:t>Daniel, der Beltsazar genannt wird, ein Wort geoffenbart; und </a:t>
            </a:r>
          </a:p>
          <a:p>
            <a:r>
              <a:rPr lang="de-CH" sz="3000" dirty="0"/>
              <a:t>dieses Wort ist wahr und handelt von einer </a:t>
            </a:r>
            <a:r>
              <a:rPr lang="de-CH" sz="3000" u="sng" dirty="0"/>
              <a:t>großen Drangsal</a:t>
            </a:r>
            <a:r>
              <a:rPr lang="de-CH" sz="3000" dirty="0"/>
              <a:t>; </a:t>
            </a:r>
          </a:p>
          <a:p>
            <a:r>
              <a:rPr lang="de-CH" sz="3000" dirty="0"/>
              <a:t>und er verstand das Wort und bekam Verständnis für das Gesicht. </a:t>
            </a:r>
          </a:p>
          <a:p>
            <a:r>
              <a:rPr lang="de-CH" sz="3000" dirty="0"/>
              <a:t>2 In jenen Tagen trauerte ich, Daniel, drei Wochen lang. 3 Ich aß </a:t>
            </a:r>
          </a:p>
          <a:p>
            <a:r>
              <a:rPr lang="de-CH" sz="3000" dirty="0"/>
              <a:t>keine leckere Speise, und Fleisch und Wein kamen nicht über </a:t>
            </a:r>
          </a:p>
          <a:p>
            <a:r>
              <a:rPr lang="de-CH" sz="3000" dirty="0"/>
              <a:t>meine Lippen, auch salbte ich mich nicht, bis die drei </a:t>
            </a:r>
          </a:p>
          <a:p>
            <a:r>
              <a:rPr lang="de-CH" sz="3000" dirty="0"/>
              <a:t>Wochen um waren. 4 Aber am vierundzwanzigsten Tag </a:t>
            </a:r>
          </a:p>
          <a:p>
            <a:r>
              <a:rPr lang="de-CH" sz="3000" dirty="0"/>
              <a:t>des ersten Monats befand ich mich am Ufer des großen </a:t>
            </a:r>
          </a:p>
          <a:p>
            <a:r>
              <a:rPr lang="de-CH" sz="3000" dirty="0"/>
              <a:t>Stromes, das ist der </a:t>
            </a:r>
            <a:r>
              <a:rPr lang="de-CH" sz="3000" dirty="0" err="1"/>
              <a:t>Hiddekel</a:t>
            </a:r>
            <a:r>
              <a:rPr lang="de-CH" sz="3000" dirty="0"/>
              <a:t> [Tigris]." </a:t>
            </a:r>
            <a:r>
              <a:rPr lang="de-CH" sz="3000" b="1" dirty="0"/>
              <a:t>(10,1-4)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524191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262257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10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1032059" cy="28931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hob meine Augen auf und schaute und siehe, da stand </a:t>
            </a:r>
          </a:p>
          <a:p>
            <a:r>
              <a:rPr lang="de-CH" sz="3000" dirty="0"/>
              <a:t>ein Mann, in Leinwand gekleidet und die Lenden mit Gold von </a:t>
            </a:r>
            <a:r>
              <a:rPr lang="de-CH" sz="3000" dirty="0" err="1"/>
              <a:t>Uphas</a:t>
            </a:r>
            <a:r>
              <a:rPr lang="de-CH" sz="3000" dirty="0"/>
              <a:t> </a:t>
            </a:r>
          </a:p>
          <a:p>
            <a:r>
              <a:rPr lang="de-CH" sz="3000" dirty="0"/>
              <a:t>umgürtet. 6 Und sein Leib war wie ein Topas, und sein </a:t>
            </a:r>
            <a:r>
              <a:rPr lang="de-CH" sz="3000" u="sng" dirty="0"/>
              <a:t>Angesicht</a:t>
            </a:r>
            <a:r>
              <a:rPr lang="de-CH" sz="3000" dirty="0"/>
              <a:t> </a:t>
            </a:r>
          </a:p>
          <a:p>
            <a:r>
              <a:rPr lang="de-CH" sz="3000" u="sng" dirty="0"/>
              <a:t>strahlte wie der Blitz</a:t>
            </a:r>
            <a:r>
              <a:rPr lang="de-CH" sz="3000" dirty="0"/>
              <a:t> und seine </a:t>
            </a:r>
            <a:r>
              <a:rPr lang="de-CH" sz="3000" u="sng" dirty="0"/>
              <a:t>Augen wie Feuerfackeln</a:t>
            </a:r>
            <a:r>
              <a:rPr lang="de-CH" sz="3000" dirty="0"/>
              <a:t>; seine </a:t>
            </a:r>
            <a:r>
              <a:rPr lang="de-CH" sz="3000" u="sng" dirty="0"/>
              <a:t>Arme </a:t>
            </a:r>
          </a:p>
          <a:p>
            <a:r>
              <a:rPr lang="de-CH" sz="3000" u="sng" dirty="0"/>
              <a:t>aber und seine Füße sahen aus wie leuchtendes Erz</a:t>
            </a:r>
            <a:r>
              <a:rPr lang="de-CH" sz="3000" dirty="0"/>
              <a:t>, und der Klang </a:t>
            </a:r>
          </a:p>
          <a:p>
            <a:r>
              <a:rPr lang="de-CH" sz="3000" dirty="0"/>
              <a:t>seiner </a:t>
            </a:r>
            <a:r>
              <a:rPr lang="de-CH" sz="3000" u="sng" dirty="0"/>
              <a:t>Worte war wie das Tosen einer Volksmenge</a:t>
            </a:r>
            <a:r>
              <a:rPr lang="de-CH" sz="3000" dirty="0"/>
              <a:t>." </a:t>
            </a:r>
            <a:r>
              <a:rPr lang="de-CH" sz="3000" b="1" dirty="0"/>
              <a:t>(10,5-6)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709462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53480" y="313038"/>
            <a:ext cx="188545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000" b="1" dirty="0"/>
              <a:t>Daniel</a:t>
            </a:r>
            <a:endParaRPr lang="de-CH" sz="5000" dirty="0">
              <a:latin typeface="Trebuchet MS" panose="020B0603020202020204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53480" y="1549904"/>
            <a:ext cx="4399538" cy="6155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de-CH" sz="3400" dirty="0"/>
              <a:t>Kapitel: 12 | Verse:  357</a:t>
            </a:r>
          </a:p>
        </p:txBody>
      </p:sp>
    </p:spTree>
    <p:extLst>
      <p:ext uri="{BB962C8B-B14F-4D97-AF65-F5344CB8AC3E}">
        <p14:creationId xmlns:p14="http://schemas.microsoft.com/office/powerpoint/2010/main" val="61118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42047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11 (1-35)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49588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"So bin ich nun gekommen, um dir Einblick darüber zu geben, </a:t>
            </a:r>
          </a:p>
          <a:p>
            <a:r>
              <a:rPr lang="de-CH" sz="3000" dirty="0"/>
              <a:t>was deinem Volk am Ende der Tage begegnen wird; denn </a:t>
            </a:r>
          </a:p>
          <a:p>
            <a:r>
              <a:rPr lang="de-CH" sz="3000" dirty="0"/>
              <a:t>das Gesicht bezieht sich wiederum auf fernliegende Tage!" </a:t>
            </a:r>
            <a:r>
              <a:rPr lang="de-CH" sz="3000" b="1" dirty="0"/>
              <a:t>(10,14)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346211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42047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11 (1-35)</a:t>
            </a:r>
            <a:endParaRPr lang="de-CH" sz="4600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21EE047C-D9B2-434E-8EA6-458A125C366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45" y="1190260"/>
            <a:ext cx="10734261" cy="5667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6105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42047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11 (1-35)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100730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In Dan 11,5-35 werden die Kriege zwischen den Ptolemäern </a:t>
            </a:r>
          </a:p>
          <a:p>
            <a:r>
              <a:rPr lang="de-CH" sz="3000" dirty="0"/>
              <a:t>und den Seleukiden in atemberaubender Genauigkeit vorausgesagt. </a:t>
            </a:r>
          </a:p>
          <a:p>
            <a:r>
              <a:rPr lang="de-CH" sz="3000" dirty="0"/>
              <a:t>Diese Verse umfassen einen Zeitraum von 312 v.Chr. bis ca. 142 v.Chr. </a:t>
            </a:r>
          </a:p>
        </p:txBody>
      </p:sp>
    </p:spTree>
    <p:extLst>
      <p:ext uri="{BB962C8B-B14F-4D97-AF65-F5344CB8AC3E}">
        <p14:creationId xmlns:p14="http://schemas.microsoft.com/office/powerpoint/2010/main" val="8044227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4204741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11 (1-35)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58353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In Dan 11,21-35 wird das Handeln des für Juda schlimmsten </a:t>
            </a:r>
          </a:p>
          <a:p>
            <a:r>
              <a:rPr lang="de-DE" sz="3000" dirty="0"/>
              <a:t>Königs des Nordens beschrieben, das des </a:t>
            </a:r>
            <a:r>
              <a:rPr lang="de-DE" sz="3000" dirty="0">
                <a:highlight>
                  <a:srgbClr val="FFFF00"/>
                </a:highlight>
              </a:rPr>
              <a:t>Antiochus IV. Epiphanes</a:t>
            </a:r>
            <a:r>
              <a:rPr lang="de-DE" sz="3000" dirty="0"/>
              <a:t>. </a:t>
            </a:r>
          </a:p>
          <a:p>
            <a:r>
              <a:rPr lang="de-DE" sz="3000" dirty="0"/>
              <a:t>Von ihm haben wir ja schon im Kp 8 gehört. Er ist das </a:t>
            </a:r>
            <a:r>
              <a:rPr lang="de-DE" sz="3000" u="sng" dirty="0"/>
              <a:t>kleine Horn</a:t>
            </a:r>
            <a:r>
              <a:rPr lang="de-DE" sz="3000" dirty="0"/>
              <a:t>.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130412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6141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12 </a:t>
            </a:r>
            <a:r>
              <a:rPr lang="de-DE" sz="4600" b="1" dirty="0"/>
              <a:t>(11,36-12,13)</a:t>
            </a:r>
            <a:r>
              <a:rPr lang="de-CH" sz="4600" b="1" dirty="0"/>
              <a:t> 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52518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</a:t>
            </a:r>
            <a:r>
              <a:rPr lang="de-DE" sz="3000" dirty="0"/>
              <a:t>Und der König (Antichrist) wird tun, was ihm beliebt, und wird </a:t>
            </a:r>
          </a:p>
          <a:p>
            <a:r>
              <a:rPr lang="de-DE" sz="3000" dirty="0"/>
              <a:t>sich erheben und großtun gegen jeglichen Gott, und er wird </a:t>
            </a:r>
          </a:p>
          <a:p>
            <a:r>
              <a:rPr lang="de-DE" sz="3000" dirty="0"/>
              <a:t>gegen den Gott der Götter unerhörte Worte ausstoßen, und es </a:t>
            </a:r>
          </a:p>
          <a:p>
            <a:r>
              <a:rPr lang="de-DE" sz="3000" dirty="0"/>
              <a:t>wird ihm gelingen, bis der Zorn vorüber ist; denn was beschlossen </a:t>
            </a:r>
          </a:p>
          <a:p>
            <a:r>
              <a:rPr lang="de-DE" sz="3000" dirty="0"/>
              <a:t>ist, wird ausgeführt werden. 37 Er wird sich auch nicht um den </a:t>
            </a:r>
          </a:p>
          <a:p>
            <a:r>
              <a:rPr lang="de-DE" sz="3000" dirty="0"/>
              <a:t>Gott seiner Väter kümmern, noch um die Sehnsucht der Frauen, </a:t>
            </a:r>
          </a:p>
          <a:p>
            <a:r>
              <a:rPr lang="de-DE" sz="3000" dirty="0"/>
              <a:t>überhaupt um gar keinen Gott, sondern gegen alle wird er </a:t>
            </a:r>
          </a:p>
          <a:p>
            <a:r>
              <a:rPr lang="de-DE" sz="3000" dirty="0"/>
              <a:t>großtun. …" </a:t>
            </a:r>
            <a:r>
              <a:rPr lang="de-CH" sz="3000" b="1" dirty="0"/>
              <a:t>(11,36-37)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920639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6141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12 </a:t>
            </a:r>
            <a:r>
              <a:rPr lang="de-DE" sz="4600" b="1" dirty="0"/>
              <a:t>(11,36-12,13)</a:t>
            </a:r>
            <a:r>
              <a:rPr lang="de-CH" sz="4600" b="1" dirty="0"/>
              <a:t> 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278070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"Zur Zeit des Endes aber wird der König des Südens mit ihm </a:t>
            </a:r>
          </a:p>
          <a:p>
            <a:r>
              <a:rPr lang="de-DE" sz="3000" dirty="0"/>
              <a:t>zusammenstoßen. Da wird dann der König des Nordens mit </a:t>
            </a:r>
          </a:p>
          <a:p>
            <a:r>
              <a:rPr lang="de-DE" sz="3000" dirty="0"/>
              <a:t>Wagen, Reitern und vielen Schiffen auf ihn losstürmen und in </a:t>
            </a:r>
          </a:p>
          <a:p>
            <a:r>
              <a:rPr lang="de-DE" sz="3000" dirty="0"/>
              <a:t>die Länder eindringen und sie überschwemmen und überfluten."</a:t>
            </a:r>
          </a:p>
          <a:p>
            <a:r>
              <a:rPr lang="de-CH" sz="3000" b="1" dirty="0"/>
              <a:t>								(11,40)</a:t>
            </a:r>
            <a:r>
              <a:rPr lang="de-DE" sz="3000" dirty="0"/>
              <a:t>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002408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6141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12 </a:t>
            </a:r>
            <a:r>
              <a:rPr lang="de-DE" sz="4600" b="1" dirty="0"/>
              <a:t>(11,36-12,13)</a:t>
            </a:r>
            <a:r>
              <a:rPr lang="de-CH" sz="4600" b="1" dirty="0"/>
              <a:t> 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34129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"Zu jener Zeit wird sich der große Fürst Michael erheben, der </a:t>
            </a:r>
          </a:p>
          <a:p>
            <a:r>
              <a:rPr lang="de-DE" sz="3000" dirty="0"/>
              <a:t>für die Kinder deines Volkes einsteht; denn es wird eine Zeit </a:t>
            </a:r>
          </a:p>
          <a:p>
            <a:r>
              <a:rPr lang="de-DE" sz="3000" dirty="0"/>
              <a:t>der Drangsal sein, wie es noch keine gab, seitdem es Völker gibt, </a:t>
            </a:r>
          </a:p>
          <a:p>
            <a:r>
              <a:rPr lang="de-DE" sz="3000" dirty="0"/>
              <a:t>bis zu dieser Zeit. Aber zu jener Zeit wird dein Volk gerettet </a:t>
            </a:r>
          </a:p>
          <a:p>
            <a:r>
              <a:rPr lang="de-DE" sz="3000" dirty="0"/>
              <a:t>werden, jeder, der sich in dem Buch eingeschrieben findet. </a:t>
            </a:r>
          </a:p>
          <a:p>
            <a:r>
              <a:rPr lang="de-DE" sz="3000" dirty="0"/>
              <a:t>2 Und viele von denen, die im Staub der Erde schlafen, werden </a:t>
            </a:r>
          </a:p>
          <a:p>
            <a:r>
              <a:rPr lang="de-DE" sz="3000" dirty="0"/>
              <a:t>aufwachen; die einen zum ewigen Leben, die anderen zur </a:t>
            </a:r>
          </a:p>
          <a:p>
            <a:r>
              <a:rPr lang="de-DE" sz="3000" dirty="0"/>
              <a:t>ewigen Schmach und Schande. …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06679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6141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12 </a:t>
            </a:r>
            <a:r>
              <a:rPr lang="de-DE" sz="4600" b="1" dirty="0"/>
              <a:t>(11,36-12,13)</a:t>
            </a:r>
            <a:r>
              <a:rPr lang="de-CH" sz="4600" b="1" dirty="0"/>
              <a:t> 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10743647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"… Und die Verständigen werden leuchten wie der Glanz der </a:t>
            </a:r>
          </a:p>
          <a:p>
            <a:r>
              <a:rPr lang="de-DE" sz="3000" dirty="0"/>
              <a:t>Himmelsausdehnung, und die, welche die Vielen zur Gerechtigkeit </a:t>
            </a:r>
          </a:p>
          <a:p>
            <a:r>
              <a:rPr lang="de-DE" sz="3000" dirty="0"/>
              <a:t>weisen, wie die Sterne immer und ewiglich. 4 Du aber, Daniel, </a:t>
            </a:r>
          </a:p>
          <a:p>
            <a:r>
              <a:rPr lang="de-DE" sz="3000" dirty="0"/>
              <a:t>verschließe diese Worte und versiegle das Buch bis zur Zeit </a:t>
            </a:r>
          </a:p>
          <a:p>
            <a:r>
              <a:rPr lang="de-DE" sz="3000" dirty="0"/>
              <a:t>des Endes! Viele werden darin forschen, und die Erkenntnis </a:t>
            </a:r>
          </a:p>
          <a:p>
            <a:r>
              <a:rPr lang="de-DE" sz="3000" dirty="0"/>
              <a:t>wird zunehmen." </a:t>
            </a:r>
            <a:r>
              <a:rPr lang="de-CH" sz="3000" b="1" dirty="0"/>
              <a:t>	(12,1-4)</a:t>
            </a:r>
            <a:r>
              <a:rPr lang="de-DE" sz="3000" dirty="0"/>
              <a:t>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115235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395544"/>
            <a:ext cx="614116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4600" b="1" dirty="0"/>
              <a:t>Kapitel 12 </a:t>
            </a:r>
            <a:r>
              <a:rPr lang="de-DE" sz="4600" b="1" dirty="0"/>
              <a:t>(11,36-12,13)</a:t>
            </a:r>
            <a:r>
              <a:rPr lang="de-CH" sz="4600" b="1" dirty="0"/>
              <a:t> </a:t>
            </a:r>
            <a:endParaRPr lang="de-CH" sz="4600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722E510E-25BD-4A84-81E3-CD024331CA61}"/>
              </a:ext>
            </a:extLst>
          </p:cNvPr>
          <p:cNvSpPr txBox="1"/>
          <p:nvPr/>
        </p:nvSpPr>
        <p:spPr>
          <a:xfrm>
            <a:off x="516095" y="1462767"/>
            <a:ext cx="854407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"Du aber geh hin, bis das Ende kommt! Du darfst nun </a:t>
            </a:r>
          </a:p>
          <a:p>
            <a:r>
              <a:rPr lang="de-DE" sz="3000" dirty="0"/>
              <a:t>ruhen und wirst einst auferstehen zu deinem Erbteil </a:t>
            </a:r>
          </a:p>
          <a:p>
            <a:r>
              <a:rPr lang="de-DE" sz="3000" dirty="0"/>
              <a:t>am Ende der Tage!" </a:t>
            </a:r>
            <a:r>
              <a:rPr lang="de-CH" sz="3000" b="1" dirty="0"/>
              <a:t>(12,13)</a:t>
            </a:r>
            <a:r>
              <a:rPr lang="de-DE" sz="3000" dirty="0"/>
              <a:t> 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387716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2" name="Textfeld 1"/>
          <p:cNvSpPr txBox="1"/>
          <p:nvPr/>
        </p:nvSpPr>
        <p:spPr>
          <a:xfrm>
            <a:off x="4234785" y="4982840"/>
            <a:ext cx="3722429" cy="9387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5500" b="1" dirty="0"/>
              <a:t>Daniel Teil 2</a:t>
            </a:r>
          </a:p>
        </p:txBody>
      </p:sp>
    </p:spTree>
    <p:extLst>
      <p:ext uri="{BB962C8B-B14F-4D97-AF65-F5344CB8AC3E}">
        <p14:creationId xmlns:p14="http://schemas.microsoft.com/office/powerpoint/2010/main" val="30943787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3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Prophetie, ein Grundbedürfnis des Menschen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968322"/>
            <a:ext cx="941597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Coronavirus weckt Neugier an Astrologie </a:t>
            </a:r>
            <a:endParaRPr lang="de-CH" sz="3000" b="1" dirty="0"/>
          </a:p>
          <a:p>
            <a:r>
              <a:rPr lang="de-DE" sz="3000" dirty="0"/>
              <a:t>Der Ausbruch des Coronavirus und die damit verbundenen </a:t>
            </a:r>
          </a:p>
          <a:p>
            <a:r>
              <a:rPr lang="de-DE" sz="3000" dirty="0" err="1"/>
              <a:t>Massnahmen</a:t>
            </a:r>
            <a:r>
              <a:rPr lang="de-DE" sz="3000" dirty="0"/>
              <a:t> stellen für viele eine Belastung dar. In diesen </a:t>
            </a:r>
          </a:p>
          <a:p>
            <a:r>
              <a:rPr lang="de-DE" sz="3000" dirty="0"/>
              <a:t>Zeiten verzeichnet die Astrologie einen Boom. (Nau.ch)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51312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3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Prophetie, ein Grundbedürfnis des Menschen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968322"/>
            <a:ext cx="990675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Astrologie-Begeisterung - Opium für die Millennials</a:t>
            </a:r>
            <a:endParaRPr lang="de-CH" sz="3000" b="1" dirty="0"/>
          </a:p>
          <a:p>
            <a:r>
              <a:rPr lang="de-DE" sz="3000" dirty="0"/>
              <a:t>Was bringt 2021? Um das zu erfahren, studieren jetzt manche </a:t>
            </a:r>
          </a:p>
          <a:p>
            <a:r>
              <a:rPr lang="de-DE" sz="3000" dirty="0"/>
              <a:t>ihr Horoskop. In der digitalen Welt findet geradezu ein </a:t>
            </a:r>
          </a:p>
          <a:p>
            <a:r>
              <a:rPr lang="de-DE" sz="3000" dirty="0"/>
              <a:t>Sternzeichen-Boom statt. Besonders junge Menschen nutzen </a:t>
            </a:r>
          </a:p>
          <a:p>
            <a:r>
              <a:rPr lang="de-DE" sz="3000" dirty="0"/>
              <a:t>regelmäßig ihre Astrologie-Apps, auch die Journalistin … </a:t>
            </a:r>
          </a:p>
          <a:p>
            <a:r>
              <a:rPr lang="de-DE" sz="3000" dirty="0"/>
              <a:t>(deutschlandfunkkultur.de)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266300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3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Prophetie, ein Grundbedürfnis des Menschen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968322"/>
            <a:ext cx="933114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Der ist der beste Prophet, der am besten zu raten versteht.</a:t>
            </a:r>
            <a:endParaRPr lang="de-CH" sz="3000" dirty="0"/>
          </a:p>
          <a:p>
            <a:r>
              <a:rPr lang="de-DE" sz="3000" dirty="0"/>
              <a:t>(Griechisches Sprichwort)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584953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3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Prophetie, ein Grundbedürfnis des Menschen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968322"/>
            <a:ext cx="85681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Die klügsten Propheten warten erst die Ereignisse ab. </a:t>
            </a:r>
            <a:endParaRPr lang="de-CH" sz="3000" dirty="0"/>
          </a:p>
          <a:p>
            <a:r>
              <a:rPr lang="de-DE" sz="3000" dirty="0"/>
              <a:t>(Horace Walpole)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1940365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3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Prophetie, ein Grundbedürfnis des Menschen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968322"/>
            <a:ext cx="81714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"Nein, GOTT, der Herr, tut nichts, ohne dass er sein </a:t>
            </a:r>
          </a:p>
          <a:p>
            <a:r>
              <a:rPr lang="de-DE" sz="3000" dirty="0"/>
              <a:t>Geheimnis seinen Knechten, den Propheten, </a:t>
            </a:r>
          </a:p>
          <a:p>
            <a:r>
              <a:rPr lang="de-DE" sz="3000" dirty="0"/>
              <a:t>geoffenbart hat." </a:t>
            </a:r>
            <a:r>
              <a:rPr lang="de-DE" sz="3000" b="1" dirty="0"/>
              <a:t>(Amos 3,7)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2223329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516095" y="848772"/>
            <a:ext cx="743896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b="1" dirty="0"/>
              <a:t>Prophetie, ein Grundbedürfnis des Menschen</a:t>
            </a:r>
            <a:endParaRPr lang="de-CH" sz="3000" dirty="0"/>
          </a:p>
        </p:txBody>
      </p:sp>
      <p:sp>
        <p:nvSpPr>
          <p:cNvPr id="3" name="Textfeld 2"/>
          <p:cNvSpPr txBox="1"/>
          <p:nvPr/>
        </p:nvSpPr>
        <p:spPr>
          <a:xfrm>
            <a:off x="516095" y="1968322"/>
            <a:ext cx="95989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3000" dirty="0"/>
              <a:t>"Denn wir sind nicht klug ersonnenen Legenden gefolgt, </a:t>
            </a:r>
          </a:p>
          <a:p>
            <a:r>
              <a:rPr lang="de-DE" sz="3000" dirty="0"/>
              <a:t>als wir euch die Macht und Wiederkunft unseres Herrn </a:t>
            </a:r>
          </a:p>
          <a:p>
            <a:r>
              <a:rPr lang="de-DE" sz="3000" dirty="0"/>
              <a:t>Jesus Christus wissen ließen, sondern wir sind Augenzeugen </a:t>
            </a:r>
          </a:p>
          <a:p>
            <a:r>
              <a:rPr lang="de-DE" sz="3000" dirty="0"/>
              <a:t>seiner herrlichen Majestät gewesen." </a:t>
            </a:r>
            <a:r>
              <a:rPr lang="de-DE" sz="3000" b="1" dirty="0"/>
              <a:t>(2Petr 1,16)</a:t>
            </a:r>
            <a:endParaRPr lang="de-CH" sz="3000" dirty="0"/>
          </a:p>
        </p:txBody>
      </p:sp>
    </p:spTree>
    <p:extLst>
      <p:ext uri="{BB962C8B-B14F-4D97-AF65-F5344CB8AC3E}">
        <p14:creationId xmlns:p14="http://schemas.microsoft.com/office/powerpoint/2010/main" val="401803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C7FE2BD5-7AC0-436C-AC73-EFA8548BF7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5234" y="0"/>
            <a:ext cx="98914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420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1335</Words>
  <Application>Microsoft Office PowerPoint</Application>
  <PresentationFormat>Breitbild</PresentationFormat>
  <Paragraphs>140</Paragraphs>
  <Slides>29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0</vt:i4>
      </vt:variant>
      <vt:variant>
        <vt:lpstr>Folientitel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Trebuchet MS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Reinhard</dc:creator>
  <cp:lastModifiedBy>RB</cp:lastModifiedBy>
  <cp:revision>131</cp:revision>
  <dcterms:created xsi:type="dcterms:W3CDTF">2018-05-19T05:14:58Z</dcterms:created>
  <dcterms:modified xsi:type="dcterms:W3CDTF">2021-02-21T07:12:25Z</dcterms:modified>
</cp:coreProperties>
</file>