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564" r:id="rId3"/>
    <p:sldId id="402" r:id="rId4"/>
    <p:sldId id="573" r:id="rId5"/>
    <p:sldId id="574" r:id="rId6"/>
    <p:sldId id="575" r:id="rId7"/>
    <p:sldId id="583" r:id="rId8"/>
    <p:sldId id="584" r:id="rId9"/>
    <p:sldId id="585" r:id="rId10"/>
    <p:sldId id="576" r:id="rId11"/>
    <p:sldId id="586" r:id="rId12"/>
    <p:sldId id="587" r:id="rId13"/>
    <p:sldId id="588" r:id="rId14"/>
    <p:sldId id="577" r:id="rId15"/>
    <p:sldId id="589" r:id="rId16"/>
    <p:sldId id="593" r:id="rId17"/>
    <p:sldId id="594" r:id="rId18"/>
    <p:sldId id="595" r:id="rId19"/>
    <p:sldId id="603" r:id="rId20"/>
    <p:sldId id="581" r:id="rId21"/>
    <p:sldId id="605" r:id="rId22"/>
    <p:sldId id="606" r:id="rId23"/>
    <p:sldId id="607" r:id="rId24"/>
    <p:sldId id="608" r:id="rId25"/>
    <p:sldId id="609" r:id="rId26"/>
    <p:sldId id="610" r:id="rId27"/>
    <p:sldId id="604" r:id="rId28"/>
    <p:sldId id="562" r:id="rId29"/>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66CC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74" autoAdjust="0"/>
  </p:normalViewPr>
  <p:slideViewPr>
    <p:cSldViewPr snapToGrid="0">
      <p:cViewPr varScale="1">
        <p:scale>
          <a:sx n="114" d="100"/>
          <a:sy n="114" d="100"/>
        </p:scale>
        <p:origin x="414" y="114"/>
      </p:cViewPr>
      <p:guideLst>
        <p:guide orient="horz" pos="2160"/>
        <p:guide pos="3840"/>
      </p:guideLst>
    </p:cSldViewPr>
  </p:slideViewPr>
  <p:outlineViewPr>
    <p:cViewPr>
      <p:scale>
        <a:sx n="33" d="100"/>
        <a:sy n="33" d="100"/>
      </p:scale>
      <p:origin x="0" y="2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09.10.2020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09.10.2020</a:t>
            </a:fld>
            <a:endParaRPr lang="de-CH"/>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09.10.2020</a:t>
            </a:fld>
            <a:endParaRPr lang="de-CH"/>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4" name="Textfeld 3">
            <a:extLst>
              <a:ext uri="{FF2B5EF4-FFF2-40B4-BE49-F238E27FC236}">
                <a16:creationId xmlns:a16="http://schemas.microsoft.com/office/drawing/2014/main" id="{C913DE92-3F43-4799-88B7-0D77C8118C88}"/>
              </a:ext>
            </a:extLst>
          </p:cNvPr>
          <p:cNvSpPr txBox="1"/>
          <p:nvPr/>
        </p:nvSpPr>
        <p:spPr>
          <a:xfrm>
            <a:off x="3238006" y="4855618"/>
            <a:ext cx="5715988" cy="938719"/>
          </a:xfrm>
          <a:prstGeom prst="rect">
            <a:avLst/>
          </a:prstGeom>
          <a:noFill/>
        </p:spPr>
        <p:txBody>
          <a:bodyPr wrap="none" rtlCol="0">
            <a:spAutoFit/>
          </a:bodyPr>
          <a:lstStyle/>
          <a:p>
            <a:pPr algn="ctr"/>
            <a:r>
              <a:rPr lang="de-CH" sz="5500" b="1" dirty="0"/>
              <a:t>1.+2. Chronik Teil 2</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1142825" y="1797796"/>
            <a:ext cx="9544749" cy="1477328"/>
          </a:xfrm>
          <a:prstGeom prst="rect">
            <a:avLst/>
          </a:prstGeom>
        </p:spPr>
        <p:txBody>
          <a:bodyPr wrap="square">
            <a:spAutoFit/>
          </a:bodyPr>
          <a:lstStyle/>
          <a:p>
            <a:r>
              <a:rPr lang="de-CH" sz="3000" dirty="0"/>
              <a:t>„</a:t>
            </a:r>
            <a:r>
              <a:rPr lang="de-DE" sz="3000" dirty="0"/>
              <a:t>David aber und ganz Israel spielten vor Gott her mit aller Kraft, mit Liedern und Lauten, mit Harfen und Handpauken, mit Zimbeln und Trompeten.</a:t>
            </a:r>
            <a:r>
              <a:rPr lang="de-CH" sz="3000" dirty="0"/>
              <a:t>“ 1Chr 13,8</a:t>
            </a:r>
          </a:p>
        </p:txBody>
      </p:sp>
      <p:sp>
        <p:nvSpPr>
          <p:cNvPr id="7" name="Rechteck 6">
            <a:extLst>
              <a:ext uri="{FF2B5EF4-FFF2-40B4-BE49-F238E27FC236}">
                <a16:creationId xmlns:a16="http://schemas.microsoft.com/office/drawing/2014/main" id="{FE552DEC-49A9-4A7E-A7DD-0D16A900E8FA}"/>
              </a:ext>
            </a:extLst>
          </p:cNvPr>
          <p:cNvSpPr/>
          <p:nvPr/>
        </p:nvSpPr>
        <p:spPr>
          <a:xfrm>
            <a:off x="1075713" y="3582877"/>
            <a:ext cx="9796419" cy="2400657"/>
          </a:xfrm>
          <a:prstGeom prst="rect">
            <a:avLst/>
          </a:prstGeom>
        </p:spPr>
        <p:txBody>
          <a:bodyPr wrap="square">
            <a:spAutoFit/>
          </a:bodyPr>
          <a:lstStyle/>
          <a:p>
            <a:r>
              <a:rPr lang="de-CH" sz="3000" dirty="0"/>
              <a:t>„</a:t>
            </a:r>
            <a:r>
              <a:rPr lang="de-DE" sz="3000" dirty="0"/>
              <a:t>Als sie aber zur Tenne </a:t>
            </a:r>
            <a:r>
              <a:rPr lang="de-DE" sz="3000" dirty="0" err="1"/>
              <a:t>Kidon</a:t>
            </a:r>
            <a:r>
              <a:rPr lang="de-DE" sz="3000" dirty="0"/>
              <a:t> kamen, streckte </a:t>
            </a:r>
            <a:r>
              <a:rPr lang="de-DE" sz="3000" dirty="0" err="1"/>
              <a:t>Ussa</a:t>
            </a:r>
            <a:r>
              <a:rPr lang="de-DE" sz="3000" dirty="0"/>
              <a:t> seine Hand aus, um die Lade zu halten; denn die Rinder waren ausgeglitten. Da entbrannte der Zorn des HERRN über </a:t>
            </a:r>
            <a:r>
              <a:rPr lang="de-DE" sz="3000" dirty="0" err="1"/>
              <a:t>Ussa</a:t>
            </a:r>
            <a:r>
              <a:rPr lang="de-DE" sz="3000" dirty="0"/>
              <a:t>, und er schlug ihn, weil er seine Hand an die Lade gelegt hatte; und er starb dort vor Gott.</a:t>
            </a:r>
            <a:r>
              <a:rPr lang="de-CH" sz="3000" dirty="0"/>
              <a:t>“ 1Chr 13,9-10</a:t>
            </a:r>
          </a:p>
        </p:txBody>
      </p:sp>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Überführung der Bundeslade</a:t>
            </a:r>
          </a:p>
        </p:txBody>
      </p:sp>
    </p:spTree>
    <p:extLst>
      <p:ext uri="{BB962C8B-B14F-4D97-AF65-F5344CB8AC3E}">
        <p14:creationId xmlns:p14="http://schemas.microsoft.com/office/powerpoint/2010/main" val="310372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1142825" y="1797796"/>
            <a:ext cx="9544749" cy="553998"/>
          </a:xfrm>
          <a:prstGeom prst="rect">
            <a:avLst/>
          </a:prstGeom>
        </p:spPr>
        <p:txBody>
          <a:bodyPr wrap="square">
            <a:spAutoFit/>
          </a:bodyPr>
          <a:lstStyle/>
          <a:p>
            <a:pPr marL="457200" indent="-457200">
              <a:buFont typeface="Arial" panose="020B0604020202020204" pitchFamily="34" charset="0"/>
              <a:buChar char="•"/>
            </a:pPr>
            <a:r>
              <a:rPr lang="de-CH" sz="3000" dirty="0"/>
              <a:t>Eine gute Absicht rechtfertigt keine schlechte Tat</a:t>
            </a:r>
          </a:p>
        </p:txBody>
      </p:sp>
      <p:sp>
        <p:nvSpPr>
          <p:cNvPr id="7" name="Rechteck 6">
            <a:extLst>
              <a:ext uri="{FF2B5EF4-FFF2-40B4-BE49-F238E27FC236}">
                <a16:creationId xmlns:a16="http://schemas.microsoft.com/office/drawing/2014/main" id="{FE552DEC-49A9-4A7E-A7DD-0D16A900E8FA}"/>
              </a:ext>
            </a:extLst>
          </p:cNvPr>
          <p:cNvSpPr/>
          <p:nvPr/>
        </p:nvSpPr>
        <p:spPr>
          <a:xfrm>
            <a:off x="2404669" y="2644170"/>
            <a:ext cx="8652021" cy="1477328"/>
          </a:xfrm>
          <a:prstGeom prst="rect">
            <a:avLst/>
          </a:prstGeom>
        </p:spPr>
        <p:txBody>
          <a:bodyPr wrap="square">
            <a:spAutoFit/>
          </a:bodyPr>
          <a:lstStyle/>
          <a:p>
            <a:r>
              <a:rPr lang="de-CH" sz="3000" dirty="0"/>
              <a:t>„</a:t>
            </a:r>
            <a:r>
              <a:rPr lang="de-DE" sz="3000" dirty="0"/>
              <a:t>Manchmal ist einer der Ansicht, sein Weg sei der richtige, und am Ende stellt sich heraus: es war ein Weg in den Tod.</a:t>
            </a:r>
            <a:r>
              <a:rPr lang="de-CH" sz="3000" dirty="0"/>
              <a:t>“ </a:t>
            </a:r>
            <a:r>
              <a:rPr lang="de-CH" sz="3000" dirty="0" err="1"/>
              <a:t>Spr</a:t>
            </a:r>
            <a:r>
              <a:rPr lang="de-CH" sz="3000" dirty="0"/>
              <a:t> 14,12 (NGÜ)</a:t>
            </a:r>
          </a:p>
        </p:txBody>
      </p:sp>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Überführung der Bundeslade</a:t>
            </a:r>
          </a:p>
        </p:txBody>
      </p:sp>
    </p:spTree>
    <p:extLst>
      <p:ext uri="{BB962C8B-B14F-4D97-AF65-F5344CB8AC3E}">
        <p14:creationId xmlns:p14="http://schemas.microsoft.com/office/powerpoint/2010/main" val="486922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E552DEC-49A9-4A7E-A7DD-0D16A900E8FA}"/>
              </a:ext>
            </a:extLst>
          </p:cNvPr>
          <p:cNvSpPr/>
          <p:nvPr/>
        </p:nvSpPr>
        <p:spPr>
          <a:xfrm>
            <a:off x="1876162" y="2059401"/>
            <a:ext cx="9264418" cy="1477328"/>
          </a:xfrm>
          <a:prstGeom prst="rect">
            <a:avLst/>
          </a:prstGeom>
        </p:spPr>
        <p:txBody>
          <a:bodyPr wrap="square">
            <a:spAutoFit/>
          </a:bodyPr>
          <a:lstStyle/>
          <a:p>
            <a:r>
              <a:rPr lang="de-CH" sz="3000" dirty="0"/>
              <a:t>„</a:t>
            </a:r>
            <a:r>
              <a:rPr lang="de-DE" sz="3000" dirty="0"/>
              <a:t>Niemand soll die Lade Gottes tragen als allein die Leviten; denn diese hat der HERR erwählt, um die Lade Gottes zu tragen und ihm zu dienen für immer!</a:t>
            </a:r>
            <a:r>
              <a:rPr lang="de-CH" sz="3000" dirty="0"/>
              <a:t>“ 1Chr 15,2</a:t>
            </a:r>
          </a:p>
        </p:txBody>
      </p:sp>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Überführung der Bundeslade</a:t>
            </a:r>
          </a:p>
        </p:txBody>
      </p:sp>
      <p:sp>
        <p:nvSpPr>
          <p:cNvPr id="5" name="Rechteck 4">
            <a:extLst>
              <a:ext uri="{FF2B5EF4-FFF2-40B4-BE49-F238E27FC236}">
                <a16:creationId xmlns:a16="http://schemas.microsoft.com/office/drawing/2014/main" id="{A9831B22-8AEA-4381-8C18-E6B889C339FD}"/>
              </a:ext>
            </a:extLst>
          </p:cNvPr>
          <p:cNvSpPr/>
          <p:nvPr/>
        </p:nvSpPr>
        <p:spPr>
          <a:xfrm>
            <a:off x="1876162" y="4170593"/>
            <a:ext cx="9264418" cy="1477328"/>
          </a:xfrm>
          <a:prstGeom prst="rect">
            <a:avLst/>
          </a:prstGeom>
        </p:spPr>
        <p:txBody>
          <a:bodyPr wrap="square">
            <a:spAutoFit/>
          </a:bodyPr>
          <a:lstStyle/>
          <a:p>
            <a:r>
              <a:rPr lang="de-CH" sz="3000" dirty="0"/>
              <a:t>„</a:t>
            </a:r>
            <a:r>
              <a:rPr lang="de-DE" sz="3000" dirty="0"/>
              <a:t>Denn das vorige Mal, als nicht ihr es wart, machte der HERR, unser Gott, einen Riss unter uns, weil wir ihn nicht suchten, wie es sich gebührte!</a:t>
            </a:r>
            <a:r>
              <a:rPr lang="de-CH" sz="3000" dirty="0"/>
              <a:t>“ 1Chr 15,13</a:t>
            </a:r>
          </a:p>
        </p:txBody>
      </p:sp>
    </p:spTree>
    <p:extLst>
      <p:ext uri="{BB962C8B-B14F-4D97-AF65-F5344CB8AC3E}">
        <p14:creationId xmlns:p14="http://schemas.microsoft.com/office/powerpoint/2010/main" val="206639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1142825" y="1797796"/>
            <a:ext cx="9544749" cy="553998"/>
          </a:xfrm>
          <a:prstGeom prst="rect">
            <a:avLst/>
          </a:prstGeom>
        </p:spPr>
        <p:txBody>
          <a:bodyPr wrap="square">
            <a:spAutoFit/>
          </a:bodyPr>
          <a:lstStyle/>
          <a:p>
            <a:pPr marL="457200" indent="-457200">
              <a:buFont typeface="Arial" panose="020B0604020202020204" pitchFamily="34" charset="0"/>
              <a:buChar char="•"/>
            </a:pPr>
            <a:r>
              <a:rPr lang="de-CH" sz="3000" dirty="0"/>
              <a:t>Gehorsam ist besser als Anbetung</a:t>
            </a:r>
          </a:p>
        </p:txBody>
      </p:sp>
      <p:sp>
        <p:nvSpPr>
          <p:cNvPr id="7" name="Rechteck 6">
            <a:extLst>
              <a:ext uri="{FF2B5EF4-FFF2-40B4-BE49-F238E27FC236}">
                <a16:creationId xmlns:a16="http://schemas.microsoft.com/office/drawing/2014/main" id="{FE552DEC-49A9-4A7E-A7DD-0D16A900E8FA}"/>
              </a:ext>
            </a:extLst>
          </p:cNvPr>
          <p:cNvSpPr/>
          <p:nvPr/>
        </p:nvSpPr>
        <p:spPr>
          <a:xfrm>
            <a:off x="1876162" y="2644170"/>
            <a:ext cx="9264418" cy="2862322"/>
          </a:xfrm>
          <a:prstGeom prst="rect">
            <a:avLst/>
          </a:prstGeom>
        </p:spPr>
        <p:txBody>
          <a:bodyPr wrap="square">
            <a:spAutoFit/>
          </a:bodyPr>
          <a:lstStyle/>
          <a:p>
            <a:r>
              <a:rPr lang="de-CH" sz="3000" dirty="0"/>
              <a:t>„</a:t>
            </a:r>
            <a:r>
              <a:rPr lang="de-DE" sz="3000" dirty="0"/>
              <a:t>und ihn zu lieben mit ganzem Herzen und mit ganzem Verständnis und mit ganzer Seele und mit aller Kraft und den Nächsten zu lieben wie sich selbst, das ist mehr als alle Brandopfer und Schlachtopfer! Und da Jesus sah, dass er verständig geantwortet hatte, sprach er zu ihm: Du bist nicht fern vom Reich Gottes!</a:t>
            </a:r>
            <a:r>
              <a:rPr lang="de-CH" sz="3000" dirty="0"/>
              <a:t>“ Mk 12,33-34a</a:t>
            </a:r>
          </a:p>
        </p:txBody>
      </p:sp>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Überführung der Bundeslade</a:t>
            </a:r>
          </a:p>
        </p:txBody>
      </p:sp>
      <p:sp>
        <p:nvSpPr>
          <p:cNvPr id="6" name="Rechteck 5">
            <a:extLst>
              <a:ext uri="{FF2B5EF4-FFF2-40B4-BE49-F238E27FC236}">
                <a16:creationId xmlns:a16="http://schemas.microsoft.com/office/drawing/2014/main" id="{9327AA03-8C18-4951-B216-C9775BAECA91}"/>
              </a:ext>
            </a:extLst>
          </p:cNvPr>
          <p:cNvSpPr/>
          <p:nvPr/>
        </p:nvSpPr>
        <p:spPr>
          <a:xfrm>
            <a:off x="1876162" y="5655714"/>
            <a:ext cx="9264418" cy="553998"/>
          </a:xfrm>
          <a:prstGeom prst="rect">
            <a:avLst/>
          </a:prstGeom>
        </p:spPr>
        <p:txBody>
          <a:bodyPr wrap="square">
            <a:spAutoFit/>
          </a:bodyPr>
          <a:lstStyle/>
          <a:p>
            <a:r>
              <a:rPr lang="de-CH" sz="3000" dirty="0"/>
              <a:t>„</a:t>
            </a:r>
            <a:r>
              <a:rPr lang="de-DE" sz="3000" dirty="0"/>
              <a:t>Liebt ihr mich, so haltet meine Gebote!</a:t>
            </a:r>
            <a:r>
              <a:rPr lang="de-CH" sz="3000" dirty="0"/>
              <a:t>“ </a:t>
            </a:r>
            <a:r>
              <a:rPr lang="de-CH" sz="3000" dirty="0" err="1"/>
              <a:t>Joh</a:t>
            </a:r>
            <a:r>
              <a:rPr lang="de-CH" sz="3000" dirty="0"/>
              <a:t> 14,15</a:t>
            </a:r>
          </a:p>
        </p:txBody>
      </p:sp>
    </p:spTree>
    <p:extLst>
      <p:ext uri="{BB962C8B-B14F-4D97-AF65-F5344CB8AC3E}">
        <p14:creationId xmlns:p14="http://schemas.microsoft.com/office/powerpoint/2010/main" val="344484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Gottes Bund mit David</a:t>
            </a:r>
          </a:p>
        </p:txBody>
      </p:sp>
      <p:graphicFrame>
        <p:nvGraphicFramePr>
          <p:cNvPr id="5" name="Tabelle 4">
            <a:extLst>
              <a:ext uri="{FF2B5EF4-FFF2-40B4-BE49-F238E27FC236}">
                <a16:creationId xmlns:a16="http://schemas.microsoft.com/office/drawing/2014/main" id="{2A4C0D09-846E-498A-A22E-59B9DF6055AB}"/>
              </a:ext>
            </a:extLst>
          </p:cNvPr>
          <p:cNvGraphicFramePr>
            <a:graphicFrameLocks noGrp="1"/>
          </p:cNvGraphicFramePr>
          <p:nvPr>
            <p:extLst>
              <p:ext uri="{D42A27DB-BD31-4B8C-83A1-F6EECF244321}">
                <p14:modId xmlns:p14="http://schemas.microsoft.com/office/powerpoint/2010/main" val="3371419943"/>
              </p:ext>
            </p:extLst>
          </p:nvPr>
        </p:nvGraphicFramePr>
        <p:xfrm>
          <a:off x="838200" y="1252937"/>
          <a:ext cx="10515600" cy="3257264"/>
        </p:xfrm>
        <a:graphic>
          <a:graphicData uri="http://schemas.openxmlformats.org/drawingml/2006/table">
            <a:tbl>
              <a:tblPr firstRow="1" firstCol="1" bandRow="1">
                <a:tableStyleId>{5C22544A-7EE6-4342-B048-85BDC9FD1C3A}</a:tableStyleId>
              </a:tblPr>
              <a:tblGrid>
                <a:gridCol w="5391674">
                  <a:extLst>
                    <a:ext uri="{9D8B030D-6E8A-4147-A177-3AD203B41FA5}">
                      <a16:colId xmlns:a16="http://schemas.microsoft.com/office/drawing/2014/main" val="20000"/>
                    </a:ext>
                  </a:extLst>
                </a:gridCol>
                <a:gridCol w="5123926">
                  <a:extLst>
                    <a:ext uri="{9D8B030D-6E8A-4147-A177-3AD203B41FA5}">
                      <a16:colId xmlns:a16="http://schemas.microsoft.com/office/drawing/2014/main" val="20002"/>
                    </a:ext>
                  </a:extLst>
                </a:gridCol>
              </a:tblGrid>
              <a:tr h="483584">
                <a:tc>
                  <a:txBody>
                    <a:bodyPr/>
                    <a:lstStyle/>
                    <a:p>
                      <a:pPr algn="ctr">
                        <a:spcAft>
                          <a:spcPts val="0"/>
                        </a:spcAft>
                      </a:pPr>
                      <a:r>
                        <a:rPr lang="de-CH" sz="2600" b="1" dirty="0">
                          <a:effectLst/>
                        </a:rPr>
                        <a:t>2.SAMUEL 7,12-16</a:t>
                      </a:r>
                      <a:endParaRPr lang="de-CH" sz="2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26140" marR="126140" marT="0" marB="0" anchor="ctr">
                    <a:solidFill>
                      <a:srgbClr val="0070C0"/>
                    </a:solidFill>
                  </a:tcPr>
                </a:tc>
                <a:tc>
                  <a:txBody>
                    <a:bodyPr/>
                    <a:lstStyle/>
                    <a:p>
                      <a:pPr algn="ctr">
                        <a:spcAft>
                          <a:spcPts val="0"/>
                        </a:spcAft>
                      </a:pPr>
                      <a:r>
                        <a:rPr lang="de-CH" sz="2600" b="1" dirty="0">
                          <a:effectLst/>
                          <a:latin typeface="Calibri" panose="020F0502020204030204" pitchFamily="34" charset="0"/>
                          <a:ea typeface="Calibri" panose="020F0502020204030204" pitchFamily="34" charset="0"/>
                          <a:cs typeface="Times New Roman" panose="02020603050405020304" pitchFamily="18" charset="0"/>
                        </a:rPr>
                        <a:t>1.CHRONIK 17,11-14</a:t>
                      </a:r>
                    </a:p>
                  </a:txBody>
                  <a:tcPr marL="126140" marR="126140" marT="0" marB="0" anchor="ctr">
                    <a:solidFill>
                      <a:srgbClr val="0070C0"/>
                    </a:solidFill>
                  </a:tcPr>
                </a:tc>
                <a:extLst>
                  <a:ext uri="{0D108BD9-81ED-4DB2-BD59-A6C34878D82A}">
                    <a16:rowId xmlns:a16="http://schemas.microsoft.com/office/drawing/2014/main" val="10000"/>
                  </a:ext>
                </a:extLst>
              </a:tr>
              <a:tr h="551437">
                <a:tc>
                  <a:txBody>
                    <a:bodyPr/>
                    <a:lstStyle/>
                    <a:p>
                      <a:pPr>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Wenn deine Tage erfüllt sind und du bei deinen Vätern liegst, so will ich deinen Samen nach dir erwecken, der aus deinem Leib kommen wird, und ich werde sein Königtum befestigen.</a:t>
                      </a:r>
                      <a:endParaRPr lang="de-CH" sz="26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6140" marR="126140" marT="0" marB="0" anchor="ctr">
                    <a:solidFill>
                      <a:schemeClr val="bg1">
                        <a:lumMod val="85000"/>
                      </a:schemeClr>
                    </a:solidFill>
                  </a:tcPr>
                </a:tc>
                <a:tc>
                  <a:txBody>
                    <a:bodyPr/>
                    <a:lstStyle/>
                    <a:p>
                      <a:pPr marL="0" algn="l" defTabSz="914400" rtl="0" eaLnBrk="1" latinLnBrk="0" hangingPunct="1">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Und es wird geschehen, wenn deine Tage erfüllt sind, so dass du zu deinen Vätern hingehst, so will ich deinen Samen nach dir erwecken, der von deinen Söhnen sein wird; und ich werde sein Königtum befestigen.</a:t>
                      </a:r>
                    </a:p>
                  </a:txBody>
                  <a:tcPr marL="126140" marR="126140" marT="0" marB="0"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6" name="Textfeld 5">
            <a:extLst>
              <a:ext uri="{FF2B5EF4-FFF2-40B4-BE49-F238E27FC236}">
                <a16:creationId xmlns:a16="http://schemas.microsoft.com/office/drawing/2014/main" id="{D587A037-094A-4763-887D-D49B9708A265}"/>
              </a:ext>
            </a:extLst>
          </p:cNvPr>
          <p:cNvSpPr txBox="1"/>
          <p:nvPr/>
        </p:nvSpPr>
        <p:spPr>
          <a:xfrm>
            <a:off x="838200" y="6098796"/>
            <a:ext cx="3251339" cy="369332"/>
          </a:xfrm>
          <a:prstGeom prst="rect">
            <a:avLst/>
          </a:prstGeom>
          <a:noFill/>
        </p:spPr>
        <p:txBody>
          <a:bodyPr wrap="none" rtlCol="0">
            <a:spAutoFit/>
          </a:bodyPr>
          <a:lstStyle/>
          <a:p>
            <a:r>
              <a:rPr lang="de-CH" i="1" dirty="0"/>
              <a:t>Vergleich Gottes Bund mit David</a:t>
            </a:r>
          </a:p>
        </p:txBody>
      </p:sp>
    </p:spTree>
    <p:extLst>
      <p:ext uri="{BB962C8B-B14F-4D97-AF65-F5344CB8AC3E}">
        <p14:creationId xmlns:p14="http://schemas.microsoft.com/office/powerpoint/2010/main" val="216099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Gottes Bund mit David</a:t>
            </a:r>
          </a:p>
        </p:txBody>
      </p:sp>
      <p:graphicFrame>
        <p:nvGraphicFramePr>
          <p:cNvPr id="5" name="Tabelle 4">
            <a:extLst>
              <a:ext uri="{FF2B5EF4-FFF2-40B4-BE49-F238E27FC236}">
                <a16:creationId xmlns:a16="http://schemas.microsoft.com/office/drawing/2014/main" id="{2A4C0D09-846E-498A-A22E-59B9DF6055AB}"/>
              </a:ext>
            </a:extLst>
          </p:cNvPr>
          <p:cNvGraphicFramePr>
            <a:graphicFrameLocks noGrp="1"/>
          </p:cNvGraphicFramePr>
          <p:nvPr>
            <p:extLst>
              <p:ext uri="{D42A27DB-BD31-4B8C-83A1-F6EECF244321}">
                <p14:modId xmlns:p14="http://schemas.microsoft.com/office/powerpoint/2010/main" val="4221816318"/>
              </p:ext>
            </p:extLst>
          </p:nvPr>
        </p:nvGraphicFramePr>
        <p:xfrm>
          <a:off x="838200" y="1252937"/>
          <a:ext cx="10515600" cy="4842224"/>
        </p:xfrm>
        <a:graphic>
          <a:graphicData uri="http://schemas.openxmlformats.org/drawingml/2006/table">
            <a:tbl>
              <a:tblPr firstRow="1" firstCol="1" bandRow="1">
                <a:tableStyleId>{5C22544A-7EE6-4342-B048-85BDC9FD1C3A}</a:tableStyleId>
              </a:tblPr>
              <a:tblGrid>
                <a:gridCol w="5391674">
                  <a:extLst>
                    <a:ext uri="{9D8B030D-6E8A-4147-A177-3AD203B41FA5}">
                      <a16:colId xmlns:a16="http://schemas.microsoft.com/office/drawing/2014/main" val="20000"/>
                    </a:ext>
                  </a:extLst>
                </a:gridCol>
                <a:gridCol w="5123926">
                  <a:extLst>
                    <a:ext uri="{9D8B030D-6E8A-4147-A177-3AD203B41FA5}">
                      <a16:colId xmlns:a16="http://schemas.microsoft.com/office/drawing/2014/main" val="20002"/>
                    </a:ext>
                  </a:extLst>
                </a:gridCol>
              </a:tblGrid>
              <a:tr h="483584">
                <a:tc>
                  <a:txBody>
                    <a:bodyPr/>
                    <a:lstStyle/>
                    <a:p>
                      <a:pPr algn="ctr">
                        <a:spcAft>
                          <a:spcPts val="0"/>
                        </a:spcAft>
                      </a:pPr>
                      <a:r>
                        <a:rPr lang="de-CH" sz="2600" b="1" dirty="0">
                          <a:effectLst/>
                        </a:rPr>
                        <a:t>2.SAMUEL 7,12-16</a:t>
                      </a:r>
                      <a:endParaRPr lang="de-CH" sz="2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26140" marR="126140" marT="0" marB="0" anchor="ctr">
                    <a:solidFill>
                      <a:srgbClr val="0070C0"/>
                    </a:solidFill>
                  </a:tcPr>
                </a:tc>
                <a:tc>
                  <a:txBody>
                    <a:bodyPr/>
                    <a:lstStyle/>
                    <a:p>
                      <a:pPr algn="ctr">
                        <a:spcAft>
                          <a:spcPts val="0"/>
                        </a:spcAft>
                      </a:pPr>
                      <a:r>
                        <a:rPr lang="de-CH" sz="2600" b="1" dirty="0">
                          <a:effectLst/>
                          <a:latin typeface="Calibri" panose="020F0502020204030204" pitchFamily="34" charset="0"/>
                          <a:ea typeface="Calibri" panose="020F0502020204030204" pitchFamily="34" charset="0"/>
                          <a:cs typeface="Times New Roman" panose="02020603050405020304" pitchFamily="18" charset="0"/>
                        </a:rPr>
                        <a:t>1.CHRONIK 17,11-14</a:t>
                      </a:r>
                    </a:p>
                  </a:txBody>
                  <a:tcPr marL="126140" marR="126140" marT="0" marB="0" anchor="ctr">
                    <a:solidFill>
                      <a:srgbClr val="0070C0"/>
                    </a:solidFill>
                  </a:tcPr>
                </a:tc>
                <a:extLst>
                  <a:ext uri="{0D108BD9-81ED-4DB2-BD59-A6C34878D82A}">
                    <a16:rowId xmlns:a16="http://schemas.microsoft.com/office/drawing/2014/main" val="10000"/>
                  </a:ext>
                </a:extLst>
              </a:tr>
              <a:tr h="436228">
                <a:tc>
                  <a:txBody>
                    <a:bodyPr/>
                    <a:lstStyle/>
                    <a:p>
                      <a:pPr>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Wenn deine Tage erfüllt sind und du bei deinen Vätern liegst, so will ich deinen Samen nach dir erwecken, der aus deinem Leib kommen wird, und ich werde sein Königtum befestigen.</a:t>
                      </a:r>
                      <a:endParaRPr lang="de-CH" sz="26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6140" marR="126140" marT="0" marB="0" anchor="ctr">
                    <a:solidFill>
                      <a:schemeClr val="bg1">
                        <a:lumMod val="85000"/>
                      </a:schemeClr>
                    </a:solidFill>
                  </a:tcPr>
                </a:tc>
                <a:tc>
                  <a:txBody>
                    <a:bodyPr/>
                    <a:lstStyle/>
                    <a:p>
                      <a:pPr marL="0" algn="l" defTabSz="914400" rtl="0" eaLnBrk="1" latinLnBrk="0" hangingPunct="1">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Und es wird geschehen, wenn deine Tage erfüllt sind, so dass du zu deinen Vätern hingehst, so will ich deinen Samen nach dir erwecken, der von deinen Söhnen sein wird; und ich werde sein Königtum befestigen.</a:t>
                      </a:r>
                    </a:p>
                  </a:txBody>
                  <a:tcPr marL="126140" marR="126140" marT="0" marB="0" anchor="ctr">
                    <a:solidFill>
                      <a:schemeClr val="bg1">
                        <a:lumMod val="85000"/>
                      </a:schemeClr>
                    </a:solidFill>
                  </a:tcPr>
                </a:tc>
                <a:extLst>
                  <a:ext uri="{0D108BD9-81ED-4DB2-BD59-A6C34878D82A}">
                    <a16:rowId xmlns:a16="http://schemas.microsoft.com/office/drawing/2014/main" val="10001"/>
                  </a:ext>
                </a:extLst>
              </a:tr>
              <a:tr h="478172">
                <a:tc>
                  <a:txBody>
                    <a:bodyPr/>
                    <a:lstStyle/>
                    <a:p>
                      <a:pPr>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Der wird meinem Namen ein Haus bauen, und ich werde den Thron seines Königreichs auf ewig befestigen.</a:t>
                      </a:r>
                    </a:p>
                  </a:txBody>
                  <a:tcPr marL="126140" marR="126140" marT="0" marB="0" anchor="ctr">
                    <a:solidFill>
                      <a:schemeClr val="bg1">
                        <a:lumMod val="85000"/>
                      </a:schemeClr>
                    </a:solidFill>
                  </a:tcPr>
                </a:tc>
                <a:tc>
                  <a:txBody>
                    <a:bodyPr/>
                    <a:lstStyle/>
                    <a:p>
                      <a:pPr>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Der wird mir ein Haus bauen, und ich werde seinen Thron auf ewig befestigen.</a:t>
                      </a:r>
                    </a:p>
                  </a:txBody>
                  <a:tcPr marL="126140" marR="126140" marT="0" marB="0" anchor="ctr">
                    <a:solidFill>
                      <a:schemeClr val="bg1">
                        <a:lumMod val="85000"/>
                      </a:schemeClr>
                    </a:solidFill>
                  </a:tcPr>
                </a:tc>
                <a:extLst>
                  <a:ext uri="{0D108BD9-81ED-4DB2-BD59-A6C34878D82A}">
                    <a16:rowId xmlns:a16="http://schemas.microsoft.com/office/drawing/2014/main" val="10002"/>
                  </a:ext>
                </a:extLst>
              </a:tr>
            </a:tbl>
          </a:graphicData>
        </a:graphic>
      </p:graphicFrame>
      <p:sp>
        <p:nvSpPr>
          <p:cNvPr id="7" name="Textfeld 6">
            <a:extLst>
              <a:ext uri="{FF2B5EF4-FFF2-40B4-BE49-F238E27FC236}">
                <a16:creationId xmlns:a16="http://schemas.microsoft.com/office/drawing/2014/main" id="{86AEBD8F-6DAB-45F1-BB4B-C1D550AD79D2}"/>
              </a:ext>
            </a:extLst>
          </p:cNvPr>
          <p:cNvSpPr txBox="1"/>
          <p:nvPr/>
        </p:nvSpPr>
        <p:spPr>
          <a:xfrm>
            <a:off x="838200" y="6098796"/>
            <a:ext cx="3251339" cy="369332"/>
          </a:xfrm>
          <a:prstGeom prst="rect">
            <a:avLst/>
          </a:prstGeom>
          <a:noFill/>
        </p:spPr>
        <p:txBody>
          <a:bodyPr wrap="none" rtlCol="0">
            <a:spAutoFit/>
          </a:bodyPr>
          <a:lstStyle/>
          <a:p>
            <a:r>
              <a:rPr lang="de-CH" i="1" dirty="0"/>
              <a:t>Vergleich Gottes Bund mit David</a:t>
            </a:r>
          </a:p>
        </p:txBody>
      </p:sp>
    </p:spTree>
    <p:extLst>
      <p:ext uri="{BB962C8B-B14F-4D97-AF65-F5344CB8AC3E}">
        <p14:creationId xmlns:p14="http://schemas.microsoft.com/office/powerpoint/2010/main" val="1917779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Gottes Bund mit David</a:t>
            </a:r>
          </a:p>
        </p:txBody>
      </p:sp>
      <p:graphicFrame>
        <p:nvGraphicFramePr>
          <p:cNvPr id="5" name="Tabelle 4">
            <a:extLst>
              <a:ext uri="{FF2B5EF4-FFF2-40B4-BE49-F238E27FC236}">
                <a16:creationId xmlns:a16="http://schemas.microsoft.com/office/drawing/2014/main" id="{2A4C0D09-846E-498A-A22E-59B9DF6055AB}"/>
              </a:ext>
            </a:extLst>
          </p:cNvPr>
          <p:cNvGraphicFramePr>
            <a:graphicFrameLocks noGrp="1"/>
          </p:cNvGraphicFramePr>
          <p:nvPr>
            <p:extLst>
              <p:ext uri="{D42A27DB-BD31-4B8C-83A1-F6EECF244321}">
                <p14:modId xmlns:p14="http://schemas.microsoft.com/office/powerpoint/2010/main" val="4060655739"/>
              </p:ext>
            </p:extLst>
          </p:nvPr>
        </p:nvGraphicFramePr>
        <p:xfrm>
          <a:off x="838200" y="1252937"/>
          <a:ext cx="10515600" cy="2464784"/>
        </p:xfrm>
        <a:graphic>
          <a:graphicData uri="http://schemas.openxmlformats.org/drawingml/2006/table">
            <a:tbl>
              <a:tblPr firstRow="1" firstCol="1" bandRow="1">
                <a:tableStyleId>{5C22544A-7EE6-4342-B048-85BDC9FD1C3A}</a:tableStyleId>
              </a:tblPr>
              <a:tblGrid>
                <a:gridCol w="5391674">
                  <a:extLst>
                    <a:ext uri="{9D8B030D-6E8A-4147-A177-3AD203B41FA5}">
                      <a16:colId xmlns:a16="http://schemas.microsoft.com/office/drawing/2014/main" val="20000"/>
                    </a:ext>
                  </a:extLst>
                </a:gridCol>
                <a:gridCol w="5123926">
                  <a:extLst>
                    <a:ext uri="{9D8B030D-6E8A-4147-A177-3AD203B41FA5}">
                      <a16:colId xmlns:a16="http://schemas.microsoft.com/office/drawing/2014/main" val="20002"/>
                    </a:ext>
                  </a:extLst>
                </a:gridCol>
              </a:tblGrid>
              <a:tr h="483584">
                <a:tc>
                  <a:txBody>
                    <a:bodyPr/>
                    <a:lstStyle/>
                    <a:p>
                      <a:pPr algn="ctr">
                        <a:spcAft>
                          <a:spcPts val="0"/>
                        </a:spcAft>
                      </a:pPr>
                      <a:r>
                        <a:rPr lang="de-CH" sz="2600" b="1" dirty="0">
                          <a:effectLst/>
                        </a:rPr>
                        <a:t>2.SAMUEL 7,12-16</a:t>
                      </a:r>
                      <a:endParaRPr lang="de-CH" sz="2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26140" marR="126140" marT="0" marB="0" anchor="ctr">
                    <a:solidFill>
                      <a:srgbClr val="0070C0"/>
                    </a:solidFill>
                  </a:tcPr>
                </a:tc>
                <a:tc>
                  <a:txBody>
                    <a:bodyPr/>
                    <a:lstStyle/>
                    <a:p>
                      <a:pPr algn="ctr">
                        <a:spcAft>
                          <a:spcPts val="0"/>
                        </a:spcAft>
                      </a:pPr>
                      <a:r>
                        <a:rPr lang="de-CH" sz="2600" b="1" dirty="0">
                          <a:effectLst/>
                          <a:latin typeface="Calibri" panose="020F0502020204030204" pitchFamily="34" charset="0"/>
                          <a:ea typeface="Calibri" panose="020F0502020204030204" pitchFamily="34" charset="0"/>
                          <a:cs typeface="Times New Roman" panose="02020603050405020304" pitchFamily="18" charset="0"/>
                        </a:rPr>
                        <a:t>1.CHRONIK 17,11-14</a:t>
                      </a:r>
                    </a:p>
                  </a:txBody>
                  <a:tcPr marL="126140" marR="126140" marT="0" marB="0" anchor="ctr">
                    <a:solidFill>
                      <a:srgbClr val="0070C0"/>
                    </a:solidFill>
                  </a:tcPr>
                </a:tc>
                <a:extLst>
                  <a:ext uri="{0D108BD9-81ED-4DB2-BD59-A6C34878D82A}">
                    <a16:rowId xmlns:a16="http://schemas.microsoft.com/office/drawing/2014/main" val="10000"/>
                  </a:ext>
                </a:extLst>
              </a:tr>
              <a:tr h="284667">
                <a:tc>
                  <a:txBody>
                    <a:bodyPr/>
                    <a:lstStyle/>
                    <a:p>
                      <a:pPr>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Ich will sein Vater sein, und er soll mein Sohn sein. Wenn er eine Missetat begeht, will ich ihn mit Menschenruten züchtigen und mit Schlägen der Menschenkinder strafen.</a:t>
                      </a:r>
                    </a:p>
                  </a:txBody>
                  <a:tcPr marL="126140" marR="126140" marT="0" marB="0" anchor="ctr">
                    <a:solidFill>
                      <a:schemeClr val="bg1">
                        <a:lumMod val="85000"/>
                      </a:schemeClr>
                    </a:solidFill>
                  </a:tcPr>
                </a:tc>
                <a:tc>
                  <a:txBody>
                    <a:bodyPr/>
                    <a:lstStyle/>
                    <a:p>
                      <a:pPr marL="0" algn="l" defTabSz="914400" rtl="0" eaLnBrk="1" latinLnBrk="0" hangingPunct="1">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Ich will sein Vater sein, und er soll mein Sohn sein.</a:t>
                      </a:r>
                    </a:p>
                  </a:txBody>
                  <a:tcPr marL="126140" marR="126140" marT="0" marB="0"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7" name="Textfeld 6">
            <a:extLst>
              <a:ext uri="{FF2B5EF4-FFF2-40B4-BE49-F238E27FC236}">
                <a16:creationId xmlns:a16="http://schemas.microsoft.com/office/drawing/2014/main" id="{5514D38A-C59A-491E-9C64-B14CD848F1F0}"/>
              </a:ext>
            </a:extLst>
          </p:cNvPr>
          <p:cNvSpPr txBox="1"/>
          <p:nvPr/>
        </p:nvSpPr>
        <p:spPr>
          <a:xfrm>
            <a:off x="838200" y="4977122"/>
            <a:ext cx="3251339" cy="369332"/>
          </a:xfrm>
          <a:prstGeom prst="rect">
            <a:avLst/>
          </a:prstGeom>
          <a:noFill/>
        </p:spPr>
        <p:txBody>
          <a:bodyPr wrap="none" rtlCol="0">
            <a:spAutoFit/>
          </a:bodyPr>
          <a:lstStyle/>
          <a:p>
            <a:r>
              <a:rPr lang="de-CH" i="1" dirty="0"/>
              <a:t>Vergleich Gottes Bund mit David</a:t>
            </a:r>
          </a:p>
        </p:txBody>
      </p:sp>
    </p:spTree>
    <p:extLst>
      <p:ext uri="{BB962C8B-B14F-4D97-AF65-F5344CB8AC3E}">
        <p14:creationId xmlns:p14="http://schemas.microsoft.com/office/powerpoint/2010/main" val="2944157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Gottes Bund mit David</a:t>
            </a:r>
          </a:p>
        </p:txBody>
      </p:sp>
      <p:graphicFrame>
        <p:nvGraphicFramePr>
          <p:cNvPr id="5" name="Tabelle 4">
            <a:extLst>
              <a:ext uri="{FF2B5EF4-FFF2-40B4-BE49-F238E27FC236}">
                <a16:creationId xmlns:a16="http://schemas.microsoft.com/office/drawing/2014/main" id="{2A4C0D09-846E-498A-A22E-59B9DF6055AB}"/>
              </a:ext>
            </a:extLst>
          </p:cNvPr>
          <p:cNvGraphicFramePr>
            <a:graphicFrameLocks noGrp="1"/>
          </p:cNvGraphicFramePr>
          <p:nvPr>
            <p:extLst>
              <p:ext uri="{D42A27DB-BD31-4B8C-83A1-F6EECF244321}">
                <p14:modId xmlns:p14="http://schemas.microsoft.com/office/powerpoint/2010/main" val="1634471546"/>
              </p:ext>
            </p:extLst>
          </p:nvPr>
        </p:nvGraphicFramePr>
        <p:xfrm>
          <a:off x="838200" y="1252937"/>
          <a:ext cx="10515600" cy="3653504"/>
        </p:xfrm>
        <a:graphic>
          <a:graphicData uri="http://schemas.openxmlformats.org/drawingml/2006/table">
            <a:tbl>
              <a:tblPr firstRow="1" firstCol="1" bandRow="1">
                <a:tableStyleId>{5C22544A-7EE6-4342-B048-85BDC9FD1C3A}</a:tableStyleId>
              </a:tblPr>
              <a:tblGrid>
                <a:gridCol w="5391674">
                  <a:extLst>
                    <a:ext uri="{9D8B030D-6E8A-4147-A177-3AD203B41FA5}">
                      <a16:colId xmlns:a16="http://schemas.microsoft.com/office/drawing/2014/main" val="20000"/>
                    </a:ext>
                  </a:extLst>
                </a:gridCol>
                <a:gridCol w="5123926">
                  <a:extLst>
                    <a:ext uri="{9D8B030D-6E8A-4147-A177-3AD203B41FA5}">
                      <a16:colId xmlns:a16="http://schemas.microsoft.com/office/drawing/2014/main" val="20002"/>
                    </a:ext>
                  </a:extLst>
                </a:gridCol>
              </a:tblGrid>
              <a:tr h="483584">
                <a:tc>
                  <a:txBody>
                    <a:bodyPr/>
                    <a:lstStyle/>
                    <a:p>
                      <a:pPr algn="ctr">
                        <a:spcAft>
                          <a:spcPts val="0"/>
                        </a:spcAft>
                      </a:pPr>
                      <a:r>
                        <a:rPr lang="de-CH" sz="2600" b="1" dirty="0">
                          <a:effectLst/>
                        </a:rPr>
                        <a:t>2.SAMUEL 7,12-16</a:t>
                      </a:r>
                      <a:endParaRPr lang="de-CH" sz="2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26140" marR="126140" marT="0" marB="0" anchor="ctr">
                    <a:solidFill>
                      <a:srgbClr val="0070C0"/>
                    </a:solidFill>
                  </a:tcPr>
                </a:tc>
                <a:tc>
                  <a:txBody>
                    <a:bodyPr/>
                    <a:lstStyle/>
                    <a:p>
                      <a:pPr algn="ctr">
                        <a:spcAft>
                          <a:spcPts val="0"/>
                        </a:spcAft>
                      </a:pPr>
                      <a:r>
                        <a:rPr lang="de-CH" sz="2600" b="1" dirty="0">
                          <a:effectLst/>
                          <a:latin typeface="Calibri" panose="020F0502020204030204" pitchFamily="34" charset="0"/>
                          <a:ea typeface="Calibri" panose="020F0502020204030204" pitchFamily="34" charset="0"/>
                          <a:cs typeface="Times New Roman" panose="02020603050405020304" pitchFamily="18" charset="0"/>
                        </a:rPr>
                        <a:t>1.CHRONIK 17,11-14</a:t>
                      </a:r>
                    </a:p>
                  </a:txBody>
                  <a:tcPr marL="126140" marR="126140" marT="0" marB="0" anchor="ctr">
                    <a:solidFill>
                      <a:srgbClr val="0070C0"/>
                    </a:solidFill>
                  </a:tcPr>
                </a:tc>
                <a:extLst>
                  <a:ext uri="{0D108BD9-81ED-4DB2-BD59-A6C34878D82A}">
                    <a16:rowId xmlns:a16="http://schemas.microsoft.com/office/drawing/2014/main" val="10000"/>
                  </a:ext>
                </a:extLst>
              </a:tr>
              <a:tr h="436228">
                <a:tc>
                  <a:txBody>
                    <a:bodyPr/>
                    <a:lstStyle/>
                    <a:p>
                      <a:pPr>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Ich will sein Vater sein, und er soll mein Sohn sein. Wenn er eine Missetat begeht, will ich ihn mit Menschenruten züchtigen und mit Schlägen der Menschenkinder strafen.</a:t>
                      </a:r>
                    </a:p>
                  </a:txBody>
                  <a:tcPr marL="126140" marR="126140" marT="0" marB="0" anchor="ctr">
                    <a:solidFill>
                      <a:schemeClr val="bg1">
                        <a:lumMod val="85000"/>
                      </a:schemeClr>
                    </a:solidFill>
                  </a:tcPr>
                </a:tc>
                <a:tc>
                  <a:txBody>
                    <a:bodyPr/>
                    <a:lstStyle/>
                    <a:p>
                      <a:pPr marL="0" algn="l" defTabSz="914400" rtl="0" eaLnBrk="1" latinLnBrk="0" hangingPunct="1">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Ich will sein Vater sein, und er soll mein Sohn sein.</a:t>
                      </a:r>
                    </a:p>
                  </a:txBody>
                  <a:tcPr marL="126140" marR="126140" marT="0" marB="0" anchor="ctr">
                    <a:solidFill>
                      <a:schemeClr val="bg1">
                        <a:lumMod val="85000"/>
                      </a:schemeClr>
                    </a:solidFill>
                  </a:tcPr>
                </a:tc>
                <a:extLst>
                  <a:ext uri="{0D108BD9-81ED-4DB2-BD59-A6C34878D82A}">
                    <a16:rowId xmlns:a16="http://schemas.microsoft.com/office/drawing/2014/main" val="10001"/>
                  </a:ext>
                </a:extLst>
              </a:tr>
              <a:tr h="571570">
                <a:tc>
                  <a:txBody>
                    <a:bodyPr/>
                    <a:lstStyle/>
                    <a:p>
                      <a:pPr>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Aber meine Gnade soll nicht von ihm weichen, wie ich sie von Saul weichen ließ, den ich vor dir beseitigt habe;</a:t>
                      </a:r>
                    </a:p>
                  </a:txBody>
                  <a:tcPr marL="126140" marR="126140" marT="0" marB="0" anchor="ctr">
                    <a:solidFill>
                      <a:schemeClr val="bg1">
                        <a:lumMod val="85000"/>
                      </a:schemeClr>
                    </a:solidFill>
                  </a:tcPr>
                </a:tc>
                <a:tc>
                  <a:txBody>
                    <a:bodyPr/>
                    <a:lstStyle/>
                    <a:p>
                      <a:pPr>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Und ich will meine Gnade nicht von ihm weichen lassen, wie ich sie von dem weichen ließ, der vor dir war;</a:t>
                      </a:r>
                    </a:p>
                  </a:txBody>
                  <a:tcPr marL="126140" marR="126140" marT="0" marB="0" anchor="ctr">
                    <a:solidFill>
                      <a:schemeClr val="bg1">
                        <a:lumMod val="85000"/>
                      </a:schemeClr>
                    </a:solidFill>
                  </a:tcPr>
                </a:tc>
                <a:extLst>
                  <a:ext uri="{0D108BD9-81ED-4DB2-BD59-A6C34878D82A}">
                    <a16:rowId xmlns:a16="http://schemas.microsoft.com/office/drawing/2014/main" val="10002"/>
                  </a:ext>
                </a:extLst>
              </a:tr>
            </a:tbl>
          </a:graphicData>
        </a:graphic>
      </p:graphicFrame>
      <p:sp>
        <p:nvSpPr>
          <p:cNvPr id="7" name="Textfeld 6">
            <a:extLst>
              <a:ext uri="{FF2B5EF4-FFF2-40B4-BE49-F238E27FC236}">
                <a16:creationId xmlns:a16="http://schemas.microsoft.com/office/drawing/2014/main" id="{86AEBD8F-6DAB-45F1-BB4B-C1D550AD79D2}"/>
              </a:ext>
            </a:extLst>
          </p:cNvPr>
          <p:cNvSpPr txBox="1"/>
          <p:nvPr/>
        </p:nvSpPr>
        <p:spPr>
          <a:xfrm>
            <a:off x="838200" y="4977122"/>
            <a:ext cx="3251339" cy="369332"/>
          </a:xfrm>
          <a:prstGeom prst="rect">
            <a:avLst/>
          </a:prstGeom>
          <a:noFill/>
        </p:spPr>
        <p:txBody>
          <a:bodyPr wrap="none" rtlCol="0">
            <a:spAutoFit/>
          </a:bodyPr>
          <a:lstStyle/>
          <a:p>
            <a:r>
              <a:rPr lang="de-CH" i="1" dirty="0"/>
              <a:t>Vergleich Gottes Bund mit David</a:t>
            </a:r>
          </a:p>
        </p:txBody>
      </p:sp>
    </p:spTree>
    <p:extLst>
      <p:ext uri="{BB962C8B-B14F-4D97-AF65-F5344CB8AC3E}">
        <p14:creationId xmlns:p14="http://schemas.microsoft.com/office/powerpoint/2010/main" val="358103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Gottes Bund mit David</a:t>
            </a:r>
          </a:p>
        </p:txBody>
      </p:sp>
      <p:graphicFrame>
        <p:nvGraphicFramePr>
          <p:cNvPr id="5" name="Tabelle 4">
            <a:extLst>
              <a:ext uri="{FF2B5EF4-FFF2-40B4-BE49-F238E27FC236}">
                <a16:creationId xmlns:a16="http://schemas.microsoft.com/office/drawing/2014/main" id="{2A4C0D09-846E-498A-A22E-59B9DF6055AB}"/>
              </a:ext>
            </a:extLst>
          </p:cNvPr>
          <p:cNvGraphicFramePr>
            <a:graphicFrameLocks noGrp="1"/>
          </p:cNvGraphicFramePr>
          <p:nvPr>
            <p:extLst>
              <p:ext uri="{D42A27DB-BD31-4B8C-83A1-F6EECF244321}">
                <p14:modId xmlns:p14="http://schemas.microsoft.com/office/powerpoint/2010/main" val="1390467016"/>
              </p:ext>
            </p:extLst>
          </p:nvPr>
        </p:nvGraphicFramePr>
        <p:xfrm>
          <a:off x="838200" y="1252937"/>
          <a:ext cx="10515600" cy="2068544"/>
        </p:xfrm>
        <a:graphic>
          <a:graphicData uri="http://schemas.openxmlformats.org/drawingml/2006/table">
            <a:tbl>
              <a:tblPr firstRow="1" firstCol="1" bandRow="1">
                <a:tableStyleId>{5C22544A-7EE6-4342-B048-85BDC9FD1C3A}</a:tableStyleId>
              </a:tblPr>
              <a:tblGrid>
                <a:gridCol w="5391674">
                  <a:extLst>
                    <a:ext uri="{9D8B030D-6E8A-4147-A177-3AD203B41FA5}">
                      <a16:colId xmlns:a16="http://schemas.microsoft.com/office/drawing/2014/main" val="20000"/>
                    </a:ext>
                  </a:extLst>
                </a:gridCol>
                <a:gridCol w="5123926">
                  <a:extLst>
                    <a:ext uri="{9D8B030D-6E8A-4147-A177-3AD203B41FA5}">
                      <a16:colId xmlns:a16="http://schemas.microsoft.com/office/drawing/2014/main" val="20002"/>
                    </a:ext>
                  </a:extLst>
                </a:gridCol>
              </a:tblGrid>
              <a:tr h="483584">
                <a:tc>
                  <a:txBody>
                    <a:bodyPr/>
                    <a:lstStyle/>
                    <a:p>
                      <a:pPr algn="ctr">
                        <a:spcAft>
                          <a:spcPts val="0"/>
                        </a:spcAft>
                      </a:pPr>
                      <a:r>
                        <a:rPr lang="de-CH" sz="2600" b="1" dirty="0">
                          <a:effectLst/>
                        </a:rPr>
                        <a:t>2.SAMUEL 7,12-16</a:t>
                      </a:r>
                      <a:endParaRPr lang="de-CH" sz="2600" b="1" dirty="0">
                        <a:effectLst/>
                        <a:latin typeface="Calibri" panose="020F0502020204030204" pitchFamily="34" charset="0"/>
                        <a:ea typeface="Calibri" panose="020F0502020204030204" pitchFamily="34" charset="0"/>
                        <a:cs typeface="Times New Roman" panose="02020603050405020304" pitchFamily="18" charset="0"/>
                      </a:endParaRPr>
                    </a:p>
                  </a:txBody>
                  <a:tcPr marL="126140" marR="126140" marT="0" marB="0" anchor="ctr">
                    <a:solidFill>
                      <a:srgbClr val="0070C0"/>
                    </a:solidFill>
                  </a:tcPr>
                </a:tc>
                <a:tc>
                  <a:txBody>
                    <a:bodyPr/>
                    <a:lstStyle/>
                    <a:p>
                      <a:pPr algn="ctr">
                        <a:spcAft>
                          <a:spcPts val="0"/>
                        </a:spcAft>
                      </a:pPr>
                      <a:r>
                        <a:rPr lang="de-CH" sz="2600" b="1" dirty="0">
                          <a:effectLst/>
                          <a:latin typeface="Calibri" panose="020F0502020204030204" pitchFamily="34" charset="0"/>
                          <a:ea typeface="Calibri" panose="020F0502020204030204" pitchFamily="34" charset="0"/>
                          <a:cs typeface="Times New Roman" panose="02020603050405020304" pitchFamily="18" charset="0"/>
                        </a:rPr>
                        <a:t>1.CHRONIK 17,11-14</a:t>
                      </a:r>
                    </a:p>
                  </a:txBody>
                  <a:tcPr marL="126140" marR="126140" marT="0" marB="0" anchor="ctr">
                    <a:solidFill>
                      <a:srgbClr val="0070C0"/>
                    </a:solidFill>
                  </a:tcPr>
                </a:tc>
                <a:extLst>
                  <a:ext uri="{0D108BD9-81ED-4DB2-BD59-A6C34878D82A}">
                    <a16:rowId xmlns:a16="http://schemas.microsoft.com/office/drawing/2014/main" val="10000"/>
                  </a:ext>
                </a:extLst>
              </a:tr>
              <a:tr h="385894">
                <a:tc>
                  <a:txBody>
                    <a:bodyPr/>
                    <a:lstStyle/>
                    <a:p>
                      <a:pPr>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sondern dein Haus und dein Königreich sollen ewig Bestand haben vor deinem Angesicht; dein Thron soll auf ewig fest stehen!</a:t>
                      </a:r>
                    </a:p>
                  </a:txBody>
                  <a:tcPr marL="126140" marR="126140" marT="0" marB="0" anchor="ctr">
                    <a:solidFill>
                      <a:schemeClr val="bg1">
                        <a:lumMod val="85000"/>
                      </a:schemeClr>
                    </a:solidFill>
                  </a:tcPr>
                </a:tc>
                <a:tc>
                  <a:txBody>
                    <a:bodyPr/>
                    <a:lstStyle/>
                    <a:p>
                      <a:pPr marL="0" algn="l" defTabSz="914400" rtl="0" eaLnBrk="1" latinLnBrk="0" hangingPunct="1">
                        <a:spcAft>
                          <a:spcPts val="0"/>
                        </a:spcAft>
                      </a:pPr>
                      <a:r>
                        <a:rPr lang="de-CH" sz="2600" b="0" kern="1200" dirty="0">
                          <a:solidFill>
                            <a:schemeClr val="tx1"/>
                          </a:solidFill>
                          <a:effectLst/>
                          <a:latin typeface="Calibri" panose="020F0502020204030204" pitchFamily="34" charset="0"/>
                          <a:ea typeface="+mn-ea"/>
                          <a:cs typeface="Times New Roman" panose="02020603050405020304" pitchFamily="18" charset="0"/>
                        </a:rPr>
                        <a:t>sondern ich will ihn auf ewig über mein Haus und mein Königreich einsetzen, und sein Thron soll auf ewig fest stehen!</a:t>
                      </a:r>
                    </a:p>
                  </a:txBody>
                  <a:tcPr marL="126140" marR="126140" marT="0" marB="0"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6" name="Textfeld 5">
            <a:extLst>
              <a:ext uri="{FF2B5EF4-FFF2-40B4-BE49-F238E27FC236}">
                <a16:creationId xmlns:a16="http://schemas.microsoft.com/office/drawing/2014/main" id="{D587A037-094A-4763-887D-D49B9708A265}"/>
              </a:ext>
            </a:extLst>
          </p:cNvPr>
          <p:cNvSpPr txBox="1"/>
          <p:nvPr/>
        </p:nvSpPr>
        <p:spPr>
          <a:xfrm>
            <a:off x="838200" y="3321481"/>
            <a:ext cx="3251339" cy="369332"/>
          </a:xfrm>
          <a:prstGeom prst="rect">
            <a:avLst/>
          </a:prstGeom>
          <a:noFill/>
        </p:spPr>
        <p:txBody>
          <a:bodyPr wrap="none" rtlCol="0">
            <a:spAutoFit/>
          </a:bodyPr>
          <a:lstStyle/>
          <a:p>
            <a:r>
              <a:rPr lang="de-CH" i="1" dirty="0"/>
              <a:t>Vergleich Gottes Bund mit David</a:t>
            </a:r>
          </a:p>
        </p:txBody>
      </p:sp>
      <p:sp>
        <p:nvSpPr>
          <p:cNvPr id="7" name="Rechteck 6">
            <a:extLst>
              <a:ext uri="{FF2B5EF4-FFF2-40B4-BE49-F238E27FC236}">
                <a16:creationId xmlns:a16="http://schemas.microsoft.com/office/drawing/2014/main" id="{5558525D-380C-40F4-9E22-6452CEA700A5}"/>
              </a:ext>
            </a:extLst>
          </p:cNvPr>
          <p:cNvSpPr/>
          <p:nvPr/>
        </p:nvSpPr>
        <p:spPr>
          <a:xfrm>
            <a:off x="1842606" y="4254752"/>
            <a:ext cx="9264418" cy="1569660"/>
          </a:xfrm>
          <a:prstGeom prst="rect">
            <a:avLst/>
          </a:prstGeom>
        </p:spPr>
        <p:txBody>
          <a:bodyPr wrap="square">
            <a:spAutoFit/>
          </a:bodyPr>
          <a:lstStyle/>
          <a:p>
            <a:r>
              <a:rPr lang="de-CH" sz="3000" dirty="0"/>
              <a:t>„</a:t>
            </a:r>
            <a:r>
              <a:rPr lang="de-CH" sz="3200" dirty="0"/>
              <a:t>Und er trägt an seinem Gewand und an seiner Hüfte den Namen geschrieben: »König der Könige und Herr der Herren«.</a:t>
            </a:r>
            <a:r>
              <a:rPr lang="de-CH" sz="3000" dirty="0"/>
              <a:t>“ Offb 19,16</a:t>
            </a:r>
          </a:p>
        </p:txBody>
      </p:sp>
    </p:spTree>
    <p:extLst>
      <p:ext uri="{BB962C8B-B14F-4D97-AF65-F5344CB8AC3E}">
        <p14:creationId xmlns:p14="http://schemas.microsoft.com/office/powerpoint/2010/main" val="250445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1197790" y="2105567"/>
            <a:ext cx="9284691" cy="1015663"/>
          </a:xfrm>
          <a:prstGeom prst="rect">
            <a:avLst/>
          </a:prstGeom>
        </p:spPr>
        <p:txBody>
          <a:bodyPr wrap="square">
            <a:spAutoFit/>
          </a:bodyPr>
          <a:lstStyle/>
          <a:p>
            <a:r>
              <a:rPr lang="de-CH" sz="3000" dirty="0"/>
              <a:t>„</a:t>
            </a:r>
            <a:r>
              <a:rPr lang="de-DE" sz="3000" dirty="0"/>
              <a:t>Und er starb in gutem Alter, satt an Leben, Reichtum und Ehre. </a:t>
            </a:r>
            <a:r>
              <a:rPr lang="de-CH" sz="3000" dirty="0"/>
              <a:t>[…]“ 1Chr 29,28</a:t>
            </a:r>
          </a:p>
        </p:txBody>
      </p:sp>
      <p:sp>
        <p:nvSpPr>
          <p:cNvPr id="7" name="Rechteck 6">
            <a:extLst>
              <a:ext uri="{FF2B5EF4-FFF2-40B4-BE49-F238E27FC236}">
                <a16:creationId xmlns:a16="http://schemas.microsoft.com/office/drawing/2014/main" id="{FE552DEC-49A9-4A7E-A7DD-0D16A900E8FA}"/>
              </a:ext>
            </a:extLst>
          </p:cNvPr>
          <p:cNvSpPr/>
          <p:nvPr/>
        </p:nvSpPr>
        <p:spPr>
          <a:xfrm>
            <a:off x="1197789" y="3558906"/>
            <a:ext cx="9796419" cy="1015663"/>
          </a:xfrm>
          <a:prstGeom prst="rect">
            <a:avLst/>
          </a:prstGeom>
        </p:spPr>
        <p:txBody>
          <a:bodyPr wrap="square">
            <a:spAutoFit/>
          </a:bodyPr>
          <a:lstStyle/>
          <a:p>
            <a:r>
              <a:rPr lang="de-CH" sz="3000" dirty="0"/>
              <a:t>„</a:t>
            </a:r>
            <a:r>
              <a:rPr lang="de-DE" sz="3000" dirty="0"/>
              <a:t>Denn David ist entschlafen, nachdem er seinem Geschlecht nach dem Willen Gottes gedient hat;</a:t>
            </a:r>
            <a:r>
              <a:rPr lang="de-CH" sz="3000" dirty="0"/>
              <a:t>“ </a:t>
            </a:r>
            <a:r>
              <a:rPr lang="de-CH" sz="3000" dirty="0" err="1"/>
              <a:t>Apg</a:t>
            </a:r>
            <a:r>
              <a:rPr lang="de-CH" sz="3000" dirty="0"/>
              <a:t> 13,36</a:t>
            </a:r>
          </a:p>
        </p:txBody>
      </p:sp>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Der Tod Davids</a:t>
            </a:r>
          </a:p>
        </p:txBody>
      </p:sp>
      <p:sp>
        <p:nvSpPr>
          <p:cNvPr id="5" name="Rechteck 4">
            <a:extLst>
              <a:ext uri="{FF2B5EF4-FFF2-40B4-BE49-F238E27FC236}">
                <a16:creationId xmlns:a16="http://schemas.microsoft.com/office/drawing/2014/main" id="{7D08368A-E31C-4954-AA9F-54FF3CF5EE1E}"/>
              </a:ext>
            </a:extLst>
          </p:cNvPr>
          <p:cNvSpPr/>
          <p:nvPr/>
        </p:nvSpPr>
        <p:spPr>
          <a:xfrm>
            <a:off x="1197788" y="5024651"/>
            <a:ext cx="9796419" cy="1015663"/>
          </a:xfrm>
          <a:prstGeom prst="rect">
            <a:avLst/>
          </a:prstGeom>
        </p:spPr>
        <p:txBody>
          <a:bodyPr wrap="square">
            <a:spAutoFit/>
          </a:bodyPr>
          <a:lstStyle/>
          <a:p>
            <a:r>
              <a:rPr lang="de-CH" sz="3000" dirty="0"/>
              <a:t>„[…]; </a:t>
            </a:r>
            <a:r>
              <a:rPr lang="de-DE" sz="3000" dirty="0"/>
              <a:t>wer aber den Willen Gottes tut, der bleibt in Ewigkeit.</a:t>
            </a:r>
            <a:r>
              <a:rPr lang="de-CH" sz="3000" dirty="0"/>
              <a:t>“ 1Joh 2,17</a:t>
            </a:r>
          </a:p>
        </p:txBody>
      </p:sp>
    </p:spTree>
    <p:extLst>
      <p:ext uri="{BB962C8B-B14F-4D97-AF65-F5344CB8AC3E}">
        <p14:creationId xmlns:p14="http://schemas.microsoft.com/office/powerpoint/2010/main" val="805770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 calcmode="lin" valueType="num">
                                      <p:cBhvr>
                                        <p:cTn id="21"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4050532" cy="938719"/>
          </a:xfrm>
          <a:prstGeom prst="rect">
            <a:avLst/>
          </a:prstGeom>
          <a:noFill/>
        </p:spPr>
        <p:txBody>
          <a:bodyPr wrap="none" rtlCol="0">
            <a:spAutoFit/>
          </a:bodyPr>
          <a:lstStyle/>
          <a:p>
            <a:r>
              <a:rPr lang="de-CH" sz="5400" b="1" dirty="0"/>
              <a:t>1.+2. Chronik</a:t>
            </a:r>
            <a:endParaRPr lang="de-CH" sz="5000" dirty="0">
              <a:latin typeface="Trebuchet MS" panose="020B0603020202020204" pitchFamily="34" charset="0"/>
            </a:endParaRPr>
          </a:p>
        </p:txBody>
      </p:sp>
      <p:sp>
        <p:nvSpPr>
          <p:cNvPr id="4" name="Textfeld 3"/>
          <p:cNvSpPr txBox="1"/>
          <p:nvPr/>
        </p:nvSpPr>
        <p:spPr>
          <a:xfrm>
            <a:off x="553480" y="1549904"/>
            <a:ext cx="4522969" cy="615553"/>
          </a:xfrm>
          <a:prstGeom prst="rect">
            <a:avLst/>
          </a:prstGeom>
          <a:noFill/>
        </p:spPr>
        <p:txBody>
          <a:bodyPr wrap="none" rtlCol="0">
            <a:spAutoFit/>
          </a:bodyPr>
          <a:lstStyle/>
          <a:p>
            <a:pPr lvl="0"/>
            <a:r>
              <a:rPr lang="de-CH" sz="3400" dirty="0"/>
              <a:t>Kapitel: 65 | Verse: 1764</a:t>
            </a:r>
          </a:p>
        </p:txBody>
      </p:sp>
    </p:spTree>
    <p:extLst>
      <p:ext uri="{BB962C8B-B14F-4D97-AF65-F5344CB8AC3E}">
        <p14:creationId xmlns:p14="http://schemas.microsoft.com/office/powerpoint/2010/main" val="3876907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4106891" y="1501559"/>
            <a:ext cx="3978217" cy="553998"/>
          </a:xfrm>
          <a:prstGeom prst="rect">
            <a:avLst/>
          </a:prstGeom>
        </p:spPr>
        <p:txBody>
          <a:bodyPr wrap="square">
            <a:spAutoFit/>
          </a:bodyPr>
          <a:lstStyle/>
          <a:p>
            <a:r>
              <a:rPr lang="de-CH" sz="3000" b="1" dirty="0"/>
              <a:t>Juden zur Zeit von Esra</a:t>
            </a:r>
          </a:p>
        </p:txBody>
      </p:sp>
      <p:sp>
        <p:nvSpPr>
          <p:cNvPr id="5" name="Titel 1">
            <a:extLst>
              <a:ext uri="{FF2B5EF4-FFF2-40B4-BE49-F238E27FC236}">
                <a16:creationId xmlns:a16="http://schemas.microsoft.com/office/drawing/2014/main" id="{3A096531-836B-44A4-966D-E02339B99AE4}"/>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Die Bedeutung des Chronik Buches</a:t>
            </a:r>
          </a:p>
        </p:txBody>
      </p:sp>
      <p:sp>
        <p:nvSpPr>
          <p:cNvPr id="6" name="Rechteck 5">
            <a:extLst>
              <a:ext uri="{FF2B5EF4-FFF2-40B4-BE49-F238E27FC236}">
                <a16:creationId xmlns:a16="http://schemas.microsoft.com/office/drawing/2014/main" id="{CDE3E8CF-EAF4-4A8F-BD41-DF600F620B43}"/>
              </a:ext>
            </a:extLst>
          </p:cNvPr>
          <p:cNvSpPr/>
          <p:nvPr/>
        </p:nvSpPr>
        <p:spPr>
          <a:xfrm>
            <a:off x="5277724" y="2971631"/>
            <a:ext cx="1503725" cy="553998"/>
          </a:xfrm>
          <a:prstGeom prst="rect">
            <a:avLst/>
          </a:prstGeom>
        </p:spPr>
        <p:txBody>
          <a:bodyPr wrap="square">
            <a:spAutoFit/>
          </a:bodyPr>
          <a:lstStyle/>
          <a:p>
            <a:r>
              <a:rPr lang="de-CH" sz="3000" dirty="0"/>
              <a:t>Wurzeln</a:t>
            </a:r>
          </a:p>
        </p:txBody>
      </p:sp>
      <p:sp>
        <p:nvSpPr>
          <p:cNvPr id="8" name="Rechteck 7">
            <a:extLst>
              <a:ext uri="{FF2B5EF4-FFF2-40B4-BE49-F238E27FC236}">
                <a16:creationId xmlns:a16="http://schemas.microsoft.com/office/drawing/2014/main" id="{E66126A6-5FFB-4163-BC95-7A6C40C633E2}"/>
              </a:ext>
            </a:extLst>
          </p:cNvPr>
          <p:cNvSpPr/>
          <p:nvPr/>
        </p:nvSpPr>
        <p:spPr>
          <a:xfrm>
            <a:off x="2553528" y="4956040"/>
            <a:ext cx="1684789" cy="553998"/>
          </a:xfrm>
          <a:prstGeom prst="rect">
            <a:avLst/>
          </a:prstGeom>
        </p:spPr>
        <p:txBody>
          <a:bodyPr wrap="square">
            <a:spAutoFit/>
          </a:bodyPr>
          <a:lstStyle/>
          <a:p>
            <a:r>
              <a:rPr lang="de-CH" sz="3000" dirty="0"/>
              <a:t>Königtum</a:t>
            </a:r>
          </a:p>
        </p:txBody>
      </p:sp>
      <p:sp>
        <p:nvSpPr>
          <p:cNvPr id="9" name="Ellipse 8">
            <a:extLst>
              <a:ext uri="{FF2B5EF4-FFF2-40B4-BE49-F238E27FC236}">
                <a16:creationId xmlns:a16="http://schemas.microsoft.com/office/drawing/2014/main" id="{25E0A875-C168-40FF-B4EC-B319AFBF9257}"/>
              </a:ext>
            </a:extLst>
          </p:cNvPr>
          <p:cNvSpPr/>
          <p:nvPr/>
        </p:nvSpPr>
        <p:spPr>
          <a:xfrm>
            <a:off x="2553528" y="4441704"/>
            <a:ext cx="1684789" cy="1567343"/>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10" name="Ellipse 9">
            <a:extLst>
              <a:ext uri="{FF2B5EF4-FFF2-40B4-BE49-F238E27FC236}">
                <a16:creationId xmlns:a16="http://schemas.microsoft.com/office/drawing/2014/main" id="{9D50C018-A918-4D8D-94E5-85BDF7F2FFBB}"/>
              </a:ext>
            </a:extLst>
          </p:cNvPr>
          <p:cNvSpPr/>
          <p:nvPr/>
        </p:nvSpPr>
        <p:spPr>
          <a:xfrm>
            <a:off x="5187193" y="2464959"/>
            <a:ext cx="1684789" cy="1567343"/>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11" name="Rechteck 10">
            <a:extLst>
              <a:ext uri="{FF2B5EF4-FFF2-40B4-BE49-F238E27FC236}">
                <a16:creationId xmlns:a16="http://schemas.microsoft.com/office/drawing/2014/main" id="{5FDBCEB7-D8EC-430D-A948-8E503F9078C0}"/>
              </a:ext>
            </a:extLst>
          </p:cNvPr>
          <p:cNvSpPr/>
          <p:nvPr/>
        </p:nvSpPr>
        <p:spPr>
          <a:xfrm>
            <a:off x="8151688" y="4948376"/>
            <a:ext cx="1288778" cy="553998"/>
          </a:xfrm>
          <a:prstGeom prst="rect">
            <a:avLst/>
          </a:prstGeom>
        </p:spPr>
        <p:txBody>
          <a:bodyPr wrap="square">
            <a:spAutoFit/>
          </a:bodyPr>
          <a:lstStyle/>
          <a:p>
            <a:r>
              <a:rPr lang="de-CH" sz="3000" dirty="0"/>
              <a:t>Glaube</a:t>
            </a:r>
          </a:p>
        </p:txBody>
      </p:sp>
      <p:sp>
        <p:nvSpPr>
          <p:cNvPr id="12" name="Ellipse 11">
            <a:extLst>
              <a:ext uri="{FF2B5EF4-FFF2-40B4-BE49-F238E27FC236}">
                <a16:creationId xmlns:a16="http://schemas.microsoft.com/office/drawing/2014/main" id="{3B22F8F1-F9EA-486D-B8B0-EFC9B5082EFF}"/>
              </a:ext>
            </a:extLst>
          </p:cNvPr>
          <p:cNvSpPr/>
          <p:nvPr/>
        </p:nvSpPr>
        <p:spPr>
          <a:xfrm>
            <a:off x="7953683" y="4441704"/>
            <a:ext cx="1684789" cy="1567343"/>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cxnSp>
        <p:nvCxnSpPr>
          <p:cNvPr id="13" name="Gerader Verbinder 12">
            <a:extLst>
              <a:ext uri="{FF2B5EF4-FFF2-40B4-BE49-F238E27FC236}">
                <a16:creationId xmlns:a16="http://schemas.microsoft.com/office/drawing/2014/main" id="{3281E63E-1636-44A3-869F-FA60E71E25D8}"/>
              </a:ext>
            </a:extLst>
          </p:cNvPr>
          <p:cNvCxnSpPr>
            <a:cxnSpLocks/>
          </p:cNvCxnSpPr>
          <p:nvPr/>
        </p:nvCxnSpPr>
        <p:spPr>
          <a:xfrm flipV="1">
            <a:off x="4197422" y="3883232"/>
            <a:ext cx="1080302" cy="79714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A561EA30-F5AA-4A69-935E-D543677C642A}"/>
              </a:ext>
            </a:extLst>
          </p:cNvPr>
          <p:cNvCxnSpPr>
            <a:cxnSpLocks/>
          </p:cNvCxnSpPr>
          <p:nvPr/>
        </p:nvCxnSpPr>
        <p:spPr>
          <a:xfrm>
            <a:off x="6871982" y="3883232"/>
            <a:ext cx="1081701" cy="79714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7236CC38-4B73-44F7-AC71-EB4FE7321D66}"/>
              </a:ext>
            </a:extLst>
          </p:cNvPr>
          <p:cNvCxnSpPr>
            <a:cxnSpLocks/>
          </p:cNvCxnSpPr>
          <p:nvPr/>
        </p:nvCxnSpPr>
        <p:spPr>
          <a:xfrm flipV="1">
            <a:off x="4399915" y="5240117"/>
            <a:ext cx="3392168" cy="1"/>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888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p:cTn id="14"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6">
                                            <p:txEl>
                                              <p:pRg st="0" end="0"/>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fltVal val="0"/>
                                          </p:val>
                                        </p:tav>
                                        <p:tav tm="100000">
                                          <p:val>
                                            <p:strVal val="#ppt_w"/>
                                          </p:val>
                                        </p:tav>
                                      </p:tavLst>
                                    </p:anim>
                                    <p:anim calcmode="lin" valueType="num">
                                      <p:cBhvr>
                                        <p:cTn id="27" dur="500" fill="hold"/>
                                        <p:tgtEl>
                                          <p:spTgt spid="8"/>
                                        </p:tgtEl>
                                        <p:attrNameLst>
                                          <p:attrName>ppt_h</p:attrName>
                                        </p:attrNameLst>
                                      </p:cBhvr>
                                      <p:tavLst>
                                        <p:tav tm="0">
                                          <p:val>
                                            <p:fltVal val="0"/>
                                          </p:val>
                                        </p:tav>
                                        <p:tav tm="100000">
                                          <p:val>
                                            <p:strVal val="#ppt_h"/>
                                          </p:val>
                                        </p:tav>
                                      </p:tavLst>
                                    </p:anim>
                                    <p:animEffect transition="in" filter="fade">
                                      <p:cBhvr>
                                        <p:cTn id="28" dur="500"/>
                                        <p:tgtEl>
                                          <p:spTgt spid="8"/>
                                        </p:tgtEl>
                                      </p:cBhvr>
                                    </p:animEffect>
                                  </p:childTnLst>
                                </p:cTn>
                              </p:par>
                              <p:par>
                                <p:cTn id="29" presetID="53" presetClass="entr" presetSubtype="16"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animEffect transition="in" filter="fade">
                                      <p:cBhvr>
                                        <p:cTn id="33" dur="500"/>
                                        <p:tgtEl>
                                          <p:spTgt spid="13"/>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ppt_w</p:attrName>
                                        </p:attrNameLst>
                                      </p:cBhvr>
                                      <p:tavLst>
                                        <p:tav tm="0">
                                          <p:val>
                                            <p:fltVal val="0"/>
                                          </p:val>
                                        </p:tav>
                                        <p:tav tm="100000">
                                          <p:val>
                                            <p:strVal val="#ppt_w"/>
                                          </p:val>
                                        </p:tav>
                                      </p:tavLst>
                                    </p:anim>
                                    <p:anim calcmode="lin" valueType="num">
                                      <p:cBhvr>
                                        <p:cTn id="37" dur="500" fill="hold"/>
                                        <p:tgtEl>
                                          <p:spTgt spid="9"/>
                                        </p:tgtEl>
                                        <p:attrNameLst>
                                          <p:attrName>ppt_h</p:attrName>
                                        </p:attrNameLst>
                                      </p:cBhvr>
                                      <p:tavLst>
                                        <p:tav tm="0">
                                          <p:val>
                                            <p:fltVal val="0"/>
                                          </p:val>
                                        </p:tav>
                                        <p:tav tm="100000">
                                          <p:val>
                                            <p:strVal val="#ppt_h"/>
                                          </p:val>
                                        </p:tav>
                                      </p:tavLst>
                                    </p:anim>
                                    <p:animEffect transition="in" filter="fade">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animEffect transition="in" filter="fade">
                                      <p:cBhvr>
                                        <p:cTn id="45" dur="500"/>
                                        <p:tgtEl>
                                          <p:spTgt spid="11"/>
                                        </p:tgtEl>
                                      </p:cBhvr>
                                    </p:animEffect>
                                  </p:childTnLst>
                                </p:cTn>
                              </p:par>
                              <p:par>
                                <p:cTn id="46" presetID="53" presetClass="entr" presetSubtype="16" fill="hold" nodeType="with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p:cTn id="48" dur="500" fill="hold"/>
                                        <p:tgtEl>
                                          <p:spTgt spid="19"/>
                                        </p:tgtEl>
                                        <p:attrNameLst>
                                          <p:attrName>ppt_w</p:attrName>
                                        </p:attrNameLst>
                                      </p:cBhvr>
                                      <p:tavLst>
                                        <p:tav tm="0">
                                          <p:val>
                                            <p:fltVal val="0"/>
                                          </p:val>
                                        </p:tav>
                                        <p:tav tm="100000">
                                          <p:val>
                                            <p:strVal val="#ppt_w"/>
                                          </p:val>
                                        </p:tav>
                                      </p:tavLst>
                                    </p:anim>
                                    <p:anim calcmode="lin" valueType="num">
                                      <p:cBhvr>
                                        <p:cTn id="49" dur="500" fill="hold"/>
                                        <p:tgtEl>
                                          <p:spTgt spid="19"/>
                                        </p:tgtEl>
                                        <p:attrNameLst>
                                          <p:attrName>ppt_h</p:attrName>
                                        </p:attrNameLst>
                                      </p:cBhvr>
                                      <p:tavLst>
                                        <p:tav tm="0">
                                          <p:val>
                                            <p:fltVal val="0"/>
                                          </p:val>
                                        </p:tav>
                                        <p:tav tm="100000">
                                          <p:val>
                                            <p:strVal val="#ppt_h"/>
                                          </p:val>
                                        </p:tav>
                                      </p:tavLst>
                                    </p:anim>
                                    <p:animEffect transition="in" filter="fade">
                                      <p:cBhvr>
                                        <p:cTn id="50" dur="500"/>
                                        <p:tgtEl>
                                          <p:spTgt spid="19"/>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fltVal val="0"/>
                                          </p:val>
                                        </p:tav>
                                        <p:tav tm="100000">
                                          <p:val>
                                            <p:strVal val="#ppt_w"/>
                                          </p:val>
                                        </p:tav>
                                      </p:tavLst>
                                    </p:anim>
                                    <p:anim calcmode="lin" valueType="num">
                                      <p:cBhvr>
                                        <p:cTn id="54" dur="500" fill="hold"/>
                                        <p:tgtEl>
                                          <p:spTgt spid="12"/>
                                        </p:tgtEl>
                                        <p:attrNameLst>
                                          <p:attrName>ppt_h</p:attrName>
                                        </p:attrNameLst>
                                      </p:cBhvr>
                                      <p:tavLst>
                                        <p:tav tm="0">
                                          <p:val>
                                            <p:fltVal val="0"/>
                                          </p:val>
                                        </p:tav>
                                        <p:tav tm="100000">
                                          <p:val>
                                            <p:strVal val="#ppt_h"/>
                                          </p:val>
                                        </p:tav>
                                      </p:tavLst>
                                    </p:anim>
                                    <p:animEffect transition="in" filter="fade">
                                      <p:cBhvr>
                                        <p:cTn id="55" dur="500"/>
                                        <p:tgtEl>
                                          <p:spTgt spid="12"/>
                                        </p:tgtEl>
                                      </p:cBhvr>
                                    </p:animEffect>
                                  </p:childTnLst>
                                </p:cTn>
                              </p:par>
                              <p:par>
                                <p:cTn id="56" presetID="53" presetClass="entr" presetSubtype="16" fill="hold" nodeType="withEffect">
                                  <p:stCondLst>
                                    <p:cond delay="0"/>
                                  </p:stCondLst>
                                  <p:childTnLst>
                                    <p:set>
                                      <p:cBhvr>
                                        <p:cTn id="57" dur="1" fill="hold">
                                          <p:stCondLst>
                                            <p:cond delay="0"/>
                                          </p:stCondLst>
                                        </p:cTn>
                                        <p:tgtEl>
                                          <p:spTgt spid="15"/>
                                        </p:tgtEl>
                                        <p:attrNameLst>
                                          <p:attrName>style.visibility</p:attrName>
                                        </p:attrNameLst>
                                      </p:cBhvr>
                                      <p:to>
                                        <p:strVal val="visible"/>
                                      </p:to>
                                    </p:set>
                                    <p:anim calcmode="lin" valueType="num">
                                      <p:cBhvr>
                                        <p:cTn id="58" dur="500" fill="hold"/>
                                        <p:tgtEl>
                                          <p:spTgt spid="15"/>
                                        </p:tgtEl>
                                        <p:attrNameLst>
                                          <p:attrName>ppt_w</p:attrName>
                                        </p:attrNameLst>
                                      </p:cBhvr>
                                      <p:tavLst>
                                        <p:tav tm="0">
                                          <p:val>
                                            <p:fltVal val="0"/>
                                          </p:val>
                                        </p:tav>
                                        <p:tav tm="100000">
                                          <p:val>
                                            <p:strVal val="#ppt_w"/>
                                          </p:val>
                                        </p:tav>
                                      </p:tavLst>
                                    </p:anim>
                                    <p:anim calcmode="lin" valueType="num">
                                      <p:cBhvr>
                                        <p:cTn id="59" dur="500" fill="hold"/>
                                        <p:tgtEl>
                                          <p:spTgt spid="15"/>
                                        </p:tgtEl>
                                        <p:attrNameLst>
                                          <p:attrName>ppt_h</p:attrName>
                                        </p:attrNameLst>
                                      </p:cBhvr>
                                      <p:tavLst>
                                        <p:tav tm="0">
                                          <p:val>
                                            <p:fltVal val="0"/>
                                          </p:val>
                                        </p:tav>
                                        <p:tav tm="100000">
                                          <p:val>
                                            <p:strVal val="#ppt_h"/>
                                          </p:val>
                                        </p:tav>
                                      </p:tavLst>
                                    </p:anim>
                                    <p:animEffect transition="in" filter="fade">
                                      <p:cBhvr>
                                        <p:cTn id="6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5347521" y="1509164"/>
            <a:ext cx="1496955" cy="553998"/>
          </a:xfrm>
          <a:prstGeom prst="rect">
            <a:avLst/>
          </a:prstGeom>
        </p:spPr>
        <p:txBody>
          <a:bodyPr wrap="square">
            <a:spAutoFit/>
          </a:bodyPr>
          <a:lstStyle/>
          <a:p>
            <a:r>
              <a:rPr lang="de-CH" sz="3000" b="1" dirty="0"/>
              <a:t>Christus</a:t>
            </a:r>
          </a:p>
        </p:txBody>
      </p:sp>
      <p:sp>
        <p:nvSpPr>
          <p:cNvPr id="5" name="Titel 1">
            <a:extLst>
              <a:ext uri="{FF2B5EF4-FFF2-40B4-BE49-F238E27FC236}">
                <a16:creationId xmlns:a16="http://schemas.microsoft.com/office/drawing/2014/main" id="{3A096531-836B-44A4-966D-E02339B99AE4}"/>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Die Bedeutung des Chronik Buches</a:t>
            </a:r>
          </a:p>
        </p:txBody>
      </p:sp>
      <p:sp>
        <p:nvSpPr>
          <p:cNvPr id="8" name="Rechteck 7">
            <a:extLst>
              <a:ext uri="{FF2B5EF4-FFF2-40B4-BE49-F238E27FC236}">
                <a16:creationId xmlns:a16="http://schemas.microsoft.com/office/drawing/2014/main" id="{E66126A6-5FFB-4163-BC95-7A6C40C633E2}"/>
              </a:ext>
            </a:extLst>
          </p:cNvPr>
          <p:cNvSpPr/>
          <p:nvPr/>
        </p:nvSpPr>
        <p:spPr>
          <a:xfrm>
            <a:off x="838200" y="2115310"/>
            <a:ext cx="5214678" cy="1477328"/>
          </a:xfrm>
          <a:prstGeom prst="rect">
            <a:avLst/>
          </a:prstGeom>
        </p:spPr>
        <p:txBody>
          <a:bodyPr wrap="square">
            <a:spAutoFit/>
          </a:bodyPr>
          <a:lstStyle/>
          <a:p>
            <a:pPr marL="457200" indent="-457200">
              <a:buFont typeface="Arial" panose="020B0604020202020204" pitchFamily="34" charset="0"/>
              <a:buChar char="•"/>
            </a:pPr>
            <a:r>
              <a:rPr lang="de-CH" sz="3000" dirty="0"/>
              <a:t>Wurzeln</a:t>
            </a:r>
          </a:p>
          <a:p>
            <a:pPr marL="457200" indent="-457200">
              <a:buFont typeface="Arial" panose="020B0604020202020204" pitchFamily="34" charset="0"/>
              <a:buChar char="•"/>
            </a:pPr>
            <a:r>
              <a:rPr lang="de-CH" sz="3000" dirty="0"/>
              <a:t>Königtum</a:t>
            </a:r>
          </a:p>
          <a:p>
            <a:pPr marL="457200" indent="-457200">
              <a:buFont typeface="Arial" panose="020B0604020202020204" pitchFamily="34" charset="0"/>
              <a:buChar char="•"/>
            </a:pPr>
            <a:r>
              <a:rPr lang="de-CH" sz="3000" dirty="0"/>
              <a:t>Glaube</a:t>
            </a:r>
          </a:p>
        </p:txBody>
      </p:sp>
      <p:sp>
        <p:nvSpPr>
          <p:cNvPr id="14" name="Rechteck 13">
            <a:extLst>
              <a:ext uri="{FF2B5EF4-FFF2-40B4-BE49-F238E27FC236}">
                <a16:creationId xmlns:a16="http://schemas.microsoft.com/office/drawing/2014/main" id="{6B5AFE09-B207-47EC-9429-8627BF2A7A6A}"/>
              </a:ext>
            </a:extLst>
          </p:cNvPr>
          <p:cNvSpPr/>
          <p:nvPr/>
        </p:nvSpPr>
        <p:spPr>
          <a:xfrm>
            <a:off x="2300243" y="3862901"/>
            <a:ext cx="9053557" cy="1015663"/>
          </a:xfrm>
          <a:prstGeom prst="rect">
            <a:avLst/>
          </a:prstGeom>
        </p:spPr>
        <p:txBody>
          <a:bodyPr wrap="square">
            <a:spAutoFit/>
          </a:bodyPr>
          <a:lstStyle/>
          <a:p>
            <a:r>
              <a:rPr lang="de-CH" sz="3000" dirty="0"/>
              <a:t>„</a:t>
            </a:r>
            <a:r>
              <a:rPr lang="de-DE" sz="3000" dirty="0"/>
              <a:t>Und das Wort wurde Fleisch und wohnte unter uns; </a:t>
            </a:r>
            <a:r>
              <a:rPr lang="de-CH" sz="3000" dirty="0"/>
              <a:t>[…]“ </a:t>
            </a:r>
            <a:r>
              <a:rPr lang="de-CH" sz="3000" dirty="0" err="1"/>
              <a:t>Joh</a:t>
            </a:r>
            <a:r>
              <a:rPr lang="de-CH" sz="3000" dirty="0"/>
              <a:t> 1,14</a:t>
            </a:r>
          </a:p>
        </p:txBody>
      </p:sp>
    </p:spTree>
    <p:extLst>
      <p:ext uri="{BB962C8B-B14F-4D97-AF65-F5344CB8AC3E}">
        <p14:creationId xmlns:p14="http://schemas.microsoft.com/office/powerpoint/2010/main" val="185060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p:cTn id="12"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8">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p:cTn id="19"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8">
                                            <p:txEl>
                                              <p:pRg st="2" end="2"/>
                                            </p:txEl>
                                          </p:spTgt>
                                        </p:tgtEl>
                                        <p:attrNameLst>
                                          <p:attrName>style.visibility</p:attrName>
                                        </p:attrNameLst>
                                      </p:cBhvr>
                                      <p:to>
                                        <p:strVal val="visible"/>
                                      </p:to>
                                    </p:set>
                                    <p:anim calcmode="lin" valueType="num">
                                      <p:cBhvr>
                                        <p:cTn id="26"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8">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14">
                                            <p:txEl>
                                              <p:pRg st="0" end="0"/>
                                            </p:txEl>
                                          </p:spTgt>
                                        </p:tgtEl>
                                        <p:attrNameLst>
                                          <p:attrName>style.visibility</p:attrName>
                                        </p:attrNameLst>
                                      </p:cBhvr>
                                      <p:to>
                                        <p:strVal val="visible"/>
                                      </p:to>
                                    </p:set>
                                    <p:anim calcmode="lin" valueType="num">
                                      <p:cBhvr>
                                        <p:cTn id="33"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35"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5347521" y="1509164"/>
            <a:ext cx="1496955" cy="553998"/>
          </a:xfrm>
          <a:prstGeom prst="rect">
            <a:avLst/>
          </a:prstGeom>
        </p:spPr>
        <p:txBody>
          <a:bodyPr wrap="square">
            <a:spAutoFit/>
          </a:bodyPr>
          <a:lstStyle/>
          <a:p>
            <a:r>
              <a:rPr lang="de-CH" sz="3000" b="1" dirty="0"/>
              <a:t>Christus</a:t>
            </a:r>
          </a:p>
        </p:txBody>
      </p:sp>
      <p:sp>
        <p:nvSpPr>
          <p:cNvPr id="5" name="Titel 1">
            <a:extLst>
              <a:ext uri="{FF2B5EF4-FFF2-40B4-BE49-F238E27FC236}">
                <a16:creationId xmlns:a16="http://schemas.microsoft.com/office/drawing/2014/main" id="{3A096531-836B-44A4-966D-E02339B99AE4}"/>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Die Bedeutung des Chronik Buches</a:t>
            </a:r>
          </a:p>
        </p:txBody>
      </p:sp>
      <p:sp>
        <p:nvSpPr>
          <p:cNvPr id="8" name="Rechteck 7">
            <a:extLst>
              <a:ext uri="{FF2B5EF4-FFF2-40B4-BE49-F238E27FC236}">
                <a16:creationId xmlns:a16="http://schemas.microsoft.com/office/drawing/2014/main" id="{E66126A6-5FFB-4163-BC95-7A6C40C633E2}"/>
              </a:ext>
            </a:extLst>
          </p:cNvPr>
          <p:cNvSpPr/>
          <p:nvPr/>
        </p:nvSpPr>
        <p:spPr>
          <a:xfrm>
            <a:off x="838200" y="2115310"/>
            <a:ext cx="5214678" cy="1477328"/>
          </a:xfrm>
          <a:prstGeom prst="rect">
            <a:avLst/>
          </a:prstGeom>
        </p:spPr>
        <p:txBody>
          <a:bodyPr wrap="square">
            <a:spAutoFit/>
          </a:bodyPr>
          <a:lstStyle/>
          <a:p>
            <a:pPr marL="457200" indent="-457200">
              <a:buFont typeface="Arial" panose="020B0604020202020204" pitchFamily="34" charset="0"/>
              <a:buChar char="•"/>
            </a:pPr>
            <a:r>
              <a:rPr lang="de-CH" sz="3000" dirty="0"/>
              <a:t>Wurzeln</a:t>
            </a:r>
          </a:p>
          <a:p>
            <a:pPr marL="457200" indent="-457200">
              <a:buFont typeface="Arial" panose="020B0604020202020204" pitchFamily="34" charset="0"/>
              <a:buChar char="•"/>
            </a:pPr>
            <a:r>
              <a:rPr lang="de-CH" sz="3000" dirty="0"/>
              <a:t>Königtum</a:t>
            </a:r>
          </a:p>
          <a:p>
            <a:pPr marL="457200" indent="-457200">
              <a:buFont typeface="Arial" panose="020B0604020202020204" pitchFamily="34" charset="0"/>
              <a:buChar char="•"/>
            </a:pPr>
            <a:r>
              <a:rPr lang="de-CH" sz="3000" dirty="0"/>
              <a:t>Glaube</a:t>
            </a:r>
          </a:p>
        </p:txBody>
      </p:sp>
      <p:sp>
        <p:nvSpPr>
          <p:cNvPr id="17" name="Rechteck 16">
            <a:extLst>
              <a:ext uri="{FF2B5EF4-FFF2-40B4-BE49-F238E27FC236}">
                <a16:creationId xmlns:a16="http://schemas.microsoft.com/office/drawing/2014/main" id="{5904D20A-B5C9-49F7-889A-8A46EF50E408}"/>
              </a:ext>
            </a:extLst>
          </p:cNvPr>
          <p:cNvSpPr/>
          <p:nvPr/>
        </p:nvSpPr>
        <p:spPr>
          <a:xfrm>
            <a:off x="2317697" y="3775176"/>
            <a:ext cx="9053557" cy="2400657"/>
          </a:xfrm>
          <a:prstGeom prst="rect">
            <a:avLst/>
          </a:prstGeom>
        </p:spPr>
        <p:txBody>
          <a:bodyPr wrap="square">
            <a:spAutoFit/>
          </a:bodyPr>
          <a:lstStyle/>
          <a:p>
            <a:r>
              <a:rPr lang="de-CH" sz="3000" dirty="0"/>
              <a:t>„</a:t>
            </a:r>
            <a:r>
              <a:rPr lang="de-DE" sz="3000" dirty="0"/>
              <a:t>Jesus antwortete und sprach zu ihnen: Brecht diesen Tempel ab, und in drei Tagen will ich ihn aufrichten! Da sprachen die Juden: In 46 Jahren ist dieser Tempel erbaut worden, und du willst ihn in drei Tagen aufrichten? Er aber redete von dem Tempel seines Leibes.</a:t>
            </a:r>
            <a:r>
              <a:rPr lang="de-CH" sz="3000" dirty="0"/>
              <a:t>“ </a:t>
            </a:r>
            <a:r>
              <a:rPr lang="de-CH" sz="3000" dirty="0" err="1"/>
              <a:t>Joh</a:t>
            </a:r>
            <a:r>
              <a:rPr lang="de-CH" sz="3000" dirty="0"/>
              <a:t> 2,19-21</a:t>
            </a:r>
          </a:p>
        </p:txBody>
      </p:sp>
    </p:spTree>
    <p:extLst>
      <p:ext uri="{BB962C8B-B14F-4D97-AF65-F5344CB8AC3E}">
        <p14:creationId xmlns:p14="http://schemas.microsoft.com/office/powerpoint/2010/main" val="72932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p:cTn id="7"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5347521" y="1509164"/>
            <a:ext cx="1496955" cy="553998"/>
          </a:xfrm>
          <a:prstGeom prst="rect">
            <a:avLst/>
          </a:prstGeom>
        </p:spPr>
        <p:txBody>
          <a:bodyPr wrap="square">
            <a:spAutoFit/>
          </a:bodyPr>
          <a:lstStyle/>
          <a:p>
            <a:r>
              <a:rPr lang="de-CH" sz="3000" b="1" dirty="0"/>
              <a:t>Christen</a:t>
            </a:r>
          </a:p>
        </p:txBody>
      </p:sp>
      <p:sp>
        <p:nvSpPr>
          <p:cNvPr id="5" name="Titel 1">
            <a:extLst>
              <a:ext uri="{FF2B5EF4-FFF2-40B4-BE49-F238E27FC236}">
                <a16:creationId xmlns:a16="http://schemas.microsoft.com/office/drawing/2014/main" id="{3A096531-836B-44A4-966D-E02339B99AE4}"/>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Die Bedeutung des Chronik Buches</a:t>
            </a:r>
          </a:p>
        </p:txBody>
      </p:sp>
      <p:sp>
        <p:nvSpPr>
          <p:cNvPr id="8" name="Rechteck 7">
            <a:extLst>
              <a:ext uri="{FF2B5EF4-FFF2-40B4-BE49-F238E27FC236}">
                <a16:creationId xmlns:a16="http://schemas.microsoft.com/office/drawing/2014/main" id="{E66126A6-5FFB-4163-BC95-7A6C40C633E2}"/>
              </a:ext>
            </a:extLst>
          </p:cNvPr>
          <p:cNvSpPr/>
          <p:nvPr/>
        </p:nvSpPr>
        <p:spPr>
          <a:xfrm>
            <a:off x="838200" y="2115310"/>
            <a:ext cx="5214678" cy="553998"/>
          </a:xfrm>
          <a:prstGeom prst="rect">
            <a:avLst/>
          </a:prstGeom>
        </p:spPr>
        <p:txBody>
          <a:bodyPr wrap="square">
            <a:spAutoFit/>
          </a:bodyPr>
          <a:lstStyle/>
          <a:p>
            <a:pPr marL="457200" indent="-457200">
              <a:buFont typeface="Arial" panose="020B0604020202020204" pitchFamily="34" charset="0"/>
              <a:buChar char="•"/>
            </a:pPr>
            <a:r>
              <a:rPr lang="de-CH" sz="3000" dirty="0"/>
              <a:t>Wurzeln</a:t>
            </a:r>
          </a:p>
        </p:txBody>
      </p:sp>
      <p:sp>
        <p:nvSpPr>
          <p:cNvPr id="17" name="Rechteck 16">
            <a:extLst>
              <a:ext uri="{FF2B5EF4-FFF2-40B4-BE49-F238E27FC236}">
                <a16:creationId xmlns:a16="http://schemas.microsoft.com/office/drawing/2014/main" id="{5904D20A-B5C9-49F7-889A-8A46EF50E408}"/>
              </a:ext>
            </a:extLst>
          </p:cNvPr>
          <p:cNvSpPr/>
          <p:nvPr/>
        </p:nvSpPr>
        <p:spPr>
          <a:xfrm>
            <a:off x="2300243" y="4553882"/>
            <a:ext cx="9053557" cy="1938992"/>
          </a:xfrm>
          <a:prstGeom prst="rect">
            <a:avLst/>
          </a:prstGeom>
        </p:spPr>
        <p:txBody>
          <a:bodyPr wrap="square">
            <a:spAutoFit/>
          </a:bodyPr>
          <a:lstStyle/>
          <a:p>
            <a:r>
              <a:rPr lang="de-CH" sz="3000" dirty="0"/>
              <a:t>„</a:t>
            </a:r>
            <a:r>
              <a:rPr lang="de-DE" sz="3000" dirty="0"/>
              <a:t>Wenn aber etliche der Zweige ausgebrochen wurden und du als ein wilder Ölzweig unter sie eingepfropft bist und mit Anteil bekommen hast an der Wurzel und der Fettigkeit des Ölbaums,</a:t>
            </a:r>
            <a:r>
              <a:rPr lang="de-CH" sz="3000" dirty="0"/>
              <a:t>“ </a:t>
            </a:r>
            <a:r>
              <a:rPr lang="de-CH" sz="3000" dirty="0" err="1"/>
              <a:t>Röm</a:t>
            </a:r>
            <a:r>
              <a:rPr lang="de-CH" sz="3000" dirty="0"/>
              <a:t> 11,17</a:t>
            </a:r>
          </a:p>
        </p:txBody>
      </p:sp>
      <p:sp>
        <p:nvSpPr>
          <p:cNvPr id="6" name="Rechteck 5">
            <a:extLst>
              <a:ext uri="{FF2B5EF4-FFF2-40B4-BE49-F238E27FC236}">
                <a16:creationId xmlns:a16="http://schemas.microsoft.com/office/drawing/2014/main" id="{FF53D38D-A36F-49B5-B279-FC6EECD1F467}"/>
              </a:ext>
            </a:extLst>
          </p:cNvPr>
          <p:cNvSpPr/>
          <p:nvPr/>
        </p:nvSpPr>
        <p:spPr>
          <a:xfrm>
            <a:off x="2317697" y="2872931"/>
            <a:ext cx="9053557" cy="1477328"/>
          </a:xfrm>
          <a:prstGeom prst="rect">
            <a:avLst/>
          </a:prstGeom>
        </p:spPr>
        <p:txBody>
          <a:bodyPr wrap="square">
            <a:spAutoFit/>
          </a:bodyPr>
          <a:lstStyle/>
          <a:p>
            <a:r>
              <a:rPr lang="de-CH" sz="3000" dirty="0"/>
              <a:t>„</a:t>
            </a:r>
            <a:r>
              <a:rPr lang="de-DE" sz="3000" dirty="0"/>
              <a:t>Wenn ihr aber des Christus seid, so seid ihr damit Abrahams Nachkommenschaft und nach der Verheißung Erben.</a:t>
            </a:r>
            <a:r>
              <a:rPr lang="de-CH" sz="3000" dirty="0"/>
              <a:t>“ Gal 3,29</a:t>
            </a:r>
          </a:p>
        </p:txBody>
      </p:sp>
    </p:spTree>
    <p:extLst>
      <p:ext uri="{BB962C8B-B14F-4D97-AF65-F5344CB8AC3E}">
        <p14:creationId xmlns:p14="http://schemas.microsoft.com/office/powerpoint/2010/main" val="411147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p:cTn id="12"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8">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p:cTn id="19"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6">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p:cTn id="26" dur="500" fill="hold"/>
                                        <p:tgtEl>
                                          <p:spTgt spid="17"/>
                                        </p:tgtEl>
                                        <p:attrNameLst>
                                          <p:attrName>ppt_w</p:attrName>
                                        </p:attrNameLst>
                                      </p:cBhvr>
                                      <p:tavLst>
                                        <p:tav tm="0">
                                          <p:val>
                                            <p:fltVal val="0"/>
                                          </p:val>
                                        </p:tav>
                                        <p:tav tm="100000">
                                          <p:val>
                                            <p:strVal val="#ppt_w"/>
                                          </p:val>
                                        </p:tav>
                                      </p:tavLst>
                                    </p:anim>
                                    <p:anim calcmode="lin" valueType="num">
                                      <p:cBhvr>
                                        <p:cTn id="27" dur="500" fill="hold"/>
                                        <p:tgtEl>
                                          <p:spTgt spid="17"/>
                                        </p:tgtEl>
                                        <p:attrNameLst>
                                          <p:attrName>ppt_h</p:attrName>
                                        </p:attrNameLst>
                                      </p:cBhvr>
                                      <p:tavLst>
                                        <p:tav tm="0">
                                          <p:val>
                                            <p:fltVal val="0"/>
                                          </p:val>
                                        </p:tav>
                                        <p:tav tm="100000">
                                          <p:val>
                                            <p:strVal val="#ppt_h"/>
                                          </p:val>
                                        </p:tav>
                                      </p:tavLst>
                                    </p:anim>
                                    <p:animEffect transition="in" filter="fade">
                                      <p:cBhvr>
                                        <p:cTn id="2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5347521" y="1509164"/>
            <a:ext cx="1496955" cy="553998"/>
          </a:xfrm>
          <a:prstGeom prst="rect">
            <a:avLst/>
          </a:prstGeom>
        </p:spPr>
        <p:txBody>
          <a:bodyPr wrap="square">
            <a:spAutoFit/>
          </a:bodyPr>
          <a:lstStyle/>
          <a:p>
            <a:r>
              <a:rPr lang="de-CH" sz="3000" b="1" dirty="0"/>
              <a:t>Christen</a:t>
            </a:r>
          </a:p>
        </p:txBody>
      </p:sp>
      <p:sp>
        <p:nvSpPr>
          <p:cNvPr id="5" name="Titel 1">
            <a:extLst>
              <a:ext uri="{FF2B5EF4-FFF2-40B4-BE49-F238E27FC236}">
                <a16:creationId xmlns:a16="http://schemas.microsoft.com/office/drawing/2014/main" id="{3A096531-836B-44A4-966D-E02339B99AE4}"/>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Die Bedeutung des Chronik Buches</a:t>
            </a:r>
          </a:p>
        </p:txBody>
      </p:sp>
      <p:sp>
        <p:nvSpPr>
          <p:cNvPr id="8" name="Rechteck 7">
            <a:extLst>
              <a:ext uri="{FF2B5EF4-FFF2-40B4-BE49-F238E27FC236}">
                <a16:creationId xmlns:a16="http://schemas.microsoft.com/office/drawing/2014/main" id="{E66126A6-5FFB-4163-BC95-7A6C40C633E2}"/>
              </a:ext>
            </a:extLst>
          </p:cNvPr>
          <p:cNvSpPr/>
          <p:nvPr/>
        </p:nvSpPr>
        <p:spPr>
          <a:xfrm>
            <a:off x="838200" y="2115310"/>
            <a:ext cx="5214678" cy="1015663"/>
          </a:xfrm>
          <a:prstGeom prst="rect">
            <a:avLst/>
          </a:prstGeom>
        </p:spPr>
        <p:txBody>
          <a:bodyPr wrap="square">
            <a:spAutoFit/>
          </a:bodyPr>
          <a:lstStyle/>
          <a:p>
            <a:pPr marL="457200" indent="-457200">
              <a:buFont typeface="Arial" panose="020B0604020202020204" pitchFamily="34" charset="0"/>
              <a:buChar char="•"/>
            </a:pPr>
            <a:r>
              <a:rPr lang="de-CH" sz="3000" dirty="0"/>
              <a:t>Wurzeln</a:t>
            </a:r>
          </a:p>
          <a:p>
            <a:pPr marL="457200" indent="-457200">
              <a:buFont typeface="Arial" panose="020B0604020202020204" pitchFamily="34" charset="0"/>
              <a:buChar char="•"/>
            </a:pPr>
            <a:r>
              <a:rPr lang="de-CH" sz="3000" dirty="0"/>
              <a:t>Königtum</a:t>
            </a:r>
          </a:p>
        </p:txBody>
      </p:sp>
      <p:sp>
        <p:nvSpPr>
          <p:cNvPr id="17" name="Rechteck 16">
            <a:extLst>
              <a:ext uri="{FF2B5EF4-FFF2-40B4-BE49-F238E27FC236}">
                <a16:creationId xmlns:a16="http://schemas.microsoft.com/office/drawing/2014/main" id="{5904D20A-B5C9-49F7-889A-8A46EF50E408}"/>
              </a:ext>
            </a:extLst>
          </p:cNvPr>
          <p:cNvSpPr/>
          <p:nvPr/>
        </p:nvSpPr>
        <p:spPr>
          <a:xfrm>
            <a:off x="2216354" y="3429000"/>
            <a:ext cx="9053557" cy="1938992"/>
          </a:xfrm>
          <a:prstGeom prst="rect">
            <a:avLst/>
          </a:prstGeom>
        </p:spPr>
        <p:txBody>
          <a:bodyPr wrap="square">
            <a:spAutoFit/>
          </a:bodyPr>
          <a:lstStyle/>
          <a:p>
            <a:r>
              <a:rPr lang="de-CH" sz="3000" dirty="0"/>
              <a:t>„</a:t>
            </a:r>
            <a:r>
              <a:rPr lang="de-DE" sz="3000" dirty="0"/>
              <a:t>Er (Jesus Christus), der uns geliebt hat und uns von unseren Sünden gewaschen hat durch sein Blut, und uns zu Königen und Priestern gemacht hat für seinen Gott und Vater</a:t>
            </a:r>
            <a:r>
              <a:rPr lang="de-CH" sz="3000" dirty="0"/>
              <a:t>“ Offb 1,5b-6a</a:t>
            </a:r>
          </a:p>
        </p:txBody>
      </p:sp>
    </p:spTree>
    <p:extLst>
      <p:ext uri="{BB962C8B-B14F-4D97-AF65-F5344CB8AC3E}">
        <p14:creationId xmlns:p14="http://schemas.microsoft.com/office/powerpoint/2010/main" val="133082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7">
                                            <p:txEl>
                                              <p:pRg st="0" end="0"/>
                                            </p:txEl>
                                          </p:spTgt>
                                        </p:tgtEl>
                                        <p:attrNameLst>
                                          <p:attrName>style.visibility</p:attrName>
                                        </p:attrNameLst>
                                      </p:cBhvr>
                                      <p:to>
                                        <p:strVal val="visible"/>
                                      </p:to>
                                    </p:set>
                                    <p:anim calcmode="lin" valueType="num">
                                      <p:cBhvr>
                                        <p:cTn id="14"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5347521" y="1509164"/>
            <a:ext cx="1496955" cy="553998"/>
          </a:xfrm>
          <a:prstGeom prst="rect">
            <a:avLst/>
          </a:prstGeom>
        </p:spPr>
        <p:txBody>
          <a:bodyPr wrap="square">
            <a:spAutoFit/>
          </a:bodyPr>
          <a:lstStyle/>
          <a:p>
            <a:r>
              <a:rPr lang="de-CH" sz="3000" b="1" dirty="0"/>
              <a:t>Christen</a:t>
            </a:r>
          </a:p>
        </p:txBody>
      </p:sp>
      <p:sp>
        <p:nvSpPr>
          <p:cNvPr id="5" name="Titel 1">
            <a:extLst>
              <a:ext uri="{FF2B5EF4-FFF2-40B4-BE49-F238E27FC236}">
                <a16:creationId xmlns:a16="http://schemas.microsoft.com/office/drawing/2014/main" id="{3A096531-836B-44A4-966D-E02339B99AE4}"/>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Die Bedeutung des Chronik Buches</a:t>
            </a:r>
          </a:p>
        </p:txBody>
      </p:sp>
      <p:sp>
        <p:nvSpPr>
          <p:cNvPr id="8" name="Rechteck 7">
            <a:extLst>
              <a:ext uri="{FF2B5EF4-FFF2-40B4-BE49-F238E27FC236}">
                <a16:creationId xmlns:a16="http://schemas.microsoft.com/office/drawing/2014/main" id="{E66126A6-5FFB-4163-BC95-7A6C40C633E2}"/>
              </a:ext>
            </a:extLst>
          </p:cNvPr>
          <p:cNvSpPr/>
          <p:nvPr/>
        </p:nvSpPr>
        <p:spPr>
          <a:xfrm>
            <a:off x="838200" y="2115310"/>
            <a:ext cx="5214678" cy="1477328"/>
          </a:xfrm>
          <a:prstGeom prst="rect">
            <a:avLst/>
          </a:prstGeom>
        </p:spPr>
        <p:txBody>
          <a:bodyPr wrap="square">
            <a:spAutoFit/>
          </a:bodyPr>
          <a:lstStyle/>
          <a:p>
            <a:pPr marL="457200" indent="-457200">
              <a:buFont typeface="Arial" panose="020B0604020202020204" pitchFamily="34" charset="0"/>
              <a:buChar char="•"/>
            </a:pPr>
            <a:r>
              <a:rPr lang="de-CH" sz="3000" dirty="0"/>
              <a:t>Wurzeln</a:t>
            </a:r>
          </a:p>
          <a:p>
            <a:pPr marL="457200" indent="-457200">
              <a:buFont typeface="Arial" panose="020B0604020202020204" pitchFamily="34" charset="0"/>
              <a:buChar char="•"/>
            </a:pPr>
            <a:r>
              <a:rPr lang="de-CH" sz="3000" dirty="0"/>
              <a:t>Königtum</a:t>
            </a:r>
          </a:p>
          <a:p>
            <a:pPr marL="457200" indent="-457200">
              <a:buFont typeface="Arial" panose="020B0604020202020204" pitchFamily="34" charset="0"/>
              <a:buChar char="•"/>
            </a:pPr>
            <a:r>
              <a:rPr lang="de-CH" sz="3000" dirty="0"/>
              <a:t>Glaube</a:t>
            </a:r>
          </a:p>
        </p:txBody>
      </p:sp>
      <p:sp>
        <p:nvSpPr>
          <p:cNvPr id="17" name="Rechteck 16">
            <a:extLst>
              <a:ext uri="{FF2B5EF4-FFF2-40B4-BE49-F238E27FC236}">
                <a16:creationId xmlns:a16="http://schemas.microsoft.com/office/drawing/2014/main" id="{5904D20A-B5C9-49F7-889A-8A46EF50E408}"/>
              </a:ext>
            </a:extLst>
          </p:cNvPr>
          <p:cNvSpPr/>
          <p:nvPr/>
        </p:nvSpPr>
        <p:spPr>
          <a:xfrm>
            <a:off x="2124075" y="3825343"/>
            <a:ext cx="9053557" cy="1938992"/>
          </a:xfrm>
          <a:prstGeom prst="rect">
            <a:avLst/>
          </a:prstGeom>
        </p:spPr>
        <p:txBody>
          <a:bodyPr wrap="square">
            <a:spAutoFit/>
          </a:bodyPr>
          <a:lstStyle/>
          <a:p>
            <a:r>
              <a:rPr lang="de-CH" sz="3000" dirty="0"/>
              <a:t>„</a:t>
            </a:r>
            <a:r>
              <a:rPr lang="de-DE" sz="3000" dirty="0"/>
              <a:t>in dem der ganze Bau, zusammengefügt, wächst zu einem heiligen Tempel im Herrn, in dem auch ihr miterbaut werdet zu einer Wohnung Gottes im Geist.</a:t>
            </a:r>
            <a:r>
              <a:rPr lang="de-CH" sz="3000" dirty="0"/>
              <a:t>“ </a:t>
            </a:r>
            <a:r>
              <a:rPr lang="de-CH" sz="3000" dirty="0" err="1"/>
              <a:t>Eph</a:t>
            </a:r>
            <a:r>
              <a:rPr lang="de-CH" sz="3000" dirty="0"/>
              <a:t> 2,21-22</a:t>
            </a:r>
          </a:p>
        </p:txBody>
      </p:sp>
    </p:spTree>
    <p:extLst>
      <p:ext uri="{BB962C8B-B14F-4D97-AF65-F5344CB8AC3E}">
        <p14:creationId xmlns:p14="http://schemas.microsoft.com/office/powerpoint/2010/main" val="343906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p:cTn id="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7">
                                            <p:txEl>
                                              <p:pRg st="0" end="0"/>
                                            </p:txEl>
                                          </p:spTgt>
                                        </p:tgtEl>
                                        <p:attrNameLst>
                                          <p:attrName>style.visibility</p:attrName>
                                        </p:attrNameLst>
                                      </p:cBhvr>
                                      <p:to>
                                        <p:strVal val="visible"/>
                                      </p:to>
                                    </p:set>
                                    <p:anim calcmode="lin" valueType="num">
                                      <p:cBhvr>
                                        <p:cTn id="14"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5347521" y="1509164"/>
            <a:ext cx="1496955" cy="553998"/>
          </a:xfrm>
          <a:prstGeom prst="rect">
            <a:avLst/>
          </a:prstGeom>
        </p:spPr>
        <p:txBody>
          <a:bodyPr wrap="square">
            <a:spAutoFit/>
          </a:bodyPr>
          <a:lstStyle/>
          <a:p>
            <a:r>
              <a:rPr lang="de-CH" sz="3000" b="1" dirty="0"/>
              <a:t>Christen</a:t>
            </a:r>
          </a:p>
        </p:txBody>
      </p:sp>
      <p:sp>
        <p:nvSpPr>
          <p:cNvPr id="5" name="Titel 1">
            <a:extLst>
              <a:ext uri="{FF2B5EF4-FFF2-40B4-BE49-F238E27FC236}">
                <a16:creationId xmlns:a16="http://schemas.microsoft.com/office/drawing/2014/main" id="{3A096531-836B-44A4-966D-E02339B99AE4}"/>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Die Bedeutung des Chronik Buches</a:t>
            </a:r>
          </a:p>
        </p:txBody>
      </p:sp>
      <p:sp>
        <p:nvSpPr>
          <p:cNvPr id="8" name="Rechteck 7">
            <a:extLst>
              <a:ext uri="{FF2B5EF4-FFF2-40B4-BE49-F238E27FC236}">
                <a16:creationId xmlns:a16="http://schemas.microsoft.com/office/drawing/2014/main" id="{E66126A6-5FFB-4163-BC95-7A6C40C633E2}"/>
              </a:ext>
            </a:extLst>
          </p:cNvPr>
          <p:cNvSpPr/>
          <p:nvPr/>
        </p:nvSpPr>
        <p:spPr>
          <a:xfrm>
            <a:off x="838200" y="2115310"/>
            <a:ext cx="5214678" cy="1477328"/>
          </a:xfrm>
          <a:prstGeom prst="rect">
            <a:avLst/>
          </a:prstGeom>
        </p:spPr>
        <p:txBody>
          <a:bodyPr wrap="square">
            <a:spAutoFit/>
          </a:bodyPr>
          <a:lstStyle/>
          <a:p>
            <a:pPr marL="457200" indent="-457200">
              <a:buFont typeface="Arial" panose="020B0604020202020204" pitchFamily="34" charset="0"/>
              <a:buChar char="•"/>
            </a:pPr>
            <a:r>
              <a:rPr lang="de-CH" sz="3000" dirty="0"/>
              <a:t>Wurzeln</a:t>
            </a:r>
          </a:p>
          <a:p>
            <a:pPr marL="457200" indent="-457200">
              <a:buFont typeface="Arial" panose="020B0604020202020204" pitchFamily="34" charset="0"/>
              <a:buChar char="•"/>
            </a:pPr>
            <a:r>
              <a:rPr lang="de-CH" sz="3000" dirty="0"/>
              <a:t>Königtum</a:t>
            </a:r>
          </a:p>
          <a:p>
            <a:pPr marL="457200" indent="-457200">
              <a:buFont typeface="Arial" panose="020B0604020202020204" pitchFamily="34" charset="0"/>
              <a:buChar char="•"/>
            </a:pPr>
            <a:r>
              <a:rPr lang="de-CH" sz="3000" dirty="0"/>
              <a:t>Glaube</a:t>
            </a:r>
          </a:p>
        </p:txBody>
      </p:sp>
      <p:sp>
        <p:nvSpPr>
          <p:cNvPr id="17" name="Rechteck 16">
            <a:extLst>
              <a:ext uri="{FF2B5EF4-FFF2-40B4-BE49-F238E27FC236}">
                <a16:creationId xmlns:a16="http://schemas.microsoft.com/office/drawing/2014/main" id="{5904D20A-B5C9-49F7-889A-8A46EF50E408}"/>
              </a:ext>
            </a:extLst>
          </p:cNvPr>
          <p:cNvSpPr/>
          <p:nvPr/>
        </p:nvSpPr>
        <p:spPr>
          <a:xfrm>
            <a:off x="2124075" y="3825343"/>
            <a:ext cx="9053557" cy="1938992"/>
          </a:xfrm>
          <a:prstGeom prst="rect">
            <a:avLst/>
          </a:prstGeom>
        </p:spPr>
        <p:txBody>
          <a:bodyPr wrap="square">
            <a:spAutoFit/>
          </a:bodyPr>
          <a:lstStyle/>
          <a:p>
            <a:r>
              <a:rPr lang="de-CH" sz="3000" dirty="0"/>
              <a:t>„</a:t>
            </a:r>
            <a:r>
              <a:rPr lang="de-DE" sz="3000" dirty="0"/>
              <a:t>Oder wisst ihr nicht, dass euer Leib ein Tempel des in euch wohnenden Heiligen Geistes ist, den ihr von Gott empfangen habt, und dass ihr nicht euch selbst gehört?</a:t>
            </a:r>
            <a:r>
              <a:rPr lang="de-CH" sz="3000" dirty="0"/>
              <a:t>“ 1Kor 6,19</a:t>
            </a:r>
          </a:p>
        </p:txBody>
      </p:sp>
    </p:spTree>
    <p:extLst>
      <p:ext uri="{BB962C8B-B14F-4D97-AF65-F5344CB8AC3E}">
        <p14:creationId xmlns:p14="http://schemas.microsoft.com/office/powerpoint/2010/main" val="299162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p:cTn id="7"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E552DEC-49A9-4A7E-A7DD-0D16A900E8FA}"/>
              </a:ext>
            </a:extLst>
          </p:cNvPr>
          <p:cNvSpPr/>
          <p:nvPr/>
        </p:nvSpPr>
        <p:spPr>
          <a:xfrm>
            <a:off x="862231" y="1731802"/>
            <a:ext cx="9796419" cy="1015663"/>
          </a:xfrm>
          <a:prstGeom prst="rect">
            <a:avLst/>
          </a:prstGeom>
        </p:spPr>
        <p:txBody>
          <a:bodyPr wrap="square">
            <a:spAutoFit/>
          </a:bodyPr>
          <a:lstStyle/>
          <a:p>
            <a:r>
              <a:rPr lang="de-CH" sz="3000" dirty="0"/>
              <a:t>„</a:t>
            </a:r>
            <a:r>
              <a:rPr lang="de-DE" sz="3000" dirty="0"/>
              <a:t>Unser Bürgerrecht aber ist im Himmel, von woher wir auch den Herrn Jesus Christus erwarten als den Retter,</a:t>
            </a:r>
            <a:r>
              <a:rPr lang="de-CH" sz="3000" dirty="0"/>
              <a:t>“ Phil 3,20</a:t>
            </a:r>
          </a:p>
        </p:txBody>
      </p:sp>
    </p:spTree>
    <p:extLst>
      <p:ext uri="{BB962C8B-B14F-4D97-AF65-F5344CB8AC3E}">
        <p14:creationId xmlns:p14="http://schemas.microsoft.com/office/powerpoint/2010/main" val="557628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4" name="Textfeld 3">
            <a:extLst>
              <a:ext uri="{FF2B5EF4-FFF2-40B4-BE49-F238E27FC236}">
                <a16:creationId xmlns:a16="http://schemas.microsoft.com/office/drawing/2014/main" id="{C913DE92-3F43-4799-88B7-0D77C8118C88}"/>
              </a:ext>
            </a:extLst>
          </p:cNvPr>
          <p:cNvSpPr txBox="1"/>
          <p:nvPr/>
        </p:nvSpPr>
        <p:spPr>
          <a:xfrm>
            <a:off x="3238006" y="4855618"/>
            <a:ext cx="5715988" cy="938719"/>
          </a:xfrm>
          <a:prstGeom prst="rect">
            <a:avLst/>
          </a:prstGeom>
          <a:noFill/>
        </p:spPr>
        <p:txBody>
          <a:bodyPr wrap="none" rtlCol="0">
            <a:spAutoFit/>
          </a:bodyPr>
          <a:lstStyle/>
          <a:p>
            <a:pPr algn="ctr"/>
            <a:r>
              <a:rPr lang="de-CH" sz="5500" b="1" dirty="0"/>
              <a:t>1.+2. Chronik Teil 2</a:t>
            </a:r>
          </a:p>
        </p:txBody>
      </p:sp>
    </p:spTree>
    <p:extLst>
      <p:ext uri="{BB962C8B-B14F-4D97-AF65-F5344CB8AC3E}">
        <p14:creationId xmlns:p14="http://schemas.microsoft.com/office/powerpoint/2010/main" val="775166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1FC962-2F30-4908-A3AD-D2DA6A8003D7}"/>
              </a:ext>
            </a:extLst>
          </p:cNvPr>
          <p:cNvSpPr>
            <a:spLocks noGrp="1"/>
          </p:cNvSpPr>
          <p:nvPr>
            <p:ph type="title"/>
          </p:nvPr>
        </p:nvSpPr>
        <p:spPr>
          <a:xfrm>
            <a:off x="838200" y="365126"/>
            <a:ext cx="10515600" cy="817130"/>
          </a:xfrm>
        </p:spPr>
        <p:txBody>
          <a:bodyPr/>
          <a:lstStyle/>
          <a:p>
            <a:pPr algn="ctr"/>
            <a:r>
              <a:rPr lang="de-CH" b="1" dirty="0"/>
              <a:t>Einleitung</a:t>
            </a:r>
          </a:p>
        </p:txBody>
      </p:sp>
      <p:graphicFrame>
        <p:nvGraphicFramePr>
          <p:cNvPr id="8" name="Tabelle 7">
            <a:extLst>
              <a:ext uri="{FF2B5EF4-FFF2-40B4-BE49-F238E27FC236}">
                <a16:creationId xmlns:a16="http://schemas.microsoft.com/office/drawing/2014/main" id="{37DEEE66-63DA-4C10-83AD-6F8A2FBDB36E}"/>
              </a:ext>
            </a:extLst>
          </p:cNvPr>
          <p:cNvGraphicFramePr>
            <a:graphicFrameLocks noGrp="1"/>
          </p:cNvGraphicFramePr>
          <p:nvPr>
            <p:extLst>
              <p:ext uri="{D42A27DB-BD31-4B8C-83A1-F6EECF244321}">
                <p14:modId xmlns:p14="http://schemas.microsoft.com/office/powerpoint/2010/main" val="3807376095"/>
              </p:ext>
            </p:extLst>
          </p:nvPr>
        </p:nvGraphicFramePr>
        <p:xfrm>
          <a:off x="1129715" y="2108614"/>
          <a:ext cx="9633359" cy="2513720"/>
        </p:xfrm>
        <a:graphic>
          <a:graphicData uri="http://schemas.openxmlformats.org/drawingml/2006/table">
            <a:tbl>
              <a:tblPr firstRow="1" firstCol="1" bandRow="1">
                <a:tableStyleId>{5C22544A-7EE6-4342-B048-85BDC9FD1C3A}</a:tableStyleId>
              </a:tblPr>
              <a:tblGrid>
                <a:gridCol w="2351716">
                  <a:extLst>
                    <a:ext uri="{9D8B030D-6E8A-4147-A177-3AD203B41FA5}">
                      <a16:colId xmlns:a16="http://schemas.microsoft.com/office/drawing/2014/main" val="20000"/>
                    </a:ext>
                  </a:extLst>
                </a:gridCol>
                <a:gridCol w="2432846">
                  <a:extLst>
                    <a:ext uri="{9D8B030D-6E8A-4147-A177-3AD203B41FA5}">
                      <a16:colId xmlns:a16="http://schemas.microsoft.com/office/drawing/2014/main" val="20002"/>
                    </a:ext>
                  </a:extLst>
                </a:gridCol>
                <a:gridCol w="2365657">
                  <a:extLst>
                    <a:ext uri="{9D8B030D-6E8A-4147-A177-3AD203B41FA5}">
                      <a16:colId xmlns:a16="http://schemas.microsoft.com/office/drawing/2014/main" val="2433284406"/>
                    </a:ext>
                  </a:extLst>
                </a:gridCol>
                <a:gridCol w="2483140">
                  <a:extLst>
                    <a:ext uri="{9D8B030D-6E8A-4147-A177-3AD203B41FA5}">
                      <a16:colId xmlns:a16="http://schemas.microsoft.com/office/drawing/2014/main" val="3712694191"/>
                    </a:ext>
                  </a:extLst>
                </a:gridCol>
              </a:tblGrid>
              <a:tr h="1256860">
                <a:tc>
                  <a:txBody>
                    <a:bodyPr/>
                    <a:lstStyle/>
                    <a:p>
                      <a:pPr algn="ctr">
                        <a:spcAft>
                          <a:spcPts val="0"/>
                        </a:spcAft>
                      </a:pPr>
                      <a:r>
                        <a:rPr lang="de-CH" sz="3000" b="1" dirty="0">
                          <a:effectLst/>
                        </a:rPr>
                        <a:t>Stammbaum</a:t>
                      </a:r>
                      <a:endParaRPr lang="de-CH" sz="3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26140" marR="126140" marT="0" marB="0" anchor="ctr">
                    <a:solidFill>
                      <a:srgbClr val="0070C0"/>
                    </a:solidFill>
                  </a:tcPr>
                </a:tc>
                <a:tc>
                  <a:txBody>
                    <a:bodyPr/>
                    <a:lstStyle/>
                    <a:p>
                      <a:pPr algn="ctr">
                        <a:spcAft>
                          <a:spcPts val="0"/>
                        </a:spcAft>
                      </a:pPr>
                      <a:r>
                        <a:rPr lang="de-CH" sz="3000" b="1" dirty="0">
                          <a:effectLst/>
                          <a:latin typeface="Calibri" panose="020F0502020204030204" pitchFamily="34" charset="0"/>
                          <a:ea typeface="Calibri" panose="020F0502020204030204" pitchFamily="34" charset="0"/>
                          <a:cs typeface="Times New Roman" panose="02020603050405020304" pitchFamily="18" charset="0"/>
                        </a:rPr>
                        <a:t>David</a:t>
                      </a:r>
                    </a:p>
                  </a:txBody>
                  <a:tcPr marL="126140" marR="126140" marT="0" marB="0" anchor="ctr">
                    <a:solidFill>
                      <a:srgbClr val="0070C0"/>
                    </a:solidFill>
                  </a:tcPr>
                </a:tc>
                <a:tc>
                  <a:txBody>
                    <a:bodyPr/>
                    <a:lstStyle/>
                    <a:p>
                      <a:pPr algn="ctr">
                        <a:spcAft>
                          <a:spcPts val="0"/>
                        </a:spcAft>
                      </a:pPr>
                      <a:r>
                        <a:rPr lang="de-CH" sz="3000" b="1" dirty="0">
                          <a:effectLst/>
                          <a:latin typeface="Calibri" panose="020F0502020204030204" pitchFamily="34" charset="0"/>
                          <a:ea typeface="Calibri" panose="020F0502020204030204" pitchFamily="34" charset="0"/>
                          <a:cs typeface="Times New Roman" panose="02020603050405020304" pitchFamily="18" charset="0"/>
                        </a:rPr>
                        <a:t>Salomo</a:t>
                      </a:r>
                    </a:p>
                  </a:txBody>
                  <a:tcPr marL="126140" marR="126140" marT="0" marB="0" anchor="ctr">
                    <a:solidFill>
                      <a:srgbClr val="0070C0"/>
                    </a:solidFill>
                  </a:tcPr>
                </a:tc>
                <a:tc>
                  <a:txBody>
                    <a:bodyPr/>
                    <a:lstStyle/>
                    <a:p>
                      <a:pPr algn="ctr">
                        <a:spcAft>
                          <a:spcPts val="0"/>
                        </a:spcAft>
                      </a:pPr>
                      <a:r>
                        <a:rPr lang="de-CH" sz="3000" b="1" dirty="0">
                          <a:effectLst/>
                          <a:latin typeface="Calibri" panose="020F0502020204030204" pitchFamily="34" charset="0"/>
                          <a:ea typeface="Calibri" panose="020F0502020204030204" pitchFamily="34" charset="0"/>
                          <a:cs typeface="Times New Roman" panose="02020603050405020304" pitchFamily="18" charset="0"/>
                        </a:rPr>
                        <a:t>Könige Judas</a:t>
                      </a:r>
                    </a:p>
                  </a:txBody>
                  <a:tcPr marL="126140" marR="126140" marT="0" marB="0" anchor="ctr">
                    <a:solidFill>
                      <a:srgbClr val="0070C0"/>
                    </a:solidFill>
                  </a:tcPr>
                </a:tc>
                <a:extLst>
                  <a:ext uri="{0D108BD9-81ED-4DB2-BD59-A6C34878D82A}">
                    <a16:rowId xmlns:a16="http://schemas.microsoft.com/office/drawing/2014/main" val="10000"/>
                  </a:ext>
                </a:extLst>
              </a:tr>
              <a:tr h="1256860">
                <a:tc>
                  <a:txBody>
                    <a:bodyPr/>
                    <a:lstStyle/>
                    <a:p>
                      <a:pPr algn="ctr">
                        <a:spcAft>
                          <a:spcPts val="0"/>
                        </a:spcAft>
                      </a:pPr>
                      <a:r>
                        <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1Chr 1-9</a:t>
                      </a:r>
                    </a:p>
                  </a:txBody>
                  <a:tcPr marL="126140" marR="126140" marT="0" marB="0" anchor="ctr">
                    <a:solidFill>
                      <a:schemeClr val="bg1">
                        <a:lumMod val="85000"/>
                      </a:schemeClr>
                    </a:solidFill>
                  </a:tcPr>
                </a:tc>
                <a:tc>
                  <a:txBody>
                    <a:bodyPr/>
                    <a:lstStyle/>
                    <a:p>
                      <a:pPr algn="ctr">
                        <a:spcAft>
                          <a:spcPts val="0"/>
                        </a:spcAft>
                      </a:pPr>
                      <a:r>
                        <a:rPr lang="de-CH" sz="3000" b="0" kern="1200" dirty="0">
                          <a:solidFill>
                            <a:schemeClr val="tx1"/>
                          </a:solidFill>
                          <a:effectLst/>
                          <a:latin typeface="+mn-lt"/>
                          <a:ea typeface="+mn-ea"/>
                          <a:cs typeface="+mn-cs"/>
                        </a:rPr>
                        <a:t>1Chr 10-29</a:t>
                      </a:r>
                    </a:p>
                  </a:txBody>
                  <a:tcPr marL="126140" marR="126140" marT="0" marB="0" anchor="ctr">
                    <a:solidFill>
                      <a:schemeClr val="bg1">
                        <a:lumMod val="85000"/>
                      </a:schemeClr>
                    </a:solidFill>
                  </a:tcPr>
                </a:tc>
                <a:tc>
                  <a:txBody>
                    <a:bodyPr/>
                    <a:lstStyle/>
                    <a:p>
                      <a:pPr algn="ctr">
                        <a:spcAft>
                          <a:spcPts val="0"/>
                        </a:spcAft>
                      </a:pPr>
                      <a:r>
                        <a:rPr lang="de-CH" sz="3000" b="0" kern="1200" dirty="0">
                          <a:solidFill>
                            <a:schemeClr val="tx1"/>
                          </a:solidFill>
                          <a:effectLst/>
                          <a:latin typeface="+mn-lt"/>
                          <a:ea typeface="+mn-ea"/>
                          <a:cs typeface="+mn-cs"/>
                        </a:rPr>
                        <a:t>2Chr 1-9</a:t>
                      </a:r>
                    </a:p>
                  </a:txBody>
                  <a:tcPr marL="126140" marR="126140" marT="0" marB="0" anchor="ctr">
                    <a:solidFill>
                      <a:schemeClr val="bg1">
                        <a:lumMod val="85000"/>
                      </a:schemeClr>
                    </a:solidFill>
                  </a:tcPr>
                </a:tc>
                <a:tc>
                  <a:txBody>
                    <a:bodyPr/>
                    <a:lstStyle/>
                    <a:p>
                      <a:pPr algn="ctr">
                        <a:spcAft>
                          <a:spcPts val="0"/>
                        </a:spcAft>
                      </a:pPr>
                      <a:r>
                        <a:rPr lang="de-CH" sz="3000" b="0" kern="1200" dirty="0">
                          <a:solidFill>
                            <a:schemeClr val="tx1"/>
                          </a:solidFill>
                          <a:effectLst/>
                          <a:latin typeface="+mn-lt"/>
                          <a:ea typeface="+mn-ea"/>
                          <a:cs typeface="+mn-cs"/>
                        </a:rPr>
                        <a:t>2Chr 10-36</a:t>
                      </a:r>
                    </a:p>
                  </a:txBody>
                  <a:tcPr marL="126140" marR="126140" marT="0" marB="0"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9" name="Textfeld 8">
            <a:extLst>
              <a:ext uri="{FF2B5EF4-FFF2-40B4-BE49-F238E27FC236}">
                <a16:creationId xmlns:a16="http://schemas.microsoft.com/office/drawing/2014/main" id="{C8E89536-6BBA-4FE4-B76F-4C33FFC3E0EE}"/>
              </a:ext>
            </a:extLst>
          </p:cNvPr>
          <p:cNvSpPr txBox="1"/>
          <p:nvPr/>
        </p:nvSpPr>
        <p:spPr>
          <a:xfrm>
            <a:off x="1054216" y="4622334"/>
            <a:ext cx="2710999" cy="369332"/>
          </a:xfrm>
          <a:prstGeom prst="rect">
            <a:avLst/>
          </a:prstGeom>
          <a:noFill/>
        </p:spPr>
        <p:txBody>
          <a:bodyPr wrap="none" rtlCol="0">
            <a:spAutoFit/>
          </a:bodyPr>
          <a:lstStyle/>
          <a:p>
            <a:r>
              <a:rPr lang="de-CH" i="1" dirty="0"/>
              <a:t>Aufbau des Chronik Buches</a:t>
            </a:r>
          </a:p>
        </p:txBody>
      </p:sp>
      <p:sp>
        <p:nvSpPr>
          <p:cNvPr id="10" name="Rectangle 2">
            <a:extLst>
              <a:ext uri="{FF2B5EF4-FFF2-40B4-BE49-F238E27FC236}">
                <a16:creationId xmlns:a16="http://schemas.microsoft.com/office/drawing/2014/main" id="{ACBDE286-FB1B-4CE8-9140-848937BC9DC6}"/>
              </a:ext>
            </a:extLst>
          </p:cNvPr>
          <p:cNvSpPr>
            <a:spLocks noChangeArrowheads="1"/>
          </p:cNvSpPr>
          <p:nvPr/>
        </p:nvSpPr>
        <p:spPr bwMode="auto">
          <a:xfrm>
            <a:off x="838200" y="1716678"/>
            <a:ext cx="112300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4119	                   1056	               1016	                       976  	                   539</a:t>
            </a:r>
            <a:r>
              <a:rPr kumimoji="0" lang="de-CH" altLang="de-DE"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de-CH"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7951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1200674" y="1607490"/>
            <a:ext cx="9092618" cy="2400657"/>
          </a:xfrm>
          <a:prstGeom prst="rect">
            <a:avLst/>
          </a:prstGeom>
        </p:spPr>
        <p:txBody>
          <a:bodyPr wrap="square">
            <a:spAutoFit/>
          </a:bodyPr>
          <a:lstStyle/>
          <a:p>
            <a:r>
              <a:rPr lang="de-CH" sz="3000" dirty="0"/>
              <a:t>„</a:t>
            </a:r>
            <a:r>
              <a:rPr lang="de-DE" sz="3000" dirty="0"/>
              <a:t>Und nachdem er ihn abgesetzt hatte, erweckte er ihnen David zum König, von dem er auch Zeugnis gab und sprach: »Ich habe David gefunden, den Sohn des </a:t>
            </a:r>
            <a:r>
              <a:rPr lang="de-DE" sz="3000" dirty="0" err="1"/>
              <a:t>Isai</a:t>
            </a:r>
            <a:r>
              <a:rPr lang="de-DE" sz="3000" dirty="0"/>
              <a:t>, einen Mann nach meinem Herzen, der allen meinen Willen tun wird«.</a:t>
            </a:r>
            <a:r>
              <a:rPr lang="de-CH" sz="3000" dirty="0"/>
              <a:t>“ </a:t>
            </a:r>
            <a:r>
              <a:rPr lang="de-CH" sz="3000" dirty="0" err="1"/>
              <a:t>Apg</a:t>
            </a:r>
            <a:r>
              <a:rPr lang="de-CH" sz="3000" dirty="0"/>
              <a:t> 13,22</a:t>
            </a:r>
          </a:p>
        </p:txBody>
      </p:sp>
      <p:sp>
        <p:nvSpPr>
          <p:cNvPr id="7" name="Rechteck 6">
            <a:extLst>
              <a:ext uri="{FF2B5EF4-FFF2-40B4-BE49-F238E27FC236}">
                <a16:creationId xmlns:a16="http://schemas.microsoft.com/office/drawing/2014/main" id="{FE552DEC-49A9-4A7E-A7DD-0D16A900E8FA}"/>
              </a:ext>
            </a:extLst>
          </p:cNvPr>
          <p:cNvSpPr/>
          <p:nvPr/>
        </p:nvSpPr>
        <p:spPr>
          <a:xfrm>
            <a:off x="1200674" y="4433381"/>
            <a:ext cx="8659887" cy="1015663"/>
          </a:xfrm>
          <a:prstGeom prst="rect">
            <a:avLst/>
          </a:prstGeom>
        </p:spPr>
        <p:txBody>
          <a:bodyPr wrap="square">
            <a:spAutoFit/>
          </a:bodyPr>
          <a:lstStyle/>
          <a:p>
            <a:r>
              <a:rPr lang="de-CH" sz="3000" dirty="0"/>
              <a:t>„</a:t>
            </a:r>
            <a:r>
              <a:rPr lang="de-DE" sz="3000" dirty="0"/>
              <a:t>Und ich will ihn zum Erstgeborenen machen, zum Höchsten der Könige auf Erden.</a:t>
            </a:r>
            <a:r>
              <a:rPr lang="de-CH" sz="3000" dirty="0"/>
              <a:t>“ </a:t>
            </a:r>
            <a:r>
              <a:rPr lang="de-CH" sz="3000" dirty="0" err="1"/>
              <a:t>Ps</a:t>
            </a:r>
            <a:r>
              <a:rPr lang="de-CH" sz="3000" dirty="0"/>
              <a:t> 89,28</a:t>
            </a:r>
          </a:p>
        </p:txBody>
      </p:sp>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Einleitung</a:t>
            </a:r>
          </a:p>
        </p:txBody>
      </p:sp>
    </p:spTree>
    <p:extLst>
      <p:ext uri="{BB962C8B-B14F-4D97-AF65-F5344CB8AC3E}">
        <p14:creationId xmlns:p14="http://schemas.microsoft.com/office/powerpoint/2010/main" val="415373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1FC962-2F30-4908-A3AD-D2DA6A8003D7}"/>
              </a:ext>
            </a:extLst>
          </p:cNvPr>
          <p:cNvSpPr>
            <a:spLocks noGrp="1"/>
          </p:cNvSpPr>
          <p:nvPr>
            <p:ph type="title"/>
          </p:nvPr>
        </p:nvSpPr>
        <p:spPr>
          <a:xfrm>
            <a:off x="838200" y="365126"/>
            <a:ext cx="10515600" cy="817130"/>
          </a:xfrm>
        </p:spPr>
        <p:txBody>
          <a:bodyPr/>
          <a:lstStyle/>
          <a:p>
            <a:pPr algn="ctr"/>
            <a:r>
              <a:rPr lang="de-CH" b="1" dirty="0"/>
              <a:t>Einleitung</a:t>
            </a:r>
          </a:p>
        </p:txBody>
      </p:sp>
      <p:pic>
        <p:nvPicPr>
          <p:cNvPr id="3" name="Grafik 2">
            <a:extLst>
              <a:ext uri="{FF2B5EF4-FFF2-40B4-BE49-F238E27FC236}">
                <a16:creationId xmlns:a16="http://schemas.microsoft.com/office/drawing/2014/main" id="{4CD65BB7-1E4F-4882-8913-7E3DD1E48E0C}"/>
              </a:ext>
            </a:extLst>
          </p:cNvPr>
          <p:cNvPicPr>
            <a:picLocks noChangeAspect="1"/>
          </p:cNvPicPr>
          <p:nvPr/>
        </p:nvPicPr>
        <p:blipFill>
          <a:blip r:embed="rId2"/>
          <a:stretch>
            <a:fillRect/>
          </a:stretch>
        </p:blipFill>
        <p:spPr>
          <a:xfrm>
            <a:off x="1052469" y="1115144"/>
            <a:ext cx="10087062" cy="5221838"/>
          </a:xfrm>
          <a:prstGeom prst="rect">
            <a:avLst/>
          </a:prstGeom>
        </p:spPr>
      </p:pic>
      <p:sp>
        <p:nvSpPr>
          <p:cNvPr id="7" name="Textfeld 6">
            <a:extLst>
              <a:ext uri="{FF2B5EF4-FFF2-40B4-BE49-F238E27FC236}">
                <a16:creationId xmlns:a16="http://schemas.microsoft.com/office/drawing/2014/main" id="{AE130DA2-C7C1-4CEA-8EB1-70167B66B917}"/>
              </a:ext>
            </a:extLst>
          </p:cNvPr>
          <p:cNvSpPr txBox="1"/>
          <p:nvPr/>
        </p:nvSpPr>
        <p:spPr>
          <a:xfrm>
            <a:off x="987104" y="6308208"/>
            <a:ext cx="3386504" cy="369332"/>
          </a:xfrm>
          <a:prstGeom prst="rect">
            <a:avLst/>
          </a:prstGeom>
          <a:noFill/>
        </p:spPr>
        <p:txBody>
          <a:bodyPr wrap="none" rtlCol="0">
            <a:spAutoFit/>
          </a:bodyPr>
          <a:lstStyle/>
          <a:p>
            <a:r>
              <a:rPr lang="de-CH" i="1" dirty="0"/>
              <a:t>Übersicht 1Chr 10-29 (Ewald Keck)</a:t>
            </a:r>
          </a:p>
        </p:txBody>
      </p:sp>
      <p:sp>
        <p:nvSpPr>
          <p:cNvPr id="4" name="Ellipse 3"/>
          <p:cNvSpPr/>
          <p:nvPr/>
        </p:nvSpPr>
        <p:spPr>
          <a:xfrm>
            <a:off x="1195057" y="2227152"/>
            <a:ext cx="353086" cy="344031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6" name="Ellipse 5"/>
          <p:cNvSpPr/>
          <p:nvPr/>
        </p:nvSpPr>
        <p:spPr>
          <a:xfrm>
            <a:off x="2924269" y="1510419"/>
            <a:ext cx="396844" cy="41570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8" name="Ellipse 7"/>
          <p:cNvSpPr/>
          <p:nvPr/>
        </p:nvSpPr>
        <p:spPr>
          <a:xfrm>
            <a:off x="3865830" y="1294646"/>
            <a:ext cx="507778" cy="4372823"/>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Ellipse 8"/>
          <p:cNvSpPr/>
          <p:nvPr/>
        </p:nvSpPr>
        <p:spPr>
          <a:xfrm>
            <a:off x="4850415" y="2652665"/>
            <a:ext cx="362898" cy="301480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 name="Ellipse 10"/>
          <p:cNvSpPr/>
          <p:nvPr/>
        </p:nvSpPr>
        <p:spPr>
          <a:xfrm>
            <a:off x="10654635" y="1294646"/>
            <a:ext cx="394687" cy="172921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2956497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fltVal val="0"/>
                                          </p:val>
                                        </p:tav>
                                        <p:tav tm="100000">
                                          <p:val>
                                            <p:strVal val="#ppt_w"/>
                                          </p:val>
                                        </p:tav>
                                      </p:tavLst>
                                    </p:anim>
                                    <p:anim calcmode="lin" valueType="num">
                                      <p:cBhvr>
                                        <p:cTn id="27" dur="500" fill="hold"/>
                                        <p:tgtEl>
                                          <p:spTgt spid="9"/>
                                        </p:tgtEl>
                                        <p:attrNameLst>
                                          <p:attrName>ppt_h</p:attrName>
                                        </p:attrNameLst>
                                      </p:cBhvr>
                                      <p:tavLst>
                                        <p:tav tm="0">
                                          <p:val>
                                            <p:fltVal val="0"/>
                                          </p:val>
                                        </p:tav>
                                        <p:tav tm="100000">
                                          <p:val>
                                            <p:strVal val="#ppt_h"/>
                                          </p:val>
                                        </p:tav>
                                      </p:tavLst>
                                    </p:anim>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9"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1142825" y="1797796"/>
            <a:ext cx="9284691" cy="1015663"/>
          </a:xfrm>
          <a:prstGeom prst="rect">
            <a:avLst/>
          </a:prstGeom>
        </p:spPr>
        <p:txBody>
          <a:bodyPr wrap="square">
            <a:spAutoFit/>
          </a:bodyPr>
          <a:lstStyle/>
          <a:p>
            <a:r>
              <a:rPr lang="de-CH" sz="3000" dirty="0"/>
              <a:t>„[…] </a:t>
            </a:r>
            <a:r>
              <a:rPr lang="de-DE" sz="3000" dirty="0"/>
              <a:t>Da nahm Saul das Schwert und stürzte sich hinein.</a:t>
            </a:r>
            <a:r>
              <a:rPr lang="de-CH" sz="3000" dirty="0"/>
              <a:t>“ 1Chr 10,4</a:t>
            </a:r>
          </a:p>
        </p:txBody>
      </p:sp>
      <p:sp>
        <p:nvSpPr>
          <p:cNvPr id="7" name="Rechteck 6">
            <a:extLst>
              <a:ext uri="{FF2B5EF4-FFF2-40B4-BE49-F238E27FC236}">
                <a16:creationId xmlns:a16="http://schemas.microsoft.com/office/drawing/2014/main" id="{FE552DEC-49A9-4A7E-A7DD-0D16A900E8FA}"/>
              </a:ext>
            </a:extLst>
          </p:cNvPr>
          <p:cNvSpPr/>
          <p:nvPr/>
        </p:nvSpPr>
        <p:spPr>
          <a:xfrm>
            <a:off x="1142825" y="3101831"/>
            <a:ext cx="9796419" cy="2862322"/>
          </a:xfrm>
          <a:prstGeom prst="rect">
            <a:avLst/>
          </a:prstGeom>
        </p:spPr>
        <p:txBody>
          <a:bodyPr wrap="square">
            <a:spAutoFit/>
          </a:bodyPr>
          <a:lstStyle/>
          <a:p>
            <a:r>
              <a:rPr lang="de-CH" sz="3000" dirty="0"/>
              <a:t>„</a:t>
            </a:r>
            <a:r>
              <a:rPr lang="de-DE" sz="3000" dirty="0"/>
              <a:t>So starb Saul wegen seiner Treulosigkeit, die er gegen den HERRN begangen hatte, wegen des Wortes des HERRN, das er nicht eingehalten hatte, und weil er die Totenbeschwörerin gesucht und befragt hatte; den HERRN aber hatte er nicht gesucht. Darum tötete Er ihn und wandte das Königreich David, dem Sohn </a:t>
            </a:r>
            <a:r>
              <a:rPr lang="de-DE" sz="3000" dirty="0" err="1"/>
              <a:t>Isais</a:t>
            </a:r>
            <a:r>
              <a:rPr lang="de-DE" sz="3000" dirty="0"/>
              <a:t>, zu.</a:t>
            </a:r>
            <a:r>
              <a:rPr lang="de-CH" sz="3000" dirty="0"/>
              <a:t>“ 1Chr 10,13-14</a:t>
            </a:r>
          </a:p>
        </p:txBody>
      </p:sp>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Der Tod Sauls</a:t>
            </a:r>
          </a:p>
        </p:txBody>
      </p:sp>
    </p:spTree>
    <p:extLst>
      <p:ext uri="{BB962C8B-B14F-4D97-AF65-F5344CB8AC3E}">
        <p14:creationId xmlns:p14="http://schemas.microsoft.com/office/powerpoint/2010/main" val="188363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1142825" y="1797796"/>
            <a:ext cx="9284691" cy="1015663"/>
          </a:xfrm>
          <a:prstGeom prst="rect">
            <a:avLst/>
          </a:prstGeom>
        </p:spPr>
        <p:txBody>
          <a:bodyPr wrap="square">
            <a:spAutoFit/>
          </a:bodyPr>
          <a:lstStyle/>
          <a:p>
            <a:pPr marL="514350" indent="-514350">
              <a:buAutoNum type="arabicPeriod"/>
            </a:pPr>
            <a:r>
              <a:rPr lang="de-DE" sz="3000" dirty="0"/>
              <a:t>Treulosigkeit</a:t>
            </a:r>
            <a:endParaRPr lang="de-CH" sz="3000" dirty="0"/>
          </a:p>
          <a:p>
            <a:endParaRPr lang="de-CH" sz="3000" dirty="0"/>
          </a:p>
        </p:txBody>
      </p:sp>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Der Tod Sauls</a:t>
            </a:r>
          </a:p>
        </p:txBody>
      </p:sp>
      <p:sp>
        <p:nvSpPr>
          <p:cNvPr id="5" name="Rechteck 4">
            <a:extLst>
              <a:ext uri="{FF2B5EF4-FFF2-40B4-BE49-F238E27FC236}">
                <a16:creationId xmlns:a16="http://schemas.microsoft.com/office/drawing/2014/main" id="{B1C4A07E-F2DF-4108-8FED-1CC82E10B4AA}"/>
              </a:ext>
            </a:extLst>
          </p:cNvPr>
          <p:cNvSpPr/>
          <p:nvPr/>
        </p:nvSpPr>
        <p:spPr>
          <a:xfrm>
            <a:off x="2192320" y="4660082"/>
            <a:ext cx="8595919" cy="1015663"/>
          </a:xfrm>
          <a:prstGeom prst="rect">
            <a:avLst/>
          </a:prstGeom>
        </p:spPr>
        <p:txBody>
          <a:bodyPr wrap="square">
            <a:spAutoFit/>
          </a:bodyPr>
          <a:lstStyle/>
          <a:p>
            <a:r>
              <a:rPr lang="de-CH" sz="3000" dirty="0"/>
              <a:t>„</a:t>
            </a:r>
            <a:r>
              <a:rPr lang="de-DE" sz="3000" dirty="0"/>
              <a:t>nun aber wird dein Königtum keinen Bestand haben.</a:t>
            </a:r>
            <a:r>
              <a:rPr lang="de-CH" sz="3000" dirty="0"/>
              <a:t>“ 1Sam 13,14a</a:t>
            </a:r>
          </a:p>
        </p:txBody>
      </p:sp>
      <p:sp>
        <p:nvSpPr>
          <p:cNvPr id="6" name="Rechteck 5">
            <a:extLst>
              <a:ext uri="{FF2B5EF4-FFF2-40B4-BE49-F238E27FC236}">
                <a16:creationId xmlns:a16="http://schemas.microsoft.com/office/drawing/2014/main" id="{AF38E299-EC56-42D0-9587-4155B79964C5}"/>
              </a:ext>
            </a:extLst>
          </p:cNvPr>
          <p:cNvSpPr/>
          <p:nvPr/>
        </p:nvSpPr>
        <p:spPr>
          <a:xfrm>
            <a:off x="2192320" y="2813459"/>
            <a:ext cx="8595919" cy="1477328"/>
          </a:xfrm>
          <a:prstGeom prst="rect">
            <a:avLst/>
          </a:prstGeom>
        </p:spPr>
        <p:txBody>
          <a:bodyPr wrap="square">
            <a:spAutoFit/>
          </a:bodyPr>
          <a:lstStyle/>
          <a:p>
            <a:r>
              <a:rPr lang="de-CH" sz="3000" dirty="0"/>
              <a:t>„</a:t>
            </a:r>
            <a:r>
              <a:rPr lang="de-DE" sz="3000" dirty="0"/>
              <a:t>Da sprach Saul: Bringt das Brandopfer und die Friedensopfer zu mir! Und er brachte das Brandopfer dar.</a:t>
            </a:r>
            <a:r>
              <a:rPr lang="de-CH" sz="3000" dirty="0"/>
              <a:t>“ 1Sam 13,9</a:t>
            </a:r>
          </a:p>
        </p:txBody>
      </p:sp>
    </p:spTree>
    <p:extLst>
      <p:ext uri="{BB962C8B-B14F-4D97-AF65-F5344CB8AC3E}">
        <p14:creationId xmlns:p14="http://schemas.microsoft.com/office/powerpoint/2010/main" val="1817675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p:cTn id="14"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1142825" y="1797796"/>
            <a:ext cx="9284691" cy="1477328"/>
          </a:xfrm>
          <a:prstGeom prst="rect">
            <a:avLst/>
          </a:prstGeom>
        </p:spPr>
        <p:txBody>
          <a:bodyPr wrap="square">
            <a:spAutoFit/>
          </a:bodyPr>
          <a:lstStyle/>
          <a:p>
            <a:pPr marL="514350" indent="-514350">
              <a:buAutoNum type="arabicPeriod"/>
            </a:pPr>
            <a:r>
              <a:rPr lang="de-DE" sz="3000" dirty="0"/>
              <a:t>Treulosigkeit</a:t>
            </a:r>
          </a:p>
          <a:p>
            <a:pPr marL="514350" indent="-514350">
              <a:buAutoNum type="arabicPeriod"/>
            </a:pPr>
            <a:r>
              <a:rPr lang="de-CH" sz="3000" dirty="0"/>
              <a:t>Ungehorsam</a:t>
            </a:r>
          </a:p>
          <a:p>
            <a:endParaRPr lang="de-CH" sz="3000" dirty="0"/>
          </a:p>
        </p:txBody>
      </p:sp>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Der Tod Sauls</a:t>
            </a:r>
          </a:p>
        </p:txBody>
      </p:sp>
      <p:sp>
        <p:nvSpPr>
          <p:cNvPr id="5" name="Rechteck 4">
            <a:extLst>
              <a:ext uri="{FF2B5EF4-FFF2-40B4-BE49-F238E27FC236}">
                <a16:creationId xmlns:a16="http://schemas.microsoft.com/office/drawing/2014/main" id="{B1C4A07E-F2DF-4108-8FED-1CC82E10B4AA}"/>
              </a:ext>
            </a:extLst>
          </p:cNvPr>
          <p:cNvSpPr/>
          <p:nvPr/>
        </p:nvSpPr>
        <p:spPr>
          <a:xfrm>
            <a:off x="2116822" y="3152000"/>
            <a:ext cx="8595919" cy="1477328"/>
          </a:xfrm>
          <a:prstGeom prst="rect">
            <a:avLst/>
          </a:prstGeom>
        </p:spPr>
        <p:txBody>
          <a:bodyPr wrap="square">
            <a:spAutoFit/>
          </a:bodyPr>
          <a:lstStyle/>
          <a:p>
            <a:r>
              <a:rPr lang="de-CH" sz="3000" dirty="0"/>
              <a:t>„[…] </a:t>
            </a:r>
            <a:r>
              <a:rPr lang="de-DE" sz="3000" dirty="0"/>
              <a:t>Weil du nun das Wort des HERRN verworfen hast, so hat er dich verworfen, dass du nicht mehr König sein sollst!</a:t>
            </a:r>
            <a:r>
              <a:rPr lang="de-CH" sz="3000" dirty="0"/>
              <a:t>“ 1Sam 15,23</a:t>
            </a:r>
          </a:p>
        </p:txBody>
      </p:sp>
    </p:spTree>
    <p:extLst>
      <p:ext uri="{BB962C8B-B14F-4D97-AF65-F5344CB8AC3E}">
        <p14:creationId xmlns:p14="http://schemas.microsoft.com/office/powerpoint/2010/main" val="16634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97ED7E6-4AE1-437E-BEF2-A5A0949215E9}"/>
              </a:ext>
            </a:extLst>
          </p:cNvPr>
          <p:cNvSpPr/>
          <p:nvPr/>
        </p:nvSpPr>
        <p:spPr>
          <a:xfrm>
            <a:off x="1142825" y="1797796"/>
            <a:ext cx="9284691" cy="2400657"/>
          </a:xfrm>
          <a:prstGeom prst="rect">
            <a:avLst/>
          </a:prstGeom>
        </p:spPr>
        <p:txBody>
          <a:bodyPr wrap="square">
            <a:spAutoFit/>
          </a:bodyPr>
          <a:lstStyle/>
          <a:p>
            <a:pPr marL="514350" indent="-514350">
              <a:buAutoNum type="arabicPeriod"/>
            </a:pPr>
            <a:r>
              <a:rPr lang="de-DE" sz="3000" dirty="0"/>
              <a:t>Treulosigkeit</a:t>
            </a:r>
          </a:p>
          <a:p>
            <a:pPr marL="514350" indent="-514350">
              <a:buAutoNum type="arabicPeriod"/>
            </a:pPr>
            <a:r>
              <a:rPr lang="de-CH" sz="3000" dirty="0"/>
              <a:t>Ungehorsam</a:t>
            </a:r>
          </a:p>
          <a:p>
            <a:pPr marL="514350" indent="-514350">
              <a:buFontTx/>
              <a:buAutoNum type="arabicPeriod"/>
            </a:pPr>
            <a:r>
              <a:rPr lang="de-DE" sz="3000" dirty="0"/>
              <a:t>Totenbeschwörerin</a:t>
            </a:r>
            <a:endParaRPr lang="de-CH" sz="3000" dirty="0"/>
          </a:p>
          <a:p>
            <a:endParaRPr lang="de-CH" sz="3000" dirty="0"/>
          </a:p>
          <a:p>
            <a:endParaRPr lang="de-CH" sz="3000" dirty="0"/>
          </a:p>
        </p:txBody>
      </p:sp>
      <p:sp>
        <p:nvSpPr>
          <p:cNvPr id="9" name="Titel 1">
            <a:extLst>
              <a:ext uri="{FF2B5EF4-FFF2-40B4-BE49-F238E27FC236}">
                <a16:creationId xmlns:a16="http://schemas.microsoft.com/office/drawing/2014/main" id="{065A331F-7487-4349-8D60-59D8B07E375A}"/>
              </a:ext>
            </a:extLst>
          </p:cNvPr>
          <p:cNvSpPr txBox="1">
            <a:spLocks/>
          </p:cNvSpPr>
          <p:nvPr/>
        </p:nvSpPr>
        <p:spPr>
          <a:xfrm>
            <a:off x="838200" y="365126"/>
            <a:ext cx="10515600" cy="8171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CH" b="1" dirty="0"/>
              <a:t>Der Tod Sauls</a:t>
            </a:r>
          </a:p>
        </p:txBody>
      </p:sp>
      <p:sp>
        <p:nvSpPr>
          <p:cNvPr id="5" name="Rechteck 4">
            <a:extLst>
              <a:ext uri="{FF2B5EF4-FFF2-40B4-BE49-F238E27FC236}">
                <a16:creationId xmlns:a16="http://schemas.microsoft.com/office/drawing/2014/main" id="{B1C4A07E-F2DF-4108-8FED-1CC82E10B4AA}"/>
              </a:ext>
            </a:extLst>
          </p:cNvPr>
          <p:cNvSpPr/>
          <p:nvPr/>
        </p:nvSpPr>
        <p:spPr>
          <a:xfrm>
            <a:off x="2024540" y="3538057"/>
            <a:ext cx="8595919" cy="1477328"/>
          </a:xfrm>
          <a:prstGeom prst="rect">
            <a:avLst/>
          </a:prstGeom>
        </p:spPr>
        <p:txBody>
          <a:bodyPr wrap="square">
            <a:spAutoFit/>
          </a:bodyPr>
          <a:lstStyle/>
          <a:p>
            <a:r>
              <a:rPr lang="de-CH" sz="3000" dirty="0"/>
              <a:t>„</a:t>
            </a:r>
            <a:r>
              <a:rPr lang="de-DE" sz="3000" dirty="0"/>
              <a:t>Und der HERR wird auch Israel und dich in die Hand der Philister geben; und morgen wirst du samt deinen Söhnen bei mir sein.</a:t>
            </a:r>
            <a:r>
              <a:rPr lang="de-CH" sz="3000" dirty="0"/>
              <a:t>“ 1Sam 28,19a</a:t>
            </a:r>
          </a:p>
        </p:txBody>
      </p:sp>
      <p:sp>
        <p:nvSpPr>
          <p:cNvPr id="6" name="Rechteck 5">
            <a:extLst>
              <a:ext uri="{FF2B5EF4-FFF2-40B4-BE49-F238E27FC236}">
                <a16:creationId xmlns:a16="http://schemas.microsoft.com/office/drawing/2014/main" id="{D2BE93DF-27AA-44FE-909B-EE70959191DA}"/>
              </a:ext>
            </a:extLst>
          </p:cNvPr>
          <p:cNvSpPr/>
          <p:nvPr/>
        </p:nvSpPr>
        <p:spPr>
          <a:xfrm>
            <a:off x="2024540" y="5240612"/>
            <a:ext cx="8847592" cy="1015663"/>
          </a:xfrm>
          <a:prstGeom prst="rect">
            <a:avLst/>
          </a:prstGeom>
        </p:spPr>
        <p:txBody>
          <a:bodyPr wrap="square">
            <a:spAutoFit/>
          </a:bodyPr>
          <a:lstStyle/>
          <a:p>
            <a:r>
              <a:rPr lang="de-CH" sz="3000" dirty="0"/>
              <a:t>„</a:t>
            </a:r>
            <a:r>
              <a:rPr lang="de-DE" sz="3000" dirty="0"/>
              <a:t>Aber als Mitarbeiter ermahnen wir euch auch, die Gnade Gottes nicht vergeblich zu empfangen.“ 2Kor 6,1</a:t>
            </a:r>
            <a:endParaRPr lang="de-CH" sz="3000" dirty="0"/>
          </a:p>
        </p:txBody>
      </p:sp>
    </p:spTree>
    <p:extLst>
      <p:ext uri="{BB962C8B-B14F-4D97-AF65-F5344CB8AC3E}">
        <p14:creationId xmlns:p14="http://schemas.microsoft.com/office/powerpoint/2010/main" val="1831517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2">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p:cTn id="21"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1520</Words>
  <Application>Microsoft Office PowerPoint</Application>
  <PresentationFormat>Breitbild</PresentationFormat>
  <Paragraphs>129</Paragraphs>
  <Slides>28</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28</vt:i4>
      </vt:variant>
    </vt:vector>
  </HeadingPairs>
  <TitlesOfParts>
    <vt:vector size="34" baseType="lpstr">
      <vt:lpstr>Arial</vt:lpstr>
      <vt:lpstr>Calibri</vt:lpstr>
      <vt:lpstr>Calibri Light</vt:lpstr>
      <vt:lpstr>Times New Roman</vt:lpstr>
      <vt:lpstr>Trebuchet MS</vt:lpstr>
      <vt:lpstr>Office</vt:lpstr>
      <vt:lpstr>PowerPoint-Präsentation</vt:lpstr>
      <vt:lpstr>PowerPoint-Präsentation</vt:lpstr>
      <vt:lpstr>Einleitung</vt:lpstr>
      <vt:lpstr>PowerPoint-Präsentation</vt:lpstr>
      <vt:lpstr>Einleitung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Mike</cp:lastModifiedBy>
  <cp:revision>844</cp:revision>
  <cp:lastPrinted>2019-08-13T14:18:40Z</cp:lastPrinted>
  <dcterms:created xsi:type="dcterms:W3CDTF">2018-08-12T05:46:28Z</dcterms:created>
  <dcterms:modified xsi:type="dcterms:W3CDTF">2020-10-09T06:36:02Z</dcterms:modified>
</cp:coreProperties>
</file>