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564" r:id="rId4"/>
    <p:sldId id="402" r:id="rId5"/>
    <p:sldId id="563" r:id="rId6"/>
    <p:sldId id="523" r:id="rId7"/>
    <p:sldId id="586" r:id="rId8"/>
    <p:sldId id="587" r:id="rId9"/>
    <p:sldId id="588" r:id="rId10"/>
    <p:sldId id="589" r:id="rId11"/>
    <p:sldId id="590" r:id="rId12"/>
    <p:sldId id="591" r:id="rId13"/>
    <p:sldId id="592" r:id="rId14"/>
    <p:sldId id="593" r:id="rId15"/>
    <p:sldId id="521" r:id="rId16"/>
    <p:sldId id="565" r:id="rId17"/>
    <p:sldId id="566" r:id="rId18"/>
    <p:sldId id="573" r:id="rId19"/>
    <p:sldId id="574" r:id="rId20"/>
    <p:sldId id="567" r:id="rId21"/>
    <p:sldId id="568" r:id="rId22"/>
    <p:sldId id="570" r:id="rId23"/>
    <p:sldId id="571" r:id="rId24"/>
    <p:sldId id="572" r:id="rId25"/>
    <p:sldId id="575" r:id="rId26"/>
    <p:sldId id="576" r:id="rId27"/>
    <p:sldId id="577" r:id="rId28"/>
    <p:sldId id="578" r:id="rId29"/>
    <p:sldId id="579" r:id="rId30"/>
    <p:sldId id="580" r:id="rId31"/>
    <p:sldId id="581" r:id="rId32"/>
    <p:sldId id="582" r:id="rId33"/>
    <p:sldId id="583" r:id="rId34"/>
    <p:sldId id="584" r:id="rId35"/>
    <p:sldId id="585" r:id="rId36"/>
    <p:sldId id="558" r:id="rId37"/>
    <p:sldId id="562" r:id="rId38"/>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B29"/>
    <a:srgbClr val="FFC91D"/>
    <a:srgbClr val="B08600"/>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e\Desktop\Teachings\Chroniken\Stammbaum\Stammbaum%20Chronik%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de-CH" sz="2000" b="1"/>
              <a:t>Anzahl Namen in 1Chr</a:t>
            </a:r>
            <a:r>
              <a:rPr lang="de-CH" sz="2000" b="1" baseline="0"/>
              <a:t> 1-9</a:t>
            </a:r>
            <a:endParaRPr lang="de-CH"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de-D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Feuil1!$C$3:$C$15</c:f>
            </c:numRef>
          </c:val>
          <c:extLst>
            <c:ext xmlns:c16="http://schemas.microsoft.com/office/drawing/2014/chart" uri="{C3380CC4-5D6E-409C-BE32-E72D297353CC}">
              <c16:uniqueId val="{00000000-3F93-4614-A2E5-F0B764D9B4BE}"/>
            </c:ext>
          </c:extLst>
        </c:ser>
        <c:ser>
          <c:idx val="1"/>
          <c:order val="1"/>
          <c:spPr>
            <a:solidFill>
              <a:schemeClr val="accent2"/>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Feuil1!$D$3:$D$15</c:f>
            </c:numRef>
          </c:val>
          <c:extLst>
            <c:ext xmlns:c16="http://schemas.microsoft.com/office/drawing/2014/chart" uri="{C3380CC4-5D6E-409C-BE32-E72D297353CC}">
              <c16:uniqueId val="{00000001-3F93-4614-A2E5-F0B764D9B4BE}"/>
            </c:ext>
          </c:extLst>
        </c:ser>
        <c:ser>
          <c:idx val="2"/>
          <c:order val="2"/>
          <c:spPr>
            <a:solidFill>
              <a:schemeClr val="accent3"/>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Feuil1!$E$3:$E$15</c:f>
            </c:numRef>
          </c:val>
          <c:extLst>
            <c:ext xmlns:c16="http://schemas.microsoft.com/office/drawing/2014/chart" uri="{C3380CC4-5D6E-409C-BE32-E72D297353CC}">
              <c16:uniqueId val="{00000002-3F93-4614-A2E5-F0B764D9B4BE}"/>
            </c:ext>
          </c:extLst>
        </c:ser>
        <c:ser>
          <c:idx val="3"/>
          <c:order val="3"/>
          <c:spPr>
            <a:solidFill>
              <a:schemeClr val="accent4"/>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Feuil1!$F$3:$F$15</c:f>
            </c:numRef>
          </c:val>
          <c:extLst>
            <c:ext xmlns:c16="http://schemas.microsoft.com/office/drawing/2014/chart" uri="{C3380CC4-5D6E-409C-BE32-E72D297353CC}">
              <c16:uniqueId val="{00000003-3F93-4614-A2E5-F0B764D9B4BE}"/>
            </c:ext>
          </c:extLst>
        </c:ser>
        <c:ser>
          <c:idx val="4"/>
          <c:order val="4"/>
          <c:spPr>
            <a:solidFill>
              <a:schemeClr val="accent5"/>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Feuil1!$G$3:$G$15</c:f>
            </c:numRef>
          </c:val>
          <c:extLst>
            <c:ext xmlns:c16="http://schemas.microsoft.com/office/drawing/2014/chart" uri="{C3380CC4-5D6E-409C-BE32-E72D297353CC}">
              <c16:uniqueId val="{00000004-3F93-4614-A2E5-F0B764D9B4BE}"/>
            </c:ext>
          </c:extLst>
        </c:ser>
        <c:ser>
          <c:idx val="5"/>
          <c:order val="5"/>
          <c:spPr>
            <a:solidFill>
              <a:schemeClr val="accent6"/>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Feuil1!$H$3:$H$15</c:f>
            </c:numRef>
          </c:val>
          <c:extLst>
            <c:ext xmlns:c16="http://schemas.microsoft.com/office/drawing/2014/chart" uri="{C3380CC4-5D6E-409C-BE32-E72D297353CC}">
              <c16:uniqueId val="{00000005-3F93-4614-A2E5-F0B764D9B4BE}"/>
            </c:ext>
          </c:extLst>
        </c:ser>
        <c:ser>
          <c:idx val="6"/>
          <c:order val="6"/>
          <c:spPr>
            <a:solidFill>
              <a:schemeClr val="accent1">
                <a:lumMod val="60000"/>
              </a:schemeClr>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Feuil1!$I$3:$I$15</c:f>
            </c:numRef>
          </c:val>
          <c:extLst>
            <c:ext xmlns:c16="http://schemas.microsoft.com/office/drawing/2014/chart" uri="{C3380CC4-5D6E-409C-BE32-E72D297353CC}">
              <c16:uniqueId val="{00000006-3F93-4614-A2E5-F0B764D9B4BE}"/>
            </c:ext>
          </c:extLst>
        </c:ser>
        <c:ser>
          <c:idx val="7"/>
          <c:order val="7"/>
          <c:spPr>
            <a:solidFill>
              <a:schemeClr val="accent2">
                <a:lumMod val="60000"/>
              </a:schemeClr>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Feuil1!$J$3:$J$15</c:f>
            </c:numRef>
          </c:val>
          <c:extLst>
            <c:ext xmlns:c16="http://schemas.microsoft.com/office/drawing/2014/chart" uri="{C3380CC4-5D6E-409C-BE32-E72D297353CC}">
              <c16:uniqueId val="{00000007-3F93-4614-A2E5-F0B764D9B4BE}"/>
            </c:ext>
          </c:extLst>
        </c:ser>
        <c:ser>
          <c:idx val="8"/>
          <c:order val="8"/>
          <c:spPr>
            <a:solidFill>
              <a:schemeClr val="accent3">
                <a:lumMod val="60000"/>
              </a:schemeClr>
            </a:solidFill>
            <a:ln>
              <a:noFill/>
            </a:ln>
            <a:effectLst/>
            <a:sp3d/>
          </c:spPr>
          <c:invertIfNegative val="0"/>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Feuil1!$K$3:$K$15</c:f>
            </c:numRef>
          </c:val>
          <c:extLst>
            <c:ext xmlns:c16="http://schemas.microsoft.com/office/drawing/2014/chart" uri="{C3380CC4-5D6E-409C-BE32-E72D297353CC}">
              <c16:uniqueId val="{00000008-3F93-4614-A2E5-F0B764D9B4BE}"/>
            </c:ext>
          </c:extLst>
        </c:ser>
        <c:ser>
          <c:idx val="9"/>
          <c:order val="9"/>
          <c:spPr>
            <a:solidFill>
              <a:schemeClr val="accent6">
                <a:lumMod val="60000"/>
                <a:lumOff val="40000"/>
              </a:schemeClr>
            </a:solidFill>
            <a:ln>
              <a:noFill/>
            </a:ln>
            <a:effectLst/>
            <a:sp3d/>
          </c:spPr>
          <c:invertIfNegative val="0"/>
          <c:dPt>
            <c:idx val="0"/>
            <c:invertIfNegative val="0"/>
            <c:bubble3D val="0"/>
            <c:spPr>
              <a:solidFill>
                <a:srgbClr val="FFC000"/>
              </a:solidFill>
              <a:ln>
                <a:noFill/>
              </a:ln>
              <a:effectLst/>
              <a:sp3d/>
            </c:spPr>
            <c:extLst>
              <c:ext xmlns:c16="http://schemas.microsoft.com/office/drawing/2014/chart" uri="{C3380CC4-5D6E-409C-BE32-E72D297353CC}">
                <c16:uniqueId val="{0000000A-3F93-4614-A2E5-F0B764D9B4BE}"/>
              </c:ext>
            </c:extLst>
          </c:dPt>
          <c:dPt>
            <c:idx val="1"/>
            <c:invertIfNegative val="0"/>
            <c:bubble3D val="0"/>
            <c:spPr>
              <a:solidFill>
                <a:schemeClr val="accent1">
                  <a:lumMod val="60000"/>
                  <a:lumOff val="40000"/>
                </a:schemeClr>
              </a:solidFill>
              <a:ln>
                <a:noFill/>
              </a:ln>
              <a:effectLst/>
              <a:sp3d/>
            </c:spPr>
            <c:extLst>
              <c:ext xmlns:c16="http://schemas.microsoft.com/office/drawing/2014/chart" uri="{C3380CC4-5D6E-409C-BE32-E72D297353CC}">
                <c16:uniqueId val="{0000000C-3F93-4614-A2E5-F0B764D9B4BE}"/>
              </c:ext>
            </c:extLst>
          </c:dPt>
          <c:dLbls>
            <c:dLbl>
              <c:idx val="0"/>
              <c:layout>
                <c:manualLayout>
                  <c:x val="-2.2405279295268645E-17"/>
                  <c:y val="3.5389010294448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93-4614-A2E5-F0B764D9B4BE}"/>
                </c:ext>
              </c:extLst>
            </c:dLbl>
            <c:dLbl>
              <c:idx val="1"/>
              <c:layout>
                <c:manualLayout>
                  <c:x val="-2.2405279295268645E-17"/>
                  <c:y val="3.7470716782357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93-4614-A2E5-F0B764D9B4BE}"/>
                </c:ext>
              </c:extLst>
            </c:dLbl>
            <c:dLbl>
              <c:idx val="2"/>
              <c:layout>
                <c:manualLayout>
                  <c:x val="0"/>
                  <c:y val="3.3307303806539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F93-4614-A2E5-F0B764D9B4BE}"/>
                </c:ext>
              </c:extLst>
            </c:dLbl>
            <c:dLbl>
              <c:idx val="3"/>
              <c:layout>
                <c:manualLayout>
                  <c:x val="0"/>
                  <c:y val="3.122559731863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F93-4614-A2E5-F0B764D9B4BE}"/>
                </c:ext>
              </c:extLst>
            </c:dLbl>
            <c:dLbl>
              <c:idx val="4"/>
              <c:layout>
                <c:manualLayout>
                  <c:x val="-4.4810558590537289E-17"/>
                  <c:y val="3.3307303806539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F93-4614-A2E5-F0B764D9B4BE}"/>
                </c:ext>
              </c:extLst>
            </c:dLbl>
            <c:dLbl>
              <c:idx val="5"/>
              <c:layout>
                <c:manualLayout>
                  <c:x val="-8.9621117181074578E-17"/>
                  <c:y val="3.5389010294448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F93-4614-A2E5-F0B764D9B4BE}"/>
                </c:ext>
              </c:extLst>
            </c:dLbl>
            <c:dLbl>
              <c:idx val="6"/>
              <c:layout>
                <c:manualLayout>
                  <c:x val="0"/>
                  <c:y val="3.7470716782357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F93-4614-A2E5-F0B764D9B4BE}"/>
                </c:ext>
              </c:extLst>
            </c:dLbl>
            <c:dLbl>
              <c:idx val="7"/>
              <c:layout>
                <c:manualLayout>
                  <c:x val="0"/>
                  <c:y val="3.7470716782357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F93-4614-A2E5-F0B764D9B4BE}"/>
                </c:ext>
              </c:extLst>
            </c:dLbl>
            <c:dLbl>
              <c:idx val="8"/>
              <c:layout>
                <c:manualLayout>
                  <c:x val="-8.9621117181074578E-17"/>
                  <c:y val="3.3307303806539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F93-4614-A2E5-F0B764D9B4BE}"/>
                </c:ext>
              </c:extLst>
            </c:dLbl>
            <c:dLbl>
              <c:idx val="9"/>
              <c:layout>
                <c:manualLayout>
                  <c:x val="1.2221202612527444E-3"/>
                  <c:y val="3.7470716782357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F93-4614-A2E5-F0B764D9B4BE}"/>
                </c:ext>
              </c:extLst>
            </c:dLbl>
            <c:dLbl>
              <c:idx val="10"/>
              <c:layout>
                <c:manualLayout>
                  <c:x val="1.22212026125265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F93-4614-A2E5-F0B764D9B4BE}"/>
                </c:ext>
              </c:extLst>
            </c:dLbl>
            <c:dLbl>
              <c:idx val="11"/>
              <c:layout>
                <c:manualLayout>
                  <c:x val="-1.7924223436214916E-16"/>
                  <c:y val="3.5389010294448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F93-4614-A2E5-F0B764D9B4BE}"/>
                </c:ext>
              </c:extLst>
            </c:dLbl>
            <c:dLbl>
              <c:idx val="12"/>
              <c:layout>
                <c:manualLayout>
                  <c:x val="-1.7924223436214916E-16"/>
                  <c:y val="3.7470716782357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F93-4614-A2E5-F0B764D9B4B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Feuil1!$B$3:$B$15</c:f>
              <c:strCache>
                <c:ptCount val="13"/>
                <c:pt idx="0">
                  <c:v>Adam - Abraham</c:v>
                </c:pt>
                <c:pt idx="1">
                  <c:v>Abraham - Jakob</c:v>
                </c:pt>
                <c:pt idx="2">
                  <c:v>Juda</c:v>
                </c:pt>
                <c:pt idx="3">
                  <c:v>Simeon</c:v>
                </c:pt>
                <c:pt idx="4">
                  <c:v>Ruben</c:v>
                </c:pt>
                <c:pt idx="5">
                  <c:v>Gad</c:v>
                </c:pt>
                <c:pt idx="6">
                  <c:v>Manasse</c:v>
                </c:pt>
                <c:pt idx="7">
                  <c:v>Levi</c:v>
                </c:pt>
                <c:pt idx="8">
                  <c:v>Issaschar</c:v>
                </c:pt>
                <c:pt idx="9">
                  <c:v>Benjamin</c:v>
                </c:pt>
                <c:pt idx="10">
                  <c:v>Naphtali</c:v>
                </c:pt>
                <c:pt idx="11">
                  <c:v>Ephraim</c:v>
                </c:pt>
                <c:pt idx="12">
                  <c:v>Asser</c:v>
                </c:pt>
              </c:strCache>
            </c:strRef>
          </c:cat>
          <c:val>
            <c:numRef>
              <c:f>Feuil1!$L$3:$L$15</c:f>
              <c:numCache>
                <c:formatCode>General</c:formatCode>
                <c:ptCount val="13"/>
                <c:pt idx="0">
                  <c:v>94</c:v>
                </c:pt>
                <c:pt idx="1">
                  <c:v>100</c:v>
                </c:pt>
                <c:pt idx="2">
                  <c:v>343</c:v>
                </c:pt>
                <c:pt idx="3">
                  <c:v>37</c:v>
                </c:pt>
                <c:pt idx="4">
                  <c:v>19</c:v>
                </c:pt>
                <c:pt idx="5">
                  <c:v>23</c:v>
                </c:pt>
                <c:pt idx="6">
                  <c:v>33</c:v>
                </c:pt>
                <c:pt idx="7">
                  <c:v>206</c:v>
                </c:pt>
                <c:pt idx="8">
                  <c:v>16</c:v>
                </c:pt>
                <c:pt idx="9">
                  <c:v>193</c:v>
                </c:pt>
                <c:pt idx="10">
                  <c:v>6</c:v>
                </c:pt>
                <c:pt idx="11">
                  <c:v>22</c:v>
                </c:pt>
                <c:pt idx="12">
                  <c:v>46</c:v>
                </c:pt>
              </c:numCache>
            </c:numRef>
          </c:val>
          <c:extLst>
            <c:ext xmlns:c16="http://schemas.microsoft.com/office/drawing/2014/chart" uri="{C3380CC4-5D6E-409C-BE32-E72D297353CC}">
              <c16:uniqueId val="{00000018-3F93-4614-A2E5-F0B764D9B4BE}"/>
            </c:ext>
          </c:extLst>
        </c:ser>
        <c:dLbls>
          <c:showLegendKey val="0"/>
          <c:showVal val="0"/>
          <c:showCatName val="0"/>
          <c:showSerName val="0"/>
          <c:showPercent val="0"/>
          <c:showBubbleSize val="0"/>
        </c:dLbls>
        <c:gapWidth val="150"/>
        <c:shape val="box"/>
        <c:axId val="393628928"/>
        <c:axId val="393627944"/>
        <c:axId val="0"/>
      </c:bar3DChart>
      <c:catAx>
        <c:axId val="393628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393627944"/>
        <c:crosses val="autoZero"/>
        <c:auto val="1"/>
        <c:lblAlgn val="ctr"/>
        <c:lblOffset val="100"/>
        <c:noMultiLvlLbl val="0"/>
      </c:catAx>
      <c:valAx>
        <c:axId val="393627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936289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28.09.2020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28.09.2020</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28.09.2020</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238006" y="4855618"/>
            <a:ext cx="5715988" cy="938719"/>
          </a:xfrm>
          <a:prstGeom prst="rect">
            <a:avLst/>
          </a:prstGeom>
          <a:noFill/>
        </p:spPr>
        <p:txBody>
          <a:bodyPr wrap="none" rtlCol="0">
            <a:spAutoFit/>
          </a:bodyPr>
          <a:lstStyle/>
          <a:p>
            <a:pPr algn="ctr"/>
            <a:r>
              <a:rPr lang="de-CH" sz="5500" b="1" dirty="0"/>
              <a:t>1.+2. Chronik Teil 1</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1354080898"/>
              </p:ext>
            </p:extLst>
          </p:nvPr>
        </p:nvGraphicFramePr>
        <p:xfrm>
          <a:off x="838200" y="1252937"/>
          <a:ext cx="10515600" cy="2270439"/>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Politische Geschichte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Religiöse Geschichte</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7839">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Prophetischer Blickwinkel</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Priesterlicher Blickwinkel</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44616">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Bald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Lange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130606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918230104"/>
              </p:ext>
            </p:extLst>
          </p:nvPr>
        </p:nvGraphicFramePr>
        <p:xfrm>
          <a:off x="838200" y="1252937"/>
          <a:ext cx="10515600" cy="3062919"/>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Politische Geschichte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Religiöse Geschichte</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7839">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Prophetischer Blickwinkel</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Priesterlicher Blickwinkel</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44616">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Bald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Lange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444617">
                <a:tc>
                  <a:txBody>
                    <a:bodyPr/>
                    <a:lstStyle/>
                    <a:p>
                      <a:pPr>
                        <a:spcAft>
                          <a:spcPts val="0"/>
                        </a:spcAft>
                      </a:pPr>
                      <a:r>
                        <a:rPr lang="de-CH" sz="2600" b="0" kern="1200" dirty="0">
                          <a:solidFill>
                            <a:schemeClr val="tx1"/>
                          </a:solidFill>
                          <a:effectLst/>
                          <a:latin typeface="Calibri" panose="020F0502020204030204" pitchFamily="34" charset="0"/>
                          <a:ea typeface="+mn-ea"/>
                          <a:cs typeface="Times New Roman" panose="02020603050405020304" pitchFamily="18" charset="0"/>
                        </a:rPr>
                        <a:t>Verantwortung des Menschen (Menschliches Versagen)</a:t>
                      </a: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Göttliche Treue (Gnade Gottes)</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24284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273949920"/>
              </p:ext>
            </p:extLst>
          </p:nvPr>
        </p:nvGraphicFramePr>
        <p:xfrm>
          <a:off x="838200" y="1252937"/>
          <a:ext cx="10515600" cy="3520399"/>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Politische Geschichte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Religiöse Geschichte</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7839">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Prophetischer Blickwinkel</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Priesterlicher Blickwinkel</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44616">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Bald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Lange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444617">
                <a:tc>
                  <a:txBody>
                    <a:bodyPr/>
                    <a:lstStyle/>
                    <a:p>
                      <a:pPr>
                        <a:spcAft>
                          <a:spcPts val="0"/>
                        </a:spcAft>
                      </a:pPr>
                      <a:r>
                        <a:rPr lang="de-CH" sz="2600" b="0" kern="1200" dirty="0">
                          <a:solidFill>
                            <a:schemeClr val="tx1"/>
                          </a:solidFill>
                          <a:effectLst/>
                          <a:latin typeface="Calibri" panose="020F0502020204030204" pitchFamily="34" charset="0"/>
                          <a:ea typeface="+mn-ea"/>
                          <a:cs typeface="Times New Roman" panose="02020603050405020304" pitchFamily="18" charset="0"/>
                        </a:rPr>
                        <a:t>Verantwortung des Menschen (Menschliches Versagen)</a:t>
                      </a: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Göttliche Treue (Gnade Gottes)</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457480">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Negativ</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a:t>
                      </a:r>
                    </a:p>
                  </a:txBody>
                  <a:tcPr marL="126140" marR="126140" marT="0" marB="0" anchor="ctr">
                    <a:solidFill>
                      <a:schemeClr val="bg1">
                        <a:lumMod val="85000"/>
                      </a:schemeClr>
                    </a:solidFill>
                  </a:tcPr>
                </a:tc>
                <a:extLst>
                  <a:ext uri="{0D108BD9-81ED-4DB2-BD59-A6C34878D82A}">
                    <a16:rowId xmlns:a16="http://schemas.microsoft.com/office/drawing/2014/main" val="1149885113"/>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39981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2314614967"/>
              </p:ext>
            </p:extLst>
          </p:nvPr>
        </p:nvGraphicFramePr>
        <p:xfrm>
          <a:off x="838200" y="1252937"/>
          <a:ext cx="10515600" cy="3965016"/>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Politische Geschichte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Religiöse Geschichte</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7839">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Prophetischer Blickwinkel</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Priesterlicher Blickwinkel</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44616">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Bald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Lange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444617">
                <a:tc>
                  <a:txBody>
                    <a:bodyPr/>
                    <a:lstStyle/>
                    <a:p>
                      <a:pPr>
                        <a:spcAft>
                          <a:spcPts val="0"/>
                        </a:spcAft>
                      </a:pPr>
                      <a:r>
                        <a:rPr lang="de-CH" sz="2600" b="0" kern="1200" dirty="0">
                          <a:solidFill>
                            <a:schemeClr val="tx1"/>
                          </a:solidFill>
                          <a:effectLst/>
                          <a:latin typeface="Calibri" panose="020F0502020204030204" pitchFamily="34" charset="0"/>
                          <a:ea typeface="+mn-ea"/>
                          <a:cs typeface="Times New Roman" panose="02020603050405020304" pitchFamily="18" charset="0"/>
                        </a:rPr>
                        <a:t>Verantwortung des Menschen (Menschliches Versagen)</a:t>
                      </a: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Göttliche Treue (Gnade Gottes)</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457480">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Negativ</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a:t>
                      </a:r>
                    </a:p>
                  </a:txBody>
                  <a:tcPr marL="126140" marR="126140" marT="0" marB="0" anchor="ctr">
                    <a:solidFill>
                      <a:schemeClr val="bg1">
                        <a:lumMod val="85000"/>
                      </a:schemeClr>
                    </a:solidFill>
                  </a:tcPr>
                </a:tc>
                <a:extLst>
                  <a:ext uri="{0D108BD9-81ED-4DB2-BD59-A6C34878D82A}">
                    <a16:rowId xmlns:a16="http://schemas.microsoft.com/office/drawing/2014/main" val="1149885113"/>
                  </a:ext>
                </a:extLst>
              </a:tr>
              <a:tr h="444617">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Könige des Südens und des Nordens</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Könige des Südens</a:t>
                      </a:r>
                    </a:p>
                  </a:txBody>
                  <a:tcPr marL="126140" marR="126140" marT="0" marB="0" anchor="ctr">
                    <a:solidFill>
                      <a:schemeClr val="bg1">
                        <a:lumMod val="85000"/>
                      </a:schemeClr>
                    </a:solidFill>
                  </a:tcPr>
                </a:tc>
                <a:extLst>
                  <a:ext uri="{0D108BD9-81ED-4DB2-BD59-A6C34878D82A}">
                    <a16:rowId xmlns:a16="http://schemas.microsoft.com/office/drawing/2014/main" val="2990312623"/>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193245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2478525875"/>
              </p:ext>
            </p:extLst>
          </p:nvPr>
        </p:nvGraphicFramePr>
        <p:xfrm>
          <a:off x="838200" y="1252937"/>
          <a:ext cx="10515600" cy="4380551"/>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Politische Geschichte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Religiöse Geschichte</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7839">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Prophetischer Blickwinkel</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Priesterlicher Blickwinkel</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44616">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Bald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Lange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444617">
                <a:tc>
                  <a:txBody>
                    <a:bodyPr/>
                    <a:lstStyle/>
                    <a:p>
                      <a:pPr>
                        <a:spcAft>
                          <a:spcPts val="0"/>
                        </a:spcAft>
                      </a:pPr>
                      <a:r>
                        <a:rPr lang="de-CH" sz="2600" b="0" kern="1200" dirty="0">
                          <a:solidFill>
                            <a:schemeClr val="tx1"/>
                          </a:solidFill>
                          <a:effectLst/>
                          <a:latin typeface="Calibri" panose="020F0502020204030204" pitchFamily="34" charset="0"/>
                          <a:ea typeface="+mn-ea"/>
                          <a:cs typeface="Times New Roman" panose="02020603050405020304" pitchFamily="18" charset="0"/>
                        </a:rPr>
                        <a:t>Verantwortung des Menschen (Menschliches Versagen)</a:t>
                      </a: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Göttliche Treue (Gnade Gottes)</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457480">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Negativ</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a:t>
                      </a:r>
                    </a:p>
                  </a:txBody>
                  <a:tcPr marL="126140" marR="126140" marT="0" marB="0" anchor="ctr">
                    <a:solidFill>
                      <a:schemeClr val="bg1">
                        <a:lumMod val="85000"/>
                      </a:schemeClr>
                    </a:solidFill>
                  </a:tcPr>
                </a:tc>
                <a:extLst>
                  <a:ext uri="{0D108BD9-81ED-4DB2-BD59-A6C34878D82A}">
                    <a16:rowId xmlns:a16="http://schemas.microsoft.com/office/drawing/2014/main" val="1149885113"/>
                  </a:ext>
                </a:extLst>
              </a:tr>
              <a:tr h="444617">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Könige des Südens und des Nordens</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Könige des Südens</a:t>
                      </a:r>
                    </a:p>
                  </a:txBody>
                  <a:tcPr marL="126140" marR="126140" marT="0" marB="0" anchor="ctr">
                    <a:solidFill>
                      <a:schemeClr val="bg1">
                        <a:lumMod val="85000"/>
                      </a:schemeClr>
                    </a:solidFill>
                  </a:tcPr>
                </a:tc>
                <a:extLst>
                  <a:ext uri="{0D108BD9-81ED-4DB2-BD59-A6C34878D82A}">
                    <a16:rowId xmlns:a16="http://schemas.microsoft.com/office/drawing/2014/main" val="2990312623"/>
                  </a:ext>
                </a:extLst>
              </a:tr>
              <a:tr h="415535">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Laster des Königs</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Tugenden des Königs</a:t>
                      </a:r>
                    </a:p>
                  </a:txBody>
                  <a:tcPr marL="126140" marR="126140" marT="0" marB="0" anchor="ctr">
                    <a:solidFill>
                      <a:schemeClr val="bg1">
                        <a:lumMod val="85000"/>
                      </a:schemeClr>
                    </a:solidFill>
                  </a:tcPr>
                </a:tc>
                <a:extLst>
                  <a:ext uri="{0D108BD9-81ED-4DB2-BD59-A6C34878D82A}">
                    <a16:rowId xmlns:a16="http://schemas.microsoft.com/office/drawing/2014/main" val="2007814462"/>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276975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1898379224"/>
              </p:ext>
            </p:extLst>
          </p:nvPr>
        </p:nvGraphicFramePr>
        <p:xfrm>
          <a:off x="838200" y="1252937"/>
          <a:ext cx="10515600" cy="4863197"/>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Politische Geschichte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Religiöse Geschichte</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7839">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Prophetischer Blickwinkel</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Priesterlicher Blickwinkel</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44616">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Bald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Calibri" panose="020F0502020204030204" pitchFamily="34" charset="0"/>
                          <a:cs typeface="Times New Roman" panose="02020603050405020304" pitchFamily="18" charset="0"/>
                        </a:rPr>
                        <a:t>Lange nach den Ereignissen verfasst</a:t>
                      </a:r>
                      <a:endPar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444617">
                <a:tc>
                  <a:txBody>
                    <a:bodyPr/>
                    <a:lstStyle/>
                    <a:p>
                      <a:pPr>
                        <a:spcAft>
                          <a:spcPts val="0"/>
                        </a:spcAft>
                      </a:pPr>
                      <a:r>
                        <a:rPr lang="de-CH" sz="2600" b="0" kern="1200" dirty="0">
                          <a:solidFill>
                            <a:schemeClr val="tx1"/>
                          </a:solidFill>
                          <a:effectLst/>
                          <a:latin typeface="Calibri" panose="020F0502020204030204" pitchFamily="34" charset="0"/>
                          <a:ea typeface="+mn-ea"/>
                          <a:cs typeface="Times New Roman" panose="02020603050405020304" pitchFamily="18" charset="0"/>
                        </a:rPr>
                        <a:t>Verantwortung des Menschen (Menschliches Versagen)</a:t>
                      </a:r>
                    </a:p>
                  </a:txBody>
                  <a:tcPr marL="126140" marR="126140" marT="0" marB="0" anchor="ctr">
                    <a:solidFill>
                      <a:schemeClr val="bg1">
                        <a:lumMod val="85000"/>
                      </a:schemeClr>
                    </a:solidFill>
                  </a:tcPr>
                </a:tc>
                <a:tc>
                  <a:txBody>
                    <a:bodyPr/>
                    <a:lstStyle/>
                    <a:p>
                      <a:pPr marL="0" algn="l" defTabSz="914400" rtl="0" eaLnBrk="1" latinLnBrk="0" hangingPunct="1">
                        <a:spcAft>
                          <a:spcPts val="0"/>
                        </a:spcAft>
                      </a:pPr>
                      <a:r>
                        <a:rPr lang="de-CH" sz="2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Göttliche Treue (Gnade Gottes)</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457480">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Negativ</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a:t>
                      </a:r>
                    </a:p>
                  </a:txBody>
                  <a:tcPr marL="126140" marR="126140" marT="0" marB="0" anchor="ctr">
                    <a:solidFill>
                      <a:schemeClr val="bg1">
                        <a:lumMod val="85000"/>
                      </a:schemeClr>
                    </a:solidFill>
                  </a:tcPr>
                </a:tc>
                <a:extLst>
                  <a:ext uri="{0D108BD9-81ED-4DB2-BD59-A6C34878D82A}">
                    <a16:rowId xmlns:a16="http://schemas.microsoft.com/office/drawing/2014/main" val="1149885113"/>
                  </a:ext>
                </a:extLst>
              </a:tr>
              <a:tr h="444617">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Könige des Südens und des Nordens</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Könige des Südens</a:t>
                      </a:r>
                    </a:p>
                  </a:txBody>
                  <a:tcPr marL="126140" marR="126140" marT="0" marB="0" anchor="ctr">
                    <a:solidFill>
                      <a:schemeClr val="bg1">
                        <a:lumMod val="85000"/>
                      </a:schemeClr>
                    </a:solidFill>
                  </a:tcPr>
                </a:tc>
                <a:extLst>
                  <a:ext uri="{0D108BD9-81ED-4DB2-BD59-A6C34878D82A}">
                    <a16:rowId xmlns:a16="http://schemas.microsoft.com/office/drawing/2014/main" val="2990312623"/>
                  </a:ext>
                </a:extLst>
              </a:tr>
              <a:tr h="415535">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Laster des Königs</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Tugenden des Königs</a:t>
                      </a:r>
                    </a:p>
                  </a:txBody>
                  <a:tcPr marL="126140" marR="126140" marT="0" marB="0" anchor="ctr">
                    <a:solidFill>
                      <a:schemeClr val="bg1">
                        <a:lumMod val="85000"/>
                      </a:schemeClr>
                    </a:solidFill>
                  </a:tcPr>
                </a:tc>
                <a:extLst>
                  <a:ext uri="{0D108BD9-81ED-4DB2-BD59-A6C34878D82A}">
                    <a16:rowId xmlns:a16="http://schemas.microsoft.com/office/drawing/2014/main" val="2007814462"/>
                  </a:ext>
                </a:extLst>
              </a:tr>
              <a:tr h="482646">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Moral und Gerechtigkeit (PROPHET)</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Glaube und Gottesdienst (PRIESTER)</a:t>
                      </a:r>
                    </a:p>
                  </a:txBody>
                  <a:tcPr marL="126140" marR="126140" marT="0" marB="0" anchor="ctr">
                    <a:solidFill>
                      <a:schemeClr val="bg1">
                        <a:lumMod val="85000"/>
                      </a:schemeClr>
                    </a:solidFill>
                  </a:tcPr>
                </a:tc>
                <a:extLst>
                  <a:ext uri="{0D108BD9-81ED-4DB2-BD59-A6C34878D82A}">
                    <a16:rowId xmlns:a16="http://schemas.microsoft.com/office/drawing/2014/main" val="645967089"/>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127693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13" name="Titel 1">
            <a:extLst>
              <a:ext uri="{FF2B5EF4-FFF2-40B4-BE49-F238E27FC236}">
                <a16:creationId xmlns:a16="http://schemas.microsoft.com/office/drawing/2014/main" id="{F6ADC7FC-C0C0-4497-A3FF-C6490BDC7CD9}"/>
              </a:ext>
            </a:extLst>
          </p:cNvPr>
          <p:cNvSpPr>
            <a:spLocks noGrp="1"/>
          </p:cNvSpPr>
          <p:nvPr>
            <p:ph type="title"/>
          </p:nvPr>
        </p:nvSpPr>
        <p:spPr>
          <a:xfrm>
            <a:off x="838200" y="365126"/>
            <a:ext cx="10515600" cy="817130"/>
          </a:xfrm>
        </p:spPr>
        <p:txBody>
          <a:bodyPr/>
          <a:lstStyle/>
          <a:p>
            <a:pPr algn="ctr"/>
            <a:r>
              <a:rPr lang="de-CH" b="1" dirty="0"/>
              <a:t>Namen in der Bibel</a:t>
            </a:r>
          </a:p>
        </p:txBody>
      </p:sp>
      <p:sp>
        <p:nvSpPr>
          <p:cNvPr id="2" name="Rechteck 1">
            <a:extLst>
              <a:ext uri="{FF2B5EF4-FFF2-40B4-BE49-F238E27FC236}">
                <a16:creationId xmlns:a16="http://schemas.microsoft.com/office/drawing/2014/main" id="{797ED7E6-4AE1-437E-BEF2-A5A0949215E9}"/>
              </a:ext>
            </a:extLst>
          </p:cNvPr>
          <p:cNvSpPr/>
          <p:nvPr/>
        </p:nvSpPr>
        <p:spPr>
          <a:xfrm>
            <a:off x="2693914" y="2973639"/>
            <a:ext cx="8050635" cy="1938992"/>
          </a:xfrm>
          <a:prstGeom prst="rect">
            <a:avLst/>
          </a:prstGeom>
        </p:spPr>
        <p:txBody>
          <a:bodyPr wrap="square">
            <a:spAutoFit/>
          </a:bodyPr>
          <a:lstStyle/>
          <a:p>
            <a:r>
              <a:rPr lang="de-CH" sz="3000" dirty="0"/>
              <a:t>„Und der HERR sprach zu Mose: Auch dies, was du jetzt gesagt hast, will ich tun; denn du hast Gnade gefunden vor meinen Augen, und ich kenne dich mit Namen!“ 2Mo 33,17</a:t>
            </a:r>
          </a:p>
        </p:txBody>
      </p:sp>
      <p:sp>
        <p:nvSpPr>
          <p:cNvPr id="3" name="Rechteck 2">
            <a:extLst>
              <a:ext uri="{FF2B5EF4-FFF2-40B4-BE49-F238E27FC236}">
                <a16:creationId xmlns:a16="http://schemas.microsoft.com/office/drawing/2014/main" id="{E4786890-2B6E-48E3-BD91-0B6CF7A99AF7}"/>
              </a:ext>
            </a:extLst>
          </p:cNvPr>
          <p:cNvSpPr/>
          <p:nvPr/>
        </p:nvSpPr>
        <p:spPr>
          <a:xfrm>
            <a:off x="2625054" y="5015546"/>
            <a:ext cx="8188354" cy="1477328"/>
          </a:xfrm>
          <a:prstGeom prst="rect">
            <a:avLst/>
          </a:prstGeom>
        </p:spPr>
        <p:txBody>
          <a:bodyPr wrap="square">
            <a:spAutoFit/>
          </a:bodyPr>
          <a:lstStyle/>
          <a:p>
            <a:r>
              <a:rPr lang="de-CH" sz="3000" dirty="0"/>
              <a:t>„Sie stecken dein Heiligtum in Brand, sie entweihen die Wohnung deines Namens bis auf den Grund!“ </a:t>
            </a:r>
            <a:r>
              <a:rPr lang="de-CH" sz="3000" dirty="0" err="1"/>
              <a:t>Ps</a:t>
            </a:r>
            <a:r>
              <a:rPr lang="de-CH" sz="3000" dirty="0"/>
              <a:t> 74,7</a:t>
            </a:r>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6647974" cy="553998"/>
          </a:xfrm>
          <a:prstGeom prst="rect">
            <a:avLst/>
          </a:prstGeom>
        </p:spPr>
        <p:txBody>
          <a:bodyPr wrap="none">
            <a:spAutoFit/>
          </a:bodyPr>
          <a:lstStyle/>
          <a:p>
            <a:r>
              <a:rPr lang="de-DE" sz="3000" dirty="0"/>
              <a:t>1. Der Name steht für die Person selbst</a:t>
            </a:r>
            <a:r>
              <a:rPr lang="de-DE" dirty="0"/>
              <a:t>	</a:t>
            </a:r>
            <a:endParaRPr lang="de-CH" dirty="0"/>
          </a:p>
        </p:txBody>
      </p:sp>
    </p:spTree>
    <p:extLst>
      <p:ext uri="{BB962C8B-B14F-4D97-AF65-F5344CB8AC3E}">
        <p14:creationId xmlns:p14="http://schemas.microsoft.com/office/powerpoint/2010/main" val="47525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2" name="Rechteck 1">
            <a:extLst>
              <a:ext uri="{FF2B5EF4-FFF2-40B4-BE49-F238E27FC236}">
                <a16:creationId xmlns:a16="http://schemas.microsoft.com/office/drawing/2014/main" id="{797ED7E6-4AE1-437E-BEF2-A5A0949215E9}"/>
              </a:ext>
            </a:extLst>
          </p:cNvPr>
          <p:cNvSpPr/>
          <p:nvPr/>
        </p:nvSpPr>
        <p:spPr>
          <a:xfrm>
            <a:off x="2693914" y="2797614"/>
            <a:ext cx="9025506" cy="1477328"/>
          </a:xfrm>
          <a:prstGeom prst="rect">
            <a:avLst/>
          </a:prstGeom>
        </p:spPr>
        <p:txBody>
          <a:bodyPr wrap="square">
            <a:spAutoFit/>
          </a:bodyPr>
          <a:lstStyle/>
          <a:p>
            <a:r>
              <a:rPr lang="de-CH" sz="3000" dirty="0"/>
              <a:t>„</a:t>
            </a:r>
            <a:r>
              <a:rPr lang="de-DE" sz="3000" dirty="0"/>
              <a:t>Und </a:t>
            </a:r>
            <a:r>
              <a:rPr lang="de-DE" sz="3000" dirty="0" err="1"/>
              <a:t>Jabez</a:t>
            </a:r>
            <a:r>
              <a:rPr lang="de-DE" sz="3000" dirty="0"/>
              <a:t> war angesehener als seine Brüder; und seine Mutter gab ihm den Namen </a:t>
            </a:r>
            <a:r>
              <a:rPr lang="de-DE" sz="3000" dirty="0" err="1"/>
              <a:t>Jabez</a:t>
            </a:r>
            <a:r>
              <a:rPr lang="de-DE" sz="3000" dirty="0"/>
              <a:t>, denn sie sprach: Mit Schmerzen habe ich ihn geboren.</a:t>
            </a:r>
            <a:r>
              <a:rPr lang="de-CH" sz="3000" dirty="0"/>
              <a:t>“ 1Chr 4,9</a:t>
            </a:r>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8494633" cy="553998"/>
          </a:xfrm>
          <a:prstGeom prst="rect">
            <a:avLst/>
          </a:prstGeom>
        </p:spPr>
        <p:txBody>
          <a:bodyPr wrap="none">
            <a:spAutoFit/>
          </a:bodyPr>
          <a:lstStyle/>
          <a:p>
            <a:r>
              <a:rPr lang="de-DE" sz="3000" dirty="0"/>
              <a:t>2. Manche Namen erzählen von einer Begebenheit</a:t>
            </a:r>
            <a:r>
              <a:rPr lang="de-DE" dirty="0"/>
              <a:t>	</a:t>
            </a:r>
            <a:endParaRPr lang="de-CH" dirty="0"/>
          </a:p>
        </p:txBody>
      </p:sp>
      <p:sp>
        <p:nvSpPr>
          <p:cNvPr id="9" name="Titel 1">
            <a:extLst>
              <a:ext uri="{FF2B5EF4-FFF2-40B4-BE49-F238E27FC236}">
                <a16:creationId xmlns:a16="http://schemas.microsoft.com/office/drawing/2014/main" id="{065A331F-7487-4349-8D60-59D8B07E375A}"/>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Namen in der Bibel</a:t>
            </a:r>
            <a:endParaRPr lang="de-CH" b="1" dirty="0"/>
          </a:p>
        </p:txBody>
      </p:sp>
      <p:sp>
        <p:nvSpPr>
          <p:cNvPr id="10" name="Rechteck 9">
            <a:extLst>
              <a:ext uri="{FF2B5EF4-FFF2-40B4-BE49-F238E27FC236}">
                <a16:creationId xmlns:a16="http://schemas.microsoft.com/office/drawing/2014/main" id="{E9986BEB-8B1A-4F93-83EB-DD97C5E95045}"/>
              </a:ext>
            </a:extLst>
          </p:cNvPr>
          <p:cNvSpPr/>
          <p:nvPr/>
        </p:nvSpPr>
        <p:spPr>
          <a:xfrm>
            <a:off x="2635191" y="4274942"/>
            <a:ext cx="9025506" cy="2400657"/>
          </a:xfrm>
          <a:prstGeom prst="rect">
            <a:avLst/>
          </a:prstGeom>
        </p:spPr>
        <p:txBody>
          <a:bodyPr wrap="square">
            <a:spAutoFit/>
          </a:bodyPr>
          <a:lstStyle/>
          <a:p>
            <a:r>
              <a:rPr lang="de-CH" sz="3000" dirty="0"/>
              <a:t>„</a:t>
            </a:r>
            <a:r>
              <a:rPr lang="de-DE" sz="3000" dirty="0"/>
              <a:t>Und </a:t>
            </a:r>
            <a:r>
              <a:rPr lang="de-DE" sz="3000" dirty="0" err="1"/>
              <a:t>Jabez</a:t>
            </a:r>
            <a:r>
              <a:rPr lang="de-DE" sz="3000" dirty="0"/>
              <a:t> rief zu dem Gott Israels und sprach: O dass du mich reichlich segnen und meine Grenze erweitern wolltest und deine Hand mit mir wäre und du mich vor dem Übel bewahrtest, damit mich kein Schmerz trifft! Und Gott ließ kommen, was er gebeten hatte.</a:t>
            </a:r>
            <a:r>
              <a:rPr lang="de-CH" sz="3000" dirty="0"/>
              <a:t>“ 1Chr 4,10</a:t>
            </a:r>
          </a:p>
        </p:txBody>
      </p:sp>
    </p:spTree>
    <p:extLst>
      <p:ext uri="{BB962C8B-B14F-4D97-AF65-F5344CB8AC3E}">
        <p14:creationId xmlns:p14="http://schemas.microsoft.com/office/powerpoint/2010/main" val="24855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2" name="Rechteck 1">
            <a:extLst>
              <a:ext uri="{FF2B5EF4-FFF2-40B4-BE49-F238E27FC236}">
                <a16:creationId xmlns:a16="http://schemas.microsoft.com/office/drawing/2014/main" id="{797ED7E6-4AE1-437E-BEF2-A5A0949215E9}"/>
              </a:ext>
            </a:extLst>
          </p:cNvPr>
          <p:cNvSpPr/>
          <p:nvPr/>
        </p:nvSpPr>
        <p:spPr>
          <a:xfrm>
            <a:off x="2693914" y="2973639"/>
            <a:ext cx="8050635" cy="1015663"/>
          </a:xfrm>
          <a:prstGeom prst="rect">
            <a:avLst/>
          </a:prstGeom>
        </p:spPr>
        <p:txBody>
          <a:bodyPr wrap="square">
            <a:spAutoFit/>
          </a:bodyPr>
          <a:lstStyle/>
          <a:p>
            <a:r>
              <a:rPr lang="de-CH" sz="3000" dirty="0"/>
              <a:t>„[…] </a:t>
            </a:r>
            <a:r>
              <a:rPr lang="de-DE" sz="3000" dirty="0"/>
              <a:t>Er heißt mit Recht Jakob; denn er hat mich nun zweimal überlistet! […]</a:t>
            </a:r>
            <a:r>
              <a:rPr lang="de-CH" sz="3000" dirty="0"/>
              <a:t>“ 1Mo 27,36</a:t>
            </a:r>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9417963" cy="553998"/>
          </a:xfrm>
          <a:prstGeom prst="rect">
            <a:avLst/>
          </a:prstGeom>
        </p:spPr>
        <p:txBody>
          <a:bodyPr wrap="none">
            <a:spAutoFit/>
          </a:bodyPr>
          <a:lstStyle/>
          <a:p>
            <a:r>
              <a:rPr lang="de-DE" sz="3000" dirty="0"/>
              <a:t>3. Manche Namen enthalten Hinweise auf den Charakter</a:t>
            </a:r>
            <a:r>
              <a:rPr lang="de-DE" dirty="0"/>
              <a:t>	</a:t>
            </a:r>
            <a:endParaRPr lang="de-CH" dirty="0"/>
          </a:p>
        </p:txBody>
      </p:sp>
      <p:sp>
        <p:nvSpPr>
          <p:cNvPr id="7" name="Rechteck 6">
            <a:extLst>
              <a:ext uri="{FF2B5EF4-FFF2-40B4-BE49-F238E27FC236}">
                <a16:creationId xmlns:a16="http://schemas.microsoft.com/office/drawing/2014/main" id="{FE552DEC-49A9-4A7E-A7DD-0D16A900E8FA}"/>
              </a:ext>
            </a:extLst>
          </p:cNvPr>
          <p:cNvSpPr/>
          <p:nvPr/>
        </p:nvSpPr>
        <p:spPr>
          <a:xfrm>
            <a:off x="2693913" y="4328744"/>
            <a:ext cx="8659887" cy="1938992"/>
          </a:xfrm>
          <a:prstGeom prst="rect">
            <a:avLst/>
          </a:prstGeom>
        </p:spPr>
        <p:txBody>
          <a:bodyPr wrap="square">
            <a:spAutoFit/>
          </a:bodyPr>
          <a:lstStyle/>
          <a:p>
            <a:r>
              <a:rPr lang="de-CH" sz="3000" dirty="0"/>
              <a:t>„</a:t>
            </a:r>
            <a:r>
              <a:rPr lang="de-DE" sz="3000" dirty="0"/>
              <a:t>Denn ein Kind ist uns geboren, ein Sohn ist uns gegeben; und die Herrschaft ruht auf seiner Schulter; und man nennt seinen Namen: Wunderbarer, Ratgeber, starker Gott, Ewig-Vater, Friedefürst.</a:t>
            </a:r>
            <a:r>
              <a:rPr lang="de-CH" sz="3000" dirty="0"/>
              <a:t>“ </a:t>
            </a:r>
            <a:r>
              <a:rPr lang="de-CH" sz="3000" dirty="0" err="1"/>
              <a:t>Jes</a:t>
            </a:r>
            <a:r>
              <a:rPr lang="de-CH" sz="3000" dirty="0"/>
              <a:t> 9,5</a:t>
            </a:r>
          </a:p>
        </p:txBody>
      </p:sp>
      <p:sp>
        <p:nvSpPr>
          <p:cNvPr id="9" name="Titel 1">
            <a:extLst>
              <a:ext uri="{FF2B5EF4-FFF2-40B4-BE49-F238E27FC236}">
                <a16:creationId xmlns:a16="http://schemas.microsoft.com/office/drawing/2014/main" id="{065A331F-7487-4349-8D60-59D8B07E375A}"/>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Namen in der Bibel</a:t>
            </a:r>
            <a:endParaRPr lang="de-CH" b="1" dirty="0"/>
          </a:p>
        </p:txBody>
      </p:sp>
    </p:spTree>
    <p:extLst>
      <p:ext uri="{BB962C8B-B14F-4D97-AF65-F5344CB8AC3E}">
        <p14:creationId xmlns:p14="http://schemas.microsoft.com/office/powerpoint/2010/main" val="41537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9417963" cy="553998"/>
          </a:xfrm>
          <a:prstGeom prst="rect">
            <a:avLst/>
          </a:prstGeom>
        </p:spPr>
        <p:txBody>
          <a:bodyPr wrap="none">
            <a:spAutoFit/>
          </a:bodyPr>
          <a:lstStyle/>
          <a:p>
            <a:r>
              <a:rPr lang="de-DE" sz="3000" dirty="0"/>
              <a:t>4. Manche Namen haben eine prophetische Bedeutung</a:t>
            </a:r>
            <a:r>
              <a:rPr lang="de-DE" dirty="0"/>
              <a:t>	</a:t>
            </a:r>
            <a:endParaRPr lang="de-CH" dirty="0"/>
          </a:p>
        </p:txBody>
      </p:sp>
      <p:sp>
        <p:nvSpPr>
          <p:cNvPr id="7" name="Rechteck 6">
            <a:extLst>
              <a:ext uri="{FF2B5EF4-FFF2-40B4-BE49-F238E27FC236}">
                <a16:creationId xmlns:a16="http://schemas.microsoft.com/office/drawing/2014/main" id="{FE552DEC-49A9-4A7E-A7DD-0D16A900E8FA}"/>
              </a:ext>
            </a:extLst>
          </p:cNvPr>
          <p:cNvSpPr/>
          <p:nvPr/>
        </p:nvSpPr>
        <p:spPr>
          <a:xfrm>
            <a:off x="2630243" y="3090891"/>
            <a:ext cx="8723557" cy="2400657"/>
          </a:xfrm>
          <a:prstGeom prst="rect">
            <a:avLst/>
          </a:prstGeom>
        </p:spPr>
        <p:txBody>
          <a:bodyPr wrap="square">
            <a:spAutoFit/>
          </a:bodyPr>
          <a:lstStyle/>
          <a:p>
            <a:r>
              <a:rPr lang="de-CH" sz="3000" dirty="0" err="1"/>
              <a:t>Schear-Jaschub</a:t>
            </a:r>
            <a:r>
              <a:rPr lang="de-CH" sz="3000" dirty="0"/>
              <a:t>: 		</a:t>
            </a:r>
          </a:p>
          <a:p>
            <a:r>
              <a:rPr lang="de-CH" sz="3000" dirty="0"/>
              <a:t>ein Überrest wird umkehren/zurückkehren (</a:t>
            </a:r>
            <a:r>
              <a:rPr lang="de-CH" sz="3000" dirty="0" err="1"/>
              <a:t>Jes</a:t>
            </a:r>
            <a:r>
              <a:rPr lang="de-CH" sz="3000" dirty="0"/>
              <a:t> 7,3) </a:t>
            </a:r>
          </a:p>
          <a:p>
            <a:endParaRPr lang="de-CH" sz="3000" dirty="0"/>
          </a:p>
          <a:p>
            <a:r>
              <a:rPr lang="de-CH" sz="3000" dirty="0"/>
              <a:t>Maher-</a:t>
            </a:r>
            <a:r>
              <a:rPr lang="de-CH" sz="3000" dirty="0" err="1"/>
              <a:t>schalal</a:t>
            </a:r>
            <a:r>
              <a:rPr lang="de-CH" sz="3000" dirty="0"/>
              <a:t>-hasch-</a:t>
            </a:r>
            <a:r>
              <a:rPr lang="de-CH" sz="3000" dirty="0" err="1"/>
              <a:t>bas</a:t>
            </a:r>
            <a:r>
              <a:rPr lang="de-CH" sz="3000" dirty="0"/>
              <a:t>:</a:t>
            </a:r>
          </a:p>
          <a:p>
            <a:r>
              <a:rPr lang="de-CH" sz="3000" dirty="0"/>
              <a:t>bald kommt Plünderung, rasch Raub (</a:t>
            </a:r>
            <a:r>
              <a:rPr lang="de-CH" sz="3000" dirty="0" err="1"/>
              <a:t>Jes</a:t>
            </a:r>
            <a:r>
              <a:rPr lang="de-CH" sz="3000" dirty="0"/>
              <a:t> 8,3)</a:t>
            </a:r>
          </a:p>
        </p:txBody>
      </p:sp>
      <p:sp>
        <p:nvSpPr>
          <p:cNvPr id="9" name="Titel 1">
            <a:extLst>
              <a:ext uri="{FF2B5EF4-FFF2-40B4-BE49-F238E27FC236}">
                <a16:creationId xmlns:a16="http://schemas.microsoft.com/office/drawing/2014/main" id="{065A331F-7487-4349-8D60-59D8B07E375A}"/>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Namen in der Bibel</a:t>
            </a:r>
            <a:endParaRPr lang="de-CH" b="1" dirty="0"/>
          </a:p>
        </p:txBody>
      </p:sp>
    </p:spTree>
    <p:extLst>
      <p:ext uri="{BB962C8B-B14F-4D97-AF65-F5344CB8AC3E}">
        <p14:creationId xmlns:p14="http://schemas.microsoft.com/office/powerpoint/2010/main" val="22138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ktop Hintergrundbilder Katze gähnen Pfote ein Tier">
            <a:extLst>
              <a:ext uri="{FF2B5EF4-FFF2-40B4-BE49-F238E27FC236}">
                <a16:creationId xmlns:a16="http://schemas.microsoft.com/office/drawing/2014/main" id="{A692159B-D55A-48C1-A419-8677E2074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1395"/>
            <a:ext cx="12192000" cy="750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8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2" name="Rechteck 1">
            <a:extLst>
              <a:ext uri="{FF2B5EF4-FFF2-40B4-BE49-F238E27FC236}">
                <a16:creationId xmlns:a16="http://schemas.microsoft.com/office/drawing/2014/main" id="{797ED7E6-4AE1-437E-BEF2-A5A0949215E9}"/>
              </a:ext>
            </a:extLst>
          </p:cNvPr>
          <p:cNvSpPr/>
          <p:nvPr/>
        </p:nvSpPr>
        <p:spPr>
          <a:xfrm>
            <a:off x="2693914" y="2973639"/>
            <a:ext cx="8278886" cy="1938992"/>
          </a:xfrm>
          <a:prstGeom prst="rect">
            <a:avLst/>
          </a:prstGeom>
        </p:spPr>
        <p:txBody>
          <a:bodyPr wrap="square">
            <a:spAutoFit/>
          </a:bodyPr>
          <a:lstStyle/>
          <a:p>
            <a:r>
              <a:rPr lang="de-CH" sz="3000" dirty="0"/>
              <a:t>„</a:t>
            </a:r>
            <a:r>
              <a:rPr lang="de-DE" sz="3000" dirty="0"/>
              <a:t>Weiter sprach der Engel des HERRN zu ihr: Siehe, du bist schwanger und wirst einen Sohn gebären, dem sollst du den Namen Ismael geben, weil der HERR dein Jammern erhört hat.</a:t>
            </a:r>
            <a:r>
              <a:rPr lang="de-CH" sz="3000" dirty="0"/>
              <a:t>“ 1Mo 16,11</a:t>
            </a:r>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10341293" cy="553998"/>
          </a:xfrm>
          <a:prstGeom prst="rect">
            <a:avLst/>
          </a:prstGeom>
        </p:spPr>
        <p:txBody>
          <a:bodyPr wrap="none">
            <a:spAutoFit/>
          </a:bodyPr>
          <a:lstStyle/>
          <a:p>
            <a:r>
              <a:rPr lang="de-DE" sz="3000" dirty="0"/>
              <a:t>5. Manche Namen spiegeln eine göttliche Offenbarung wider</a:t>
            </a:r>
            <a:r>
              <a:rPr lang="de-DE" dirty="0"/>
              <a:t>	</a:t>
            </a:r>
            <a:endParaRPr lang="de-CH" dirty="0"/>
          </a:p>
        </p:txBody>
      </p:sp>
      <p:sp>
        <p:nvSpPr>
          <p:cNvPr id="8" name="Titel 1">
            <a:extLst>
              <a:ext uri="{FF2B5EF4-FFF2-40B4-BE49-F238E27FC236}">
                <a16:creationId xmlns:a16="http://schemas.microsoft.com/office/drawing/2014/main" id="{83D4469D-F885-4AF9-89D8-87B79AEFABA6}"/>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Namen in der Bibel</a:t>
            </a:r>
            <a:endParaRPr lang="de-CH" b="1" dirty="0"/>
          </a:p>
        </p:txBody>
      </p:sp>
    </p:spTree>
    <p:extLst>
      <p:ext uri="{BB962C8B-B14F-4D97-AF65-F5344CB8AC3E}">
        <p14:creationId xmlns:p14="http://schemas.microsoft.com/office/powerpoint/2010/main" val="35436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2" name="Rechteck 1">
            <a:extLst>
              <a:ext uri="{FF2B5EF4-FFF2-40B4-BE49-F238E27FC236}">
                <a16:creationId xmlns:a16="http://schemas.microsoft.com/office/drawing/2014/main" id="{797ED7E6-4AE1-437E-BEF2-A5A0949215E9}"/>
              </a:ext>
            </a:extLst>
          </p:cNvPr>
          <p:cNvSpPr/>
          <p:nvPr/>
        </p:nvSpPr>
        <p:spPr>
          <a:xfrm>
            <a:off x="2433855" y="3099474"/>
            <a:ext cx="8278886" cy="2400657"/>
          </a:xfrm>
          <a:prstGeom prst="rect">
            <a:avLst/>
          </a:prstGeom>
        </p:spPr>
        <p:txBody>
          <a:bodyPr wrap="square">
            <a:spAutoFit/>
          </a:bodyPr>
          <a:lstStyle/>
          <a:p>
            <a:r>
              <a:rPr lang="de-CH" sz="3000" dirty="0"/>
              <a:t>„</a:t>
            </a:r>
            <a:r>
              <a:rPr lang="de-DE" sz="3000" dirty="0"/>
              <a:t>Siehe, ich bin der, welcher im Bund mit dir steht; und du sollst ein Vater vieler Völker werden. Darum sollst du nicht mehr Abram heißen, sondern Abraham soll dein Name sein; denn ich habe dich zum Vater vieler Völker gemacht.</a:t>
            </a:r>
            <a:r>
              <a:rPr lang="de-CH" sz="3000" dirty="0"/>
              <a:t>“ 1Mo 17,4-5</a:t>
            </a:r>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6647974" cy="553998"/>
          </a:xfrm>
          <a:prstGeom prst="rect">
            <a:avLst/>
          </a:prstGeom>
        </p:spPr>
        <p:txBody>
          <a:bodyPr wrap="none">
            <a:spAutoFit/>
          </a:bodyPr>
          <a:lstStyle/>
          <a:p>
            <a:r>
              <a:rPr lang="de-DE" sz="3000" dirty="0"/>
              <a:t>6. Neue Verhältnisse = Neue Namen</a:t>
            </a:r>
            <a:r>
              <a:rPr lang="de-DE" dirty="0"/>
              <a:t>	</a:t>
            </a:r>
            <a:endParaRPr lang="de-CH" dirty="0"/>
          </a:p>
        </p:txBody>
      </p:sp>
      <p:sp>
        <p:nvSpPr>
          <p:cNvPr id="9" name="Titel 1">
            <a:extLst>
              <a:ext uri="{FF2B5EF4-FFF2-40B4-BE49-F238E27FC236}">
                <a16:creationId xmlns:a16="http://schemas.microsoft.com/office/drawing/2014/main" id="{352BD7CA-DD10-4FC2-B082-83E2667F8E50}"/>
              </a:ext>
            </a:extLst>
          </p:cNvPr>
          <p:cNvSpPr>
            <a:spLocks noGrp="1"/>
          </p:cNvSpPr>
          <p:nvPr>
            <p:ph type="title"/>
          </p:nvPr>
        </p:nvSpPr>
        <p:spPr>
          <a:xfrm>
            <a:off x="838200" y="365126"/>
            <a:ext cx="10515600" cy="817130"/>
          </a:xfrm>
        </p:spPr>
        <p:txBody>
          <a:bodyPr/>
          <a:lstStyle/>
          <a:p>
            <a:pPr algn="ctr"/>
            <a:r>
              <a:rPr lang="de-CH" b="1" dirty="0"/>
              <a:t>Namen in der Bibel</a:t>
            </a:r>
          </a:p>
        </p:txBody>
      </p:sp>
      <p:sp>
        <p:nvSpPr>
          <p:cNvPr id="3" name="Rechteck 2">
            <a:extLst>
              <a:ext uri="{FF2B5EF4-FFF2-40B4-BE49-F238E27FC236}">
                <a16:creationId xmlns:a16="http://schemas.microsoft.com/office/drawing/2014/main" id="{9FD46C59-9472-42C2-8625-7C31773501A2}"/>
              </a:ext>
            </a:extLst>
          </p:cNvPr>
          <p:cNvSpPr/>
          <p:nvPr/>
        </p:nvSpPr>
        <p:spPr>
          <a:xfrm>
            <a:off x="2433855" y="5677141"/>
            <a:ext cx="5893858" cy="553998"/>
          </a:xfrm>
          <a:prstGeom prst="rect">
            <a:avLst/>
          </a:prstGeom>
        </p:spPr>
        <p:txBody>
          <a:bodyPr wrap="none">
            <a:spAutoFit/>
          </a:bodyPr>
          <a:lstStyle/>
          <a:p>
            <a:pPr>
              <a:spcAft>
                <a:spcPts val="0"/>
              </a:spcAft>
            </a:pPr>
            <a:r>
              <a:rPr lang="de-CH" sz="3000" dirty="0"/>
              <a:t>„</a:t>
            </a:r>
            <a:r>
              <a:rPr lang="de-DE" sz="3000" dirty="0"/>
              <a:t>Abram, das ist Abraham.</a:t>
            </a:r>
            <a:r>
              <a:rPr lang="de-CH" sz="3000" dirty="0"/>
              <a:t>“ 1Chr 1,27</a:t>
            </a:r>
          </a:p>
        </p:txBody>
      </p:sp>
    </p:spTree>
    <p:extLst>
      <p:ext uri="{BB962C8B-B14F-4D97-AF65-F5344CB8AC3E}">
        <p14:creationId xmlns:p14="http://schemas.microsoft.com/office/powerpoint/2010/main" val="128341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2" name="Rechteck 1">
            <a:extLst>
              <a:ext uri="{FF2B5EF4-FFF2-40B4-BE49-F238E27FC236}">
                <a16:creationId xmlns:a16="http://schemas.microsoft.com/office/drawing/2014/main" id="{797ED7E6-4AE1-437E-BEF2-A5A0949215E9}"/>
              </a:ext>
            </a:extLst>
          </p:cNvPr>
          <p:cNvSpPr/>
          <p:nvPr/>
        </p:nvSpPr>
        <p:spPr>
          <a:xfrm>
            <a:off x="2433855" y="3099474"/>
            <a:ext cx="8278886" cy="2862322"/>
          </a:xfrm>
          <a:prstGeom prst="rect">
            <a:avLst/>
          </a:prstGeom>
        </p:spPr>
        <p:txBody>
          <a:bodyPr wrap="square">
            <a:spAutoFit/>
          </a:bodyPr>
          <a:lstStyle/>
          <a:p>
            <a:r>
              <a:rPr lang="de-CH" sz="3000" dirty="0"/>
              <a:t>„</a:t>
            </a:r>
            <a:r>
              <a:rPr lang="de-DE" sz="3000" dirty="0"/>
              <a:t>Wer ein Ohr hat, höre, was der Geist den Gemeinden sagt! Wer überwindet, dem werde ich von dem verborgenen Manna geben; und ich werde ihm einen weißen Stein geben und, auf den Stein geschrieben, einen neuen Namen, den niemand kennt, als wer ihn empfängt.</a:t>
            </a:r>
            <a:r>
              <a:rPr lang="de-CH" sz="3000" dirty="0"/>
              <a:t>“ Offb 2,17</a:t>
            </a:r>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6647974" cy="553998"/>
          </a:xfrm>
          <a:prstGeom prst="rect">
            <a:avLst/>
          </a:prstGeom>
        </p:spPr>
        <p:txBody>
          <a:bodyPr wrap="none">
            <a:spAutoFit/>
          </a:bodyPr>
          <a:lstStyle/>
          <a:p>
            <a:r>
              <a:rPr lang="de-DE" sz="3000" dirty="0"/>
              <a:t>6. Neue Verhältnisse = Neue Namen</a:t>
            </a:r>
            <a:r>
              <a:rPr lang="de-DE" dirty="0"/>
              <a:t>	</a:t>
            </a:r>
            <a:endParaRPr lang="de-CH" dirty="0"/>
          </a:p>
        </p:txBody>
      </p:sp>
      <p:sp>
        <p:nvSpPr>
          <p:cNvPr id="8" name="Titel 1">
            <a:extLst>
              <a:ext uri="{FF2B5EF4-FFF2-40B4-BE49-F238E27FC236}">
                <a16:creationId xmlns:a16="http://schemas.microsoft.com/office/drawing/2014/main" id="{0F632B72-4299-49A6-9748-81C1BF69825B}"/>
              </a:ext>
            </a:extLst>
          </p:cNvPr>
          <p:cNvSpPr>
            <a:spLocks noGrp="1"/>
          </p:cNvSpPr>
          <p:nvPr>
            <p:ph type="title"/>
          </p:nvPr>
        </p:nvSpPr>
        <p:spPr>
          <a:xfrm>
            <a:off x="838200" y="365126"/>
            <a:ext cx="10515600" cy="817130"/>
          </a:xfrm>
        </p:spPr>
        <p:txBody>
          <a:bodyPr/>
          <a:lstStyle/>
          <a:p>
            <a:pPr algn="ctr"/>
            <a:r>
              <a:rPr lang="de-CH" b="1" dirty="0"/>
              <a:t>Namen in der Bibel</a:t>
            </a:r>
          </a:p>
        </p:txBody>
      </p:sp>
    </p:spTree>
    <p:extLst>
      <p:ext uri="{BB962C8B-B14F-4D97-AF65-F5344CB8AC3E}">
        <p14:creationId xmlns:p14="http://schemas.microsoft.com/office/powerpoint/2010/main" val="19968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2" name="Rechteck 1">
            <a:extLst>
              <a:ext uri="{FF2B5EF4-FFF2-40B4-BE49-F238E27FC236}">
                <a16:creationId xmlns:a16="http://schemas.microsoft.com/office/drawing/2014/main" id="{797ED7E6-4AE1-437E-BEF2-A5A0949215E9}"/>
              </a:ext>
            </a:extLst>
          </p:cNvPr>
          <p:cNvSpPr/>
          <p:nvPr/>
        </p:nvSpPr>
        <p:spPr>
          <a:xfrm>
            <a:off x="767243" y="3168887"/>
            <a:ext cx="4861769" cy="2862322"/>
          </a:xfrm>
          <a:prstGeom prst="rect">
            <a:avLst/>
          </a:prstGeom>
        </p:spPr>
        <p:txBody>
          <a:bodyPr wrap="square">
            <a:spAutoFit/>
          </a:bodyPr>
          <a:lstStyle/>
          <a:p>
            <a:pPr marL="342900" indent="-342900">
              <a:buFont typeface="+mj-lt"/>
              <a:buAutoNum type="arabicPeriod"/>
            </a:pPr>
            <a:r>
              <a:rPr lang="de-CH" sz="3000" dirty="0"/>
              <a:t>Adam = Mensch</a:t>
            </a:r>
          </a:p>
          <a:p>
            <a:pPr marL="342900" indent="-342900">
              <a:buFont typeface="+mj-lt"/>
              <a:buAutoNum type="arabicPeriod"/>
            </a:pPr>
            <a:r>
              <a:rPr lang="de-CH" sz="3000" dirty="0"/>
              <a:t>Seth = Ersatz/Stellung</a:t>
            </a:r>
          </a:p>
          <a:p>
            <a:pPr marL="342900" indent="-342900">
              <a:buFont typeface="+mj-lt"/>
              <a:buAutoNum type="arabicPeriod"/>
            </a:pPr>
            <a:r>
              <a:rPr lang="de-CH" sz="3000" dirty="0" err="1"/>
              <a:t>Enosch</a:t>
            </a:r>
            <a:r>
              <a:rPr lang="de-CH" sz="3000" dirty="0"/>
              <a:t> = sündiger Mensch</a:t>
            </a:r>
          </a:p>
          <a:p>
            <a:pPr marL="342900" indent="-342900">
              <a:buFont typeface="+mj-lt"/>
              <a:buAutoNum type="arabicPeriod"/>
            </a:pPr>
            <a:r>
              <a:rPr lang="de-CH" sz="3000" dirty="0"/>
              <a:t>Kenan = Schmid/Weinender</a:t>
            </a:r>
          </a:p>
          <a:p>
            <a:pPr marL="342900" indent="-342900">
              <a:buFont typeface="+mj-lt"/>
              <a:buAutoNum type="arabicPeriod"/>
            </a:pPr>
            <a:r>
              <a:rPr lang="de-CH" sz="3000" dirty="0" err="1"/>
              <a:t>Mahalaleel</a:t>
            </a:r>
            <a:r>
              <a:rPr lang="de-CH" sz="3000" dirty="0"/>
              <a:t> = Gott ist lobenswürdig</a:t>
            </a:r>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10341293" cy="553998"/>
          </a:xfrm>
          <a:prstGeom prst="rect">
            <a:avLst/>
          </a:prstGeom>
        </p:spPr>
        <p:txBody>
          <a:bodyPr wrap="none">
            <a:spAutoFit/>
          </a:bodyPr>
          <a:lstStyle/>
          <a:p>
            <a:r>
              <a:rPr lang="de-DE" sz="3000" dirty="0"/>
              <a:t>7. Auch die Anordnungen der Namen können etwas bedeuten</a:t>
            </a:r>
            <a:r>
              <a:rPr lang="de-DE" dirty="0"/>
              <a:t>	</a:t>
            </a:r>
            <a:endParaRPr lang="de-CH" dirty="0"/>
          </a:p>
        </p:txBody>
      </p:sp>
      <p:sp>
        <p:nvSpPr>
          <p:cNvPr id="9" name="Rechteck 8">
            <a:extLst>
              <a:ext uri="{FF2B5EF4-FFF2-40B4-BE49-F238E27FC236}">
                <a16:creationId xmlns:a16="http://schemas.microsoft.com/office/drawing/2014/main" id="{07E90AC6-E9CB-4CF9-B0E0-2612F8B29083}"/>
              </a:ext>
            </a:extLst>
          </p:cNvPr>
          <p:cNvSpPr/>
          <p:nvPr/>
        </p:nvSpPr>
        <p:spPr>
          <a:xfrm>
            <a:off x="5928321" y="3168887"/>
            <a:ext cx="5970163" cy="2862322"/>
          </a:xfrm>
          <a:prstGeom prst="rect">
            <a:avLst/>
          </a:prstGeom>
        </p:spPr>
        <p:txBody>
          <a:bodyPr wrap="square">
            <a:spAutoFit/>
          </a:bodyPr>
          <a:lstStyle/>
          <a:p>
            <a:r>
              <a:rPr lang="de-CH" sz="3000" dirty="0"/>
              <a:t>6.  Jared = Abstieg</a:t>
            </a:r>
          </a:p>
          <a:p>
            <a:r>
              <a:rPr lang="de-CH" sz="3000" dirty="0"/>
              <a:t>7.  Henoch = Geweihter</a:t>
            </a:r>
          </a:p>
          <a:p>
            <a:r>
              <a:rPr lang="de-CH" sz="3000" dirty="0"/>
              <a:t>8.  </a:t>
            </a:r>
            <a:r>
              <a:rPr lang="de-CH" sz="3000" dirty="0" err="1"/>
              <a:t>Methusalah</a:t>
            </a:r>
            <a:r>
              <a:rPr lang="de-CH" sz="3000" dirty="0"/>
              <a:t> = Ist er tot, so wird er     			senden/geschehen</a:t>
            </a:r>
          </a:p>
          <a:p>
            <a:r>
              <a:rPr lang="de-CH" sz="3000" dirty="0"/>
              <a:t>9.  </a:t>
            </a:r>
            <a:r>
              <a:rPr lang="de-CH" sz="3000" dirty="0" err="1"/>
              <a:t>Lamech</a:t>
            </a:r>
            <a:r>
              <a:rPr lang="de-CH" sz="3000" dirty="0"/>
              <a:t> = gewalttätiger Mensch</a:t>
            </a:r>
          </a:p>
          <a:p>
            <a:r>
              <a:rPr lang="de-CH" sz="3000" dirty="0"/>
              <a:t>10. Noah = Trost/Ruhe</a:t>
            </a:r>
          </a:p>
        </p:txBody>
      </p:sp>
      <p:sp>
        <p:nvSpPr>
          <p:cNvPr id="10" name="Titel 1">
            <a:extLst>
              <a:ext uri="{FF2B5EF4-FFF2-40B4-BE49-F238E27FC236}">
                <a16:creationId xmlns:a16="http://schemas.microsoft.com/office/drawing/2014/main" id="{46AD77B9-3F53-4091-A10A-721C7A2BE1B7}"/>
              </a:ext>
            </a:extLst>
          </p:cNvPr>
          <p:cNvSpPr>
            <a:spLocks noGrp="1"/>
          </p:cNvSpPr>
          <p:nvPr>
            <p:ph type="title"/>
          </p:nvPr>
        </p:nvSpPr>
        <p:spPr>
          <a:xfrm>
            <a:off x="838200" y="365126"/>
            <a:ext cx="10515600" cy="817130"/>
          </a:xfrm>
        </p:spPr>
        <p:txBody>
          <a:bodyPr/>
          <a:lstStyle/>
          <a:p>
            <a:pPr algn="ctr"/>
            <a:r>
              <a:rPr lang="de-CH" b="1" dirty="0"/>
              <a:t>Namen in der Bibel</a:t>
            </a:r>
          </a:p>
        </p:txBody>
      </p:sp>
    </p:spTree>
    <p:extLst>
      <p:ext uri="{BB962C8B-B14F-4D97-AF65-F5344CB8AC3E}">
        <p14:creationId xmlns:p14="http://schemas.microsoft.com/office/powerpoint/2010/main" val="302809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Namen stehen in der Bibel nie zufällig da!			</a:t>
            </a:r>
            <a:endParaRPr lang="de-CH" sz="3000" dirty="0"/>
          </a:p>
        </p:txBody>
      </p:sp>
      <p:sp>
        <p:nvSpPr>
          <p:cNvPr id="2" name="Rechteck 1">
            <a:extLst>
              <a:ext uri="{FF2B5EF4-FFF2-40B4-BE49-F238E27FC236}">
                <a16:creationId xmlns:a16="http://schemas.microsoft.com/office/drawing/2014/main" id="{797ED7E6-4AE1-437E-BEF2-A5A0949215E9}"/>
              </a:ext>
            </a:extLst>
          </p:cNvPr>
          <p:cNvSpPr/>
          <p:nvPr/>
        </p:nvSpPr>
        <p:spPr>
          <a:xfrm>
            <a:off x="767243" y="3168887"/>
            <a:ext cx="10113278" cy="2400657"/>
          </a:xfrm>
          <a:prstGeom prst="rect">
            <a:avLst/>
          </a:prstGeom>
        </p:spPr>
        <p:txBody>
          <a:bodyPr wrap="square">
            <a:spAutoFit/>
          </a:bodyPr>
          <a:lstStyle/>
          <a:p>
            <a:pPr fontAlgn="base"/>
            <a:r>
              <a:rPr lang="de-DE" sz="3000" dirty="0"/>
              <a:t>Der Mensch (Adam) kam in die Stellung (Seth) eines sterblichen Sünders (</a:t>
            </a:r>
            <a:r>
              <a:rPr lang="de-DE" sz="3000" dirty="0" err="1"/>
              <a:t>Enosch</a:t>
            </a:r>
            <a:r>
              <a:rPr lang="de-DE" sz="3000" dirty="0"/>
              <a:t>) und er weinte (Kenan). Der lobenswerte Gott (</a:t>
            </a:r>
            <a:r>
              <a:rPr lang="de-DE" sz="3000" dirty="0" err="1"/>
              <a:t>Mahalaleel</a:t>
            </a:r>
            <a:r>
              <a:rPr lang="de-DE" sz="3000" dirty="0"/>
              <a:t>) stieg herab (Jared) und lebte in geweihter Hingabe (Henoch). Sein Tod sendet (</a:t>
            </a:r>
            <a:r>
              <a:rPr lang="de-DE" sz="3000" dirty="0" err="1"/>
              <a:t>Methusalah</a:t>
            </a:r>
            <a:r>
              <a:rPr lang="de-DE" sz="3000" dirty="0"/>
              <a:t>) dem gewalttätigen Menschen (</a:t>
            </a:r>
            <a:r>
              <a:rPr lang="de-DE" sz="3000" dirty="0" err="1"/>
              <a:t>Lamech</a:t>
            </a:r>
            <a:r>
              <a:rPr lang="de-DE" sz="3000" dirty="0"/>
              <a:t>) Trost und Ruhe (Noah).</a:t>
            </a:r>
            <a:endParaRPr lang="de-CH" sz="3000" dirty="0"/>
          </a:p>
        </p:txBody>
      </p:sp>
      <p:sp>
        <p:nvSpPr>
          <p:cNvPr id="4" name="Rechteck 3">
            <a:extLst>
              <a:ext uri="{FF2B5EF4-FFF2-40B4-BE49-F238E27FC236}">
                <a16:creationId xmlns:a16="http://schemas.microsoft.com/office/drawing/2014/main" id="{4E826A68-E542-44D6-936F-4831006D6BDD}"/>
              </a:ext>
            </a:extLst>
          </p:cNvPr>
          <p:cNvSpPr/>
          <p:nvPr/>
        </p:nvSpPr>
        <p:spPr>
          <a:xfrm>
            <a:off x="1557191" y="2243616"/>
            <a:ext cx="10341293" cy="553998"/>
          </a:xfrm>
          <a:prstGeom prst="rect">
            <a:avLst/>
          </a:prstGeom>
        </p:spPr>
        <p:txBody>
          <a:bodyPr wrap="none">
            <a:spAutoFit/>
          </a:bodyPr>
          <a:lstStyle/>
          <a:p>
            <a:r>
              <a:rPr lang="de-DE" sz="3000" dirty="0"/>
              <a:t>7. Auch die Anordnungen der Namen können etwas bedeuten</a:t>
            </a:r>
            <a:r>
              <a:rPr lang="de-DE" dirty="0"/>
              <a:t>	</a:t>
            </a:r>
            <a:endParaRPr lang="de-CH" dirty="0"/>
          </a:p>
        </p:txBody>
      </p:sp>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Namen in der Bibel</a:t>
            </a:r>
          </a:p>
        </p:txBody>
      </p:sp>
    </p:spTree>
    <p:extLst>
      <p:ext uri="{BB962C8B-B14F-4D97-AF65-F5344CB8AC3E}">
        <p14:creationId xmlns:p14="http://schemas.microsoft.com/office/powerpoint/2010/main" val="155973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Der Stammbaum</a:t>
            </a:r>
          </a:p>
        </p:txBody>
      </p:sp>
      <p:graphicFrame>
        <p:nvGraphicFramePr>
          <p:cNvPr id="4" name="Diagramm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39147813"/>
              </p:ext>
            </p:extLst>
          </p:nvPr>
        </p:nvGraphicFramePr>
        <p:xfrm>
          <a:off x="1148592" y="1081588"/>
          <a:ext cx="9732235" cy="5675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58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737758" y="1"/>
            <a:ext cx="6325308" cy="6858000"/>
          </a:xfrm>
          <a:prstGeom prst="rect">
            <a:avLst/>
          </a:prstGeom>
        </p:spPr>
      </p:pic>
      <p:sp>
        <p:nvSpPr>
          <p:cNvPr id="5" name="Textfeld 4"/>
          <p:cNvSpPr txBox="1"/>
          <p:nvPr/>
        </p:nvSpPr>
        <p:spPr>
          <a:xfrm>
            <a:off x="5031281" y="5880228"/>
            <a:ext cx="1116022" cy="492443"/>
          </a:xfrm>
          <a:prstGeom prst="rect">
            <a:avLst/>
          </a:prstGeom>
          <a:noFill/>
        </p:spPr>
        <p:txBody>
          <a:bodyPr wrap="square" rtlCol="0">
            <a:spAutoFit/>
          </a:bodyPr>
          <a:lstStyle/>
          <a:p>
            <a:r>
              <a:rPr lang="de-CH" sz="2600" b="1" dirty="0">
                <a:solidFill>
                  <a:srgbClr val="F34B29"/>
                </a:solidFill>
              </a:rPr>
              <a:t>Adam</a:t>
            </a:r>
          </a:p>
        </p:txBody>
      </p:sp>
      <p:sp>
        <p:nvSpPr>
          <p:cNvPr id="7" name="Textfeld 6"/>
          <p:cNvSpPr txBox="1"/>
          <p:nvPr/>
        </p:nvSpPr>
        <p:spPr>
          <a:xfrm>
            <a:off x="4845483" y="5000838"/>
            <a:ext cx="1551343" cy="492443"/>
          </a:xfrm>
          <a:prstGeom prst="rect">
            <a:avLst/>
          </a:prstGeom>
          <a:noFill/>
        </p:spPr>
        <p:txBody>
          <a:bodyPr wrap="square" rtlCol="0">
            <a:spAutoFit/>
          </a:bodyPr>
          <a:lstStyle/>
          <a:p>
            <a:r>
              <a:rPr lang="de-CH" sz="2600" b="1" dirty="0">
                <a:solidFill>
                  <a:srgbClr val="00B0F0"/>
                </a:solidFill>
              </a:rPr>
              <a:t>Abraham</a:t>
            </a:r>
          </a:p>
        </p:txBody>
      </p:sp>
      <p:sp>
        <p:nvSpPr>
          <p:cNvPr id="9" name="Textfeld 8"/>
          <p:cNvSpPr txBox="1"/>
          <p:nvPr/>
        </p:nvSpPr>
        <p:spPr>
          <a:xfrm>
            <a:off x="5031281" y="4212417"/>
            <a:ext cx="1007759" cy="892552"/>
          </a:xfrm>
          <a:prstGeom prst="rect">
            <a:avLst/>
          </a:prstGeom>
          <a:noFill/>
        </p:spPr>
        <p:txBody>
          <a:bodyPr wrap="square" rtlCol="0">
            <a:spAutoFit/>
          </a:bodyPr>
          <a:lstStyle/>
          <a:p>
            <a:r>
              <a:rPr lang="de-CH" sz="2600" b="1" dirty="0">
                <a:solidFill>
                  <a:srgbClr val="00B0F0"/>
                </a:solidFill>
              </a:rPr>
              <a:t>Jakob</a:t>
            </a:r>
          </a:p>
          <a:p>
            <a:pPr algn="ctr"/>
            <a:r>
              <a:rPr lang="de-CH" sz="2600" b="1" dirty="0">
                <a:solidFill>
                  <a:srgbClr val="00B0F0"/>
                </a:solidFill>
              </a:rPr>
              <a:t>Isaak</a:t>
            </a:r>
          </a:p>
        </p:txBody>
      </p:sp>
      <p:sp>
        <p:nvSpPr>
          <p:cNvPr id="10" name="Textfeld 9"/>
          <p:cNvSpPr txBox="1"/>
          <p:nvPr/>
        </p:nvSpPr>
        <p:spPr>
          <a:xfrm rot="2977442">
            <a:off x="4708589" y="2346798"/>
            <a:ext cx="1007759" cy="492443"/>
          </a:xfrm>
          <a:prstGeom prst="rect">
            <a:avLst/>
          </a:prstGeom>
          <a:noFill/>
        </p:spPr>
        <p:txBody>
          <a:bodyPr wrap="square" rtlCol="0">
            <a:spAutoFit/>
          </a:bodyPr>
          <a:lstStyle/>
          <a:p>
            <a:r>
              <a:rPr lang="de-CH" sz="2600" b="1" dirty="0">
                <a:solidFill>
                  <a:schemeClr val="accent6">
                    <a:lumMod val="75000"/>
                  </a:schemeClr>
                </a:solidFill>
              </a:rPr>
              <a:t>Juda</a:t>
            </a:r>
          </a:p>
        </p:txBody>
      </p:sp>
      <p:sp>
        <p:nvSpPr>
          <p:cNvPr id="11" name="Textfeld 10"/>
          <p:cNvSpPr txBox="1"/>
          <p:nvPr/>
        </p:nvSpPr>
        <p:spPr>
          <a:xfrm rot="18185347">
            <a:off x="5549080" y="1835484"/>
            <a:ext cx="1007759" cy="492443"/>
          </a:xfrm>
          <a:prstGeom prst="rect">
            <a:avLst/>
          </a:prstGeom>
          <a:noFill/>
        </p:spPr>
        <p:txBody>
          <a:bodyPr wrap="square" rtlCol="0">
            <a:spAutoFit/>
          </a:bodyPr>
          <a:lstStyle/>
          <a:p>
            <a:r>
              <a:rPr lang="de-CH" sz="2600" b="1" dirty="0">
                <a:solidFill>
                  <a:schemeClr val="accent6">
                    <a:lumMod val="75000"/>
                  </a:schemeClr>
                </a:solidFill>
              </a:rPr>
              <a:t>Levi</a:t>
            </a:r>
          </a:p>
        </p:txBody>
      </p:sp>
      <p:sp>
        <p:nvSpPr>
          <p:cNvPr id="12" name="Textfeld 11"/>
          <p:cNvSpPr txBox="1"/>
          <p:nvPr/>
        </p:nvSpPr>
        <p:spPr>
          <a:xfrm rot="20647392">
            <a:off x="5764930" y="2369466"/>
            <a:ext cx="1514339" cy="492443"/>
          </a:xfrm>
          <a:prstGeom prst="rect">
            <a:avLst/>
          </a:prstGeom>
          <a:noFill/>
        </p:spPr>
        <p:txBody>
          <a:bodyPr wrap="square" rtlCol="0">
            <a:spAutoFit/>
          </a:bodyPr>
          <a:lstStyle/>
          <a:p>
            <a:r>
              <a:rPr lang="de-CH" sz="2600" b="1" dirty="0">
                <a:solidFill>
                  <a:schemeClr val="accent6">
                    <a:lumMod val="75000"/>
                  </a:schemeClr>
                </a:solidFill>
              </a:rPr>
              <a:t>Benjamin</a:t>
            </a:r>
          </a:p>
        </p:txBody>
      </p:sp>
      <p:sp>
        <p:nvSpPr>
          <p:cNvPr id="13" name="Textfeld 12"/>
          <p:cNvSpPr txBox="1"/>
          <p:nvPr/>
        </p:nvSpPr>
        <p:spPr>
          <a:xfrm rot="4588289">
            <a:off x="4760013" y="1428451"/>
            <a:ext cx="1007759" cy="492443"/>
          </a:xfrm>
          <a:prstGeom prst="rect">
            <a:avLst/>
          </a:prstGeom>
          <a:noFill/>
        </p:spPr>
        <p:txBody>
          <a:bodyPr wrap="square" rtlCol="0">
            <a:spAutoFit/>
          </a:bodyPr>
          <a:lstStyle/>
          <a:p>
            <a:r>
              <a:rPr lang="de-CH" sz="2600" b="1" dirty="0">
                <a:solidFill>
                  <a:schemeClr val="accent6">
                    <a:lumMod val="75000"/>
                  </a:schemeClr>
                </a:solidFill>
              </a:rPr>
              <a:t>Asser</a:t>
            </a:r>
          </a:p>
        </p:txBody>
      </p:sp>
      <p:sp>
        <p:nvSpPr>
          <p:cNvPr id="14" name="Textfeld 13"/>
          <p:cNvSpPr txBox="1"/>
          <p:nvPr/>
        </p:nvSpPr>
        <p:spPr>
          <a:xfrm rot="21166548">
            <a:off x="6085078" y="2890162"/>
            <a:ext cx="1514339" cy="492443"/>
          </a:xfrm>
          <a:prstGeom prst="rect">
            <a:avLst/>
          </a:prstGeom>
          <a:noFill/>
        </p:spPr>
        <p:txBody>
          <a:bodyPr wrap="square" rtlCol="0">
            <a:spAutoFit/>
          </a:bodyPr>
          <a:lstStyle/>
          <a:p>
            <a:r>
              <a:rPr lang="de-CH" sz="2600" b="1" dirty="0">
                <a:solidFill>
                  <a:schemeClr val="accent6">
                    <a:lumMod val="75000"/>
                  </a:schemeClr>
                </a:solidFill>
              </a:rPr>
              <a:t>Manasse</a:t>
            </a:r>
          </a:p>
        </p:txBody>
      </p:sp>
      <p:sp>
        <p:nvSpPr>
          <p:cNvPr id="15" name="Textfeld 14"/>
          <p:cNvSpPr txBox="1"/>
          <p:nvPr/>
        </p:nvSpPr>
        <p:spPr>
          <a:xfrm rot="440406">
            <a:off x="3793407" y="3132826"/>
            <a:ext cx="1333862" cy="492443"/>
          </a:xfrm>
          <a:prstGeom prst="rect">
            <a:avLst/>
          </a:prstGeom>
          <a:noFill/>
        </p:spPr>
        <p:txBody>
          <a:bodyPr wrap="square" rtlCol="0">
            <a:spAutoFit/>
          </a:bodyPr>
          <a:lstStyle/>
          <a:p>
            <a:r>
              <a:rPr lang="de-CH" sz="2600" b="1" dirty="0">
                <a:solidFill>
                  <a:schemeClr val="accent6">
                    <a:lumMod val="75000"/>
                  </a:schemeClr>
                </a:solidFill>
              </a:rPr>
              <a:t>Ephraim</a:t>
            </a:r>
          </a:p>
        </p:txBody>
      </p:sp>
      <p:sp>
        <p:nvSpPr>
          <p:cNvPr id="16" name="Textfeld 15"/>
          <p:cNvSpPr txBox="1"/>
          <p:nvPr/>
        </p:nvSpPr>
        <p:spPr>
          <a:xfrm rot="20959120">
            <a:off x="6080967" y="1975949"/>
            <a:ext cx="1400743" cy="492443"/>
          </a:xfrm>
          <a:prstGeom prst="rect">
            <a:avLst/>
          </a:prstGeom>
          <a:noFill/>
        </p:spPr>
        <p:txBody>
          <a:bodyPr wrap="square" rtlCol="0">
            <a:spAutoFit/>
          </a:bodyPr>
          <a:lstStyle/>
          <a:p>
            <a:r>
              <a:rPr lang="de-CH" sz="2600" b="1" dirty="0">
                <a:solidFill>
                  <a:schemeClr val="accent6">
                    <a:lumMod val="75000"/>
                  </a:schemeClr>
                </a:solidFill>
              </a:rPr>
              <a:t>Simeon</a:t>
            </a:r>
          </a:p>
        </p:txBody>
      </p:sp>
      <p:sp>
        <p:nvSpPr>
          <p:cNvPr id="17" name="Textfeld 16"/>
          <p:cNvSpPr txBox="1"/>
          <p:nvPr/>
        </p:nvSpPr>
        <p:spPr>
          <a:xfrm rot="17642330">
            <a:off x="5361130" y="1005320"/>
            <a:ext cx="1514339" cy="492443"/>
          </a:xfrm>
          <a:prstGeom prst="rect">
            <a:avLst/>
          </a:prstGeom>
          <a:noFill/>
        </p:spPr>
        <p:txBody>
          <a:bodyPr wrap="square" rtlCol="0">
            <a:spAutoFit/>
          </a:bodyPr>
          <a:lstStyle/>
          <a:p>
            <a:r>
              <a:rPr lang="de-CH" sz="2600" b="1" dirty="0">
                <a:solidFill>
                  <a:schemeClr val="accent6">
                    <a:lumMod val="75000"/>
                  </a:schemeClr>
                </a:solidFill>
              </a:rPr>
              <a:t>Naphtali</a:t>
            </a:r>
          </a:p>
        </p:txBody>
      </p:sp>
      <p:sp>
        <p:nvSpPr>
          <p:cNvPr id="18" name="Textfeld 17"/>
          <p:cNvSpPr txBox="1"/>
          <p:nvPr/>
        </p:nvSpPr>
        <p:spPr>
          <a:xfrm rot="20651176">
            <a:off x="6241044" y="1598436"/>
            <a:ext cx="767977" cy="492443"/>
          </a:xfrm>
          <a:prstGeom prst="rect">
            <a:avLst/>
          </a:prstGeom>
          <a:noFill/>
        </p:spPr>
        <p:txBody>
          <a:bodyPr wrap="square" rtlCol="0">
            <a:spAutoFit/>
          </a:bodyPr>
          <a:lstStyle/>
          <a:p>
            <a:r>
              <a:rPr lang="de-CH" sz="2600" b="1" dirty="0">
                <a:solidFill>
                  <a:schemeClr val="accent6">
                    <a:lumMod val="75000"/>
                  </a:schemeClr>
                </a:solidFill>
              </a:rPr>
              <a:t>Gad</a:t>
            </a:r>
          </a:p>
        </p:txBody>
      </p:sp>
      <p:sp>
        <p:nvSpPr>
          <p:cNvPr id="19" name="Textfeld 18"/>
          <p:cNvSpPr txBox="1"/>
          <p:nvPr/>
        </p:nvSpPr>
        <p:spPr>
          <a:xfrm rot="3389808">
            <a:off x="3723151" y="1048405"/>
            <a:ext cx="1514339" cy="492443"/>
          </a:xfrm>
          <a:prstGeom prst="rect">
            <a:avLst/>
          </a:prstGeom>
          <a:noFill/>
        </p:spPr>
        <p:txBody>
          <a:bodyPr wrap="square" rtlCol="0">
            <a:spAutoFit/>
          </a:bodyPr>
          <a:lstStyle/>
          <a:p>
            <a:r>
              <a:rPr lang="de-CH" sz="2600" b="1" dirty="0">
                <a:solidFill>
                  <a:schemeClr val="accent6">
                    <a:lumMod val="75000"/>
                  </a:schemeClr>
                </a:solidFill>
              </a:rPr>
              <a:t>Issaschar</a:t>
            </a:r>
          </a:p>
        </p:txBody>
      </p:sp>
      <p:sp>
        <p:nvSpPr>
          <p:cNvPr id="20" name="Textfeld 19"/>
          <p:cNvSpPr txBox="1"/>
          <p:nvPr/>
        </p:nvSpPr>
        <p:spPr>
          <a:xfrm rot="20571676">
            <a:off x="3738457" y="2385839"/>
            <a:ext cx="1156812" cy="492443"/>
          </a:xfrm>
          <a:prstGeom prst="rect">
            <a:avLst/>
          </a:prstGeom>
          <a:noFill/>
        </p:spPr>
        <p:txBody>
          <a:bodyPr wrap="square" rtlCol="0">
            <a:spAutoFit/>
          </a:bodyPr>
          <a:lstStyle/>
          <a:p>
            <a:r>
              <a:rPr lang="de-CH" sz="2600" b="1" dirty="0">
                <a:solidFill>
                  <a:schemeClr val="accent6">
                    <a:lumMod val="75000"/>
                  </a:schemeClr>
                </a:solidFill>
              </a:rPr>
              <a:t>Ruben</a:t>
            </a:r>
          </a:p>
        </p:txBody>
      </p:sp>
    </p:spTree>
    <p:extLst>
      <p:ext uri="{BB962C8B-B14F-4D97-AF65-F5344CB8AC3E}">
        <p14:creationId xmlns:p14="http://schemas.microsoft.com/office/powerpoint/2010/main" val="36368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7A1CC94-9F55-4C10-BD3F-A7929B783F1B}"/>
              </a:ext>
            </a:extLst>
          </p:cNvPr>
          <p:cNvPicPr>
            <a:picLocks noChangeAspect="1"/>
          </p:cNvPicPr>
          <p:nvPr/>
        </p:nvPicPr>
        <p:blipFill>
          <a:blip r:embed="rId2"/>
          <a:stretch>
            <a:fillRect/>
          </a:stretch>
        </p:blipFill>
        <p:spPr>
          <a:xfrm>
            <a:off x="1344000" y="0"/>
            <a:ext cx="9504000" cy="6858000"/>
          </a:xfrm>
          <a:prstGeom prst="rect">
            <a:avLst/>
          </a:prstGeom>
        </p:spPr>
      </p:pic>
      <p:sp>
        <p:nvSpPr>
          <p:cNvPr id="5" name="Textfeld 4">
            <a:extLst>
              <a:ext uri="{FF2B5EF4-FFF2-40B4-BE49-F238E27FC236}">
                <a16:creationId xmlns:a16="http://schemas.microsoft.com/office/drawing/2014/main" id="{0DCC1B33-D41D-43A4-8255-DBF05387803F}"/>
              </a:ext>
            </a:extLst>
          </p:cNvPr>
          <p:cNvSpPr txBox="1"/>
          <p:nvPr/>
        </p:nvSpPr>
        <p:spPr>
          <a:xfrm>
            <a:off x="10979833" y="5923353"/>
            <a:ext cx="1104790" cy="738664"/>
          </a:xfrm>
          <a:prstGeom prst="rect">
            <a:avLst/>
          </a:prstGeom>
          <a:noFill/>
        </p:spPr>
        <p:txBody>
          <a:bodyPr wrap="none" rtlCol="0">
            <a:spAutoFit/>
          </a:bodyPr>
          <a:lstStyle/>
          <a:p>
            <a:r>
              <a:rPr lang="de-CH" sz="1400" dirty="0"/>
              <a:t>MacArthur</a:t>
            </a:r>
          </a:p>
          <a:p>
            <a:r>
              <a:rPr lang="de-CH" sz="1400" dirty="0"/>
              <a:t>Studienbibel</a:t>
            </a:r>
          </a:p>
          <a:p>
            <a:r>
              <a:rPr lang="de-CH" sz="1400" dirty="0"/>
              <a:t>Einband</a:t>
            </a:r>
          </a:p>
        </p:txBody>
      </p:sp>
    </p:spTree>
    <p:extLst>
      <p:ext uri="{BB962C8B-B14F-4D97-AF65-F5344CB8AC3E}">
        <p14:creationId xmlns:p14="http://schemas.microsoft.com/office/powerpoint/2010/main" val="3621981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Benjamin</a:t>
            </a:r>
          </a:p>
        </p:txBody>
      </p:sp>
      <p:sp>
        <p:nvSpPr>
          <p:cNvPr id="3" name="Rechteck 2">
            <a:extLst>
              <a:ext uri="{FF2B5EF4-FFF2-40B4-BE49-F238E27FC236}">
                <a16:creationId xmlns:a16="http://schemas.microsoft.com/office/drawing/2014/main" id="{4B5FC39D-732C-4FE1-A65E-3E1D1410EA9A}"/>
              </a:ext>
            </a:extLst>
          </p:cNvPr>
          <p:cNvSpPr/>
          <p:nvPr/>
        </p:nvSpPr>
        <p:spPr>
          <a:xfrm>
            <a:off x="838200" y="3749741"/>
            <a:ext cx="8595049" cy="1015663"/>
          </a:xfrm>
          <a:prstGeom prst="rect">
            <a:avLst/>
          </a:prstGeom>
        </p:spPr>
        <p:txBody>
          <a:bodyPr wrap="square">
            <a:spAutoFit/>
          </a:bodyPr>
          <a:lstStyle/>
          <a:p>
            <a:r>
              <a:rPr lang="de-CH" sz="3000" dirty="0"/>
              <a:t>„</a:t>
            </a:r>
            <a:r>
              <a:rPr lang="de-DE" sz="3000" dirty="0"/>
              <a:t>Für Benjamin sprach er: Der Liebling des HERRN! […]</a:t>
            </a:r>
            <a:r>
              <a:rPr lang="de-CH" sz="3000" dirty="0"/>
              <a:t>“ 5Mo 33,12</a:t>
            </a:r>
          </a:p>
        </p:txBody>
      </p:sp>
      <p:sp>
        <p:nvSpPr>
          <p:cNvPr id="5" name="Rechteck 4">
            <a:extLst>
              <a:ext uri="{FF2B5EF4-FFF2-40B4-BE49-F238E27FC236}">
                <a16:creationId xmlns:a16="http://schemas.microsoft.com/office/drawing/2014/main" id="{8B0F09FD-DA7F-4C94-85E0-6593B8991069}"/>
              </a:ext>
            </a:extLst>
          </p:cNvPr>
          <p:cNvSpPr/>
          <p:nvPr/>
        </p:nvSpPr>
        <p:spPr>
          <a:xfrm>
            <a:off x="838200" y="1810572"/>
            <a:ext cx="8818984" cy="1015663"/>
          </a:xfrm>
          <a:prstGeom prst="rect">
            <a:avLst/>
          </a:prstGeom>
        </p:spPr>
        <p:txBody>
          <a:bodyPr wrap="square">
            <a:spAutoFit/>
          </a:bodyPr>
          <a:lstStyle/>
          <a:p>
            <a:r>
              <a:rPr lang="de-CH" sz="3000" dirty="0"/>
              <a:t>„</a:t>
            </a:r>
            <a:r>
              <a:rPr lang="de-DE" sz="3000" dirty="0"/>
              <a:t>[…] aus dem Geschlecht Israel, vom Stamm Benjamin, ein Hebräer von Hebräern, […]</a:t>
            </a:r>
            <a:r>
              <a:rPr lang="de-CH" sz="3000" dirty="0"/>
              <a:t>“ Phil 3,5</a:t>
            </a:r>
          </a:p>
        </p:txBody>
      </p:sp>
    </p:spTree>
    <p:extLst>
      <p:ext uri="{BB962C8B-B14F-4D97-AF65-F5344CB8AC3E}">
        <p14:creationId xmlns:p14="http://schemas.microsoft.com/office/powerpoint/2010/main" val="10513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Levi</a:t>
            </a:r>
          </a:p>
        </p:txBody>
      </p:sp>
      <p:sp>
        <p:nvSpPr>
          <p:cNvPr id="3" name="Rechteck 2">
            <a:extLst>
              <a:ext uri="{FF2B5EF4-FFF2-40B4-BE49-F238E27FC236}">
                <a16:creationId xmlns:a16="http://schemas.microsoft.com/office/drawing/2014/main" id="{4B5FC39D-732C-4FE1-A65E-3E1D1410EA9A}"/>
              </a:ext>
            </a:extLst>
          </p:cNvPr>
          <p:cNvSpPr/>
          <p:nvPr/>
        </p:nvSpPr>
        <p:spPr>
          <a:xfrm>
            <a:off x="838200" y="1732595"/>
            <a:ext cx="8595049" cy="1477328"/>
          </a:xfrm>
          <a:prstGeom prst="rect">
            <a:avLst/>
          </a:prstGeom>
        </p:spPr>
        <p:txBody>
          <a:bodyPr wrap="square">
            <a:spAutoFit/>
          </a:bodyPr>
          <a:lstStyle/>
          <a:p>
            <a:r>
              <a:rPr lang="de-CH" sz="3000" dirty="0"/>
              <a:t>„</a:t>
            </a:r>
            <a:r>
              <a:rPr lang="de-DE" sz="3000" dirty="0"/>
              <a:t>Verflucht sei ihr Zorn, weil er so heftig, und ihr Grimm, weil er so hart ist! Ich will sie verteilen unter Jakob und zerstreuen unter Israel.</a:t>
            </a:r>
            <a:r>
              <a:rPr lang="de-CH" sz="3000" dirty="0"/>
              <a:t>“ 1Mo 49,7</a:t>
            </a:r>
          </a:p>
        </p:txBody>
      </p:sp>
      <p:sp>
        <p:nvSpPr>
          <p:cNvPr id="5" name="Rechteck 4">
            <a:extLst>
              <a:ext uri="{FF2B5EF4-FFF2-40B4-BE49-F238E27FC236}">
                <a16:creationId xmlns:a16="http://schemas.microsoft.com/office/drawing/2014/main" id="{8B0F09FD-DA7F-4C94-85E0-6593B8991069}"/>
              </a:ext>
            </a:extLst>
          </p:cNvPr>
          <p:cNvSpPr/>
          <p:nvPr/>
        </p:nvSpPr>
        <p:spPr>
          <a:xfrm>
            <a:off x="838200" y="3778732"/>
            <a:ext cx="8818984" cy="1477328"/>
          </a:xfrm>
          <a:prstGeom prst="rect">
            <a:avLst/>
          </a:prstGeom>
        </p:spPr>
        <p:txBody>
          <a:bodyPr wrap="square">
            <a:spAutoFit/>
          </a:bodyPr>
          <a:lstStyle/>
          <a:p>
            <a:r>
              <a:rPr lang="de-CH" sz="3000" dirty="0"/>
              <a:t>„</a:t>
            </a:r>
            <a:r>
              <a:rPr lang="de-DE" sz="3000" dirty="0"/>
              <a:t>da stellte sich Mose im Tor des Lagers auf und sprach: Her zu mir, wer dem HERRN angehört! Da sammelten sich zu ihm alle Söhne Levis.</a:t>
            </a:r>
            <a:r>
              <a:rPr lang="de-CH" sz="3000" dirty="0"/>
              <a:t>“ 2Mo 32,26</a:t>
            </a:r>
          </a:p>
        </p:txBody>
      </p:sp>
    </p:spTree>
    <p:extLst>
      <p:ext uri="{BB962C8B-B14F-4D97-AF65-F5344CB8AC3E}">
        <p14:creationId xmlns:p14="http://schemas.microsoft.com/office/powerpoint/2010/main" val="28628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4050532" cy="938719"/>
          </a:xfrm>
          <a:prstGeom prst="rect">
            <a:avLst/>
          </a:prstGeom>
          <a:noFill/>
        </p:spPr>
        <p:txBody>
          <a:bodyPr wrap="none" rtlCol="0">
            <a:spAutoFit/>
          </a:bodyPr>
          <a:lstStyle/>
          <a:p>
            <a:r>
              <a:rPr lang="de-CH" sz="5400" b="1" dirty="0"/>
              <a:t>1.+2. Chronik</a:t>
            </a:r>
            <a:endParaRPr lang="de-CH" sz="5000" dirty="0">
              <a:latin typeface="Trebuchet MS" panose="020B0603020202020204" pitchFamily="34" charset="0"/>
            </a:endParaRPr>
          </a:p>
        </p:txBody>
      </p:sp>
      <p:sp>
        <p:nvSpPr>
          <p:cNvPr id="4" name="Textfeld 3"/>
          <p:cNvSpPr txBox="1"/>
          <p:nvPr/>
        </p:nvSpPr>
        <p:spPr>
          <a:xfrm>
            <a:off x="553480" y="1549904"/>
            <a:ext cx="4522969" cy="615553"/>
          </a:xfrm>
          <a:prstGeom prst="rect">
            <a:avLst/>
          </a:prstGeom>
          <a:noFill/>
        </p:spPr>
        <p:txBody>
          <a:bodyPr wrap="none" rtlCol="0">
            <a:spAutoFit/>
          </a:bodyPr>
          <a:lstStyle/>
          <a:p>
            <a:pPr lvl="0"/>
            <a:r>
              <a:rPr lang="de-CH" sz="3400" dirty="0"/>
              <a:t>Kapitel: 65 | Verse: 1764</a:t>
            </a:r>
          </a:p>
        </p:txBody>
      </p:sp>
    </p:spTree>
    <p:extLst>
      <p:ext uri="{BB962C8B-B14F-4D97-AF65-F5344CB8AC3E}">
        <p14:creationId xmlns:p14="http://schemas.microsoft.com/office/powerpoint/2010/main" val="387690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Levi</a:t>
            </a:r>
          </a:p>
        </p:txBody>
      </p:sp>
      <p:sp>
        <p:nvSpPr>
          <p:cNvPr id="3" name="Rechteck 2">
            <a:extLst>
              <a:ext uri="{FF2B5EF4-FFF2-40B4-BE49-F238E27FC236}">
                <a16:creationId xmlns:a16="http://schemas.microsoft.com/office/drawing/2014/main" id="{4B5FC39D-732C-4FE1-A65E-3E1D1410EA9A}"/>
              </a:ext>
            </a:extLst>
          </p:cNvPr>
          <p:cNvSpPr/>
          <p:nvPr/>
        </p:nvSpPr>
        <p:spPr>
          <a:xfrm>
            <a:off x="838200" y="1620411"/>
            <a:ext cx="8595049" cy="1938992"/>
          </a:xfrm>
          <a:prstGeom prst="rect">
            <a:avLst/>
          </a:prstGeom>
        </p:spPr>
        <p:txBody>
          <a:bodyPr wrap="square">
            <a:spAutoFit/>
          </a:bodyPr>
          <a:lstStyle/>
          <a:p>
            <a:r>
              <a:rPr lang="de-CH" sz="3000" dirty="0"/>
              <a:t>„</a:t>
            </a:r>
            <a:r>
              <a:rPr lang="de-DE" sz="3000" dirty="0"/>
              <a:t>Siehe, ich selbst habe die Leviten aus der Mitte der Kinder Israels genommen anstelle aller Erstgeburt, die den Mutterschoß durchbricht bei den Kindern Israels, sodass die Leviten mir gehören.</a:t>
            </a:r>
            <a:r>
              <a:rPr lang="de-CH" sz="3000" dirty="0"/>
              <a:t>“ 4Mo 3,12</a:t>
            </a:r>
          </a:p>
        </p:txBody>
      </p:sp>
      <p:sp>
        <p:nvSpPr>
          <p:cNvPr id="5" name="Rechteck 4">
            <a:extLst>
              <a:ext uri="{FF2B5EF4-FFF2-40B4-BE49-F238E27FC236}">
                <a16:creationId xmlns:a16="http://schemas.microsoft.com/office/drawing/2014/main" id="{8B0F09FD-DA7F-4C94-85E0-6593B8991069}"/>
              </a:ext>
            </a:extLst>
          </p:cNvPr>
          <p:cNvSpPr/>
          <p:nvPr/>
        </p:nvSpPr>
        <p:spPr>
          <a:xfrm>
            <a:off x="838200" y="4221926"/>
            <a:ext cx="8818984" cy="1015663"/>
          </a:xfrm>
          <a:prstGeom prst="rect">
            <a:avLst/>
          </a:prstGeom>
        </p:spPr>
        <p:txBody>
          <a:bodyPr wrap="square">
            <a:spAutoFit/>
          </a:bodyPr>
          <a:lstStyle/>
          <a:p>
            <a:r>
              <a:rPr lang="de-CH" sz="3000" dirty="0"/>
              <a:t>„</a:t>
            </a:r>
            <a:r>
              <a:rPr lang="de-DE" sz="3000" dirty="0"/>
              <a:t>Wir wissen aber, dass denen, die Gott lieben, alle Dinge zum Guten mitwirken,</a:t>
            </a:r>
            <a:r>
              <a:rPr lang="de-CH" sz="3000" dirty="0"/>
              <a:t>“ </a:t>
            </a:r>
            <a:r>
              <a:rPr lang="de-CH" sz="3000" dirty="0" err="1"/>
              <a:t>Röm</a:t>
            </a:r>
            <a:r>
              <a:rPr lang="de-CH" sz="3000" dirty="0"/>
              <a:t> 8,28 (ELB)</a:t>
            </a:r>
          </a:p>
        </p:txBody>
      </p:sp>
    </p:spTree>
    <p:extLst>
      <p:ext uri="{BB962C8B-B14F-4D97-AF65-F5344CB8AC3E}">
        <p14:creationId xmlns:p14="http://schemas.microsoft.com/office/powerpoint/2010/main" val="6245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Juda</a:t>
            </a:r>
          </a:p>
        </p:txBody>
      </p:sp>
      <p:sp>
        <p:nvSpPr>
          <p:cNvPr id="3" name="Rechteck 2">
            <a:extLst>
              <a:ext uri="{FF2B5EF4-FFF2-40B4-BE49-F238E27FC236}">
                <a16:creationId xmlns:a16="http://schemas.microsoft.com/office/drawing/2014/main" id="{4B5FC39D-732C-4FE1-A65E-3E1D1410EA9A}"/>
              </a:ext>
            </a:extLst>
          </p:cNvPr>
          <p:cNvSpPr/>
          <p:nvPr/>
        </p:nvSpPr>
        <p:spPr>
          <a:xfrm>
            <a:off x="838200" y="1536174"/>
            <a:ext cx="9724053" cy="3785652"/>
          </a:xfrm>
          <a:prstGeom prst="rect">
            <a:avLst/>
          </a:prstGeom>
        </p:spPr>
        <p:txBody>
          <a:bodyPr wrap="square">
            <a:spAutoFit/>
          </a:bodyPr>
          <a:lstStyle/>
          <a:p>
            <a:r>
              <a:rPr lang="de-CH" sz="3000" dirty="0"/>
              <a:t>„</a:t>
            </a:r>
            <a:r>
              <a:rPr lang="de-DE" sz="3000" dirty="0"/>
              <a:t>Und die Söhne Rubens, des Erstgeborenen Israels (er war nämlich der Erstgeborene, aber weil er das Lager seines Vaters entweihte, wurde sein Erstgeburtsrecht den Söhnen Josephs, des Sohnes Israels, gegeben, doch ohne dass dieser im Geschlechtsregister als Erstgeborener verzeichnet wurde; denn </a:t>
            </a:r>
            <a:r>
              <a:rPr lang="de-DE" sz="3000" dirty="0" err="1"/>
              <a:t>Juda</a:t>
            </a:r>
            <a:r>
              <a:rPr lang="de-DE" sz="3000" dirty="0"/>
              <a:t> war mächtig unter seinen Brüdern, sodass von ihm der Fürst kommen sollte; aber das Erstgeburtsrecht fiel Joseph zu),</a:t>
            </a:r>
            <a:r>
              <a:rPr lang="de-CH" sz="3000" dirty="0"/>
              <a:t>“ 1Chr 5,1-2</a:t>
            </a:r>
          </a:p>
        </p:txBody>
      </p:sp>
    </p:spTree>
    <p:extLst>
      <p:ext uri="{BB962C8B-B14F-4D97-AF65-F5344CB8AC3E}">
        <p14:creationId xmlns:p14="http://schemas.microsoft.com/office/powerpoint/2010/main" val="13888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Juda</a:t>
            </a:r>
          </a:p>
        </p:txBody>
      </p:sp>
      <p:sp>
        <p:nvSpPr>
          <p:cNvPr id="2" name="Textfeld 1">
            <a:extLst>
              <a:ext uri="{FF2B5EF4-FFF2-40B4-BE49-F238E27FC236}">
                <a16:creationId xmlns:a16="http://schemas.microsoft.com/office/drawing/2014/main" id="{D0254C45-3005-451D-9059-410C77F22738}"/>
              </a:ext>
            </a:extLst>
          </p:cNvPr>
          <p:cNvSpPr txBox="1"/>
          <p:nvPr/>
        </p:nvSpPr>
        <p:spPr>
          <a:xfrm>
            <a:off x="2472847" y="2754323"/>
            <a:ext cx="1742785" cy="3785652"/>
          </a:xfrm>
          <a:prstGeom prst="rect">
            <a:avLst/>
          </a:prstGeom>
          <a:noFill/>
        </p:spPr>
        <p:txBody>
          <a:bodyPr wrap="none" rtlCol="0">
            <a:spAutoFit/>
          </a:bodyPr>
          <a:lstStyle/>
          <a:p>
            <a:pPr algn="ctr"/>
            <a:r>
              <a:rPr lang="de-CH" sz="4000" dirty="0"/>
              <a:t>Lea</a:t>
            </a:r>
          </a:p>
          <a:p>
            <a:endParaRPr lang="de-CH" sz="4000" dirty="0"/>
          </a:p>
          <a:p>
            <a:r>
              <a:rPr lang="de-CH" sz="4000" dirty="0"/>
              <a:t>Ruben</a:t>
            </a:r>
          </a:p>
          <a:p>
            <a:r>
              <a:rPr lang="de-CH" sz="4000" dirty="0"/>
              <a:t>Simeon</a:t>
            </a:r>
          </a:p>
          <a:p>
            <a:r>
              <a:rPr lang="de-CH" sz="4000" dirty="0"/>
              <a:t>Levi</a:t>
            </a:r>
          </a:p>
          <a:p>
            <a:r>
              <a:rPr lang="de-CH" sz="4000" dirty="0"/>
              <a:t>Juda</a:t>
            </a:r>
          </a:p>
        </p:txBody>
      </p:sp>
      <p:sp>
        <p:nvSpPr>
          <p:cNvPr id="5" name="Textfeld 4">
            <a:extLst>
              <a:ext uri="{FF2B5EF4-FFF2-40B4-BE49-F238E27FC236}">
                <a16:creationId xmlns:a16="http://schemas.microsoft.com/office/drawing/2014/main" id="{CEF0857A-6330-4218-8110-A310BAE80A0B}"/>
              </a:ext>
            </a:extLst>
          </p:cNvPr>
          <p:cNvSpPr txBox="1"/>
          <p:nvPr/>
        </p:nvSpPr>
        <p:spPr>
          <a:xfrm>
            <a:off x="7976367" y="2721114"/>
            <a:ext cx="2153154" cy="2554545"/>
          </a:xfrm>
          <a:prstGeom prst="rect">
            <a:avLst/>
          </a:prstGeom>
          <a:noFill/>
        </p:spPr>
        <p:txBody>
          <a:bodyPr wrap="none" rtlCol="0">
            <a:spAutoFit/>
          </a:bodyPr>
          <a:lstStyle/>
          <a:p>
            <a:pPr algn="ctr"/>
            <a:r>
              <a:rPr lang="de-CH" sz="4000" dirty="0"/>
              <a:t>Rahel</a:t>
            </a:r>
          </a:p>
          <a:p>
            <a:endParaRPr lang="de-CH" sz="4000" dirty="0"/>
          </a:p>
          <a:p>
            <a:r>
              <a:rPr lang="de-CH" sz="4000" dirty="0"/>
              <a:t>Joseph</a:t>
            </a:r>
          </a:p>
          <a:p>
            <a:r>
              <a:rPr lang="de-CH" sz="4000" dirty="0"/>
              <a:t>Benjamin</a:t>
            </a:r>
          </a:p>
        </p:txBody>
      </p:sp>
      <p:sp>
        <p:nvSpPr>
          <p:cNvPr id="6" name="Textfeld 5">
            <a:extLst>
              <a:ext uri="{FF2B5EF4-FFF2-40B4-BE49-F238E27FC236}">
                <a16:creationId xmlns:a16="http://schemas.microsoft.com/office/drawing/2014/main" id="{955DF04F-BA00-4F7A-B8F7-38C4A8177AAA}"/>
              </a:ext>
            </a:extLst>
          </p:cNvPr>
          <p:cNvSpPr txBox="1"/>
          <p:nvPr/>
        </p:nvSpPr>
        <p:spPr>
          <a:xfrm>
            <a:off x="5421616" y="2721114"/>
            <a:ext cx="1348767" cy="707886"/>
          </a:xfrm>
          <a:prstGeom prst="rect">
            <a:avLst/>
          </a:prstGeom>
          <a:noFill/>
        </p:spPr>
        <p:txBody>
          <a:bodyPr wrap="none" rtlCol="0">
            <a:spAutoFit/>
          </a:bodyPr>
          <a:lstStyle/>
          <a:p>
            <a:pPr algn="ctr"/>
            <a:r>
              <a:rPr lang="de-CH" sz="4000" dirty="0"/>
              <a:t>Jakob</a:t>
            </a:r>
          </a:p>
        </p:txBody>
      </p:sp>
      <p:sp>
        <p:nvSpPr>
          <p:cNvPr id="7" name="Textfeld 6">
            <a:extLst>
              <a:ext uri="{FF2B5EF4-FFF2-40B4-BE49-F238E27FC236}">
                <a16:creationId xmlns:a16="http://schemas.microsoft.com/office/drawing/2014/main" id="{D15E73C2-4BEB-4DE4-9A7A-D8EA08D76AA1}"/>
              </a:ext>
            </a:extLst>
          </p:cNvPr>
          <p:cNvSpPr txBox="1"/>
          <p:nvPr/>
        </p:nvSpPr>
        <p:spPr>
          <a:xfrm>
            <a:off x="4094842" y="1375745"/>
            <a:ext cx="4002314" cy="707886"/>
          </a:xfrm>
          <a:prstGeom prst="rect">
            <a:avLst/>
          </a:prstGeom>
          <a:noFill/>
        </p:spPr>
        <p:txBody>
          <a:bodyPr wrap="none" rtlCol="0">
            <a:spAutoFit/>
          </a:bodyPr>
          <a:lstStyle/>
          <a:p>
            <a:pPr algn="ctr"/>
            <a:r>
              <a:rPr lang="de-CH" sz="4000" dirty="0"/>
              <a:t>Das doppelte Erbe</a:t>
            </a:r>
          </a:p>
        </p:txBody>
      </p:sp>
      <p:cxnSp>
        <p:nvCxnSpPr>
          <p:cNvPr id="18" name="Gerade Verbindung mit Pfeil 17">
            <a:extLst>
              <a:ext uri="{FF2B5EF4-FFF2-40B4-BE49-F238E27FC236}">
                <a16:creationId xmlns:a16="http://schemas.microsoft.com/office/drawing/2014/main" id="{E1EF2564-F9B6-43E1-8093-0F836CCF0CC9}"/>
              </a:ext>
            </a:extLst>
          </p:cNvPr>
          <p:cNvCxnSpPr>
            <a:cxnSpLocks/>
          </p:cNvCxnSpPr>
          <p:nvPr/>
        </p:nvCxnSpPr>
        <p:spPr>
          <a:xfrm>
            <a:off x="1679510" y="4357396"/>
            <a:ext cx="671804" cy="0"/>
          </a:xfrm>
          <a:prstGeom prst="straightConnector1">
            <a:avLst/>
          </a:prstGeom>
          <a:ln w="38100">
            <a:solidFill>
              <a:srgbClr val="3399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265FF34-9213-4491-8E71-382BBDD927CE}"/>
              </a:ext>
            </a:extLst>
          </p:cNvPr>
          <p:cNvCxnSpPr>
            <a:cxnSpLocks/>
          </p:cNvCxnSpPr>
          <p:nvPr/>
        </p:nvCxnSpPr>
        <p:spPr>
          <a:xfrm>
            <a:off x="1685471" y="2402179"/>
            <a:ext cx="0" cy="1971092"/>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0B00BBC-232C-450A-A5BD-22668FEECA5E}"/>
              </a:ext>
            </a:extLst>
          </p:cNvPr>
          <p:cNvCxnSpPr>
            <a:cxnSpLocks/>
          </p:cNvCxnSpPr>
          <p:nvPr/>
        </p:nvCxnSpPr>
        <p:spPr>
          <a:xfrm flipV="1">
            <a:off x="1679510" y="2403895"/>
            <a:ext cx="4442228" cy="14159"/>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49D28C7-D321-43DE-B208-CEC66D921C9E}"/>
              </a:ext>
            </a:extLst>
          </p:cNvPr>
          <p:cNvCxnSpPr>
            <a:cxnSpLocks/>
          </p:cNvCxnSpPr>
          <p:nvPr/>
        </p:nvCxnSpPr>
        <p:spPr>
          <a:xfrm>
            <a:off x="6121738" y="1990725"/>
            <a:ext cx="0" cy="432092"/>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28691DA3-C997-462A-920F-D319DD6083C9}"/>
              </a:ext>
            </a:extLst>
          </p:cNvPr>
          <p:cNvCxnSpPr>
            <a:cxnSpLocks/>
          </p:cNvCxnSpPr>
          <p:nvPr/>
        </p:nvCxnSpPr>
        <p:spPr>
          <a:xfrm flipV="1">
            <a:off x="4094842" y="4357397"/>
            <a:ext cx="3784238" cy="15874"/>
          </a:xfrm>
          <a:prstGeom prst="straightConnector1">
            <a:avLst/>
          </a:prstGeom>
          <a:ln w="38100">
            <a:solidFill>
              <a:srgbClr val="3399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BD2ABEE-895B-4663-BB27-5BD080002F66}"/>
              </a:ext>
            </a:extLst>
          </p:cNvPr>
          <p:cNvCxnSpPr>
            <a:cxnSpLocks/>
          </p:cNvCxnSpPr>
          <p:nvPr/>
        </p:nvCxnSpPr>
        <p:spPr>
          <a:xfrm flipV="1">
            <a:off x="2535697" y="4357396"/>
            <a:ext cx="136492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8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par>
                                <p:cTn id="39" presetID="53" presetClass="entr" presetSubtype="16"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Juda</a:t>
            </a:r>
          </a:p>
        </p:txBody>
      </p:sp>
      <p:sp>
        <p:nvSpPr>
          <p:cNvPr id="2" name="Textfeld 1">
            <a:extLst>
              <a:ext uri="{FF2B5EF4-FFF2-40B4-BE49-F238E27FC236}">
                <a16:creationId xmlns:a16="http://schemas.microsoft.com/office/drawing/2014/main" id="{D0254C45-3005-451D-9059-410C77F22738}"/>
              </a:ext>
            </a:extLst>
          </p:cNvPr>
          <p:cNvSpPr txBox="1"/>
          <p:nvPr/>
        </p:nvSpPr>
        <p:spPr>
          <a:xfrm>
            <a:off x="2472847" y="2754323"/>
            <a:ext cx="1742785" cy="3785652"/>
          </a:xfrm>
          <a:prstGeom prst="rect">
            <a:avLst/>
          </a:prstGeom>
          <a:noFill/>
        </p:spPr>
        <p:txBody>
          <a:bodyPr wrap="none" rtlCol="0">
            <a:spAutoFit/>
          </a:bodyPr>
          <a:lstStyle/>
          <a:p>
            <a:pPr algn="ctr"/>
            <a:r>
              <a:rPr lang="de-CH" sz="4000" dirty="0"/>
              <a:t>Lea</a:t>
            </a:r>
          </a:p>
          <a:p>
            <a:endParaRPr lang="de-CH" sz="4000" dirty="0"/>
          </a:p>
          <a:p>
            <a:r>
              <a:rPr lang="de-CH" sz="4000" dirty="0"/>
              <a:t>Ruben</a:t>
            </a:r>
          </a:p>
          <a:p>
            <a:r>
              <a:rPr lang="de-CH" sz="4000" dirty="0"/>
              <a:t>Simeon</a:t>
            </a:r>
          </a:p>
          <a:p>
            <a:r>
              <a:rPr lang="de-CH" sz="4000" dirty="0"/>
              <a:t>Levi</a:t>
            </a:r>
          </a:p>
          <a:p>
            <a:r>
              <a:rPr lang="de-CH" sz="4000" dirty="0"/>
              <a:t>Juda</a:t>
            </a:r>
          </a:p>
        </p:txBody>
      </p:sp>
      <p:sp>
        <p:nvSpPr>
          <p:cNvPr id="5" name="Textfeld 4">
            <a:extLst>
              <a:ext uri="{FF2B5EF4-FFF2-40B4-BE49-F238E27FC236}">
                <a16:creationId xmlns:a16="http://schemas.microsoft.com/office/drawing/2014/main" id="{CEF0857A-6330-4218-8110-A310BAE80A0B}"/>
              </a:ext>
            </a:extLst>
          </p:cNvPr>
          <p:cNvSpPr txBox="1"/>
          <p:nvPr/>
        </p:nvSpPr>
        <p:spPr>
          <a:xfrm>
            <a:off x="7976367" y="2721114"/>
            <a:ext cx="2153154" cy="2554545"/>
          </a:xfrm>
          <a:prstGeom prst="rect">
            <a:avLst/>
          </a:prstGeom>
          <a:noFill/>
        </p:spPr>
        <p:txBody>
          <a:bodyPr wrap="none" rtlCol="0">
            <a:spAutoFit/>
          </a:bodyPr>
          <a:lstStyle/>
          <a:p>
            <a:pPr algn="ctr"/>
            <a:r>
              <a:rPr lang="de-CH" sz="4000" dirty="0"/>
              <a:t>Rahel</a:t>
            </a:r>
          </a:p>
          <a:p>
            <a:endParaRPr lang="de-CH" sz="4000" dirty="0"/>
          </a:p>
          <a:p>
            <a:r>
              <a:rPr lang="de-CH" sz="4000" dirty="0"/>
              <a:t>Joseph</a:t>
            </a:r>
          </a:p>
          <a:p>
            <a:r>
              <a:rPr lang="de-CH" sz="4000" dirty="0"/>
              <a:t>Benjamin</a:t>
            </a:r>
          </a:p>
        </p:txBody>
      </p:sp>
      <p:sp>
        <p:nvSpPr>
          <p:cNvPr id="6" name="Textfeld 5">
            <a:extLst>
              <a:ext uri="{FF2B5EF4-FFF2-40B4-BE49-F238E27FC236}">
                <a16:creationId xmlns:a16="http://schemas.microsoft.com/office/drawing/2014/main" id="{955DF04F-BA00-4F7A-B8F7-38C4A8177AAA}"/>
              </a:ext>
            </a:extLst>
          </p:cNvPr>
          <p:cNvSpPr txBox="1"/>
          <p:nvPr/>
        </p:nvSpPr>
        <p:spPr>
          <a:xfrm>
            <a:off x="5421616" y="2721114"/>
            <a:ext cx="1348767" cy="707886"/>
          </a:xfrm>
          <a:prstGeom prst="rect">
            <a:avLst/>
          </a:prstGeom>
          <a:noFill/>
        </p:spPr>
        <p:txBody>
          <a:bodyPr wrap="none" rtlCol="0">
            <a:spAutoFit/>
          </a:bodyPr>
          <a:lstStyle/>
          <a:p>
            <a:pPr algn="ctr"/>
            <a:r>
              <a:rPr lang="de-CH" sz="4000" dirty="0"/>
              <a:t>Jakob</a:t>
            </a:r>
          </a:p>
        </p:txBody>
      </p:sp>
      <p:sp>
        <p:nvSpPr>
          <p:cNvPr id="7" name="Textfeld 6">
            <a:extLst>
              <a:ext uri="{FF2B5EF4-FFF2-40B4-BE49-F238E27FC236}">
                <a16:creationId xmlns:a16="http://schemas.microsoft.com/office/drawing/2014/main" id="{D15E73C2-4BEB-4DE4-9A7A-D8EA08D76AA1}"/>
              </a:ext>
            </a:extLst>
          </p:cNvPr>
          <p:cNvSpPr txBox="1"/>
          <p:nvPr/>
        </p:nvSpPr>
        <p:spPr>
          <a:xfrm>
            <a:off x="3735452" y="1375745"/>
            <a:ext cx="4721101" cy="707886"/>
          </a:xfrm>
          <a:prstGeom prst="rect">
            <a:avLst/>
          </a:prstGeom>
          <a:noFill/>
        </p:spPr>
        <p:txBody>
          <a:bodyPr wrap="none" rtlCol="0">
            <a:spAutoFit/>
          </a:bodyPr>
          <a:lstStyle/>
          <a:p>
            <a:pPr algn="ctr"/>
            <a:r>
              <a:rPr lang="de-CH" sz="4000" dirty="0"/>
              <a:t>Das priesterliche Erbe</a:t>
            </a:r>
          </a:p>
        </p:txBody>
      </p:sp>
      <p:cxnSp>
        <p:nvCxnSpPr>
          <p:cNvPr id="18" name="Gerade Verbindung mit Pfeil 17">
            <a:extLst>
              <a:ext uri="{FF2B5EF4-FFF2-40B4-BE49-F238E27FC236}">
                <a16:creationId xmlns:a16="http://schemas.microsoft.com/office/drawing/2014/main" id="{E1EF2564-F9B6-43E1-8093-0F836CCF0CC9}"/>
              </a:ext>
            </a:extLst>
          </p:cNvPr>
          <p:cNvCxnSpPr>
            <a:cxnSpLocks/>
          </p:cNvCxnSpPr>
          <p:nvPr/>
        </p:nvCxnSpPr>
        <p:spPr>
          <a:xfrm>
            <a:off x="1686198" y="5586121"/>
            <a:ext cx="671804" cy="0"/>
          </a:xfrm>
          <a:prstGeom prst="straightConnector1">
            <a:avLst/>
          </a:prstGeom>
          <a:ln w="38100">
            <a:solidFill>
              <a:srgbClr val="3399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49D28C7-D321-43DE-B208-CEC66D921C9E}"/>
              </a:ext>
            </a:extLst>
          </p:cNvPr>
          <p:cNvCxnSpPr>
            <a:cxnSpLocks/>
          </p:cNvCxnSpPr>
          <p:nvPr/>
        </p:nvCxnSpPr>
        <p:spPr>
          <a:xfrm>
            <a:off x="6121738" y="1990725"/>
            <a:ext cx="0" cy="432092"/>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BD2ABEE-895B-4663-BB27-5BD080002F66}"/>
              </a:ext>
            </a:extLst>
          </p:cNvPr>
          <p:cNvCxnSpPr>
            <a:cxnSpLocks/>
          </p:cNvCxnSpPr>
          <p:nvPr/>
        </p:nvCxnSpPr>
        <p:spPr>
          <a:xfrm>
            <a:off x="702392" y="2403298"/>
            <a:ext cx="2193208" cy="1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57E72A9-2AEB-4356-BC7A-3D6C9539CE0D}"/>
              </a:ext>
            </a:extLst>
          </p:cNvPr>
          <p:cNvSpPr txBox="1"/>
          <p:nvPr/>
        </p:nvSpPr>
        <p:spPr>
          <a:xfrm>
            <a:off x="622007" y="2027386"/>
            <a:ext cx="2353978" cy="707886"/>
          </a:xfrm>
          <a:prstGeom prst="rect">
            <a:avLst/>
          </a:prstGeom>
          <a:noFill/>
        </p:spPr>
        <p:txBody>
          <a:bodyPr wrap="none" rtlCol="0">
            <a:spAutoFit/>
          </a:bodyPr>
          <a:lstStyle/>
          <a:p>
            <a:pPr algn="ctr"/>
            <a:r>
              <a:rPr lang="de-CH" sz="4000" dirty="0"/>
              <a:t>Erstgeburt</a:t>
            </a:r>
          </a:p>
        </p:txBody>
      </p:sp>
      <p:cxnSp>
        <p:nvCxnSpPr>
          <p:cNvPr id="14" name="Gerade Verbindung mit Pfeil 13">
            <a:extLst>
              <a:ext uri="{FF2B5EF4-FFF2-40B4-BE49-F238E27FC236}">
                <a16:creationId xmlns:a16="http://schemas.microsoft.com/office/drawing/2014/main" id="{8BB3EBC0-5A39-48D9-934F-999A7130029B}"/>
              </a:ext>
            </a:extLst>
          </p:cNvPr>
          <p:cNvCxnSpPr>
            <a:cxnSpLocks/>
          </p:cNvCxnSpPr>
          <p:nvPr/>
        </p:nvCxnSpPr>
        <p:spPr>
          <a:xfrm flipH="1">
            <a:off x="3135086" y="2403297"/>
            <a:ext cx="3001991" cy="14756"/>
          </a:xfrm>
          <a:prstGeom prst="straightConnector1">
            <a:avLst/>
          </a:prstGeom>
          <a:ln w="38100">
            <a:solidFill>
              <a:srgbClr val="3399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E239DBF-B8BF-42AF-8AA7-18D74CD9B616}"/>
              </a:ext>
            </a:extLst>
          </p:cNvPr>
          <p:cNvCxnSpPr>
            <a:cxnSpLocks/>
          </p:cNvCxnSpPr>
          <p:nvPr/>
        </p:nvCxnSpPr>
        <p:spPr>
          <a:xfrm>
            <a:off x="1686198" y="2737785"/>
            <a:ext cx="0" cy="2867388"/>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Juda</a:t>
            </a:r>
          </a:p>
        </p:txBody>
      </p:sp>
      <p:sp>
        <p:nvSpPr>
          <p:cNvPr id="2" name="Textfeld 1">
            <a:extLst>
              <a:ext uri="{FF2B5EF4-FFF2-40B4-BE49-F238E27FC236}">
                <a16:creationId xmlns:a16="http://schemas.microsoft.com/office/drawing/2014/main" id="{D0254C45-3005-451D-9059-410C77F22738}"/>
              </a:ext>
            </a:extLst>
          </p:cNvPr>
          <p:cNvSpPr txBox="1"/>
          <p:nvPr/>
        </p:nvSpPr>
        <p:spPr>
          <a:xfrm>
            <a:off x="2472847" y="2754323"/>
            <a:ext cx="1742785" cy="3785652"/>
          </a:xfrm>
          <a:prstGeom prst="rect">
            <a:avLst/>
          </a:prstGeom>
          <a:noFill/>
        </p:spPr>
        <p:txBody>
          <a:bodyPr wrap="none" rtlCol="0">
            <a:spAutoFit/>
          </a:bodyPr>
          <a:lstStyle/>
          <a:p>
            <a:pPr algn="ctr"/>
            <a:r>
              <a:rPr lang="de-CH" sz="4000" dirty="0"/>
              <a:t>Lea</a:t>
            </a:r>
          </a:p>
          <a:p>
            <a:endParaRPr lang="de-CH" sz="4000" dirty="0"/>
          </a:p>
          <a:p>
            <a:r>
              <a:rPr lang="de-CH" sz="4000" dirty="0"/>
              <a:t>Ruben</a:t>
            </a:r>
          </a:p>
          <a:p>
            <a:r>
              <a:rPr lang="de-CH" sz="4000" dirty="0"/>
              <a:t>Simeon</a:t>
            </a:r>
          </a:p>
          <a:p>
            <a:r>
              <a:rPr lang="de-CH" sz="4000" dirty="0"/>
              <a:t>Levi</a:t>
            </a:r>
          </a:p>
          <a:p>
            <a:r>
              <a:rPr lang="de-CH" sz="4000" dirty="0"/>
              <a:t>Juda</a:t>
            </a:r>
          </a:p>
        </p:txBody>
      </p:sp>
      <p:sp>
        <p:nvSpPr>
          <p:cNvPr id="5" name="Textfeld 4">
            <a:extLst>
              <a:ext uri="{FF2B5EF4-FFF2-40B4-BE49-F238E27FC236}">
                <a16:creationId xmlns:a16="http://schemas.microsoft.com/office/drawing/2014/main" id="{CEF0857A-6330-4218-8110-A310BAE80A0B}"/>
              </a:ext>
            </a:extLst>
          </p:cNvPr>
          <p:cNvSpPr txBox="1"/>
          <p:nvPr/>
        </p:nvSpPr>
        <p:spPr>
          <a:xfrm>
            <a:off x="7976367" y="2721114"/>
            <a:ext cx="2153154" cy="2554545"/>
          </a:xfrm>
          <a:prstGeom prst="rect">
            <a:avLst/>
          </a:prstGeom>
          <a:noFill/>
        </p:spPr>
        <p:txBody>
          <a:bodyPr wrap="none" rtlCol="0">
            <a:spAutoFit/>
          </a:bodyPr>
          <a:lstStyle/>
          <a:p>
            <a:pPr algn="ctr"/>
            <a:r>
              <a:rPr lang="de-CH" sz="4000" dirty="0"/>
              <a:t>Rahel</a:t>
            </a:r>
          </a:p>
          <a:p>
            <a:endParaRPr lang="de-CH" sz="4000" dirty="0"/>
          </a:p>
          <a:p>
            <a:r>
              <a:rPr lang="de-CH" sz="4000" dirty="0"/>
              <a:t>Joseph</a:t>
            </a:r>
          </a:p>
          <a:p>
            <a:r>
              <a:rPr lang="de-CH" sz="4000" dirty="0"/>
              <a:t>Benjamin</a:t>
            </a:r>
          </a:p>
        </p:txBody>
      </p:sp>
      <p:sp>
        <p:nvSpPr>
          <p:cNvPr id="6" name="Textfeld 5">
            <a:extLst>
              <a:ext uri="{FF2B5EF4-FFF2-40B4-BE49-F238E27FC236}">
                <a16:creationId xmlns:a16="http://schemas.microsoft.com/office/drawing/2014/main" id="{955DF04F-BA00-4F7A-B8F7-38C4A8177AAA}"/>
              </a:ext>
            </a:extLst>
          </p:cNvPr>
          <p:cNvSpPr txBox="1"/>
          <p:nvPr/>
        </p:nvSpPr>
        <p:spPr>
          <a:xfrm>
            <a:off x="5421616" y="2721114"/>
            <a:ext cx="1348767" cy="707886"/>
          </a:xfrm>
          <a:prstGeom prst="rect">
            <a:avLst/>
          </a:prstGeom>
          <a:noFill/>
        </p:spPr>
        <p:txBody>
          <a:bodyPr wrap="none" rtlCol="0">
            <a:spAutoFit/>
          </a:bodyPr>
          <a:lstStyle/>
          <a:p>
            <a:pPr algn="ctr"/>
            <a:r>
              <a:rPr lang="de-CH" sz="4000" dirty="0"/>
              <a:t>Jakob</a:t>
            </a:r>
          </a:p>
        </p:txBody>
      </p:sp>
      <p:sp>
        <p:nvSpPr>
          <p:cNvPr id="7" name="Textfeld 6">
            <a:extLst>
              <a:ext uri="{FF2B5EF4-FFF2-40B4-BE49-F238E27FC236}">
                <a16:creationId xmlns:a16="http://schemas.microsoft.com/office/drawing/2014/main" id="{D15E73C2-4BEB-4DE4-9A7A-D8EA08D76AA1}"/>
              </a:ext>
            </a:extLst>
          </p:cNvPr>
          <p:cNvSpPr txBox="1"/>
          <p:nvPr/>
        </p:nvSpPr>
        <p:spPr>
          <a:xfrm>
            <a:off x="3761361" y="1375745"/>
            <a:ext cx="4669292" cy="707886"/>
          </a:xfrm>
          <a:prstGeom prst="rect">
            <a:avLst/>
          </a:prstGeom>
          <a:noFill/>
        </p:spPr>
        <p:txBody>
          <a:bodyPr wrap="none" rtlCol="0">
            <a:spAutoFit/>
          </a:bodyPr>
          <a:lstStyle/>
          <a:p>
            <a:pPr algn="ctr"/>
            <a:r>
              <a:rPr lang="de-CH" sz="4000" dirty="0"/>
              <a:t>Das Herrschafts-Erbe</a:t>
            </a:r>
          </a:p>
        </p:txBody>
      </p:sp>
      <p:cxnSp>
        <p:nvCxnSpPr>
          <p:cNvPr id="18" name="Gerade Verbindung mit Pfeil 17">
            <a:extLst>
              <a:ext uri="{FF2B5EF4-FFF2-40B4-BE49-F238E27FC236}">
                <a16:creationId xmlns:a16="http://schemas.microsoft.com/office/drawing/2014/main" id="{E1EF2564-F9B6-43E1-8093-0F836CCF0CC9}"/>
              </a:ext>
            </a:extLst>
          </p:cNvPr>
          <p:cNvCxnSpPr>
            <a:cxnSpLocks/>
          </p:cNvCxnSpPr>
          <p:nvPr/>
        </p:nvCxnSpPr>
        <p:spPr>
          <a:xfrm>
            <a:off x="1686198" y="4348949"/>
            <a:ext cx="671804" cy="0"/>
          </a:xfrm>
          <a:prstGeom prst="straightConnector1">
            <a:avLst/>
          </a:prstGeom>
          <a:ln w="38100">
            <a:solidFill>
              <a:srgbClr val="3399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49D28C7-D321-43DE-B208-CEC66D921C9E}"/>
              </a:ext>
            </a:extLst>
          </p:cNvPr>
          <p:cNvCxnSpPr>
            <a:cxnSpLocks/>
          </p:cNvCxnSpPr>
          <p:nvPr/>
        </p:nvCxnSpPr>
        <p:spPr>
          <a:xfrm>
            <a:off x="6121738" y="1990725"/>
            <a:ext cx="0" cy="432092"/>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BD2ABEE-895B-4663-BB27-5BD080002F66}"/>
              </a:ext>
            </a:extLst>
          </p:cNvPr>
          <p:cNvCxnSpPr>
            <a:cxnSpLocks/>
          </p:cNvCxnSpPr>
          <p:nvPr/>
        </p:nvCxnSpPr>
        <p:spPr>
          <a:xfrm>
            <a:off x="2498196" y="4339618"/>
            <a:ext cx="15512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5CE55F46-0354-481F-B513-779D4B3B2430}"/>
              </a:ext>
            </a:extLst>
          </p:cNvPr>
          <p:cNvCxnSpPr>
            <a:cxnSpLocks/>
          </p:cNvCxnSpPr>
          <p:nvPr/>
        </p:nvCxnSpPr>
        <p:spPr>
          <a:xfrm>
            <a:off x="1685471" y="2402179"/>
            <a:ext cx="0" cy="1971092"/>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CF6B730-2D76-4F07-A9BA-FCBFEDDF45B9}"/>
              </a:ext>
            </a:extLst>
          </p:cNvPr>
          <p:cNvCxnSpPr>
            <a:cxnSpLocks/>
          </p:cNvCxnSpPr>
          <p:nvPr/>
        </p:nvCxnSpPr>
        <p:spPr>
          <a:xfrm flipV="1">
            <a:off x="1679510" y="2403895"/>
            <a:ext cx="4442228" cy="14159"/>
          </a:xfrm>
          <a:prstGeom prst="line">
            <a:avLst/>
          </a:prstGeom>
          <a:ln w="3810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C65148EF-28C4-446F-BFD6-29F052F88378}"/>
              </a:ext>
            </a:extLst>
          </p:cNvPr>
          <p:cNvCxnSpPr>
            <a:cxnSpLocks/>
          </p:cNvCxnSpPr>
          <p:nvPr/>
        </p:nvCxnSpPr>
        <p:spPr>
          <a:xfrm>
            <a:off x="3090518" y="4533900"/>
            <a:ext cx="0" cy="295275"/>
          </a:xfrm>
          <a:prstGeom prst="straightConnector1">
            <a:avLst/>
          </a:prstGeom>
          <a:ln w="38100">
            <a:solidFill>
              <a:srgbClr val="3399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BBBE0FBA-4F1F-4BF7-BCDB-DA79F6318595}"/>
              </a:ext>
            </a:extLst>
          </p:cNvPr>
          <p:cNvCxnSpPr>
            <a:cxnSpLocks/>
          </p:cNvCxnSpPr>
          <p:nvPr/>
        </p:nvCxnSpPr>
        <p:spPr>
          <a:xfrm>
            <a:off x="3090518" y="5128021"/>
            <a:ext cx="0" cy="295275"/>
          </a:xfrm>
          <a:prstGeom prst="straightConnector1">
            <a:avLst/>
          </a:prstGeom>
          <a:ln w="38100">
            <a:solidFill>
              <a:srgbClr val="3399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17233F12-F75F-4FE9-9A1E-09EC7671ED03}"/>
              </a:ext>
            </a:extLst>
          </p:cNvPr>
          <p:cNvCxnSpPr>
            <a:cxnSpLocks/>
          </p:cNvCxnSpPr>
          <p:nvPr/>
        </p:nvCxnSpPr>
        <p:spPr>
          <a:xfrm>
            <a:off x="3090518" y="5762625"/>
            <a:ext cx="0" cy="295275"/>
          </a:xfrm>
          <a:prstGeom prst="straightConnector1">
            <a:avLst/>
          </a:prstGeom>
          <a:ln w="38100">
            <a:solidFill>
              <a:srgbClr val="3399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D9E0F44-B5F7-46B9-983B-53A40EF16D5E}"/>
              </a:ext>
            </a:extLst>
          </p:cNvPr>
          <p:cNvCxnSpPr>
            <a:cxnSpLocks/>
          </p:cNvCxnSpPr>
          <p:nvPr/>
        </p:nvCxnSpPr>
        <p:spPr>
          <a:xfrm>
            <a:off x="2498196" y="4958743"/>
            <a:ext cx="17174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7DF73681-EB52-436A-A423-0DEC9453CE2C}"/>
              </a:ext>
            </a:extLst>
          </p:cNvPr>
          <p:cNvCxnSpPr>
            <a:cxnSpLocks/>
          </p:cNvCxnSpPr>
          <p:nvPr/>
        </p:nvCxnSpPr>
        <p:spPr>
          <a:xfrm>
            <a:off x="2498196" y="5596918"/>
            <a:ext cx="9403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3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53"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par>
                                <p:cTn id="56" presetID="53"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par>
                                <p:cTn id="61" presetID="53" presetClass="entr" presetSubtype="16"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956BFAA-12C9-4A35-9C46-4535A7BFAAD7}"/>
              </a:ext>
            </a:extLst>
          </p:cNvPr>
          <p:cNvSpPr>
            <a:spLocks noGrp="1"/>
          </p:cNvSpPr>
          <p:nvPr>
            <p:ph type="title"/>
          </p:nvPr>
        </p:nvSpPr>
        <p:spPr>
          <a:xfrm>
            <a:off x="838200" y="365126"/>
            <a:ext cx="10515600" cy="817130"/>
          </a:xfrm>
        </p:spPr>
        <p:txBody>
          <a:bodyPr/>
          <a:lstStyle/>
          <a:p>
            <a:pPr algn="ctr"/>
            <a:r>
              <a:rPr lang="de-CH" b="1" dirty="0"/>
              <a:t>Juda</a:t>
            </a:r>
          </a:p>
        </p:txBody>
      </p:sp>
      <p:sp>
        <p:nvSpPr>
          <p:cNvPr id="3" name="Rechteck 2">
            <a:extLst>
              <a:ext uri="{FF2B5EF4-FFF2-40B4-BE49-F238E27FC236}">
                <a16:creationId xmlns:a16="http://schemas.microsoft.com/office/drawing/2014/main" id="{4B5FC39D-732C-4FE1-A65E-3E1D1410EA9A}"/>
              </a:ext>
            </a:extLst>
          </p:cNvPr>
          <p:cNvSpPr/>
          <p:nvPr/>
        </p:nvSpPr>
        <p:spPr>
          <a:xfrm>
            <a:off x="838200" y="4052872"/>
            <a:ext cx="9724053" cy="1477328"/>
          </a:xfrm>
          <a:prstGeom prst="rect">
            <a:avLst/>
          </a:prstGeom>
        </p:spPr>
        <p:txBody>
          <a:bodyPr wrap="square">
            <a:spAutoFit/>
          </a:bodyPr>
          <a:lstStyle/>
          <a:p>
            <a:r>
              <a:rPr lang="de-CH" sz="3000" dirty="0"/>
              <a:t>„</a:t>
            </a:r>
            <a:r>
              <a:rPr lang="de-DE" sz="3000" dirty="0"/>
              <a:t>Und er ist das Haupt des Leibes, der Gemeinde, er, der der Anfang ist, der Erstgeborene aus den Toten, damit er in allem der Erste sei.</a:t>
            </a:r>
            <a:r>
              <a:rPr lang="de-CH" sz="3000" dirty="0"/>
              <a:t>“ Kol 1,18</a:t>
            </a:r>
          </a:p>
        </p:txBody>
      </p:sp>
      <p:sp>
        <p:nvSpPr>
          <p:cNvPr id="2" name="Rechteck 1">
            <a:extLst>
              <a:ext uri="{FF2B5EF4-FFF2-40B4-BE49-F238E27FC236}">
                <a16:creationId xmlns:a16="http://schemas.microsoft.com/office/drawing/2014/main" id="{311E7265-C7D9-4CD5-9F0C-6735935F9557}"/>
              </a:ext>
            </a:extLst>
          </p:cNvPr>
          <p:cNvSpPr/>
          <p:nvPr/>
        </p:nvSpPr>
        <p:spPr>
          <a:xfrm>
            <a:off x="838200" y="1648068"/>
            <a:ext cx="11062283" cy="1938992"/>
          </a:xfrm>
          <a:prstGeom prst="rect">
            <a:avLst/>
          </a:prstGeom>
        </p:spPr>
        <p:txBody>
          <a:bodyPr wrap="square">
            <a:spAutoFit/>
          </a:bodyPr>
          <a:lstStyle/>
          <a:p>
            <a:pPr marL="342900" lvl="0" indent="-342900">
              <a:spcAft>
                <a:spcPts val="0"/>
              </a:spcAft>
              <a:buFont typeface="Symbol" panose="05050102010706020507" pitchFamily="18" charset="2"/>
              <a:buChar char=""/>
            </a:pPr>
            <a:r>
              <a:rPr lang="de-CH" sz="3000" dirty="0"/>
              <a:t>Erstgeborener aller Schöpfung (Kol 1,15)</a:t>
            </a:r>
          </a:p>
          <a:p>
            <a:pPr marL="342900" lvl="0" indent="-342900">
              <a:spcAft>
                <a:spcPts val="0"/>
              </a:spcAft>
              <a:buFont typeface="Symbol" panose="05050102010706020507" pitchFamily="18" charset="2"/>
              <a:buChar char=""/>
            </a:pPr>
            <a:r>
              <a:rPr lang="de-CH" sz="3000" dirty="0"/>
              <a:t>Erstgeborener aus den Toten (Offb 1,5)</a:t>
            </a:r>
          </a:p>
          <a:p>
            <a:pPr marL="342900" lvl="0" indent="-342900">
              <a:spcAft>
                <a:spcPts val="0"/>
              </a:spcAft>
              <a:buFont typeface="Symbol" panose="05050102010706020507" pitchFamily="18" charset="2"/>
              <a:buChar char=""/>
            </a:pPr>
            <a:r>
              <a:rPr lang="de-CH" sz="3000" dirty="0"/>
              <a:t>Erstgeborener unter vielen Brüdern (</a:t>
            </a:r>
            <a:r>
              <a:rPr lang="de-CH" sz="3000" dirty="0" err="1"/>
              <a:t>Röm</a:t>
            </a:r>
            <a:r>
              <a:rPr lang="de-CH" sz="3000" dirty="0"/>
              <a:t> 8,29)</a:t>
            </a:r>
          </a:p>
          <a:p>
            <a:pPr marL="342900" lvl="0" indent="-342900">
              <a:spcAft>
                <a:spcPts val="0"/>
              </a:spcAft>
              <a:buFont typeface="Symbol" panose="05050102010706020507" pitchFamily="18" charset="2"/>
              <a:buChar char=""/>
            </a:pPr>
            <a:r>
              <a:rPr lang="de-CH" sz="3000" dirty="0"/>
              <a:t>Erstgeborener, der von den Engeln angebetet werden soll (</a:t>
            </a:r>
            <a:r>
              <a:rPr lang="de-CH" sz="3000" dirty="0" err="1"/>
              <a:t>Hebr</a:t>
            </a:r>
            <a:r>
              <a:rPr lang="de-CH" sz="3000" dirty="0"/>
              <a:t> 1,6)</a:t>
            </a:r>
          </a:p>
        </p:txBody>
      </p:sp>
    </p:spTree>
    <p:extLst>
      <p:ext uri="{BB962C8B-B14F-4D97-AF65-F5344CB8AC3E}">
        <p14:creationId xmlns:p14="http://schemas.microsoft.com/office/powerpoint/2010/main" val="29884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356E0C65-4ADD-4006-9961-4B26FB2ED591}"/>
              </a:ext>
            </a:extLst>
          </p:cNvPr>
          <p:cNvSpPr/>
          <p:nvPr/>
        </p:nvSpPr>
        <p:spPr>
          <a:xfrm>
            <a:off x="726696" y="1715059"/>
            <a:ext cx="10050710" cy="2400657"/>
          </a:xfrm>
          <a:prstGeom prst="rect">
            <a:avLst/>
          </a:prstGeom>
        </p:spPr>
        <p:txBody>
          <a:bodyPr wrap="square">
            <a:spAutoFit/>
          </a:bodyPr>
          <a:lstStyle/>
          <a:p>
            <a:pPr indent="0">
              <a:buNone/>
            </a:pPr>
            <a:r>
              <a:rPr lang="de-DE" sz="3000" dirty="0"/>
              <a:t>„Darum hat Gott ihn auch hoch erhoben und ihm den Namen verliehen, der über jeden Namen ist, damit in dem Namen Jesu jedes Knie sich beuge, der Himmlischen und Irdischen und Unterirdischen, und jede Zunge bekenne, dass Jesus Christus Herr ist, zur Ehre Gottes, des Vaters.“ Phil 2,9-11</a:t>
            </a:r>
          </a:p>
        </p:txBody>
      </p:sp>
    </p:spTree>
    <p:extLst>
      <p:ext uri="{BB962C8B-B14F-4D97-AF65-F5344CB8AC3E}">
        <p14:creationId xmlns:p14="http://schemas.microsoft.com/office/powerpoint/2010/main" val="744339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238006" y="4855618"/>
            <a:ext cx="5715988" cy="938719"/>
          </a:xfrm>
          <a:prstGeom prst="rect">
            <a:avLst/>
          </a:prstGeom>
          <a:noFill/>
        </p:spPr>
        <p:txBody>
          <a:bodyPr wrap="none" rtlCol="0">
            <a:spAutoFit/>
          </a:bodyPr>
          <a:lstStyle/>
          <a:p>
            <a:pPr algn="ctr"/>
            <a:r>
              <a:rPr lang="de-CH" sz="5500" b="1" dirty="0"/>
              <a:t>1.+2. Chronik Teil 1</a:t>
            </a:r>
          </a:p>
        </p:txBody>
      </p:sp>
    </p:spTree>
    <p:extLst>
      <p:ext uri="{BB962C8B-B14F-4D97-AF65-F5344CB8AC3E}">
        <p14:creationId xmlns:p14="http://schemas.microsoft.com/office/powerpoint/2010/main" val="77516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Allgemeines</a:t>
            </a:r>
          </a:p>
        </p:txBody>
      </p:sp>
      <p:graphicFrame>
        <p:nvGraphicFramePr>
          <p:cNvPr id="8" name="Tabelle 7">
            <a:extLst>
              <a:ext uri="{FF2B5EF4-FFF2-40B4-BE49-F238E27FC236}">
                <a16:creationId xmlns:a16="http://schemas.microsoft.com/office/drawing/2014/main" id="{37DEEE66-63DA-4C10-83AD-6F8A2FBDB36E}"/>
              </a:ext>
            </a:extLst>
          </p:cNvPr>
          <p:cNvGraphicFramePr>
            <a:graphicFrameLocks noGrp="1"/>
          </p:cNvGraphicFramePr>
          <p:nvPr>
            <p:extLst>
              <p:ext uri="{D42A27DB-BD31-4B8C-83A1-F6EECF244321}">
                <p14:modId xmlns:p14="http://schemas.microsoft.com/office/powerpoint/2010/main" val="3807376095"/>
              </p:ext>
            </p:extLst>
          </p:nvPr>
        </p:nvGraphicFramePr>
        <p:xfrm>
          <a:off x="1129715" y="2108614"/>
          <a:ext cx="9633359" cy="2513720"/>
        </p:xfrm>
        <a:graphic>
          <a:graphicData uri="http://schemas.openxmlformats.org/drawingml/2006/table">
            <a:tbl>
              <a:tblPr firstRow="1" firstCol="1" bandRow="1">
                <a:tableStyleId>{5C22544A-7EE6-4342-B048-85BDC9FD1C3A}</a:tableStyleId>
              </a:tblPr>
              <a:tblGrid>
                <a:gridCol w="2351716">
                  <a:extLst>
                    <a:ext uri="{9D8B030D-6E8A-4147-A177-3AD203B41FA5}">
                      <a16:colId xmlns:a16="http://schemas.microsoft.com/office/drawing/2014/main" val="20000"/>
                    </a:ext>
                  </a:extLst>
                </a:gridCol>
                <a:gridCol w="2432846">
                  <a:extLst>
                    <a:ext uri="{9D8B030D-6E8A-4147-A177-3AD203B41FA5}">
                      <a16:colId xmlns:a16="http://schemas.microsoft.com/office/drawing/2014/main" val="20002"/>
                    </a:ext>
                  </a:extLst>
                </a:gridCol>
                <a:gridCol w="2365657">
                  <a:extLst>
                    <a:ext uri="{9D8B030D-6E8A-4147-A177-3AD203B41FA5}">
                      <a16:colId xmlns:a16="http://schemas.microsoft.com/office/drawing/2014/main" val="2433284406"/>
                    </a:ext>
                  </a:extLst>
                </a:gridCol>
                <a:gridCol w="2483140">
                  <a:extLst>
                    <a:ext uri="{9D8B030D-6E8A-4147-A177-3AD203B41FA5}">
                      <a16:colId xmlns:a16="http://schemas.microsoft.com/office/drawing/2014/main" val="3712694191"/>
                    </a:ext>
                  </a:extLst>
                </a:gridCol>
              </a:tblGrid>
              <a:tr h="1256860">
                <a:tc>
                  <a:txBody>
                    <a:bodyPr/>
                    <a:lstStyle/>
                    <a:p>
                      <a:pPr algn="ctr">
                        <a:spcAft>
                          <a:spcPts val="0"/>
                        </a:spcAft>
                      </a:pPr>
                      <a:r>
                        <a:rPr lang="de-CH" sz="3000" b="1" dirty="0">
                          <a:effectLst/>
                        </a:rPr>
                        <a:t>Stammbaum</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David</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Salomo</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Könige Judas</a:t>
                      </a:r>
                    </a:p>
                  </a:txBody>
                  <a:tcPr marL="126140" marR="126140" marT="0" marB="0" anchor="ctr">
                    <a:solidFill>
                      <a:srgbClr val="0070C0"/>
                    </a:solidFill>
                  </a:tcPr>
                </a:tc>
                <a:extLst>
                  <a:ext uri="{0D108BD9-81ED-4DB2-BD59-A6C34878D82A}">
                    <a16:rowId xmlns:a16="http://schemas.microsoft.com/office/drawing/2014/main" val="10000"/>
                  </a:ext>
                </a:extLst>
              </a:tr>
              <a:tr h="1256860">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1Chr 1-9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1Chr 10-29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2Chr 1-9</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2Chr 10-36</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9" name="Textfeld 8">
            <a:extLst>
              <a:ext uri="{FF2B5EF4-FFF2-40B4-BE49-F238E27FC236}">
                <a16:creationId xmlns:a16="http://schemas.microsoft.com/office/drawing/2014/main" id="{C8E89536-6BBA-4FE4-B76F-4C33FFC3E0EE}"/>
              </a:ext>
            </a:extLst>
          </p:cNvPr>
          <p:cNvSpPr txBox="1"/>
          <p:nvPr/>
        </p:nvSpPr>
        <p:spPr>
          <a:xfrm>
            <a:off x="1054216" y="4622334"/>
            <a:ext cx="2710999" cy="369332"/>
          </a:xfrm>
          <a:prstGeom prst="rect">
            <a:avLst/>
          </a:prstGeom>
          <a:noFill/>
        </p:spPr>
        <p:txBody>
          <a:bodyPr wrap="none" rtlCol="0">
            <a:spAutoFit/>
          </a:bodyPr>
          <a:lstStyle/>
          <a:p>
            <a:r>
              <a:rPr lang="de-CH" i="1" dirty="0"/>
              <a:t>Aufbau des Chronik Buches</a:t>
            </a:r>
          </a:p>
        </p:txBody>
      </p:sp>
      <p:sp>
        <p:nvSpPr>
          <p:cNvPr id="10" name="Rectangle 2">
            <a:extLst>
              <a:ext uri="{FF2B5EF4-FFF2-40B4-BE49-F238E27FC236}">
                <a16:creationId xmlns:a16="http://schemas.microsoft.com/office/drawing/2014/main" id="{ACBDE286-FB1B-4CE8-9140-848937BC9DC6}"/>
              </a:ext>
            </a:extLst>
          </p:cNvPr>
          <p:cNvSpPr>
            <a:spLocks noChangeArrowheads="1"/>
          </p:cNvSpPr>
          <p:nvPr/>
        </p:nvSpPr>
        <p:spPr bwMode="auto">
          <a:xfrm>
            <a:off x="838200" y="1716678"/>
            <a:ext cx="112300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4119	                   1056	               1016	                       976  	                   539</a:t>
            </a:r>
            <a:r>
              <a:rPr kumimoji="0" lang="de-CH"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9512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Begebenheiten der Tage (Tagebuch)</a:t>
            </a:r>
          </a:p>
          <a:p>
            <a:pPr marL="457200" indent="-457200"/>
            <a:r>
              <a:rPr lang="de-DE" sz="3000" dirty="0"/>
              <a:t>Autor:				Esra					</a:t>
            </a:r>
            <a:endParaRPr lang="de-CH" sz="3000" dirty="0"/>
          </a:p>
        </p:txBody>
      </p:sp>
      <p:sp>
        <p:nvSpPr>
          <p:cNvPr id="6" name="Rechteck 5">
            <a:extLst>
              <a:ext uri="{FF2B5EF4-FFF2-40B4-BE49-F238E27FC236}">
                <a16:creationId xmlns:a16="http://schemas.microsoft.com/office/drawing/2014/main" id="{C51412AF-FA41-45FE-94F9-C31350A88CAC}"/>
              </a:ext>
            </a:extLst>
          </p:cNvPr>
          <p:cNvSpPr/>
          <p:nvPr/>
        </p:nvSpPr>
        <p:spPr>
          <a:xfrm>
            <a:off x="1582372" y="2988834"/>
            <a:ext cx="8719308" cy="553998"/>
          </a:xfrm>
          <a:prstGeom prst="rect">
            <a:avLst/>
          </a:prstGeom>
        </p:spPr>
        <p:txBody>
          <a:bodyPr wrap="square">
            <a:spAutoFit/>
          </a:bodyPr>
          <a:lstStyle/>
          <a:p>
            <a:pPr indent="0">
              <a:buNone/>
            </a:pPr>
            <a:r>
              <a:rPr lang="de-DE" sz="3000" dirty="0"/>
              <a:t>Das Edikt des Königs Kyrus: 	2Chr 36,22-23 = </a:t>
            </a:r>
            <a:r>
              <a:rPr lang="de-DE" sz="3000" dirty="0" err="1"/>
              <a:t>Esr</a:t>
            </a:r>
            <a:r>
              <a:rPr lang="de-DE" sz="3000" dirty="0"/>
              <a:t> 1,1-2</a:t>
            </a:r>
          </a:p>
        </p:txBody>
      </p:sp>
    </p:spTree>
    <p:extLst>
      <p:ext uri="{BB962C8B-B14F-4D97-AF65-F5344CB8AC3E}">
        <p14:creationId xmlns:p14="http://schemas.microsoft.com/office/powerpoint/2010/main" val="41868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Begebenheiten der Tage (Tagebuch)</a:t>
            </a:r>
          </a:p>
          <a:p>
            <a:pPr marL="457200" indent="-457200"/>
            <a:r>
              <a:rPr lang="de-DE" sz="3000" dirty="0"/>
              <a:t>Autor:				Esra	</a:t>
            </a:r>
          </a:p>
          <a:p>
            <a:pPr marL="457200" indent="-457200"/>
            <a:r>
              <a:rPr lang="de-DE" sz="3000" dirty="0"/>
              <a:t>Abfassungszeit:		ca. 420 v.Chr.</a:t>
            </a:r>
          </a:p>
          <a:p>
            <a:pPr marL="457200" indent="-457200"/>
            <a:r>
              <a:rPr lang="de-DE" sz="3000" dirty="0"/>
              <a:t>Stellung im Kanon:	 	Abschluss des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4" name="Rechteck 3">
            <a:extLst>
              <a:ext uri="{FF2B5EF4-FFF2-40B4-BE49-F238E27FC236}">
                <a16:creationId xmlns:a16="http://schemas.microsoft.com/office/drawing/2014/main" id="{E1258F9D-8BFB-4BD7-B04C-6419702FC86C}"/>
              </a:ext>
            </a:extLst>
          </p:cNvPr>
          <p:cNvSpPr/>
          <p:nvPr/>
        </p:nvSpPr>
        <p:spPr>
          <a:xfrm>
            <a:off x="838200" y="4076311"/>
            <a:ext cx="8719308" cy="1477328"/>
          </a:xfrm>
          <a:prstGeom prst="rect">
            <a:avLst/>
          </a:prstGeom>
        </p:spPr>
        <p:txBody>
          <a:bodyPr wrap="square">
            <a:spAutoFit/>
          </a:bodyPr>
          <a:lstStyle/>
          <a:p>
            <a:pPr indent="0">
              <a:buNone/>
            </a:pPr>
            <a:r>
              <a:rPr lang="de-DE" sz="3000" dirty="0"/>
              <a:t>1Chr 1,1:	Adam (4119 v.Chr.)</a:t>
            </a:r>
          </a:p>
          <a:p>
            <a:pPr indent="0">
              <a:buNone/>
            </a:pPr>
            <a:endParaRPr lang="de-DE" sz="3000" dirty="0"/>
          </a:p>
          <a:p>
            <a:pPr indent="0">
              <a:buNone/>
            </a:pPr>
            <a:r>
              <a:rPr lang="de-DE" sz="3000" dirty="0"/>
              <a:t>1Chr 3,24:	Anani (ca. 420 v.Chr.)</a:t>
            </a:r>
          </a:p>
        </p:txBody>
      </p:sp>
      <p:sp>
        <p:nvSpPr>
          <p:cNvPr id="2" name="Pfeil: nach rechts 1">
            <a:extLst>
              <a:ext uri="{FF2B5EF4-FFF2-40B4-BE49-F238E27FC236}">
                <a16:creationId xmlns:a16="http://schemas.microsoft.com/office/drawing/2014/main" id="{696356BD-B0E8-4789-A873-741CB5F66F97}"/>
              </a:ext>
            </a:extLst>
          </p:cNvPr>
          <p:cNvSpPr/>
          <p:nvPr/>
        </p:nvSpPr>
        <p:spPr>
          <a:xfrm>
            <a:off x="6501466" y="4556825"/>
            <a:ext cx="973123" cy="4814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DD94AD3D-D2D8-456F-97DE-632BBE1176AA}"/>
              </a:ext>
            </a:extLst>
          </p:cNvPr>
          <p:cNvSpPr txBox="1"/>
          <p:nvPr/>
        </p:nvSpPr>
        <p:spPr>
          <a:xfrm>
            <a:off x="7566870" y="4520527"/>
            <a:ext cx="2314160" cy="553998"/>
          </a:xfrm>
          <a:prstGeom prst="rect">
            <a:avLst/>
          </a:prstGeom>
          <a:noFill/>
        </p:spPr>
        <p:txBody>
          <a:bodyPr wrap="none" rtlCol="0">
            <a:spAutoFit/>
          </a:bodyPr>
          <a:lstStyle/>
          <a:p>
            <a:r>
              <a:rPr lang="de-CH" sz="3000" dirty="0"/>
              <a:t>Gesamtes AT!</a:t>
            </a:r>
          </a:p>
        </p:txBody>
      </p:sp>
      <p:cxnSp>
        <p:nvCxnSpPr>
          <p:cNvPr id="11" name="Gerade Verbindung mit Pfeil 10">
            <a:extLst>
              <a:ext uri="{FF2B5EF4-FFF2-40B4-BE49-F238E27FC236}">
                <a16:creationId xmlns:a16="http://schemas.microsoft.com/office/drawing/2014/main" id="{6C312309-7592-4B3E-96D4-AFA4979D6D26}"/>
              </a:ext>
            </a:extLst>
          </p:cNvPr>
          <p:cNvCxnSpPr>
            <a:cxnSpLocks/>
          </p:cNvCxnSpPr>
          <p:nvPr/>
        </p:nvCxnSpPr>
        <p:spPr>
          <a:xfrm>
            <a:off x="3271706" y="4587964"/>
            <a:ext cx="0" cy="4502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1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3317684845"/>
              </p:ext>
            </p:extLst>
          </p:nvPr>
        </p:nvGraphicFramePr>
        <p:xfrm>
          <a:off x="838200" y="1252937"/>
          <a:ext cx="10515600" cy="919812"/>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173754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574641746"/>
              </p:ext>
            </p:extLst>
          </p:nvPr>
        </p:nvGraphicFramePr>
        <p:xfrm>
          <a:off x="838200" y="1252937"/>
          <a:ext cx="10515600" cy="1397984"/>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Politische Geschichte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Religiöse Geschichte</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321607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3751908867"/>
              </p:ext>
            </p:extLst>
          </p:nvPr>
        </p:nvGraphicFramePr>
        <p:xfrm>
          <a:off x="838200" y="1252937"/>
          <a:ext cx="10515600" cy="1825823"/>
        </p:xfrm>
        <a:graphic>
          <a:graphicData uri="http://schemas.openxmlformats.org/drawingml/2006/table">
            <a:tbl>
              <a:tblPr firstRow="1" firstCol="1" bandRow="1">
                <a:tableStyleId>{5C22544A-7EE6-4342-B048-85BDC9FD1C3A}</a:tableStyleId>
              </a:tblPr>
              <a:tblGrid>
                <a:gridCol w="5391674">
                  <a:extLst>
                    <a:ext uri="{9D8B030D-6E8A-4147-A177-3AD203B41FA5}">
                      <a16:colId xmlns:a16="http://schemas.microsoft.com/office/drawing/2014/main" val="20000"/>
                    </a:ext>
                  </a:extLst>
                </a:gridCol>
                <a:gridCol w="5123926">
                  <a:extLst>
                    <a:ext uri="{9D8B030D-6E8A-4147-A177-3AD203B41FA5}">
                      <a16:colId xmlns:a16="http://schemas.microsoft.com/office/drawing/2014/main" val="20002"/>
                    </a:ext>
                  </a:extLst>
                </a:gridCol>
              </a:tblGrid>
              <a:tr h="483584">
                <a:tc>
                  <a:txBody>
                    <a:bodyPr/>
                    <a:lstStyle/>
                    <a:p>
                      <a:pPr algn="ctr">
                        <a:spcAft>
                          <a:spcPts val="0"/>
                        </a:spcAft>
                      </a:pPr>
                      <a:r>
                        <a:rPr lang="de-CH" sz="2600" b="1" dirty="0">
                          <a:effectLst/>
                        </a:rPr>
                        <a:t>SAMUEL/KÖNIGE</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CHRONIK</a:t>
                      </a:r>
                    </a:p>
                  </a:txBody>
                  <a:tcPr marL="126140" marR="126140" marT="0" marB="0" anchor="ctr">
                    <a:solidFill>
                      <a:srgbClr val="0070C0"/>
                    </a:solidFill>
                  </a:tcPr>
                </a:tc>
                <a:extLst>
                  <a:ext uri="{0D108BD9-81ED-4DB2-BD59-A6C34878D82A}">
                    <a16:rowId xmlns:a16="http://schemas.microsoft.com/office/drawing/2014/main" val="10000"/>
                  </a:ext>
                </a:extLst>
              </a:tr>
              <a:tr h="436228">
                <a:tc>
                  <a:txBody>
                    <a:bodyPr/>
                    <a:lstStyle/>
                    <a:p>
                      <a:pPr>
                        <a:spcAft>
                          <a:spcPts val="0"/>
                        </a:spcAft>
                      </a:pPr>
                      <a:r>
                        <a:rPr lang="de-CH" sz="2600" b="0" dirty="0">
                          <a:solidFill>
                            <a:schemeClr val="tx1"/>
                          </a:solidFill>
                          <a:effectLst/>
                        </a:rPr>
                        <a:t>ca. 600 Jahre</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kern="1200" dirty="0">
                          <a:solidFill>
                            <a:schemeClr val="tx1"/>
                          </a:solidFill>
                          <a:effectLst/>
                          <a:latin typeface="+mn-lt"/>
                          <a:ea typeface="+mn-ea"/>
                          <a:cs typeface="+mn-cs"/>
                        </a:rPr>
                        <a:t>ca. 3700 Jahre</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78172">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Politische Geschichte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Religiöse Geschichte</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7839">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Prophetischer Blickwinkel</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Priesterlicher Blickwinkel</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838200" y="6098796"/>
            <a:ext cx="3682483" cy="369332"/>
          </a:xfrm>
          <a:prstGeom prst="rect">
            <a:avLst/>
          </a:prstGeom>
          <a:noFill/>
        </p:spPr>
        <p:txBody>
          <a:bodyPr wrap="none" rtlCol="0">
            <a:spAutoFit/>
          </a:bodyPr>
          <a:lstStyle/>
          <a:p>
            <a:r>
              <a:rPr lang="de-CH" i="1" dirty="0"/>
              <a:t>Vergleich Samuel/Könige und Chronik</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7943608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1782</Words>
  <Application>Microsoft Office PowerPoint</Application>
  <PresentationFormat>Breitbild</PresentationFormat>
  <Paragraphs>298</Paragraphs>
  <Slides>37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Calibri</vt:lpstr>
      <vt:lpstr>Calibri Light</vt:lpstr>
      <vt:lpstr>Symbol</vt:lpstr>
      <vt:lpstr>Times New Roman</vt:lpstr>
      <vt:lpstr>Trebuchet MS</vt:lpstr>
      <vt:lpstr>Office</vt:lpstr>
      <vt:lpstr>PowerPoint-Präsentation</vt:lpstr>
      <vt:lpstr>PowerPoint-Präsentation</vt:lpstr>
      <vt:lpstr>PowerPoint-Präsentation</vt:lpstr>
      <vt:lpstr>Allgemeines</vt:lpstr>
      <vt:lpstr>Allgemeines</vt:lpstr>
      <vt:lpstr>Allgemeines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Namen in der Bibel</vt:lpstr>
      <vt:lpstr>PowerPoint-Präsentation</vt:lpstr>
      <vt:lpstr>PowerPoint-Präsentation</vt:lpstr>
      <vt:lpstr>PowerPoint-Präsentation</vt:lpstr>
      <vt:lpstr>PowerPoint-Präsentation</vt:lpstr>
      <vt:lpstr>Namen in der Bibel</vt:lpstr>
      <vt:lpstr>Namen in der Bibel</vt:lpstr>
      <vt:lpstr>Namen in der Bibel</vt:lpstr>
      <vt:lpstr>Namen in der Bibel</vt:lpstr>
      <vt:lpstr>Der Stammbaum</vt:lpstr>
      <vt:lpstr>PowerPoint-Präsentation</vt:lpstr>
      <vt:lpstr>PowerPoint-Präsentation</vt:lpstr>
      <vt:lpstr>Benjamin</vt:lpstr>
      <vt:lpstr>Levi</vt:lpstr>
      <vt:lpstr>Levi</vt:lpstr>
      <vt:lpstr>Juda</vt:lpstr>
      <vt:lpstr>Juda</vt:lpstr>
      <vt:lpstr>Juda</vt:lpstr>
      <vt:lpstr>Juda</vt:lpstr>
      <vt:lpstr>Juda</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Mike</cp:lastModifiedBy>
  <cp:revision>799</cp:revision>
  <cp:lastPrinted>2019-08-13T14:18:40Z</cp:lastPrinted>
  <dcterms:created xsi:type="dcterms:W3CDTF">2018-08-12T05:46:28Z</dcterms:created>
  <dcterms:modified xsi:type="dcterms:W3CDTF">2020-09-28T16:44:06Z</dcterms:modified>
</cp:coreProperties>
</file>